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slide" Target="slides/slide91.xml"/><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slide" Target="slides/slide92.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4e61abf41c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g4e61abf41c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g4e61abf41c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61abf41c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61abf41c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00" name="Google Shape;1200;g4e61abf41c_0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9" name="Shape 1229"/>
        <p:cNvGrpSpPr/>
        <p:nvPr/>
      </p:nvGrpSpPr>
      <p:grpSpPr>
        <a:xfrm>
          <a:off x="0" y="0"/>
          <a:ext cx="0" cy="0"/>
          <a:chOff x="0" y="0"/>
          <a:chExt cx="0" cy="0"/>
        </a:xfrm>
      </p:grpSpPr>
      <p:sp>
        <p:nvSpPr>
          <p:cNvPr id="1230" name="Google Shape;1230;g4b149e6b2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1" name="Google Shape;1231;g4b149e6b2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The “dot product” may sometimes also be called the “scalar product".</a:t>
            </a:r>
            <a:endParaRPr b="0" i="0" sz="1200" u="none" cap="none" strike="noStrike">
              <a:solidFill>
                <a:schemeClr val="dk1"/>
              </a:solidFill>
              <a:latin typeface="Calibri"/>
              <a:ea typeface="Calibri"/>
              <a:cs typeface="Calibri"/>
              <a:sym typeface="Calibri"/>
            </a:endParaRPr>
          </a:p>
        </p:txBody>
      </p:sp>
      <p:sp>
        <p:nvSpPr>
          <p:cNvPr id="1232" name="Google Shape;1232;g4b149e6b27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 Id="rId6"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0.png"/><Relationship Id="rId4" Type="http://schemas.openxmlformats.org/officeDocument/2006/relationships/image" Target="../media/image1.png"/><Relationship Id="rId5"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5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39.png"/><Relationship Id="rId5"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0.png"/><Relationship Id="rId4" Type="http://schemas.openxmlformats.org/officeDocument/2006/relationships/image" Target="../media/image1.png"/><Relationship Id="rId5" Type="http://schemas.openxmlformats.org/officeDocument/2006/relationships/image" Target="../media/image45.png"/><Relationship Id="rId6" Type="http://schemas.openxmlformats.org/officeDocument/2006/relationships/image" Target="../media/image41.png"/><Relationship Id="rId7" Type="http://schemas.openxmlformats.org/officeDocument/2006/relationships/image" Target="../media/image4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43.png"/><Relationship Id="rId6" Type="http://schemas.openxmlformats.org/officeDocument/2006/relationships/image" Target="../media/image51.png"/><Relationship Id="rId7"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 Id="rId4" Type="http://schemas.openxmlformats.org/officeDocument/2006/relationships/image" Target="../media/image4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 Id="rId4" Type="http://schemas.openxmlformats.org/officeDocument/2006/relationships/image" Target="../media/image57.jpg"/><Relationship Id="rId5"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 Id="rId4" Type="http://schemas.openxmlformats.org/officeDocument/2006/relationships/image" Target="../media/image5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image" Target="../media/image4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 Id="rId4" Type="http://schemas.openxmlformats.org/officeDocument/2006/relationships/image" Target="../media/image4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 Id="rId4"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 Id="rId4" Type="http://schemas.openxmlformats.org/officeDocument/2006/relationships/image" Target="../media/image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52.png"/><Relationship Id="rId5" Type="http://schemas.openxmlformats.org/officeDocument/2006/relationships/image" Target="../media/image4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 Id="rId4" Type="http://schemas.openxmlformats.org/officeDocument/2006/relationships/image" Target="../media/image5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5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8"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8"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a:t>
            </a:r>
            <a:r>
              <a:rPr lang="en-US" sz="4400">
                <a:solidFill>
                  <a:schemeClr val="lt1"/>
                </a:solidFill>
                <a:latin typeface="Calibri"/>
                <a:ea typeface="Calibri"/>
                <a:cs typeface="Calibri"/>
                <a:sym typeface="Calibri"/>
              </a:rPr>
              <a:t>2</a:t>
            </a:r>
            <a:r>
              <a:rPr b="0" i="0" lang="en-US" sz="4400" u="none" cap="none" strike="noStrike">
                <a:solidFill>
                  <a:schemeClr val="lt1"/>
                </a:solidFill>
                <a:latin typeface="Calibri"/>
                <a:ea typeface="Calibri"/>
                <a:cs typeface="Calibri"/>
                <a:sym typeface="Calibri"/>
              </a:rPr>
              <a:t>: 2D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Last time we discussed adding and subtracing vectors.</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now continue onto the dot and cross product, but first...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a:t>
            </a:r>
            <a:r>
              <a:rPr lang="en-US" sz="4400">
                <a:solidFill>
                  <a:schemeClr val="lt1"/>
                </a:solidFill>
                <a:latin typeface="Calibri"/>
                <a:ea typeface="Calibri"/>
                <a:cs typeface="Calibri"/>
                <a:sym typeface="Calibri"/>
              </a:rPr>
              <a:t>2</a:t>
            </a:r>
            <a:r>
              <a:rPr b="0" i="0" lang="en-US" sz="4400" u="none" cap="none" strike="noStrike">
                <a:solidFill>
                  <a:schemeClr val="lt1"/>
                </a:solidFill>
                <a:latin typeface="Calibri"/>
                <a:ea typeface="Calibri"/>
                <a:cs typeface="Calibri"/>
                <a:sym typeface="Calibri"/>
              </a:rPr>
              <a:t>: 2D vectors</a:t>
            </a:r>
            <a:endParaRPr b="0" i="0" sz="1400" u="none" cap="none" strike="noStrike">
              <a:solidFill>
                <a:srgbClr val="000000"/>
              </a:solidFill>
              <a:latin typeface="Arial"/>
              <a:ea typeface="Arial"/>
              <a:cs typeface="Arial"/>
              <a:sym typeface="Arial"/>
            </a:endParaRPr>
          </a:p>
        </p:txBody>
      </p:sp>
      <p:sp>
        <p:nvSpPr>
          <p:cNvPr id="1204" name="Google Shape;1204;p103"/>
          <p:cNvSpPr txBox="1"/>
          <p:nvPr/>
        </p:nvSpPr>
        <p:spPr>
          <a:xfrm>
            <a:off x="19250"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calculated using this formula:</a:t>
            </a:r>
            <a:endParaRPr sz="1800">
              <a:solidFill>
                <a:schemeClr val="dk1"/>
              </a:solidFill>
              <a:latin typeface="Calibri"/>
              <a:ea typeface="Calibri"/>
              <a:cs typeface="Calibri"/>
              <a:sym typeface="Calibri"/>
            </a:endParaRPr>
          </a:p>
        </p:txBody>
      </p:sp>
      <p:sp>
        <p:nvSpPr>
          <p:cNvPr id="1205" name="Google Shape;1205;p103"/>
          <p:cNvSpPr txBox="1"/>
          <p:nvPr/>
        </p:nvSpPr>
        <p:spPr>
          <a:xfrm>
            <a:off x="4481875" y="1909525"/>
            <a:ext cx="32475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a:t>
            </a:r>
            <a:r>
              <a:rPr lang="en-US" sz="3600">
                <a:solidFill>
                  <a:schemeClr val="dk1"/>
                </a:solidFill>
              </a:rPr>
              <a:t>√(</a:t>
            </a:r>
            <a:r>
              <a:rPr lang="en-US" sz="3600">
                <a:solidFill>
                  <a:srgbClr val="002060"/>
                </a:solidFill>
                <a:latin typeface="Calibri"/>
                <a:ea typeface="Calibri"/>
                <a:cs typeface="Calibri"/>
                <a:sym typeface="Calibri"/>
              </a:rPr>
              <a:t>v</a:t>
            </a:r>
            <a:r>
              <a:rPr b="1" lang="en-US" sz="1800">
                <a:solidFill>
                  <a:srgbClr val="002060"/>
                </a:solidFill>
                <a:latin typeface="Calibri"/>
                <a:ea typeface="Calibri"/>
                <a:cs typeface="Calibri"/>
                <a:sym typeface="Calibri"/>
              </a:rPr>
              <a:t>x</a:t>
            </a:r>
            <a:r>
              <a:rPr lang="en-US" sz="3600">
                <a:solidFill>
                  <a:srgbClr val="002060"/>
                </a:solidFill>
                <a:latin typeface="Calibri"/>
                <a:ea typeface="Calibri"/>
                <a:cs typeface="Calibri"/>
                <a:sym typeface="Calibri"/>
              </a:rPr>
              <a:t>)  + (v</a:t>
            </a:r>
            <a:r>
              <a:rPr b="1" lang="en-US" sz="1800">
                <a:solidFill>
                  <a:srgbClr val="002060"/>
                </a:solidFill>
                <a:latin typeface="Calibri"/>
                <a:ea typeface="Calibri"/>
                <a:cs typeface="Calibri"/>
                <a:sym typeface="Calibri"/>
              </a:rPr>
              <a:t>y</a:t>
            </a:r>
            <a:r>
              <a:rPr lang="en-US" sz="3600">
                <a:solidFill>
                  <a:srgbClr val="002060"/>
                </a:solidFill>
                <a:latin typeface="Calibri"/>
                <a:ea typeface="Calibri"/>
                <a:cs typeface="Calibri"/>
                <a:sym typeface="Calibri"/>
              </a:rPr>
              <a:t>)</a:t>
            </a:r>
            <a:endParaRPr sz="3600">
              <a:solidFill>
                <a:schemeClr val="dk1"/>
              </a:solidFill>
            </a:endParaRPr>
          </a:p>
          <a:p>
            <a:pPr indent="0" lvl="0" marL="0" rtl="0" algn="l">
              <a:spcBef>
                <a:spcPts val="0"/>
              </a:spcBef>
              <a:spcAft>
                <a:spcPts val="0"/>
              </a:spcAft>
              <a:buNone/>
            </a:pPr>
            <a:r>
              <a:t/>
            </a:r>
            <a:endParaRPr sz="3600">
              <a:solidFill>
                <a:srgbClr val="002060"/>
              </a:solidFill>
              <a:latin typeface="Calibri"/>
              <a:ea typeface="Calibri"/>
              <a:cs typeface="Calibri"/>
              <a:sym typeface="Calibri"/>
            </a:endParaRPr>
          </a:p>
        </p:txBody>
      </p:sp>
      <p:cxnSp>
        <p:nvCxnSpPr>
          <p:cNvPr id="1206" name="Google Shape;1206;p103"/>
          <p:cNvCxnSpPr/>
          <p:nvPr/>
        </p:nvCxnSpPr>
        <p:spPr>
          <a:xfrm rot="-10640220">
            <a:off x="4512320" y="2168577"/>
            <a:ext cx="12914" cy="329297"/>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07" name="Google Shape;1207;p103"/>
          <p:cNvCxnSpPr/>
          <p:nvPr/>
        </p:nvCxnSpPr>
        <p:spPr>
          <a:xfrm rot="-10640220">
            <a:off x="4468312" y="2164523"/>
            <a:ext cx="12914" cy="329297"/>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08" name="Google Shape;1208;p103"/>
          <p:cNvCxnSpPr/>
          <p:nvPr/>
        </p:nvCxnSpPr>
        <p:spPr>
          <a:xfrm rot="-10640220">
            <a:off x="4884675" y="2166851"/>
            <a:ext cx="12914" cy="328998"/>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09" name="Google Shape;1209;p103"/>
          <p:cNvCxnSpPr/>
          <p:nvPr/>
        </p:nvCxnSpPr>
        <p:spPr>
          <a:xfrm rot="-10640220">
            <a:off x="4840665" y="2168840"/>
            <a:ext cx="12914" cy="328998"/>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10" name="Google Shape;1210;p103"/>
          <p:cNvCxnSpPr/>
          <p:nvPr/>
        </p:nvCxnSpPr>
        <p:spPr>
          <a:xfrm>
            <a:off x="4588225" y="21625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11" name="Google Shape;1211;p103"/>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2</a:t>
            </a:r>
            <a:endParaRPr sz="1800">
              <a:latin typeface="Calibri"/>
              <a:ea typeface="Calibri"/>
              <a:cs typeface="Calibri"/>
              <a:sym typeface="Calibri"/>
            </a:endParaRPr>
          </a:p>
        </p:txBody>
      </p:sp>
      <p:sp>
        <p:nvSpPr>
          <p:cNvPr id="1212" name="Google Shape;1212;p103"/>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2</a:t>
            </a:r>
            <a:endParaRPr sz="1800">
              <a:latin typeface="Calibri"/>
              <a:ea typeface="Calibri"/>
              <a:cs typeface="Calibri"/>
              <a:sym typeface="Calibri"/>
            </a:endParaRPr>
          </a:p>
        </p:txBody>
      </p:sp>
      <p:cxnSp>
        <p:nvCxnSpPr>
          <p:cNvPr id="1213" name="Google Shape;1213;p103"/>
          <p:cNvCxnSpPr/>
          <p:nvPr/>
        </p:nvCxnSpPr>
        <p:spPr>
          <a:xfrm rot="10798501">
            <a:off x="5562617" y="2026339"/>
            <a:ext cx="2063700" cy="10866"/>
          </a:xfrm>
          <a:prstGeom prst="straightConnector1">
            <a:avLst/>
          </a:prstGeom>
          <a:noFill/>
          <a:ln cap="flat" cmpd="sng" w="19050">
            <a:solidFill>
              <a:schemeClr val="dk1"/>
            </a:solidFill>
            <a:prstDash val="solid"/>
            <a:round/>
            <a:headEnd len="med" w="med" type="none"/>
            <a:tailEnd len="med" w="med" type="none"/>
          </a:ln>
        </p:spPr>
      </p:cxnSp>
      <p:sp>
        <p:nvSpPr>
          <p:cNvPr id="1214" name="Google Shape;1214;p103"/>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should look familiar, as it is the formula of Pythagoras.</a:t>
            </a:r>
            <a:endParaRPr sz="1800">
              <a:solidFill>
                <a:schemeClr val="dk1"/>
              </a:solidFill>
              <a:latin typeface="Calibri"/>
              <a:ea typeface="Calibri"/>
              <a:cs typeface="Calibri"/>
              <a:sym typeface="Calibri"/>
            </a:endParaRPr>
          </a:p>
        </p:txBody>
      </p:sp>
      <p:pic>
        <p:nvPicPr>
          <p:cNvPr id="1215" name="Google Shape;1215;p103"/>
          <p:cNvPicPr preferRelativeResize="0"/>
          <p:nvPr/>
        </p:nvPicPr>
        <p:blipFill>
          <a:blip r:embed="rId4">
            <a:alphaModFix/>
          </a:blip>
          <a:stretch>
            <a:fillRect/>
          </a:stretch>
        </p:blipFill>
        <p:spPr>
          <a:xfrm>
            <a:off x="4800603" y="3414818"/>
            <a:ext cx="2590800" cy="600075"/>
          </a:xfrm>
          <a:prstGeom prst="rect">
            <a:avLst/>
          </a:prstGeom>
          <a:noFill/>
          <a:ln>
            <a:noFill/>
          </a:ln>
        </p:spPr>
      </p:pic>
      <p:sp>
        <p:nvSpPr>
          <p:cNvPr id="1216" name="Google Shape;1216;p103"/>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For our vector </a:t>
            </a:r>
            <a:r>
              <a:rPr b="1" lang="en-US" sz="1800">
                <a:solidFill>
                  <a:schemeClr val="dk1"/>
                </a:solidFill>
                <a:latin typeface="Calibri"/>
                <a:ea typeface="Calibri"/>
                <a:cs typeface="Calibri"/>
                <a:sym typeface="Calibri"/>
              </a:rPr>
              <a:t>V</a:t>
            </a:r>
            <a:r>
              <a:rPr lang="en-US" sz="1800">
                <a:solidFill>
                  <a:schemeClr val="dk1"/>
                </a:solidFill>
                <a:latin typeface="Calibri"/>
                <a:ea typeface="Calibri"/>
                <a:cs typeface="Calibri"/>
                <a:sym typeface="Calibri"/>
              </a:rPr>
              <a:t> the length should be:</a:t>
            </a:r>
            <a:endParaRPr sz="1800">
              <a:solidFill>
                <a:schemeClr val="dk1"/>
              </a:solidFill>
              <a:latin typeface="Calibri"/>
              <a:ea typeface="Calibri"/>
              <a:cs typeface="Calibri"/>
              <a:sym typeface="Calibri"/>
            </a:endParaRPr>
          </a:p>
        </p:txBody>
      </p:sp>
      <p:sp>
        <p:nvSpPr>
          <p:cNvPr id="1217" name="Google Shape;1217;p103"/>
          <p:cNvSpPr txBox="1"/>
          <p:nvPr/>
        </p:nvSpPr>
        <p:spPr>
          <a:xfrm>
            <a:off x="3945200" y="5022800"/>
            <a:ext cx="43401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a:t>
            </a:r>
            <a:r>
              <a:rPr lang="en-US" sz="3600">
                <a:solidFill>
                  <a:schemeClr val="dk1"/>
                </a:solidFill>
              </a:rPr>
              <a:t>√(</a:t>
            </a:r>
            <a:r>
              <a:rPr lang="en-US" sz="3600">
                <a:solidFill>
                  <a:srgbClr val="002060"/>
                </a:solidFill>
                <a:latin typeface="Calibri"/>
                <a:ea typeface="Calibri"/>
                <a:cs typeface="Calibri"/>
                <a:sym typeface="Calibri"/>
              </a:rPr>
              <a:t>2</a:t>
            </a:r>
            <a:r>
              <a:rPr lang="en-US" sz="3600">
                <a:solidFill>
                  <a:srgbClr val="002060"/>
                </a:solidFill>
                <a:latin typeface="Calibri"/>
                <a:ea typeface="Calibri"/>
                <a:cs typeface="Calibri"/>
                <a:sym typeface="Calibri"/>
              </a:rPr>
              <a:t>)  + (5)  </a:t>
            </a:r>
            <a:r>
              <a:rPr lang="en-US" sz="3600">
                <a:latin typeface="Calibri"/>
                <a:ea typeface="Calibri"/>
                <a:cs typeface="Calibri"/>
                <a:sym typeface="Calibri"/>
              </a:rPr>
              <a:t>≈</a:t>
            </a:r>
            <a:r>
              <a:rPr lang="en-US" sz="3600">
                <a:solidFill>
                  <a:srgbClr val="002060"/>
                </a:solidFill>
                <a:latin typeface="Calibri"/>
                <a:ea typeface="Calibri"/>
                <a:cs typeface="Calibri"/>
                <a:sym typeface="Calibri"/>
              </a:rPr>
              <a:t> 5.39</a:t>
            </a:r>
            <a:endParaRPr sz="3600">
              <a:solidFill>
                <a:schemeClr val="dk1"/>
              </a:solidFill>
            </a:endParaRPr>
          </a:p>
          <a:p>
            <a:pPr indent="0" lvl="0" marL="0" rtl="0" algn="l">
              <a:spcBef>
                <a:spcPts val="0"/>
              </a:spcBef>
              <a:spcAft>
                <a:spcPts val="0"/>
              </a:spcAft>
              <a:buNone/>
            </a:pPr>
            <a:r>
              <a:t/>
            </a:r>
            <a:endParaRPr sz="3600">
              <a:solidFill>
                <a:srgbClr val="002060"/>
              </a:solidFill>
              <a:latin typeface="Calibri"/>
              <a:ea typeface="Calibri"/>
              <a:cs typeface="Calibri"/>
              <a:sym typeface="Calibri"/>
            </a:endParaRPr>
          </a:p>
        </p:txBody>
      </p:sp>
      <p:cxnSp>
        <p:nvCxnSpPr>
          <p:cNvPr id="1218" name="Google Shape;1218;p103"/>
          <p:cNvCxnSpPr/>
          <p:nvPr/>
        </p:nvCxnSpPr>
        <p:spPr>
          <a:xfrm rot="-10640220">
            <a:off x="3975645" y="5281852"/>
            <a:ext cx="12914" cy="329297"/>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19" name="Google Shape;1219;p103"/>
          <p:cNvCxnSpPr/>
          <p:nvPr/>
        </p:nvCxnSpPr>
        <p:spPr>
          <a:xfrm rot="-10640220">
            <a:off x="3931637" y="5277798"/>
            <a:ext cx="12914" cy="329297"/>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20" name="Google Shape;1220;p103"/>
          <p:cNvCxnSpPr/>
          <p:nvPr/>
        </p:nvCxnSpPr>
        <p:spPr>
          <a:xfrm rot="-10640220">
            <a:off x="4348000" y="5280126"/>
            <a:ext cx="12914" cy="328998"/>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21" name="Google Shape;1221;p103"/>
          <p:cNvCxnSpPr/>
          <p:nvPr/>
        </p:nvCxnSpPr>
        <p:spPr>
          <a:xfrm rot="-10640220">
            <a:off x="4303990" y="5282115"/>
            <a:ext cx="12914" cy="328998"/>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rgbClr val="000000">
                <a:alpha val="50000"/>
              </a:srgbClr>
            </a:outerShdw>
            <a:reflection blurRad="0" dir="0" dist="0" endA="0" endPos="1000" fadeDir="5400012" kx="0" rotWithShape="0" algn="bl" stPos="0" sy="-100000" ky="0"/>
          </a:effectLst>
        </p:spPr>
      </p:cxnSp>
      <p:cxnSp>
        <p:nvCxnSpPr>
          <p:cNvPr id="1222" name="Google Shape;1222;p103"/>
          <p:cNvCxnSpPr/>
          <p:nvPr/>
        </p:nvCxnSpPr>
        <p:spPr>
          <a:xfrm>
            <a:off x="4051550" y="52758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3" name="Google Shape;1223;p103"/>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2</a:t>
            </a:r>
            <a:endParaRPr sz="1800">
              <a:latin typeface="Calibri"/>
              <a:ea typeface="Calibri"/>
              <a:cs typeface="Calibri"/>
              <a:sym typeface="Calibri"/>
            </a:endParaRPr>
          </a:p>
        </p:txBody>
      </p:sp>
      <p:sp>
        <p:nvSpPr>
          <p:cNvPr id="1224" name="Google Shape;1224;p103"/>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2</a:t>
            </a:r>
            <a:endParaRPr sz="1800">
              <a:latin typeface="Calibri"/>
              <a:ea typeface="Calibri"/>
              <a:cs typeface="Calibri"/>
              <a:sym typeface="Calibri"/>
            </a:endParaRPr>
          </a:p>
        </p:txBody>
      </p:sp>
      <p:cxnSp>
        <p:nvCxnSpPr>
          <p:cNvPr id="1225" name="Google Shape;1225;p103"/>
          <p:cNvCxnSpPr/>
          <p:nvPr/>
        </p:nvCxnSpPr>
        <p:spPr>
          <a:xfrm rot="9703">
            <a:off x="5022663" y="5138933"/>
            <a:ext cx="1700707" cy="11063"/>
          </a:xfrm>
          <a:prstGeom prst="straightConnector1">
            <a:avLst/>
          </a:prstGeom>
          <a:noFill/>
          <a:ln cap="flat" cmpd="sng" w="19050">
            <a:solidFill>
              <a:schemeClr val="dk1"/>
            </a:solidFill>
            <a:prstDash val="solid"/>
            <a:round/>
            <a:headEnd len="med" w="med" type="none"/>
            <a:tailEnd len="med" w="med" type="none"/>
          </a:ln>
        </p:spPr>
      </p:cxnSp>
      <p:sp>
        <p:nvSpPr>
          <p:cNvPr id="1226" name="Google Shape;1226;p103"/>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27" name="Google Shape;1227;p103"/>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28" name="Google Shape;1228;p103"/>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3" name="Shape 1233"/>
        <p:cNvGrpSpPr/>
        <p:nvPr/>
      </p:nvGrpSpPr>
      <p:grpSpPr>
        <a:xfrm>
          <a:off x="0" y="0"/>
          <a:ext cx="0" cy="0"/>
          <a:chOff x="0" y="0"/>
          <a:chExt cx="0" cy="0"/>
        </a:xfrm>
      </p:grpSpPr>
      <p:pic>
        <p:nvPicPr>
          <p:cNvPr id="1234" name="Google Shape;1234;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35" name="Google Shape;1235;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a:t>
            </a:r>
            <a:r>
              <a:rPr lang="en-US" sz="4400">
                <a:solidFill>
                  <a:schemeClr val="lt1"/>
                </a:solidFill>
                <a:latin typeface="Calibri"/>
                <a:ea typeface="Calibri"/>
                <a:cs typeface="Calibri"/>
                <a:sym typeface="Calibri"/>
              </a:rPr>
              <a:t>2</a:t>
            </a:r>
            <a:r>
              <a:rPr b="0" i="0" lang="en-US" sz="4400" u="none" cap="none" strike="noStrike">
                <a:solidFill>
                  <a:schemeClr val="lt1"/>
                </a:solidFill>
                <a:latin typeface="Calibri"/>
                <a:ea typeface="Calibri"/>
                <a:cs typeface="Calibri"/>
                <a:sym typeface="Calibri"/>
              </a:rPr>
              <a:t>: 2D vectors</a:t>
            </a:r>
            <a:endParaRPr b="0" i="0" sz="1400" u="none" cap="none" strike="noStrike">
              <a:solidFill>
                <a:srgbClr val="000000"/>
              </a:solidFill>
              <a:latin typeface="Arial"/>
              <a:ea typeface="Arial"/>
              <a:cs typeface="Arial"/>
              <a:sym typeface="Arial"/>
            </a:endParaRPr>
          </a:p>
        </p:txBody>
      </p:sp>
      <p:sp>
        <p:nvSpPr>
          <p:cNvPr id="1236" name="Google Shape;1236;p104"/>
          <p:cNvSpPr txBox="1"/>
          <p:nvPr/>
        </p:nvSpPr>
        <p:spPr>
          <a:xfrm>
            <a:off x="19250"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Dot product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