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p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8bfa695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8bfa695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200" name="Google Shape;1200;g4e8bfa695e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4e8494509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4e8494509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Length and magnitude are interchangeable terms when talking about vectors.</a:t>
            </a:r>
            <a:endParaRPr/>
          </a:p>
        </p:txBody>
      </p:sp>
      <p:sp>
        <p:nvSpPr>
          <p:cNvPr id="1229" name="Google Shape;1229;g4e84945090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4e8494509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4" name="Google Shape;1244;g4e8494509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45" name="Google Shape;1245;g4e8494509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4e8bfa695e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g4e8bfa695e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70" name="Google Shape;1270;g4e8bfa695e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5" name="Shape 1295"/>
        <p:cNvGrpSpPr/>
        <p:nvPr/>
      </p:nvGrpSpPr>
      <p:grpSpPr>
        <a:xfrm>
          <a:off x="0" y="0"/>
          <a:ext cx="0" cy="0"/>
          <a:chOff x="0" y="0"/>
          <a:chExt cx="0" cy="0"/>
        </a:xfrm>
      </p:grpSpPr>
      <p:sp>
        <p:nvSpPr>
          <p:cNvPr id="1296" name="Google Shape;129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a:p>
        </p:txBody>
      </p:sp>
      <p:sp>
        <p:nvSpPr>
          <p:cNvPr id="1298" name="Google Shape;1298;p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4e849450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4" name="Google Shape;1314;g4e8494509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315" name="Google Shape;1315;g4e8494509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4e8494509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g4e84945090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“dot product” may sometimes also be called the “scalar product" or “inner product”.</a:t>
            </a:r>
            <a:endParaRPr/>
          </a:p>
          <a:p>
            <a:pPr indent="0" lvl="0" marL="0" rtl="0" algn="l">
              <a:spcBef>
                <a:spcPts val="0"/>
              </a:spcBef>
              <a:spcAft>
                <a:spcPts val="0"/>
              </a:spcAft>
              <a:buSzPts val="1400"/>
              <a:buNone/>
            </a:pPr>
            <a:r>
              <a:rPr lang="en-US"/>
              <a:t>The “cross product” may sometimes also be called the “outer product”.</a:t>
            </a:r>
            <a:endParaRPr/>
          </a:p>
          <a:p>
            <a:pPr indent="0" lvl="0" marL="0" rtl="0" algn="l">
              <a:spcBef>
                <a:spcPts val="0"/>
              </a:spcBef>
              <a:spcAft>
                <a:spcPts val="0"/>
              </a:spcAft>
              <a:buSzPts val="1400"/>
              <a:buNone/>
            </a:pPr>
            <a:r>
              <a:rPr lang="en-US"/>
              <a:t>Theta = θ = plane angle</a:t>
            </a:r>
            <a:endParaRPr/>
          </a:p>
        </p:txBody>
      </p:sp>
      <p:sp>
        <p:nvSpPr>
          <p:cNvPr id="1345" name="Google Shape;1345;g4e84945090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4e7a0e3bc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4" name="Google Shape;1364;g4e7a0e3bc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365" name="Google Shape;1365;g4e7a0e3bc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30.png"/><Relationship Id="rId5"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2.png"/><Relationship Id="rId4" Type="http://schemas.openxmlformats.org/officeDocument/2006/relationships/image" Target="../media/image4.png"/><Relationship Id="rId5"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png"/><Relationship Id="rId4" Type="http://schemas.openxmlformats.org/officeDocument/2006/relationships/image" Target="../media/image5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png"/><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2.png"/><Relationship Id="rId4" Type="http://schemas.openxmlformats.org/officeDocument/2006/relationships/image" Target="../media/image4.png"/><Relationship Id="rId5" Type="http://schemas.openxmlformats.org/officeDocument/2006/relationships/image" Target="../media/image46.png"/><Relationship Id="rId6" Type="http://schemas.openxmlformats.org/officeDocument/2006/relationships/image" Target="../media/image43.png"/><Relationship Id="rId7" Type="http://schemas.openxmlformats.org/officeDocument/2006/relationships/image" Target="../media/image4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png"/><Relationship Id="rId4" Type="http://schemas.openxmlformats.org/officeDocument/2006/relationships/image" Target="../media/image46.png"/><Relationship Id="rId5" Type="http://schemas.openxmlformats.org/officeDocument/2006/relationships/image" Target="../media/image44.png"/><Relationship Id="rId6" Type="http://schemas.openxmlformats.org/officeDocument/2006/relationships/image" Target="../media/image47.png"/><Relationship Id="rId7" Type="http://schemas.openxmlformats.org/officeDocument/2006/relationships/image" Target="../media/image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4.png"/><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4.png"/><Relationship Id="rId4" Type="http://schemas.openxmlformats.org/officeDocument/2006/relationships/image" Target="../media/image5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png"/><Relationship Id="rId4" Type="http://schemas.openxmlformats.org/officeDocument/2006/relationships/image" Target="../media/image5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png"/><Relationship Id="rId4" Type="http://schemas.openxmlformats.org/officeDocument/2006/relationships/image" Target="../media/image56.jpg"/><Relationship Id="rId5"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4.png"/><Relationship Id="rId4" Type="http://schemas.openxmlformats.org/officeDocument/2006/relationships/image" Target="../media/image5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4.png"/><Relationship Id="rId4" Type="http://schemas.openxmlformats.org/officeDocument/2006/relationships/image" Target="../media/image4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4.png"/><Relationship Id="rId4" Type="http://schemas.openxmlformats.org/officeDocument/2006/relationships/image" Target="../media/image4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4.png"/><Relationship Id="rId4" Type="http://schemas.openxmlformats.org/officeDocument/2006/relationships/image" Target="../media/image5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4.png"/><Relationship Id="rId4"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png"/><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4.png"/><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4.png"/><Relationship Id="rId4" Type="http://schemas.openxmlformats.org/officeDocument/2006/relationships/image" Target="../media/image53.png"/><Relationship Id="rId5" Type="http://schemas.openxmlformats.org/officeDocument/2006/relationships/image" Target="../media/image5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4.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7"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7"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2D/3D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2D/3D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Last time we discussed adding and subtracting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Now let’s do these calculations with 3D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04" name="Google Shape;1204;p103"/>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Switching over to 3D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3"/>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206" name="Google Shape;1206;p103"/>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07" name="Google Shape;1207;p103"/>
          <p:cNvSpPr/>
          <p:nvPr/>
        </p:nvSpPr>
        <p:spPr>
          <a:xfrm>
            <a:off x="8368825" y="1954004"/>
            <a:ext cx="526200" cy="1185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1208" name="Google Shape;1208;p103"/>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09" name="Google Shape;1209;p103"/>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0" name="Google Shape;1210;p103"/>
          <p:cNvSpPr/>
          <p:nvPr/>
        </p:nvSpPr>
        <p:spPr>
          <a:xfrm>
            <a:off x="4802950" y="1954005"/>
            <a:ext cx="5259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p:txBody>
      </p:sp>
      <p:sp>
        <p:nvSpPr>
          <p:cNvPr id="1211" name="Google Shape;1211;p103"/>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212" name="Google Shape;1212;p103"/>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13" name="Google Shape;1213;p103"/>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14" name="Google Shape;1214;p103"/>
          <p:cNvSpPr/>
          <p:nvPr/>
        </p:nvSpPr>
        <p:spPr>
          <a:xfrm>
            <a:off x="3752125"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 </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15" name="Google Shape;1215;p103"/>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6" name="Google Shape;1216;p103"/>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17" name="Google Shape;1217;p103"/>
          <p:cNvSpPr/>
          <p:nvPr/>
        </p:nvSpPr>
        <p:spPr>
          <a:xfrm>
            <a:off x="4980963" y="3423102"/>
            <a:ext cx="5424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p:txBody>
      </p:sp>
      <p:sp>
        <p:nvSpPr>
          <p:cNvPr id="1218" name="Google Shape;1218;p103"/>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219" name="Google Shape;1219;p103"/>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220" name="Google Shape;1220;p103"/>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221" name="Google Shape;1221;p103"/>
          <p:cNvSpPr/>
          <p:nvPr/>
        </p:nvSpPr>
        <p:spPr>
          <a:xfrm>
            <a:off x="9481800" y="3423100"/>
            <a:ext cx="868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2400">
                <a:solidFill>
                  <a:srgbClr val="002060"/>
                </a:solidFill>
                <a:latin typeface="Calibri"/>
                <a:ea typeface="Calibri"/>
                <a:cs typeface="Calibri"/>
                <a:sym typeface="Calibri"/>
              </a:rPr>
              <a:t>4</a:t>
            </a:r>
            <a:r>
              <a:rPr lang="en-US" sz="2400">
                <a:solidFill>
                  <a:schemeClr val="dk1"/>
                </a:solidFill>
                <a:latin typeface="Calibri"/>
                <a:ea typeface="Calibri"/>
                <a:cs typeface="Calibri"/>
                <a:sym typeface="Calibri"/>
              </a:rPr>
              <a:t> - </a:t>
            </a:r>
            <a:r>
              <a:rPr lang="en-US" sz="24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cxnSp>
        <p:nvCxnSpPr>
          <p:cNvPr id="1222" name="Google Shape;1222;p103"/>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3" name="Google Shape;1223;p103"/>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224" name="Google Shape;1224;p103"/>
          <p:cNvSpPr/>
          <p:nvPr/>
        </p:nvSpPr>
        <p:spPr>
          <a:xfrm>
            <a:off x="10769975" y="3423050"/>
            <a:ext cx="544500" cy="1185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1225" name="Google Shape;1225;p103"/>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get to the “multiplying” of vectors soon, but before that we have 2 other subjects.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pic>
        <p:nvPicPr>
          <p:cNvPr id="1231" name="Google Shape;1231;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32" name="Google Shape;1232;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33" name="Google Shape;1233;p104"/>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a:t>
            </a:r>
            <a:r>
              <a:rPr b="1" lang="en-US" sz="1800" u="sng">
                <a:solidFill>
                  <a:schemeClr val="dk1"/>
                </a:solidFill>
                <a:latin typeface="Calibri"/>
                <a:ea typeface="Calibri"/>
                <a:cs typeface="Calibri"/>
                <a:sym typeface="Calibri"/>
              </a:rPr>
              <a:t>length</a:t>
            </a:r>
            <a:r>
              <a:rPr lang="en-US" sz="1800">
                <a:solidFill>
                  <a:schemeClr val="dk1"/>
                </a:solidFill>
                <a:latin typeface="Calibri"/>
                <a:ea typeface="Calibri"/>
                <a:cs typeface="Calibri"/>
                <a:sym typeface="Calibri"/>
              </a:rPr>
              <a:t> (or </a:t>
            </a:r>
            <a:r>
              <a:rPr b="1" lang="en-US" sz="1800" u="sng">
                <a:solidFill>
                  <a:schemeClr val="dk1"/>
                </a:solidFill>
                <a:latin typeface="Calibri"/>
                <a:ea typeface="Calibri"/>
                <a:cs typeface="Calibri"/>
                <a:sym typeface="Calibri"/>
              </a:rPr>
              <a:t>magnitude</a:t>
            </a:r>
            <a:r>
              <a:rPr lang="en-US" sz="1800">
                <a:solidFill>
                  <a:schemeClr val="dk1"/>
                </a:solidFill>
                <a:latin typeface="Calibri"/>
                <a:ea typeface="Calibri"/>
                <a:cs typeface="Calibri"/>
                <a:sym typeface="Calibri"/>
              </a:rPr>
              <a:t>) of a vector is how far the vector travels in any direction.</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34" name="Google Shape;1234;p104"/>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denoted as a character between 2 (or 4) vertical lines:</a:t>
            </a:r>
            <a:endParaRPr b="0" i="0" sz="1800" u="none" cap="none" strike="noStrike">
              <a:solidFill>
                <a:schemeClr val="dk1"/>
              </a:solidFill>
              <a:latin typeface="Calibri"/>
              <a:ea typeface="Calibri"/>
              <a:cs typeface="Calibri"/>
              <a:sym typeface="Calibri"/>
            </a:endParaRPr>
          </a:p>
        </p:txBody>
      </p:sp>
      <p:sp>
        <p:nvSpPr>
          <p:cNvPr id="1235" name="Google Shape;1235;p104"/>
          <p:cNvSpPr txBox="1"/>
          <p:nvPr/>
        </p:nvSpPr>
        <p:spPr>
          <a:xfrm>
            <a:off x="8440000" y="1934825"/>
            <a:ext cx="892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6" name="Google Shape;1236;p104"/>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always an absolute value, meaning it can not be negative.</a:t>
            </a:r>
            <a:endParaRPr b="0" i="0" sz="1800" u="none" cap="none" strike="noStrike">
              <a:solidFill>
                <a:schemeClr val="dk1"/>
              </a:solidFill>
              <a:latin typeface="Calibri"/>
              <a:ea typeface="Calibri"/>
              <a:cs typeface="Calibri"/>
              <a:sym typeface="Calibri"/>
            </a:endParaRPr>
          </a:p>
        </p:txBody>
      </p:sp>
      <p:sp>
        <p:nvSpPr>
          <p:cNvPr id="1237" name="Google Shape;1237;p104"/>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of a vector is calculated using this formula:</a:t>
            </a:r>
            <a:endParaRPr b="0" i="0" sz="1800" u="none" cap="none" strike="noStrike">
              <a:solidFill>
                <a:schemeClr val="dk1"/>
              </a:solidFill>
              <a:latin typeface="Calibri"/>
              <a:ea typeface="Calibri"/>
              <a:cs typeface="Calibri"/>
              <a:sym typeface="Calibri"/>
            </a:endParaRPr>
          </a:p>
        </p:txBody>
      </p:sp>
      <p:sp>
        <p:nvSpPr>
          <p:cNvPr id="1238" name="Google Shape;1238;p104"/>
          <p:cNvSpPr txBox="1"/>
          <p:nvPr/>
        </p:nvSpPr>
        <p:spPr>
          <a:xfrm>
            <a:off x="4273475" y="4653775"/>
            <a:ext cx="34377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39" name="Google Shape;1239;p104"/>
          <p:cNvSpPr txBox="1"/>
          <p:nvPr/>
        </p:nvSpPr>
        <p:spPr>
          <a:xfrm>
            <a:off x="6032965" y="46745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40" name="Google Shape;1240;p104"/>
          <p:cNvSpPr txBox="1"/>
          <p:nvPr/>
        </p:nvSpPr>
        <p:spPr>
          <a:xfrm>
            <a:off x="7157677" y="46751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41" name="Google Shape;1241;p104"/>
          <p:cNvCxnSpPr/>
          <p:nvPr/>
        </p:nvCxnSpPr>
        <p:spPr>
          <a:xfrm rot="10800000">
            <a:off x="5760920" y="4776205"/>
            <a:ext cx="1847100" cy="4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pic>
        <p:nvPicPr>
          <p:cNvPr id="1247" name="Google Shape;1247;p10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48" name="Google Shape;1248;p10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49" name="Google Shape;1249;p105"/>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vector is calculated using this formula:</a:t>
            </a:r>
            <a:endParaRPr b="0" i="0" sz="1800" u="none" cap="none" strike="noStrike">
              <a:solidFill>
                <a:schemeClr val="dk1"/>
              </a:solidFill>
              <a:latin typeface="Calibri"/>
              <a:ea typeface="Calibri"/>
              <a:cs typeface="Calibri"/>
              <a:sym typeface="Calibri"/>
            </a:endParaRPr>
          </a:p>
        </p:txBody>
      </p:sp>
      <p:sp>
        <p:nvSpPr>
          <p:cNvPr id="1250" name="Google Shape;1250;p105"/>
          <p:cNvSpPr txBox="1"/>
          <p:nvPr/>
        </p:nvSpPr>
        <p:spPr>
          <a:xfrm>
            <a:off x="4043050" y="1909525"/>
            <a:ext cx="36861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1" name="Google Shape;1251;p105"/>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2" name="Google Shape;1252;p105"/>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3" name="Google Shape;1253;p105"/>
          <p:cNvCxnSpPr/>
          <p:nvPr/>
        </p:nvCxnSpPr>
        <p:spPr>
          <a:xfrm rot="10798501">
            <a:off x="5550408" y="2026405"/>
            <a:ext cx="2063700" cy="10800"/>
          </a:xfrm>
          <a:prstGeom prst="straightConnector1">
            <a:avLst/>
          </a:prstGeom>
          <a:noFill/>
          <a:ln cap="flat" cmpd="sng" w="19050">
            <a:solidFill>
              <a:schemeClr val="dk1"/>
            </a:solidFill>
            <a:prstDash val="solid"/>
            <a:round/>
            <a:headEnd len="sm" w="sm" type="none"/>
            <a:tailEnd len="sm" w="sm" type="none"/>
          </a:ln>
        </p:spPr>
      </p:cxnSp>
      <p:sp>
        <p:nvSpPr>
          <p:cNvPr id="1254" name="Google Shape;1254;p105"/>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is called Pythagoras’ theorem:</a:t>
            </a:r>
            <a:endParaRPr b="0" i="0" sz="1800" u="none" cap="none" strike="noStrike">
              <a:solidFill>
                <a:schemeClr val="dk1"/>
              </a:solidFill>
              <a:latin typeface="Calibri"/>
              <a:ea typeface="Calibri"/>
              <a:cs typeface="Calibri"/>
              <a:sym typeface="Calibri"/>
            </a:endParaRPr>
          </a:p>
        </p:txBody>
      </p:sp>
      <p:sp>
        <p:nvSpPr>
          <p:cNvPr id="1255" name="Google Shape;1255;p105"/>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56" name="Google Shape;1256;p105"/>
          <p:cNvSpPr txBox="1"/>
          <p:nvPr/>
        </p:nvSpPr>
        <p:spPr>
          <a:xfrm>
            <a:off x="3529825" y="5022800"/>
            <a:ext cx="4755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57" name="Google Shape;1257;p105"/>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58" name="Google Shape;1258;p105"/>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59" name="Google Shape;1259;p105"/>
          <p:cNvCxnSpPr/>
          <p:nvPr/>
        </p:nvCxnSpPr>
        <p:spPr>
          <a:xfrm rot="9703">
            <a:off x="5022679" y="5138933"/>
            <a:ext cx="1700707" cy="11100"/>
          </a:xfrm>
          <a:prstGeom prst="straightConnector1">
            <a:avLst/>
          </a:prstGeom>
          <a:noFill/>
          <a:ln cap="flat" cmpd="sng" w="19050">
            <a:solidFill>
              <a:schemeClr val="dk1"/>
            </a:solidFill>
            <a:prstDash val="solid"/>
            <a:round/>
            <a:headEnd len="sm" w="sm" type="none"/>
            <a:tailEnd len="sm" w="sm" type="none"/>
          </a:ln>
        </p:spPr>
      </p:cxnSp>
      <p:sp>
        <p:nvSpPr>
          <p:cNvPr id="1260" name="Google Shape;1260;p105"/>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61" name="Google Shape;1261;p105"/>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2" name="Google Shape;1262;p105"/>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263" name="Google Shape;1263;p105"/>
          <p:cNvSpPr txBox="1"/>
          <p:nvPr/>
        </p:nvSpPr>
        <p:spPr>
          <a:xfrm>
            <a:off x="4983480" y="3466163"/>
            <a:ext cx="2251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c</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64" name="Google Shape;1264;p105"/>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5" name="Google Shape;1265;p105"/>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6" name="Google Shape;1266;p105"/>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1" name="Shape 1271"/>
        <p:cNvGrpSpPr/>
        <p:nvPr/>
      </p:nvGrpSpPr>
      <p:grpSpPr>
        <a:xfrm>
          <a:off x="0" y="0"/>
          <a:ext cx="0" cy="0"/>
          <a:chOff x="0" y="0"/>
          <a:chExt cx="0" cy="0"/>
        </a:xfrm>
      </p:grpSpPr>
      <p:pic>
        <p:nvPicPr>
          <p:cNvPr id="1272" name="Google Shape;1272;p10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3" name="Google Shape;1273;p10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274" name="Google Shape;1274;p10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3D vector is calculated using this formula:</a:t>
            </a:r>
            <a:endParaRPr b="0" i="0" sz="1800" u="none" cap="none" strike="noStrike">
              <a:solidFill>
                <a:schemeClr val="dk1"/>
              </a:solidFill>
              <a:latin typeface="Calibri"/>
              <a:ea typeface="Calibri"/>
              <a:cs typeface="Calibri"/>
              <a:sym typeface="Calibri"/>
            </a:endParaRPr>
          </a:p>
        </p:txBody>
      </p:sp>
      <p:sp>
        <p:nvSpPr>
          <p:cNvPr id="1275" name="Google Shape;1275;p106"/>
          <p:cNvSpPr txBox="1"/>
          <p:nvPr/>
        </p:nvSpPr>
        <p:spPr>
          <a:xfrm>
            <a:off x="4043050" y="1909525"/>
            <a:ext cx="5328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(v</a:t>
            </a:r>
            <a:r>
              <a:rPr b="1" lang="en-US" sz="1800">
                <a:solidFill>
                  <a:srgbClr val="002060"/>
                </a:solidFill>
                <a:latin typeface="Calibri"/>
                <a:ea typeface="Calibri"/>
                <a:cs typeface="Calibri"/>
                <a:sym typeface="Calibri"/>
              </a:rPr>
              <a:t>y</a:t>
            </a:r>
            <a:r>
              <a:rPr lang="en-US" sz="3600">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76" name="Google Shape;1276;p106"/>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77" name="Google Shape;1277;p106"/>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78" name="Google Shape;1278;p106"/>
          <p:cNvCxnSpPr/>
          <p:nvPr/>
        </p:nvCxnSpPr>
        <p:spPr>
          <a:xfrm rot="10798962">
            <a:off x="5550408" y="2026405"/>
            <a:ext cx="2980800" cy="10800"/>
          </a:xfrm>
          <a:prstGeom prst="straightConnector1">
            <a:avLst/>
          </a:prstGeom>
          <a:noFill/>
          <a:ln cap="flat" cmpd="sng" w="19050">
            <a:solidFill>
              <a:schemeClr val="dk1"/>
            </a:solidFill>
            <a:prstDash val="solid"/>
            <a:round/>
            <a:headEnd len="sm" w="sm" type="none"/>
            <a:tailEnd len="sm" w="sm" type="none"/>
          </a:ln>
        </p:spPr>
      </p:cxnSp>
      <p:sp>
        <p:nvSpPr>
          <p:cNvPr id="1279" name="Google Shape;1279;p106"/>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Pythagoras’ theorem still holds in 3D:</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80" name="Google Shape;1280;p106"/>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81" name="Google Shape;1281;p106"/>
          <p:cNvSpPr txBox="1"/>
          <p:nvPr/>
        </p:nvSpPr>
        <p:spPr>
          <a:xfrm>
            <a:off x="3529825" y="5022800"/>
            <a:ext cx="5841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b="0" i="0" lang="en-US" sz="3600" u="none" cap="none" strike="noStrike">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(5)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7.07</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82" name="Google Shape;1282;p106"/>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3" name="Google Shape;1283;p106"/>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84" name="Google Shape;1284;p106"/>
          <p:cNvCxnSpPr/>
          <p:nvPr/>
        </p:nvCxnSpPr>
        <p:spPr>
          <a:xfrm rot="10320">
            <a:off x="5022676" y="5140733"/>
            <a:ext cx="2798113" cy="11100"/>
          </a:xfrm>
          <a:prstGeom prst="straightConnector1">
            <a:avLst/>
          </a:prstGeom>
          <a:noFill/>
          <a:ln cap="flat" cmpd="sng" w="19050">
            <a:solidFill>
              <a:schemeClr val="dk1"/>
            </a:solidFill>
            <a:prstDash val="solid"/>
            <a:round/>
            <a:headEnd len="sm" w="sm" type="none"/>
            <a:tailEnd len="sm" w="sm" type="none"/>
          </a:ln>
        </p:spPr>
      </p:cxnSp>
      <p:sp>
        <p:nvSpPr>
          <p:cNvPr id="1285" name="Google Shape;1285;p106"/>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86" name="Google Shape;1286;p106"/>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87" name="Google Shape;1287;p106"/>
          <p:cNvSpPr/>
          <p:nvPr/>
        </p:nvSpPr>
        <p:spPr>
          <a:xfrm>
            <a:off x="2079875" y="4712600"/>
            <a:ext cx="525900" cy="11265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sz="2400">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5</a:t>
            </a:r>
            <a:endParaRPr sz="2400">
              <a:solidFill>
                <a:srgbClr val="002060"/>
              </a:solidFill>
              <a:latin typeface="Calibri"/>
              <a:ea typeface="Calibri"/>
              <a:cs typeface="Calibri"/>
              <a:sym typeface="Calibri"/>
            </a:endParaRPr>
          </a:p>
        </p:txBody>
      </p:sp>
      <p:sp>
        <p:nvSpPr>
          <p:cNvPr id="1288" name="Google Shape;1288;p106"/>
          <p:cNvSpPr txBox="1"/>
          <p:nvPr/>
        </p:nvSpPr>
        <p:spPr>
          <a:xfrm>
            <a:off x="83006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89" name="Google Shape;1289;p106"/>
          <p:cNvSpPr txBox="1"/>
          <p:nvPr/>
        </p:nvSpPr>
        <p:spPr>
          <a:xfrm>
            <a:off x="4937760" y="3466175"/>
            <a:ext cx="30723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latin typeface="Calibri"/>
                <a:ea typeface="Calibri"/>
                <a:cs typeface="Calibri"/>
                <a:sym typeface="Calibri"/>
              </a:rPr>
              <a:t>d</a:t>
            </a:r>
            <a:r>
              <a:rPr i="0" lang="en-US" sz="3600" u="none" cap="none" strike="noStrike">
                <a:latin typeface="Calibri"/>
                <a:ea typeface="Calibri"/>
                <a:cs typeface="Calibri"/>
                <a:sym typeface="Calibri"/>
              </a:rPr>
              <a:t>  = </a:t>
            </a:r>
            <a:r>
              <a:rPr lang="en-US" sz="3600">
                <a:latin typeface="Calibri"/>
                <a:ea typeface="Calibri"/>
                <a:cs typeface="Calibri"/>
                <a:sym typeface="Calibri"/>
              </a:rPr>
              <a:t>a </a:t>
            </a:r>
            <a:r>
              <a:rPr i="0" lang="en-US" sz="3600" u="none" cap="none" strike="noStrike">
                <a:latin typeface="Calibri"/>
                <a:ea typeface="Calibri"/>
                <a:cs typeface="Calibri"/>
                <a:sym typeface="Calibri"/>
              </a:rPr>
              <a:t> + </a:t>
            </a:r>
            <a:r>
              <a:rPr lang="en-US" sz="3600">
                <a:latin typeface="Calibri"/>
                <a:ea typeface="Calibri"/>
                <a:cs typeface="Calibri"/>
                <a:sym typeface="Calibri"/>
              </a:rPr>
              <a:t>b  + c</a:t>
            </a:r>
            <a:endParaRPr i="0" sz="36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90" name="Google Shape;1290;p106"/>
          <p:cNvSpPr txBox="1"/>
          <p:nvPr/>
        </p:nvSpPr>
        <p:spPr>
          <a:xfrm>
            <a:off x="5925966"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1" name="Google Shape;1291;p106"/>
          <p:cNvSpPr txBox="1"/>
          <p:nvPr/>
        </p:nvSpPr>
        <p:spPr>
          <a:xfrm>
            <a:off x="672084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2" name="Google Shape;1292;p106"/>
          <p:cNvSpPr txBox="1"/>
          <p:nvPr/>
        </p:nvSpPr>
        <p:spPr>
          <a:xfrm>
            <a:off x="5176158"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3" name="Google Shape;1293;p106"/>
          <p:cNvSpPr txBox="1"/>
          <p:nvPr/>
        </p:nvSpPr>
        <p:spPr>
          <a:xfrm>
            <a:off x="7452360" y="3522707"/>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94" name="Google Shape;1294;p106"/>
          <p:cNvSpPr txBox="1"/>
          <p:nvPr/>
        </p:nvSpPr>
        <p:spPr>
          <a:xfrm>
            <a:off x="75354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pic>
        <p:nvPicPr>
          <p:cNvPr id="1300" name="Google Shape;1300;p10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01" name="Google Shape;1301;p10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02" name="Google Shape;1302;p107"/>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 </a:t>
            </a:r>
            <a:r>
              <a:rPr b="1" lang="en-US" sz="1800" u="sng">
                <a:solidFill>
                  <a:schemeClr val="dk1"/>
                </a:solidFill>
                <a:latin typeface="Calibri"/>
                <a:ea typeface="Calibri"/>
                <a:cs typeface="Calibri"/>
                <a:sym typeface="Calibri"/>
              </a:rPr>
              <a:t>unit vector</a:t>
            </a:r>
            <a:r>
              <a:rPr lang="en-US" sz="1800">
                <a:solidFill>
                  <a:schemeClr val="dk1"/>
                </a:solidFill>
                <a:latin typeface="Calibri"/>
                <a:ea typeface="Calibri"/>
                <a:cs typeface="Calibri"/>
                <a:sym typeface="Calibri"/>
              </a:rPr>
              <a:t> is a vector where the length of the vector equals 1.</a:t>
            </a:r>
            <a:endParaRPr b="0" i="0" sz="1800" u="none" cap="none" strike="noStrike">
              <a:solidFill>
                <a:schemeClr val="dk1"/>
              </a:solidFill>
              <a:latin typeface="Calibri"/>
              <a:ea typeface="Calibri"/>
              <a:cs typeface="Calibri"/>
              <a:sym typeface="Calibri"/>
            </a:endParaRPr>
          </a:p>
        </p:txBody>
      </p:sp>
      <p:sp>
        <p:nvSpPr>
          <p:cNvPr id="1303" name="Google Shape;1303;p107"/>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denoted as a character with a roof over it’s head:</a:t>
            </a:r>
            <a:endParaRPr b="0" i="0" sz="1800" u="none" cap="none" strike="noStrike">
              <a:solidFill>
                <a:schemeClr val="dk1"/>
              </a:solidFill>
              <a:latin typeface="Calibri"/>
              <a:ea typeface="Calibri"/>
              <a:cs typeface="Calibri"/>
              <a:sym typeface="Calibri"/>
            </a:endParaRPr>
          </a:p>
        </p:txBody>
      </p:sp>
      <p:sp>
        <p:nvSpPr>
          <p:cNvPr id="1304" name="Google Shape;1304;p107"/>
          <p:cNvSpPr txBox="1"/>
          <p:nvPr/>
        </p:nvSpPr>
        <p:spPr>
          <a:xfrm>
            <a:off x="7782350" y="1975800"/>
            <a:ext cx="3981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a:t>
            </a:r>
            <a:endParaRPr/>
          </a:p>
        </p:txBody>
      </p:sp>
      <p:sp>
        <p:nvSpPr>
          <p:cNvPr id="1305" name="Google Shape;1305;p107"/>
          <p:cNvSpPr/>
          <p:nvPr/>
        </p:nvSpPr>
        <p:spPr>
          <a:xfrm rot="2700000">
            <a:off x="7929163" y="2194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7"/>
          <p:cNvSpPr txBox="1"/>
          <p:nvPr/>
        </p:nvSpPr>
        <p:spPr>
          <a:xfrm>
            <a:off x="-12" y="413420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using this formula:</a:t>
            </a:r>
            <a:endParaRPr b="0" i="0" sz="1800" u="none" cap="none" strike="noStrike">
              <a:solidFill>
                <a:schemeClr val="dk1"/>
              </a:solidFill>
              <a:latin typeface="Calibri"/>
              <a:ea typeface="Calibri"/>
              <a:cs typeface="Calibri"/>
              <a:sym typeface="Calibri"/>
            </a:endParaRPr>
          </a:p>
        </p:txBody>
      </p:sp>
      <p:sp>
        <p:nvSpPr>
          <p:cNvPr id="1307" name="Google Shape;1307;p107"/>
          <p:cNvSpPr txBox="1"/>
          <p:nvPr/>
        </p:nvSpPr>
        <p:spPr>
          <a:xfrm>
            <a:off x="5067750" y="4704875"/>
            <a:ext cx="2056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a:t>
            </a:r>
            <a:endParaRPr/>
          </a:p>
        </p:txBody>
      </p:sp>
      <p:sp>
        <p:nvSpPr>
          <p:cNvPr id="1308" name="Google Shape;1308;p107"/>
          <p:cNvSpPr/>
          <p:nvPr/>
        </p:nvSpPr>
        <p:spPr>
          <a:xfrm rot="2700000">
            <a:off x="5214563" y="4923951"/>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9" name="Google Shape;1309;p107"/>
          <p:cNvCxnSpPr/>
          <p:nvPr/>
        </p:nvCxnSpPr>
        <p:spPr>
          <a:xfrm>
            <a:off x="5812925" y="49697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10" name="Google Shape;1310;p107"/>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Unit vectors are really useful for calculations that use the length of a vector, as it will be 1.</a:t>
            </a:r>
            <a:endParaRPr sz="1800">
              <a:solidFill>
                <a:schemeClr val="dk1"/>
              </a:solidFill>
              <a:latin typeface="Calibri"/>
              <a:ea typeface="Calibri"/>
              <a:cs typeface="Calibri"/>
              <a:sym typeface="Calibri"/>
            </a:endParaRPr>
          </a:p>
        </p:txBody>
      </p:sp>
      <p:sp>
        <p:nvSpPr>
          <p:cNvPr id="1311" name="Google Shape;1311;p107"/>
          <p:cNvSpPr txBox="1"/>
          <p:nvPr/>
        </p:nvSpPr>
        <p:spPr>
          <a:xfrm>
            <a:off x="-12" y="56757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Calculating the unit vector is called </a:t>
            </a:r>
            <a:r>
              <a:rPr b="1" lang="en-US" sz="1800" u="sng">
                <a:solidFill>
                  <a:schemeClr val="dk1"/>
                </a:solidFill>
                <a:latin typeface="Calibri"/>
                <a:ea typeface="Calibri"/>
                <a:cs typeface="Calibri"/>
                <a:sym typeface="Calibri"/>
              </a:rPr>
              <a:t>normalizing</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vector.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6" name="Shape 1316"/>
        <p:cNvGrpSpPr/>
        <p:nvPr/>
      </p:nvGrpSpPr>
      <p:grpSpPr>
        <a:xfrm>
          <a:off x="0" y="0"/>
          <a:ext cx="0" cy="0"/>
          <a:chOff x="0" y="0"/>
          <a:chExt cx="0" cy="0"/>
        </a:xfrm>
      </p:grpSpPr>
      <p:pic>
        <p:nvPicPr>
          <p:cNvPr id="1317" name="Google Shape;1317;p10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18" name="Google Shape;1318;p10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19" name="Google Shape;1319;p108"/>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by dividing each component of the original vector by the vector’s length. So:</a:t>
            </a:r>
            <a:endParaRPr sz="1800">
              <a:solidFill>
                <a:schemeClr val="dk1"/>
              </a:solidFill>
              <a:latin typeface="Calibri"/>
              <a:ea typeface="Calibri"/>
              <a:cs typeface="Calibri"/>
              <a:sym typeface="Calibri"/>
            </a:endParaRPr>
          </a:p>
        </p:txBody>
      </p:sp>
      <p:sp>
        <p:nvSpPr>
          <p:cNvPr id="1320" name="Google Shape;1320;p108"/>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321" name="Google Shape;1321;p108"/>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2" name="Google Shape;1322;p108"/>
          <p:cNvSpPr/>
          <p:nvPr/>
        </p:nvSpPr>
        <p:spPr>
          <a:xfrm>
            <a:off x="6363664" y="1986404"/>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323" name="Google Shape;1323;p108"/>
          <p:cNvSpPr txBox="1"/>
          <p:nvPr/>
        </p:nvSpPr>
        <p:spPr>
          <a:xfrm>
            <a:off x="3756900" y="3957813"/>
            <a:ext cx="46782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 =            = </a:t>
            </a:r>
            <a:endParaRPr/>
          </a:p>
        </p:txBody>
      </p:sp>
      <p:sp>
        <p:nvSpPr>
          <p:cNvPr id="1324" name="Google Shape;1324;p108"/>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108"/>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326" name="Google Shape;1326;p108"/>
          <p:cNvSpPr txBox="1"/>
          <p:nvPr/>
        </p:nvSpPr>
        <p:spPr>
          <a:xfrm>
            <a:off x="4094100" y="2983675"/>
            <a:ext cx="40038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rgbClr val="002060"/>
              </a:solidFill>
              <a:latin typeface="Calibri"/>
              <a:ea typeface="Calibri"/>
              <a:cs typeface="Calibri"/>
              <a:sym typeface="Calibri"/>
            </a:endParaRPr>
          </a:p>
        </p:txBody>
      </p:sp>
      <p:sp>
        <p:nvSpPr>
          <p:cNvPr id="1327" name="Google Shape;1327;p108"/>
          <p:cNvSpPr txBox="1"/>
          <p:nvPr/>
        </p:nvSpPr>
        <p:spPr>
          <a:xfrm>
            <a:off x="6002665" y="30044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28" name="Google Shape;1328;p108"/>
          <p:cNvSpPr txBox="1"/>
          <p:nvPr/>
        </p:nvSpPr>
        <p:spPr>
          <a:xfrm>
            <a:off x="7051177" y="30050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29" name="Google Shape;1329;p108"/>
          <p:cNvCxnSpPr/>
          <p:nvPr/>
        </p:nvCxnSpPr>
        <p:spPr>
          <a:xfrm rot="9703">
            <a:off x="5586954" y="3099808"/>
            <a:ext cx="1700707" cy="11100"/>
          </a:xfrm>
          <a:prstGeom prst="straightConnector1">
            <a:avLst/>
          </a:prstGeom>
          <a:noFill/>
          <a:ln cap="flat" cmpd="sng" w="19050">
            <a:solidFill>
              <a:schemeClr val="dk1"/>
            </a:solidFill>
            <a:prstDash val="solid"/>
            <a:round/>
            <a:headEnd len="sm" w="sm" type="none"/>
            <a:tailEnd len="sm" w="sm" type="none"/>
          </a:ln>
        </p:spPr>
      </p:cxnSp>
      <p:sp>
        <p:nvSpPr>
          <p:cNvPr id="1330" name="Google Shape;1330;p108"/>
          <p:cNvSpPr/>
          <p:nvPr/>
        </p:nvSpPr>
        <p:spPr>
          <a:xfrm>
            <a:off x="6191359" y="3952413"/>
            <a:ext cx="96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5</a:t>
            </a:r>
            <a:endParaRPr b="0" i="0" sz="2400" u="none" cap="none" strike="noStrike">
              <a:solidFill>
                <a:srgbClr val="002060"/>
              </a:solidFill>
              <a:latin typeface="Calibri"/>
              <a:ea typeface="Calibri"/>
              <a:cs typeface="Calibri"/>
              <a:sym typeface="Calibri"/>
            </a:endParaRPr>
          </a:p>
        </p:txBody>
      </p:sp>
      <p:sp>
        <p:nvSpPr>
          <p:cNvPr id="1331" name="Google Shape;1331;p108"/>
          <p:cNvSpPr/>
          <p:nvPr/>
        </p:nvSpPr>
        <p:spPr>
          <a:xfrm>
            <a:off x="7571403" y="3952413"/>
            <a:ext cx="69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0.6</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0.8</a:t>
            </a:r>
            <a:endParaRPr b="0" i="0" sz="2400" u="none" cap="none" strike="noStrike">
              <a:solidFill>
                <a:srgbClr val="002060"/>
              </a:solidFill>
              <a:latin typeface="Calibri"/>
              <a:ea typeface="Calibri"/>
              <a:cs typeface="Calibri"/>
              <a:sym typeface="Calibri"/>
            </a:endParaRPr>
          </a:p>
        </p:txBody>
      </p:sp>
      <p:sp>
        <p:nvSpPr>
          <p:cNvPr id="1332" name="Google Shape;1332;p108"/>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333" name="Google Shape;1333;p108"/>
          <p:cNvSpPr txBox="1"/>
          <p:nvPr/>
        </p:nvSpPr>
        <p:spPr>
          <a:xfrm>
            <a:off x="1790400" y="5571825"/>
            <a:ext cx="86112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0.6</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0.8</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0.36 + 0.64) = </a:t>
            </a:r>
            <a:r>
              <a:rPr lang="en-US" sz="3600">
                <a:solidFill>
                  <a:schemeClr val="dk1"/>
                </a:solidFill>
              </a:rPr>
              <a:t>√</a:t>
            </a:r>
            <a:r>
              <a:rPr lang="en-US" sz="3600">
                <a:solidFill>
                  <a:srgbClr val="002060"/>
                </a:solidFill>
                <a:latin typeface="Calibri"/>
                <a:ea typeface="Calibri"/>
                <a:cs typeface="Calibri"/>
                <a:sym typeface="Calibri"/>
              </a:rPr>
              <a:t>1 = 1</a:t>
            </a:r>
            <a:endParaRPr b="0" i="0" sz="3600" u="none" cap="none" strike="noStrike">
              <a:solidFill>
                <a:srgbClr val="002060"/>
              </a:solidFill>
              <a:latin typeface="Calibri"/>
              <a:ea typeface="Calibri"/>
              <a:cs typeface="Calibri"/>
              <a:sym typeface="Calibri"/>
            </a:endParaRPr>
          </a:p>
        </p:txBody>
      </p:sp>
      <p:sp>
        <p:nvSpPr>
          <p:cNvPr id="1334" name="Google Shape;1334;p108"/>
          <p:cNvSpPr txBox="1"/>
          <p:nvPr/>
        </p:nvSpPr>
        <p:spPr>
          <a:xfrm>
            <a:off x="4059965" y="55925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335" name="Google Shape;1335;p108"/>
          <p:cNvSpPr txBox="1"/>
          <p:nvPr/>
        </p:nvSpPr>
        <p:spPr>
          <a:xfrm>
            <a:off x="5451352" y="55925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336" name="Google Shape;1336;p108"/>
          <p:cNvCxnSpPr/>
          <p:nvPr/>
        </p:nvCxnSpPr>
        <p:spPr>
          <a:xfrm rot="2169">
            <a:off x="3282936"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7" name="Google Shape;1337;p108"/>
          <p:cNvCxnSpPr/>
          <p:nvPr/>
        </p:nvCxnSpPr>
        <p:spPr>
          <a:xfrm rot="2169">
            <a:off x="6339550"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338" name="Google Shape;1338;p108"/>
          <p:cNvCxnSpPr/>
          <p:nvPr/>
        </p:nvCxnSpPr>
        <p:spPr>
          <a:xfrm rot="-161790">
            <a:off x="9375239" y="5687860"/>
            <a:ext cx="274204" cy="11116"/>
          </a:xfrm>
          <a:prstGeom prst="straightConnector1">
            <a:avLst/>
          </a:prstGeom>
          <a:noFill/>
          <a:ln cap="flat" cmpd="sng" w="19050">
            <a:solidFill>
              <a:schemeClr val="dk1"/>
            </a:solidFill>
            <a:prstDash val="solid"/>
            <a:round/>
            <a:headEnd len="sm" w="sm" type="none"/>
            <a:tailEnd len="sm" w="sm" type="none"/>
          </a:ln>
        </p:spPr>
      </p:cxnSp>
      <p:sp>
        <p:nvSpPr>
          <p:cNvPr id="1339" name="Google Shape;1339;p108"/>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340" name="Google Shape;1340;p108"/>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341" name="Google Shape;1341;p108"/>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pic>
        <p:nvPicPr>
          <p:cNvPr id="1347" name="Google Shape;1347;p10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48" name="Google Shape;1348;p10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49" name="Google Shape;1349;p109"/>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“Multiplying” a vector can be done using 2 methods.</a:t>
            </a:r>
            <a:endParaRPr sz="1800">
              <a:solidFill>
                <a:schemeClr val="dk1"/>
              </a:solidFill>
              <a:latin typeface="Calibri"/>
              <a:ea typeface="Calibri"/>
              <a:cs typeface="Calibri"/>
              <a:sym typeface="Calibri"/>
            </a:endParaRPr>
          </a:p>
        </p:txBody>
      </p:sp>
      <p:sp>
        <p:nvSpPr>
          <p:cNvPr id="1350" name="Google Shape;1350;p109"/>
          <p:cNvSpPr txBox="1"/>
          <p:nvPr/>
        </p:nvSpPr>
        <p:spPr>
          <a:xfrm>
            <a:off x="-6" y="2287900"/>
            <a:ext cx="60948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Dot product</a:t>
            </a:r>
            <a:endParaRPr b="1" sz="1800" u="sng">
              <a:solidFill>
                <a:schemeClr val="dk1"/>
              </a:solidFill>
              <a:latin typeface="Calibri"/>
              <a:ea typeface="Calibri"/>
              <a:cs typeface="Calibri"/>
              <a:sym typeface="Calibri"/>
            </a:endParaRPr>
          </a:p>
        </p:txBody>
      </p:sp>
      <p:sp>
        <p:nvSpPr>
          <p:cNvPr id="1351" name="Google Shape;1351;p109"/>
          <p:cNvSpPr txBox="1"/>
          <p:nvPr/>
        </p:nvSpPr>
        <p:spPr>
          <a:xfrm>
            <a:off x="6115494" y="2287900"/>
            <a:ext cx="60948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u="sng">
                <a:solidFill>
                  <a:schemeClr val="dk1"/>
                </a:solidFill>
                <a:latin typeface="Calibri"/>
                <a:ea typeface="Calibri"/>
                <a:cs typeface="Calibri"/>
                <a:sym typeface="Calibri"/>
              </a:rPr>
              <a:t>Cross product</a:t>
            </a:r>
            <a:endParaRPr b="1" sz="1800" u="sng">
              <a:solidFill>
                <a:schemeClr val="dk1"/>
              </a:solidFill>
              <a:latin typeface="Calibri"/>
              <a:ea typeface="Calibri"/>
              <a:cs typeface="Calibri"/>
              <a:sym typeface="Calibri"/>
            </a:endParaRPr>
          </a:p>
        </p:txBody>
      </p:sp>
      <p:sp>
        <p:nvSpPr>
          <p:cNvPr id="1352" name="Google Shape;1352;p109"/>
          <p:cNvSpPr txBox="1"/>
          <p:nvPr/>
        </p:nvSpPr>
        <p:spPr>
          <a:xfrm>
            <a:off x="9150" y="3507350"/>
            <a:ext cx="6149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b="1" lang="en-US" sz="3600">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b="0" i="0" lang="en-US" sz="3600" u="none" cap="none" strike="noStrike">
                <a:solidFill>
                  <a:schemeClr val="dk1"/>
                </a:solidFill>
                <a:latin typeface="Calibri"/>
                <a:ea typeface="Calibri"/>
                <a:cs typeface="Calibri"/>
                <a:sym typeface="Calibri"/>
              </a:rPr>
              <a:t> = </a:t>
            </a:r>
            <a:r>
              <a:rPr lang="en-US" sz="3600">
                <a:solidFill>
                  <a:srgbClr val="002060"/>
                </a:solidFill>
                <a:latin typeface="Calibri"/>
                <a:ea typeface="Calibri"/>
                <a:cs typeface="Calibri"/>
                <a:sym typeface="Calibri"/>
              </a:rPr>
              <a:t>|a|</a:t>
            </a:r>
            <a:r>
              <a:rPr b="1" lang="en-US" sz="3600">
                <a:solidFill>
                  <a:schemeClr val="dk1"/>
                </a:solidFill>
                <a:latin typeface="Calibri"/>
                <a:ea typeface="Calibri"/>
                <a:cs typeface="Calibri"/>
                <a:sym typeface="Calibri"/>
              </a:rPr>
              <a:t>·</a:t>
            </a:r>
            <a:r>
              <a:rPr lang="en-US" sz="3600">
                <a:solidFill>
                  <a:srgbClr val="FF0000"/>
                </a:solidFill>
                <a:latin typeface="Calibri"/>
                <a:ea typeface="Calibri"/>
                <a:cs typeface="Calibri"/>
                <a:sym typeface="Calibri"/>
              </a:rPr>
              <a:t>|b|</a:t>
            </a:r>
            <a:r>
              <a:rPr b="1"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cosθ</a:t>
            </a:r>
            <a:endParaRPr b="0" i="0" sz="3600" u="none" cap="none" strike="noStrike">
              <a:solidFill>
                <a:schemeClr val="dk1"/>
              </a:solidFill>
              <a:latin typeface="Calibri"/>
              <a:ea typeface="Calibri"/>
              <a:cs typeface="Calibri"/>
              <a:sym typeface="Calibri"/>
            </a:endParaRPr>
          </a:p>
        </p:txBody>
      </p:sp>
      <p:cxnSp>
        <p:nvCxnSpPr>
          <p:cNvPr id="1353" name="Google Shape;1353;p109"/>
          <p:cNvCxnSpPr/>
          <p:nvPr/>
        </p:nvCxnSpPr>
        <p:spPr>
          <a:xfrm>
            <a:off x="1252728" y="361817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54" name="Google Shape;1354;p109"/>
          <p:cNvCxnSpPr/>
          <p:nvPr/>
        </p:nvCxnSpPr>
        <p:spPr>
          <a:xfrm>
            <a:off x="1792224" y="361816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355" name="Google Shape;1355;p109"/>
          <p:cNvSpPr txBox="1"/>
          <p:nvPr/>
        </p:nvSpPr>
        <p:spPr>
          <a:xfrm>
            <a:off x="6115500" y="3507350"/>
            <a:ext cx="14151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a:t>
            </a:r>
            <a:r>
              <a:rPr b="1" i="0" lang="en-US" sz="3600" u="none" cap="none" strike="noStrike">
                <a:solidFill>
                  <a:srgbClr val="002060"/>
                </a:solidFill>
                <a:latin typeface="Calibri"/>
                <a:ea typeface="Calibri"/>
                <a:cs typeface="Calibri"/>
                <a:sym typeface="Calibri"/>
              </a:rPr>
              <a:t> </a:t>
            </a: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r>
              <a:rPr lang="en-US" sz="3600">
                <a:solidFill>
                  <a:srgbClr val="FF0000"/>
                </a:solidFill>
                <a:latin typeface="Calibri"/>
                <a:ea typeface="Calibri"/>
                <a:cs typeface="Calibri"/>
                <a:sym typeface="Calibri"/>
              </a:rPr>
              <a:t>b</a:t>
            </a:r>
            <a:r>
              <a:rPr i="0" lang="en-US" sz="3600" u="none" cap="none" strike="noStrike">
                <a:solidFill>
                  <a:schemeClr val="dk1"/>
                </a:solidFill>
                <a:latin typeface="Calibri"/>
                <a:ea typeface="Calibri"/>
                <a:cs typeface="Calibri"/>
                <a:sym typeface="Calibri"/>
              </a:rPr>
              <a:t> =        </a:t>
            </a:r>
            <a:endParaRPr i="0" sz="3600" u="none" cap="none" strike="noStrike">
              <a:solidFill>
                <a:schemeClr val="dk1"/>
              </a:solidFill>
              <a:latin typeface="Calibri"/>
              <a:ea typeface="Calibri"/>
              <a:cs typeface="Calibri"/>
              <a:sym typeface="Calibri"/>
            </a:endParaRPr>
          </a:p>
        </p:txBody>
      </p:sp>
      <p:sp>
        <p:nvSpPr>
          <p:cNvPr id="1356" name="Google Shape;1356;p109"/>
          <p:cNvSpPr/>
          <p:nvPr/>
        </p:nvSpPr>
        <p:spPr>
          <a:xfrm>
            <a:off x="75306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2400"/>
              <a:buFont typeface="Arial"/>
              <a:buNone/>
            </a:pPr>
            <a:r>
              <a:rPr lang="en-US" sz="3600">
                <a:solidFill>
                  <a:srgbClr val="002060"/>
                </a:solidFill>
                <a:latin typeface="Calibri"/>
                <a:ea typeface="Calibri"/>
                <a:cs typeface="Calibri"/>
                <a:sym typeface="Calibri"/>
              </a:rPr>
              <a:t>a</a:t>
            </a:r>
            <a:r>
              <a:rPr lang="en-US" sz="1800">
                <a:solidFill>
                  <a:srgbClr val="00206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357" name="Google Shape;1357;p109"/>
          <p:cNvSpPr/>
          <p:nvPr/>
        </p:nvSpPr>
        <p:spPr>
          <a:xfrm>
            <a:off x="8476900" y="2921150"/>
            <a:ext cx="585300" cy="18186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x</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y</a:t>
            </a:r>
            <a:endParaRPr i="0" sz="3600" u="none" cap="none" strike="noStrike">
              <a:solidFill>
                <a:srgbClr val="FF0000"/>
              </a:solidFill>
              <a:latin typeface="Calibri"/>
              <a:ea typeface="Calibri"/>
              <a:cs typeface="Calibri"/>
              <a:sym typeface="Calibri"/>
            </a:endParaRPr>
          </a:p>
          <a:p>
            <a:pPr indent="0" lvl="0" marL="0" rtl="0" algn="ctr">
              <a:spcBef>
                <a:spcPts val="0"/>
              </a:spcBef>
              <a:spcAft>
                <a:spcPts val="0"/>
              </a:spcAft>
              <a:buClr>
                <a:schemeClr val="dk1"/>
              </a:buClr>
              <a:buSzPts val="3600"/>
              <a:buFont typeface="Arial"/>
              <a:buNone/>
            </a:pPr>
            <a:r>
              <a:rPr lang="en-US" sz="3600">
                <a:solidFill>
                  <a:srgbClr val="FF0000"/>
                </a:solidFill>
                <a:latin typeface="Calibri"/>
                <a:ea typeface="Calibri"/>
                <a:cs typeface="Calibri"/>
                <a:sym typeface="Calibri"/>
              </a:rPr>
              <a:t>b</a:t>
            </a:r>
            <a:r>
              <a:rPr lang="en-US" sz="1800">
                <a:solidFill>
                  <a:srgbClr val="FF0000"/>
                </a:solidFill>
                <a:latin typeface="Calibri"/>
                <a:ea typeface="Calibri"/>
                <a:cs typeface="Calibri"/>
                <a:sym typeface="Calibri"/>
              </a:rPr>
              <a:t>z</a:t>
            </a:r>
            <a:endParaRPr sz="3600">
              <a:solidFill>
                <a:srgbClr val="FF0000"/>
              </a:solidFill>
              <a:latin typeface="Calibri"/>
              <a:ea typeface="Calibri"/>
              <a:cs typeface="Calibri"/>
              <a:sym typeface="Calibri"/>
            </a:endParaRPr>
          </a:p>
        </p:txBody>
      </p:sp>
      <p:sp>
        <p:nvSpPr>
          <p:cNvPr id="1358" name="Google Shape;1358;p109"/>
          <p:cNvSpPr txBox="1"/>
          <p:nvPr/>
        </p:nvSpPr>
        <p:spPr>
          <a:xfrm>
            <a:off x="80994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sp>
        <p:nvSpPr>
          <p:cNvPr id="1359" name="Google Shape;1359;p109"/>
          <p:cNvSpPr txBox="1"/>
          <p:nvPr/>
        </p:nvSpPr>
        <p:spPr>
          <a:xfrm>
            <a:off x="9045900" y="3507350"/>
            <a:ext cx="377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latin typeface="Calibri"/>
                <a:ea typeface="Calibri"/>
                <a:cs typeface="Calibri"/>
                <a:sym typeface="Calibri"/>
              </a:rPr>
              <a:t>=</a:t>
            </a:r>
            <a:r>
              <a:rPr i="0" lang="en-US" sz="3600" u="none" cap="none" strike="noStrike">
                <a:solidFill>
                  <a:schemeClr val="dk1"/>
                </a:solidFill>
                <a:latin typeface="Calibri"/>
                <a:ea typeface="Calibri"/>
                <a:cs typeface="Calibri"/>
                <a:sym typeface="Calibri"/>
              </a:rPr>
              <a:t>      </a:t>
            </a:r>
            <a:endParaRPr i="0" sz="3600" u="none" cap="none" strike="noStrike">
              <a:solidFill>
                <a:schemeClr val="dk1"/>
              </a:solidFill>
              <a:latin typeface="Calibri"/>
              <a:ea typeface="Calibri"/>
              <a:cs typeface="Calibri"/>
              <a:sym typeface="Calibri"/>
            </a:endParaRPr>
          </a:p>
        </p:txBody>
      </p:sp>
      <p:cxnSp>
        <p:nvCxnSpPr>
          <p:cNvPr id="1360" name="Google Shape;1360;p109"/>
          <p:cNvCxnSpPr/>
          <p:nvPr/>
        </p:nvCxnSpPr>
        <p:spPr>
          <a:xfrm>
            <a:off x="6241353" y="3618170"/>
            <a:ext cx="209400" cy="0"/>
          </a:xfrm>
          <a:prstGeom prst="straightConnector1">
            <a:avLst/>
          </a:prstGeom>
          <a:noFill/>
          <a:ln cap="flat" cmpd="sng" w="9525">
            <a:solidFill>
              <a:srgbClr val="002060"/>
            </a:solidFill>
            <a:prstDash val="solid"/>
            <a:miter lim="800000"/>
            <a:headEnd len="sm" w="sm" type="none"/>
            <a:tailEnd len="med" w="med" type="triangle"/>
          </a:ln>
        </p:spPr>
      </p:cxnSp>
      <p:cxnSp>
        <p:nvCxnSpPr>
          <p:cNvPr id="1361" name="Google Shape;1361;p109"/>
          <p:cNvCxnSpPr/>
          <p:nvPr/>
        </p:nvCxnSpPr>
        <p:spPr>
          <a:xfrm>
            <a:off x="6903720" y="3618168"/>
            <a:ext cx="209400" cy="0"/>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pic>
        <p:nvPicPr>
          <p:cNvPr id="1367" name="Google Shape;1367;p11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8" name="Google Shape;1368;p11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Math part 2: 2D/3D vectors</a:t>
            </a:r>
            <a:endParaRPr>
              <a:solidFill>
                <a:schemeClr val="dk1"/>
              </a:solidFill>
            </a:endParaRPr>
          </a:p>
          <a:p>
            <a:pPr indent="0" lvl="0" marL="0" marR="0" rtl="0" algn="ctr">
              <a:lnSpc>
                <a:spcPct val="100000"/>
              </a:lnSpc>
              <a:spcBef>
                <a:spcPts val="0"/>
              </a:spcBef>
              <a:spcAft>
                <a:spcPts val="0"/>
              </a:spcAft>
              <a:buClr>
                <a:srgbClr val="000000"/>
              </a:buClr>
              <a:buSzPts val="4400"/>
              <a:buFont typeface="Arial"/>
              <a:buNone/>
            </a:pPr>
            <a:r>
              <a:t/>
            </a:r>
            <a:endParaRPr sz="4400">
              <a:solidFill>
                <a:schemeClr val="lt1"/>
              </a:solidFill>
              <a:latin typeface="Calibri"/>
              <a:ea typeface="Calibri"/>
              <a:cs typeface="Calibri"/>
              <a:sym typeface="Calibri"/>
            </a:endParaRPr>
          </a:p>
        </p:txBody>
      </p:sp>
      <p:sp>
        <p:nvSpPr>
          <p:cNvPr id="1369" name="Google Shape;1369;p110"/>
          <p:cNvSpPr txBox="1"/>
          <p:nvPr/>
        </p:nvSpPr>
        <p:spPr>
          <a:xfrm>
            <a:off x="5067175" y="1400050"/>
            <a:ext cx="7143900" cy="52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TO DO:</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Dot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Cross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3D vectors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Revisit all for 3D</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Matrixes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Identity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Translation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Scale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Rotation matrix</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