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99" name="Google Shape;19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08" name="Google Shape;20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33" name="Google Shape;23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51" name="Google Shape;2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0" name="Google Shape;27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92" name="Google Shape;29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04" name="Google Shape;30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316" name="Google Shape;3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327" name="Google Shape;32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2" name="Google Shape;35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63" name="Google Shape;36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73" name="Google Shape;37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82" name="Google Shape;38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96" name="Google Shape;39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411" name="Google Shape;41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5" name="Google Shape;42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436" name="Google Shape;43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47" name="Google Shape;44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56" name="Google Shape;45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67" name="Google Shape;46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8" name="Google Shape;47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87" name="Google Shape;48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8" name="Google Shape;49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8" name="Google Shape;50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523" name="Google Shape;52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4" name="Google Shape;53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45" name="Google Shape;54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4" name="Google Shape;55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79" name="Google Shape;57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6" name="Google Shape;59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608" name="Google Shape;60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621" name="Google Shape;62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3" name="Google Shape;643;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81" name="Google Shape;681;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93" name="Google Shape;69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04" name="Google Shape;70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716" name="Google Shape;71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28" name="Google Shape;728;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40" name="Google Shape;74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750" name="Google Shape;75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761" name="Google Shape;7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773" name="Google Shape;773;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90" name="Google Shape;790;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43af394726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g43af394726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17" name="Google Shape;817;g43af394726_1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43af39472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g43af394726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856" name="Google Shape;856;g43af394726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43af394726_1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g43af394726_1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85" name="Google Shape;885;g43af394726_1_1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43af394726_1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g43af394726_1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14" name="Google Shape;914;g43af394726_1_2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Google Shape;93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5" name="Google Shape;93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936" name="Google Shape;93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967" name="Google Shape;967;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82" name="Google Shape;982;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997" name="Google Shape;997;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07" name="Google Shape;1007;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1" name="Google Shape;1021;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1022" name="Google Shape;1022;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43af39472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g43af39472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33" name="Google Shape;1033;g43af39472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43af394726_1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3" name="Google Shape;1043;g43af394726_1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44" name="Google Shape;1044;g43af394726_1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3" name="Google Shape;1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Google Shape;17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8" name="Google Shape;18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8.png"/><Relationship Id="rId6"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31.png"/><Relationship Id="rId7"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8.png"/><Relationship Id="rId4" Type="http://schemas.openxmlformats.org/officeDocument/2006/relationships/image" Target="../media/image2.png"/><Relationship Id="rId5"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2.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1.png"/><Relationship Id="rId6"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1.png"/><Relationship Id="rId6"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2.png"/><Relationship Id="rId6"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91" name="Google Shape;91;p1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93" name="Google Shape;93;p13"/>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94" name="Google Shape;94;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02" name="Google Shape;202;p2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03" name="Google Shape;203;p2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1: Array Buffer Objects</a:t>
            </a:r>
            <a:endParaRPr sz="4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3</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2</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1</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13" name="Google Shape;213;p2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14" name="Google Shape;214;p2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15" name="Google Shape;215;p2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sz="4400">
              <a:solidFill>
                <a:schemeClr val="lt1"/>
              </a:solidFill>
              <a:latin typeface="Calibri"/>
              <a:ea typeface="Calibri"/>
              <a:cs typeface="Calibri"/>
              <a:sym typeface="Calibri"/>
            </a:endParaRPr>
          </a:p>
        </p:txBody>
      </p:sp>
      <p:sp>
        <p:nvSpPr>
          <p:cNvPr id="217" name="Google Shape;217;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Vertex Buffer contains information about each vertice, which shaders will use for calculations and translations.</a:t>
            </a:r>
            <a:endParaRPr sz="1800">
              <a:solidFill>
                <a:schemeClr val="dk1"/>
              </a:solidFill>
              <a:latin typeface="Calibri"/>
              <a:ea typeface="Calibri"/>
              <a:cs typeface="Calibri"/>
              <a:sym typeface="Calibri"/>
            </a:endParaRPr>
          </a:p>
        </p:txBody>
      </p:sp>
      <p:sp>
        <p:nvSpPr>
          <p:cNvPr id="218" name="Google Shape;218;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Our vertex buffer will only contain 3d positions for each vertice:</a:t>
            </a:r>
            <a:endParaRPr sz="1800">
              <a:solidFill>
                <a:schemeClr val="dk1"/>
              </a:solidFill>
              <a:latin typeface="Calibri"/>
              <a:ea typeface="Calibri"/>
              <a:cs typeface="Calibri"/>
              <a:sym typeface="Calibri"/>
            </a:endParaRPr>
          </a:p>
        </p:txBody>
      </p:sp>
      <p:sp>
        <p:nvSpPr>
          <p:cNvPr id="219" name="Google Shape;219;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x</a:t>
            </a:r>
            <a:endParaRPr sz="1600">
              <a:solidFill>
                <a:schemeClr val="lt1"/>
              </a:solidFill>
              <a:latin typeface="Calibri"/>
              <a:ea typeface="Calibri"/>
              <a:cs typeface="Calibri"/>
              <a:sym typeface="Calibri"/>
            </a:endParaRPr>
          </a:p>
        </p:txBody>
      </p:sp>
      <p:sp>
        <p:nvSpPr>
          <p:cNvPr id="220" name="Google Shape;220;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y</a:t>
            </a:r>
            <a:endParaRPr sz="1600">
              <a:solidFill>
                <a:schemeClr val="lt1"/>
              </a:solidFill>
              <a:latin typeface="Calibri"/>
              <a:ea typeface="Calibri"/>
              <a:cs typeface="Calibri"/>
              <a:sym typeface="Calibri"/>
            </a:endParaRPr>
          </a:p>
        </p:txBody>
      </p:sp>
      <p:sp>
        <p:nvSpPr>
          <p:cNvPr id="221" name="Google Shape;221;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z</a:t>
            </a:r>
            <a:endParaRPr sz="1600">
              <a:solidFill>
                <a:schemeClr val="lt1"/>
              </a:solidFill>
              <a:latin typeface="Calibri"/>
              <a:ea typeface="Calibri"/>
              <a:cs typeface="Calibri"/>
              <a:sym typeface="Calibri"/>
            </a:endParaRPr>
          </a:p>
        </p:txBody>
      </p:sp>
      <p:sp>
        <p:nvSpPr>
          <p:cNvPr id="222" name="Google Shape;222;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x</a:t>
            </a:r>
            <a:endParaRPr sz="1600">
              <a:solidFill>
                <a:schemeClr val="lt1"/>
              </a:solidFill>
              <a:latin typeface="Calibri"/>
              <a:ea typeface="Calibri"/>
              <a:cs typeface="Calibri"/>
              <a:sym typeface="Calibri"/>
            </a:endParaRPr>
          </a:p>
        </p:txBody>
      </p:sp>
      <p:sp>
        <p:nvSpPr>
          <p:cNvPr id="223" name="Google Shape;223;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y</a:t>
            </a:r>
            <a:endParaRPr sz="1600">
              <a:solidFill>
                <a:schemeClr val="lt1"/>
              </a:solidFill>
              <a:latin typeface="Calibri"/>
              <a:ea typeface="Calibri"/>
              <a:cs typeface="Calibri"/>
              <a:sym typeface="Calibri"/>
            </a:endParaRPr>
          </a:p>
        </p:txBody>
      </p:sp>
      <p:sp>
        <p:nvSpPr>
          <p:cNvPr id="224" name="Google Shape;224;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z</a:t>
            </a:r>
            <a:endParaRPr sz="1600">
              <a:solidFill>
                <a:schemeClr val="lt1"/>
              </a:solidFill>
              <a:latin typeface="Calibri"/>
              <a:ea typeface="Calibri"/>
              <a:cs typeface="Calibri"/>
              <a:sym typeface="Calibri"/>
            </a:endParaRPr>
          </a:p>
        </p:txBody>
      </p:sp>
      <p:sp>
        <p:nvSpPr>
          <p:cNvPr id="225" name="Google Shape;225;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x</a:t>
            </a:r>
            <a:endParaRPr sz="1600">
              <a:solidFill>
                <a:schemeClr val="lt1"/>
              </a:solidFill>
              <a:latin typeface="Calibri"/>
              <a:ea typeface="Calibri"/>
              <a:cs typeface="Calibri"/>
              <a:sym typeface="Calibri"/>
            </a:endParaRPr>
          </a:p>
        </p:txBody>
      </p:sp>
      <p:sp>
        <p:nvSpPr>
          <p:cNvPr id="226" name="Google Shape;226;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y</a:t>
            </a:r>
            <a:endParaRPr sz="1600">
              <a:solidFill>
                <a:schemeClr val="lt1"/>
              </a:solidFill>
              <a:latin typeface="Calibri"/>
              <a:ea typeface="Calibri"/>
              <a:cs typeface="Calibri"/>
              <a:sym typeface="Calibri"/>
            </a:endParaRPr>
          </a:p>
        </p:txBody>
      </p:sp>
      <p:sp>
        <p:nvSpPr>
          <p:cNvPr id="227" name="Google Shape;227;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z</a:t>
            </a:r>
            <a:endParaRPr sz="1600">
              <a:solidFill>
                <a:schemeClr val="lt1"/>
              </a:solidFill>
              <a:latin typeface="Calibri"/>
              <a:ea typeface="Calibri"/>
              <a:cs typeface="Calibri"/>
              <a:sym typeface="Calibri"/>
            </a:endParaRPr>
          </a:p>
        </p:txBody>
      </p:sp>
      <p:sp>
        <p:nvSpPr>
          <p:cNvPr id="228" name="Google Shape;228;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VERTEX BUFFER</a:t>
            </a:r>
            <a:endParaRPr sz="1800">
              <a:solidFill>
                <a:schemeClr val="lt1"/>
              </a:solidFill>
              <a:latin typeface="Calibri"/>
              <a:ea typeface="Calibri"/>
              <a:cs typeface="Calibri"/>
              <a:sym typeface="Calibri"/>
            </a:endParaRPr>
          </a:p>
        </p:txBody>
      </p:sp>
      <p:sp>
        <p:nvSpPr>
          <p:cNvPr id="229" name="Google Shape;229;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37" name="Google Shape;237;p2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38" name="Google Shape;238;p2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39" name="Google Shape;239;p2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241" name="Google Shape;241;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does WebGL interpret the view?</a:t>
            </a:r>
            <a:endParaRPr sz="1800">
              <a:solidFill>
                <a:schemeClr val="dk1"/>
              </a:solidFill>
              <a:latin typeface="Calibri"/>
              <a:ea typeface="Calibri"/>
              <a:cs typeface="Calibri"/>
              <a:sym typeface="Calibri"/>
            </a:endParaRPr>
          </a:p>
        </p:txBody>
      </p:sp>
      <p:cxnSp>
        <p:nvCxnSpPr>
          <p:cNvPr id="242" name="Google Shape;242;p24"/>
          <p:cNvCxnSpPr>
            <a:stCxn id="235" idx="1"/>
            <a:endCxn id="235"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43" name="Google Shape;243;p24"/>
          <p:cNvCxnSpPr>
            <a:stCxn id="235" idx="0"/>
            <a:endCxn id="235"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44" name="Google Shape;244;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245" name="Google Shape;245;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246" name="Google Shape;246;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
        <p:nvSpPr>
          <p:cNvPr id="247" name="Google Shape;247;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55" name="Google Shape;255;p2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56" name="Google Shape;256;p2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57" name="Google Shape;257;p2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259" name="Google Shape;259;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will our triangle look like?</a:t>
            </a:r>
            <a:endParaRPr sz="1800">
              <a:solidFill>
                <a:schemeClr val="dk1"/>
              </a:solidFill>
              <a:latin typeface="Calibri"/>
              <a:ea typeface="Calibri"/>
              <a:cs typeface="Calibri"/>
              <a:sym typeface="Calibri"/>
            </a:endParaRPr>
          </a:p>
        </p:txBody>
      </p:sp>
      <p:cxnSp>
        <p:nvCxnSpPr>
          <p:cNvPr id="260" name="Google Shape;260;p25"/>
          <p:cNvCxnSpPr>
            <a:stCxn id="253" idx="1"/>
            <a:endCxn id="25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61" name="Google Shape;261;p25"/>
          <p:cNvCxnSpPr>
            <a:stCxn id="253" idx="0"/>
            <a:endCxn id="25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62" name="Google Shape;262;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263" name="Google Shape;263;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264" name="Google Shape;264;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
        <p:nvSpPr>
          <p:cNvPr id="265" name="Google Shape;265;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
        <p:nvSpPr>
          <p:cNvPr id="266" name="Google Shape;266;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74" name="Google Shape;274;p2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75" name="Google Shape;275;p2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76" name="Google Shape;276;p2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278" name="Google Shape;278;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data do we need?</a:t>
            </a:r>
            <a:endParaRPr/>
          </a:p>
        </p:txBody>
      </p:sp>
      <p:cxnSp>
        <p:nvCxnSpPr>
          <p:cNvPr id="279" name="Google Shape;279;p26"/>
          <p:cNvCxnSpPr>
            <a:stCxn id="272" idx="1"/>
            <a:endCxn id="272"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80" name="Google Shape;280;p26"/>
          <p:cNvCxnSpPr>
            <a:stCxn id="272" idx="0"/>
            <a:endCxn id="272"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81" name="Google Shape;281;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282" name="Google Shape;282;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283" name="Google Shape;283;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
        <p:nvSpPr>
          <p:cNvPr id="284" name="Google Shape;284;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
        <p:nvSpPr>
          <p:cNvPr id="285" name="Google Shape;285;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Z: 0.0</a:t>
            </a:r>
            <a:endParaRPr sz="1800">
              <a:solidFill>
                <a:schemeClr val="dk1"/>
              </a:solidFill>
              <a:latin typeface="Calibri"/>
              <a:ea typeface="Calibri"/>
              <a:cs typeface="Calibri"/>
              <a:sym typeface="Calibri"/>
            </a:endParaRPr>
          </a:p>
        </p:txBody>
      </p:sp>
      <p:sp>
        <p:nvSpPr>
          <p:cNvPr id="287" name="Google Shape;287;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Z: 0.0</a:t>
            </a:r>
            <a:endParaRPr sz="1800">
              <a:solidFill>
                <a:schemeClr val="dk1"/>
              </a:solidFill>
              <a:latin typeface="Calibri"/>
              <a:ea typeface="Calibri"/>
              <a:cs typeface="Calibri"/>
              <a:sym typeface="Calibri"/>
            </a:endParaRPr>
          </a:p>
        </p:txBody>
      </p:sp>
      <p:sp>
        <p:nvSpPr>
          <p:cNvPr id="288" name="Google Shape;288;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Z: 0.0</a:t>
            </a:r>
            <a:endParaRPr sz="1800">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2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95" name="Google Shape;295;p2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96" name="Google Shape;296;p2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298" name="Google Shape;29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result:</a:t>
            </a:r>
            <a:endParaRPr/>
          </a:p>
        </p:txBody>
      </p:sp>
      <p:pic>
        <p:nvPicPr>
          <p:cNvPr id="299" name="Google Shape;299;p27"/>
          <p:cNvPicPr preferRelativeResize="0"/>
          <p:nvPr/>
        </p:nvPicPr>
        <p:blipFill rotWithShape="1">
          <a:blip r:embed="rId5">
            <a:alphaModFix/>
          </a:blip>
          <a:srcRect b="0" l="0" r="0" t="0"/>
          <a:stretch/>
        </p:blipFill>
        <p:spPr>
          <a:xfrm>
            <a:off x="2518099" y="2334579"/>
            <a:ext cx="7155800" cy="327688"/>
          </a:xfrm>
          <a:prstGeom prst="rect">
            <a:avLst/>
          </a:prstGeom>
          <a:noFill/>
          <a:ln>
            <a:noFill/>
          </a:ln>
        </p:spPr>
      </p:pic>
      <p:sp>
        <p:nvSpPr>
          <p:cNvPr id="300" name="Google Shape;30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Let’s format this mess…</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2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07" name="Google Shape;307;p2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08" name="Google Shape;308;p2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310" name="Google Shape;310;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result:</a:t>
            </a:r>
            <a:endParaRPr/>
          </a:p>
        </p:txBody>
      </p:sp>
      <p:sp>
        <p:nvSpPr>
          <p:cNvPr id="311" name="Google Shape;311;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Better!</a:t>
            </a:r>
            <a:endParaRPr sz="1800">
              <a:solidFill>
                <a:schemeClr val="dk1"/>
              </a:solidFill>
              <a:latin typeface="Calibri"/>
              <a:ea typeface="Calibri"/>
              <a:cs typeface="Calibri"/>
              <a:sym typeface="Calibri"/>
            </a:endParaRPr>
          </a:p>
        </p:txBody>
      </p:sp>
      <p:pic>
        <p:nvPicPr>
          <p:cNvPr id="312" name="Google Shape;312;p28"/>
          <p:cNvPicPr preferRelativeResize="0"/>
          <p:nvPr/>
        </p:nvPicPr>
        <p:blipFill rotWithShape="1">
          <a:blip r:embed="rId5">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2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19" name="Google Shape;319;p2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20" name="Google Shape;320;p2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322" name="Google Shape;322;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let’s prepare our buffer so WebGL can eventually send it to the shaders.</a:t>
            </a:r>
            <a:endParaRPr/>
          </a:p>
        </p:txBody>
      </p:sp>
      <p:pic>
        <p:nvPicPr>
          <p:cNvPr id="323" name="Google Shape;323;p29"/>
          <p:cNvPicPr preferRelativeResize="0"/>
          <p:nvPr/>
        </p:nvPicPr>
        <p:blipFill rotWithShape="1">
          <a:blip r:embed="rId5">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0" name="Google Shape;330;p3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31" name="Google Shape;331;p3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32" name="Google Shape;332;p3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334" name="Google Shape;334;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Next we will need a buffer that holds the indices that form a triangle.</a:t>
            </a:r>
            <a:endParaRPr/>
          </a:p>
        </p:txBody>
      </p:sp>
      <p:sp>
        <p:nvSpPr>
          <p:cNvPr id="335" name="Google Shape;335;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37" name="Google Shape;337;p30"/>
          <p:cNvCxnSpPr>
            <a:stCxn id="335" idx="1"/>
            <a:endCxn id="335"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38" name="Google Shape;338;p30"/>
          <p:cNvCxnSpPr>
            <a:stCxn id="335" idx="0"/>
            <a:endCxn id="335"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39" name="Google Shape;339;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340" name="Google Shape;340;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 1</a:t>
            </a:r>
            <a:endParaRPr sz="1800">
              <a:solidFill>
                <a:schemeClr val="dk1"/>
              </a:solidFill>
              <a:latin typeface="Calibri"/>
              <a:ea typeface="Calibri"/>
              <a:cs typeface="Calibri"/>
              <a:sym typeface="Calibri"/>
            </a:endParaRPr>
          </a:p>
        </p:txBody>
      </p:sp>
      <p:sp>
        <p:nvSpPr>
          <p:cNvPr id="341" name="Google Shape;341;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
        <p:nvSpPr>
          <p:cNvPr id="342" name="Google Shape;342;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 -1</a:t>
            </a:r>
            <a:endParaRPr sz="1800">
              <a:solidFill>
                <a:schemeClr val="dk1"/>
              </a:solidFill>
              <a:latin typeface="Calibri"/>
              <a:ea typeface="Calibri"/>
              <a:cs typeface="Calibri"/>
              <a:sym typeface="Calibri"/>
            </a:endParaRPr>
          </a:p>
        </p:txBody>
      </p:sp>
      <p:sp>
        <p:nvSpPr>
          <p:cNvPr id="343" name="Google Shape;343;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4" name="Google Shape;344;p30"/>
          <p:cNvPicPr preferRelativeResize="0"/>
          <p:nvPr/>
        </p:nvPicPr>
        <p:blipFill rotWithShape="1">
          <a:blip r:embed="rId5">
            <a:alphaModFix/>
          </a:blip>
          <a:srcRect b="0" l="0" r="0" t="0"/>
          <a:stretch/>
        </p:blipFill>
        <p:spPr>
          <a:xfrm>
            <a:off x="790543" y="3098035"/>
            <a:ext cx="5060118" cy="1310754"/>
          </a:xfrm>
          <a:prstGeom prst="rect">
            <a:avLst/>
          </a:prstGeom>
          <a:noFill/>
          <a:ln>
            <a:noFill/>
          </a:ln>
        </p:spPr>
      </p:pic>
      <p:sp>
        <p:nvSpPr>
          <p:cNvPr id="345" name="Google Shape;345;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0 -&gt;</a:t>
            </a:r>
            <a:endParaRPr/>
          </a:p>
          <a:p>
            <a:pPr indent="0" lvl="0" marL="0" marR="0" rtl="0" algn="l">
              <a:spcBef>
                <a:spcPts val="0"/>
              </a:spcBef>
              <a:spcAft>
                <a:spcPts val="0"/>
              </a:spcAft>
              <a:buNone/>
            </a:pPr>
            <a:r>
              <a:rPr b="1" lang="en-US" sz="1600">
                <a:solidFill>
                  <a:srgbClr val="FF0000"/>
                </a:solidFill>
                <a:latin typeface="Calibri"/>
                <a:ea typeface="Calibri"/>
                <a:cs typeface="Calibri"/>
                <a:sym typeface="Calibri"/>
              </a:rPr>
              <a:t>1 -&gt;</a:t>
            </a:r>
            <a:endParaRPr/>
          </a:p>
          <a:p>
            <a:pPr indent="0" lvl="0" marL="0" marR="0" rtl="0" algn="l">
              <a:spcBef>
                <a:spcPts val="0"/>
              </a:spcBef>
              <a:spcAft>
                <a:spcPts val="0"/>
              </a:spcAft>
              <a:buNone/>
            </a:pPr>
            <a:r>
              <a:rPr b="1" lang="en-US" sz="1600">
                <a:solidFill>
                  <a:srgbClr val="FF0000"/>
                </a:solidFill>
                <a:latin typeface="Calibri"/>
                <a:ea typeface="Calibri"/>
                <a:cs typeface="Calibri"/>
                <a:sym typeface="Calibri"/>
              </a:rPr>
              <a:t>2 -&gt;</a:t>
            </a:r>
            <a:endParaRPr b="1" sz="1600">
              <a:solidFill>
                <a:srgbClr val="FF0000"/>
              </a:solidFill>
              <a:latin typeface="Calibri"/>
              <a:ea typeface="Calibri"/>
              <a:cs typeface="Calibri"/>
              <a:sym typeface="Calibri"/>
            </a:endParaRPr>
          </a:p>
        </p:txBody>
      </p:sp>
      <p:sp>
        <p:nvSpPr>
          <p:cNvPr id="346" name="Google Shape;346;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47" name="Google Shape;347;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48" name="Google Shape;348;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55" name="Google Shape;355;p3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56" name="Google Shape;356;p3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a:t>
            </a:r>
            <a:endParaRPr/>
          </a:p>
        </p:txBody>
      </p:sp>
      <p:sp>
        <p:nvSpPr>
          <p:cNvPr id="358" name="Google Shape;358;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Indices will be saved as an Element Array Buffer. The way to do this is similar to the (Vertex) Array Buffer</a:t>
            </a:r>
            <a:endParaRPr/>
          </a:p>
        </p:txBody>
      </p:sp>
      <p:pic>
        <p:nvPicPr>
          <p:cNvPr id="359" name="Google Shape;359;p31"/>
          <p:cNvPicPr preferRelativeResize="0"/>
          <p:nvPr/>
        </p:nvPicPr>
        <p:blipFill rotWithShape="1">
          <a:blip r:embed="rId5">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 name="Google Shape;101;p1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2" name="Google Shape;102;p1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03" name="Google Shape;103;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sz="2400">
              <a:solidFill>
                <a:schemeClr val="dk1"/>
              </a:solidFill>
              <a:latin typeface="Calibri"/>
              <a:ea typeface="Calibri"/>
              <a:cs typeface="Calibri"/>
              <a:sym typeface="Calibri"/>
            </a:endParaRPr>
          </a:p>
        </p:txBody>
      </p:sp>
      <p:sp>
        <p:nvSpPr>
          <p:cNvPr id="104" name="Google Shape;104;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Check your browser’s compatability: </a:t>
            </a:r>
            <a:r>
              <a:rPr lang="en-US" sz="2400" u="sng">
                <a:solidFill>
                  <a:schemeClr val="hlink"/>
                </a:solidFill>
                <a:latin typeface="Calibri"/>
                <a:ea typeface="Calibri"/>
                <a:cs typeface="Calibri"/>
                <a:sym typeface="Calibri"/>
                <a:hlinkClick r:id="rId5"/>
              </a:rPr>
              <a:t>webglreport.com</a:t>
            </a:r>
            <a:endParaRPr sz="2400">
              <a:solidFill>
                <a:schemeClr val="dk1"/>
              </a:solidFill>
              <a:latin typeface="Calibri"/>
              <a:ea typeface="Calibri"/>
              <a:cs typeface="Calibri"/>
              <a:sym typeface="Calibri"/>
            </a:endParaRPr>
          </a:p>
        </p:txBody>
      </p:sp>
      <p:sp>
        <p:nvSpPr>
          <p:cNvPr id="105" name="Google Shape;105;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 Open your favorite text editor or IDE for JavaScript.</a:t>
            </a:r>
            <a:endParaRPr/>
          </a:p>
        </p:txBody>
      </p:sp>
      <p:sp>
        <p:nvSpPr>
          <p:cNvPr id="106" name="Google Shape;106;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Now you’re good to go.</a:t>
            </a:r>
            <a:endParaRPr/>
          </a:p>
        </p:txBody>
      </p:sp>
      <p:sp>
        <p:nvSpPr>
          <p:cNvPr id="107" name="Google Shape;107;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The Tools</a:t>
            </a:r>
            <a:endParaRPr sz="44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3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66" name="Google Shape;366;p3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67" name="Google Shape;367;p3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Array Buffer Objects Results</a:t>
            </a:r>
            <a:endParaRPr sz="4400">
              <a:solidFill>
                <a:schemeClr val="lt1"/>
              </a:solidFill>
              <a:latin typeface="Calibri"/>
              <a:ea typeface="Calibri"/>
              <a:cs typeface="Calibri"/>
              <a:sym typeface="Calibri"/>
            </a:endParaRPr>
          </a:p>
        </p:txBody>
      </p:sp>
      <p:pic>
        <p:nvPicPr>
          <p:cNvPr id="369" name="Google Shape;369;p32"/>
          <p:cNvPicPr preferRelativeResize="0"/>
          <p:nvPr/>
        </p:nvPicPr>
        <p:blipFill rotWithShape="1">
          <a:blip r:embed="rId5">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3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76" name="Google Shape;376;p3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77" name="Google Shape;377;p3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2: Shaders and Shader Program</a:t>
            </a:r>
            <a:endParaRPr sz="4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pic>
        <p:nvPicPr>
          <p:cNvPr id="384" name="Google Shape;384;p3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85" name="Google Shape;385;p3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86" name="Google Shape;386;p3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Shaders and Shader Program</a:t>
            </a:r>
            <a:endParaRPr sz="4400">
              <a:solidFill>
                <a:schemeClr val="lt1"/>
              </a:solidFill>
              <a:latin typeface="Calibri"/>
              <a:ea typeface="Calibri"/>
              <a:cs typeface="Calibri"/>
              <a:sym typeface="Calibri"/>
            </a:endParaRPr>
          </a:p>
        </p:txBody>
      </p:sp>
      <p:sp>
        <p:nvSpPr>
          <p:cNvPr id="388" name="Google Shape;388;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we recall from the graphics pipeline slide, we can supply code for 3 Shaders:</a:t>
            </a:r>
            <a:endParaRPr sz="1800">
              <a:solidFill>
                <a:schemeClr val="dk1"/>
              </a:solidFill>
              <a:latin typeface="Calibri"/>
              <a:ea typeface="Calibri"/>
              <a:cs typeface="Calibri"/>
              <a:sym typeface="Calibri"/>
            </a:endParaRPr>
          </a:p>
        </p:txBody>
      </p:sp>
      <p:sp>
        <p:nvSpPr>
          <p:cNvPr id="389" name="Google Shape;389;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Vertex Shader</a:t>
            </a:r>
            <a:endParaRPr sz="1800">
              <a:solidFill>
                <a:schemeClr val="lt1"/>
              </a:solidFill>
              <a:latin typeface="Calibri"/>
              <a:ea typeface="Calibri"/>
              <a:cs typeface="Calibri"/>
              <a:sym typeface="Calibri"/>
            </a:endParaRPr>
          </a:p>
        </p:txBody>
      </p:sp>
      <p:sp>
        <p:nvSpPr>
          <p:cNvPr id="390" name="Google Shape;390;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Geometry Shader</a:t>
            </a:r>
            <a:endParaRPr sz="1800">
              <a:solidFill>
                <a:schemeClr val="lt1"/>
              </a:solidFill>
              <a:latin typeface="Calibri"/>
              <a:ea typeface="Calibri"/>
              <a:cs typeface="Calibri"/>
              <a:sym typeface="Calibri"/>
            </a:endParaRPr>
          </a:p>
        </p:txBody>
      </p:sp>
      <p:sp>
        <p:nvSpPr>
          <p:cNvPr id="391" name="Google Shape;391;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Fragment Shader</a:t>
            </a:r>
            <a:endParaRPr sz="1800">
              <a:solidFill>
                <a:schemeClr val="lt1"/>
              </a:solidFill>
              <a:latin typeface="Calibri"/>
              <a:ea typeface="Calibri"/>
              <a:cs typeface="Calibri"/>
              <a:sym typeface="Calibri"/>
            </a:endParaRPr>
          </a:p>
        </p:txBody>
      </p:sp>
      <p:sp>
        <p:nvSpPr>
          <p:cNvPr id="392" name="Google Shape;392;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will only create a Vertex Shader and a Fragment Shader. The Geometry Shader is not necessary.</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pic>
        <p:nvPicPr>
          <p:cNvPr id="398" name="Google Shape;398;p3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99" name="Google Shape;399;p3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00" name="Google Shape;400;p3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Shaders and Shader Program</a:t>
            </a:r>
            <a:endParaRPr sz="4400">
              <a:solidFill>
                <a:schemeClr val="lt1"/>
              </a:solidFill>
              <a:latin typeface="Calibri"/>
              <a:ea typeface="Calibri"/>
              <a:cs typeface="Calibri"/>
              <a:sym typeface="Calibri"/>
            </a:endParaRPr>
          </a:p>
        </p:txBody>
      </p:sp>
      <p:sp>
        <p:nvSpPr>
          <p:cNvPr id="402" name="Google Shape;402;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Shaders are written in their own language called GLSL (OpenGL Shader Language)</a:t>
            </a:r>
            <a:endParaRPr sz="1800">
              <a:solidFill>
                <a:schemeClr val="dk1"/>
              </a:solidFill>
              <a:latin typeface="Calibri"/>
              <a:ea typeface="Calibri"/>
              <a:cs typeface="Calibri"/>
              <a:sym typeface="Calibri"/>
            </a:endParaRPr>
          </a:p>
        </p:txBody>
      </p:sp>
      <p:sp>
        <p:nvSpPr>
          <p:cNvPr id="403" name="Google Shape;403;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Vertex Shader</a:t>
            </a:r>
            <a:endParaRPr sz="1800">
              <a:solidFill>
                <a:schemeClr val="lt1"/>
              </a:solidFill>
              <a:latin typeface="Calibri"/>
              <a:ea typeface="Calibri"/>
              <a:cs typeface="Calibri"/>
              <a:sym typeface="Calibri"/>
            </a:endParaRPr>
          </a:p>
        </p:txBody>
      </p:sp>
      <p:sp>
        <p:nvSpPr>
          <p:cNvPr id="404" name="Google Shape;404;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Fragment Shader</a:t>
            </a:r>
            <a:endParaRPr sz="1800">
              <a:solidFill>
                <a:schemeClr val="lt1"/>
              </a:solidFill>
              <a:latin typeface="Calibri"/>
              <a:ea typeface="Calibri"/>
              <a:cs typeface="Calibri"/>
              <a:sym typeface="Calibri"/>
            </a:endParaRPr>
          </a:p>
        </p:txBody>
      </p:sp>
      <p:sp>
        <p:nvSpPr>
          <p:cNvPr id="405" name="Google Shape;405;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Our Shader code will be defined as a constant string.</a:t>
            </a:r>
            <a:endParaRPr sz="1800">
              <a:solidFill>
                <a:schemeClr val="dk1"/>
              </a:solidFill>
              <a:latin typeface="Calibri"/>
              <a:ea typeface="Calibri"/>
              <a:cs typeface="Calibri"/>
              <a:sym typeface="Calibri"/>
            </a:endParaRPr>
          </a:p>
        </p:txBody>
      </p:sp>
      <p:pic>
        <p:nvPicPr>
          <p:cNvPr id="406" name="Google Shape;406;p35"/>
          <p:cNvPicPr preferRelativeResize="0"/>
          <p:nvPr/>
        </p:nvPicPr>
        <p:blipFill rotWithShape="1">
          <a:blip r:embed="rId5">
            <a:alphaModFix/>
          </a:blip>
          <a:srcRect b="0" l="0" r="0" t="0"/>
          <a:stretch/>
        </p:blipFill>
        <p:spPr>
          <a:xfrm>
            <a:off x="6277366" y="3772649"/>
            <a:ext cx="5474475" cy="2349975"/>
          </a:xfrm>
          <a:prstGeom prst="rect">
            <a:avLst/>
          </a:prstGeom>
          <a:noFill/>
          <a:ln>
            <a:noFill/>
          </a:ln>
        </p:spPr>
      </p:pic>
      <p:pic>
        <p:nvPicPr>
          <p:cNvPr id="407" name="Google Shape;407;p35"/>
          <p:cNvPicPr preferRelativeResize="0"/>
          <p:nvPr/>
        </p:nvPicPr>
        <p:blipFill rotWithShape="1">
          <a:blip r:embed="rId6">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3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14" name="Google Shape;414;p3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15" name="Google Shape;415;p3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Shaders and Shader Program</a:t>
            </a:r>
            <a:endParaRPr sz="4400">
              <a:solidFill>
                <a:schemeClr val="lt1"/>
              </a:solidFill>
              <a:latin typeface="Calibri"/>
              <a:ea typeface="Calibri"/>
              <a:cs typeface="Calibri"/>
              <a:sym typeface="Calibri"/>
            </a:endParaRPr>
          </a:p>
        </p:txBody>
      </p:sp>
      <p:sp>
        <p:nvSpPr>
          <p:cNvPr id="417" name="Google Shape;417;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next step we create Shader Objects, attach the source code, and compile the source code.</a:t>
            </a:r>
            <a:endParaRPr sz="1800">
              <a:solidFill>
                <a:schemeClr val="dk1"/>
              </a:solidFill>
              <a:latin typeface="Calibri"/>
              <a:ea typeface="Calibri"/>
              <a:cs typeface="Calibri"/>
              <a:sym typeface="Calibri"/>
            </a:endParaRPr>
          </a:p>
        </p:txBody>
      </p:sp>
      <p:sp>
        <p:nvSpPr>
          <p:cNvPr id="418" name="Google Shape;418;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Vertex Shader</a:t>
            </a:r>
            <a:endParaRPr sz="1800">
              <a:solidFill>
                <a:schemeClr val="lt1"/>
              </a:solidFill>
              <a:latin typeface="Calibri"/>
              <a:ea typeface="Calibri"/>
              <a:cs typeface="Calibri"/>
              <a:sym typeface="Calibri"/>
            </a:endParaRPr>
          </a:p>
        </p:txBody>
      </p:sp>
      <p:sp>
        <p:nvSpPr>
          <p:cNvPr id="419" name="Google Shape;419;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Fragment Shader</a:t>
            </a:r>
            <a:endParaRPr sz="1800">
              <a:solidFill>
                <a:schemeClr val="lt1"/>
              </a:solidFill>
              <a:latin typeface="Calibri"/>
              <a:ea typeface="Calibri"/>
              <a:cs typeface="Calibri"/>
              <a:sym typeface="Calibri"/>
            </a:endParaRPr>
          </a:p>
        </p:txBody>
      </p:sp>
      <p:pic>
        <p:nvPicPr>
          <p:cNvPr id="420" name="Google Shape;420;p36"/>
          <p:cNvPicPr preferRelativeResize="0"/>
          <p:nvPr/>
        </p:nvPicPr>
        <p:blipFill rotWithShape="1">
          <a:blip r:embed="rId5">
            <a:alphaModFix/>
          </a:blip>
          <a:srcRect b="0" l="0" r="0" t="0"/>
          <a:stretch/>
        </p:blipFill>
        <p:spPr>
          <a:xfrm>
            <a:off x="38912" y="3777373"/>
            <a:ext cx="5799323" cy="731583"/>
          </a:xfrm>
          <a:prstGeom prst="rect">
            <a:avLst/>
          </a:prstGeom>
          <a:noFill/>
          <a:ln>
            <a:noFill/>
          </a:ln>
        </p:spPr>
      </p:pic>
      <p:pic>
        <p:nvPicPr>
          <p:cNvPr id="421" name="Google Shape;421;p36"/>
          <p:cNvPicPr preferRelativeResize="0"/>
          <p:nvPr/>
        </p:nvPicPr>
        <p:blipFill rotWithShape="1">
          <a:blip r:embed="rId6">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3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28" name="Google Shape;428;p3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29" name="Google Shape;429;p3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Shaders and Shader Program</a:t>
            </a:r>
            <a:endParaRPr sz="4400">
              <a:solidFill>
                <a:schemeClr val="lt1"/>
              </a:solidFill>
              <a:latin typeface="Calibri"/>
              <a:ea typeface="Calibri"/>
              <a:cs typeface="Calibri"/>
              <a:sym typeface="Calibri"/>
            </a:endParaRPr>
          </a:p>
        </p:txBody>
      </p:sp>
      <p:sp>
        <p:nvSpPr>
          <p:cNvPr id="431" name="Google Shape;43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These lines will check if the shader compiled and give an error if it was not compiled.</a:t>
            </a:r>
            <a:endParaRPr sz="1800">
              <a:solidFill>
                <a:schemeClr val="dk1"/>
              </a:solidFill>
              <a:latin typeface="Calibri"/>
              <a:ea typeface="Calibri"/>
              <a:cs typeface="Calibri"/>
              <a:sym typeface="Calibri"/>
            </a:endParaRPr>
          </a:p>
        </p:txBody>
      </p:sp>
      <p:pic>
        <p:nvPicPr>
          <p:cNvPr id="432" name="Google Shape;432;p37"/>
          <p:cNvPicPr preferRelativeResize="0"/>
          <p:nvPr/>
        </p:nvPicPr>
        <p:blipFill rotWithShape="1">
          <a:blip r:embed="rId5">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3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39" name="Google Shape;439;p3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40" name="Google Shape;440;p3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Shaders and Shader Program</a:t>
            </a:r>
            <a:endParaRPr sz="4400">
              <a:solidFill>
                <a:schemeClr val="lt1"/>
              </a:solidFill>
              <a:latin typeface="Calibri"/>
              <a:ea typeface="Calibri"/>
              <a:cs typeface="Calibri"/>
              <a:sym typeface="Calibri"/>
            </a:endParaRPr>
          </a:p>
        </p:txBody>
      </p:sp>
      <p:sp>
        <p:nvSpPr>
          <p:cNvPr id="442" name="Google Shape;442;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we connect the shaders in a program and tell WebGL to use the program.</a:t>
            </a:r>
            <a:endParaRPr sz="1800">
              <a:solidFill>
                <a:schemeClr val="dk1"/>
              </a:solidFill>
              <a:latin typeface="Calibri"/>
              <a:ea typeface="Calibri"/>
              <a:cs typeface="Calibri"/>
              <a:sym typeface="Calibri"/>
            </a:endParaRPr>
          </a:p>
        </p:txBody>
      </p:sp>
      <p:pic>
        <p:nvPicPr>
          <p:cNvPr id="443" name="Google Shape;443;p38"/>
          <p:cNvPicPr preferRelativeResize="0"/>
          <p:nvPr/>
        </p:nvPicPr>
        <p:blipFill rotWithShape="1">
          <a:blip r:embed="rId5">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3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0" name="Google Shape;450;p3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51" name="Google Shape;451;p3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3: Linking Buffers and Shaders</a:t>
            </a:r>
            <a:endParaRPr sz="4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id="458" name="Google Shape;458;p4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9" name="Google Shape;459;p4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60" name="Google Shape;460;p4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Linking Buffers and Shaders</a:t>
            </a:r>
            <a:endParaRPr sz="4400">
              <a:solidFill>
                <a:schemeClr val="lt1"/>
              </a:solidFill>
              <a:latin typeface="Calibri"/>
              <a:ea typeface="Calibri"/>
              <a:cs typeface="Calibri"/>
              <a:sym typeface="Calibri"/>
            </a:endParaRPr>
          </a:p>
        </p:txBody>
      </p:sp>
      <p:sp>
        <p:nvSpPr>
          <p:cNvPr id="462" name="Google Shape;462;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is all the code necessary to link the buffers and shaders.</a:t>
            </a:r>
            <a:endParaRPr/>
          </a:p>
        </p:txBody>
      </p:sp>
      <p:pic>
        <p:nvPicPr>
          <p:cNvPr id="463" name="Google Shape;463;p40"/>
          <p:cNvPicPr preferRelativeResize="0"/>
          <p:nvPr/>
        </p:nvPicPr>
        <p:blipFill rotWithShape="1">
          <a:blip r:embed="rId5">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pic>
        <p:nvPicPr>
          <p:cNvPr id="469" name="Google Shape;469;p4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70" name="Google Shape;470;p4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71" name="Google Shape;471;p4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Linking Buffers and Shaders</a:t>
            </a:r>
            <a:endParaRPr sz="4400">
              <a:solidFill>
                <a:schemeClr val="lt1"/>
              </a:solidFill>
              <a:latin typeface="Calibri"/>
              <a:ea typeface="Calibri"/>
              <a:cs typeface="Calibri"/>
              <a:sym typeface="Calibri"/>
            </a:endParaRPr>
          </a:p>
        </p:txBody>
      </p:sp>
      <p:sp>
        <p:nvSpPr>
          <p:cNvPr id="473" name="Google Shape;473;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These 2 lines tell WebGL where to insert our Buffers into the shaders and how to interpret the Buffers.</a:t>
            </a:r>
            <a:endParaRPr sz="1800">
              <a:solidFill>
                <a:schemeClr val="dk1"/>
              </a:solidFill>
              <a:latin typeface="Calibri"/>
              <a:ea typeface="Calibri"/>
              <a:cs typeface="Calibri"/>
              <a:sym typeface="Calibri"/>
            </a:endParaRPr>
          </a:p>
        </p:txBody>
      </p:sp>
      <p:pic>
        <p:nvPicPr>
          <p:cNvPr id="474" name="Google Shape;474;p41"/>
          <p:cNvPicPr preferRelativeResize="0"/>
          <p:nvPr/>
        </p:nvPicPr>
        <p:blipFill rotWithShape="1">
          <a:blip r:embed="rId5">
            <a:alphaModFix/>
          </a:blip>
          <a:srcRect b="23434"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4" name="Google Shape;114;p1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15" name="Google Shape;115;p1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The HTML</a:t>
            </a:r>
            <a:endParaRPr sz="4400">
              <a:solidFill>
                <a:schemeClr val="lt1"/>
              </a:solidFill>
              <a:latin typeface="Calibri"/>
              <a:ea typeface="Calibri"/>
              <a:cs typeface="Calibri"/>
              <a:sym typeface="Calibri"/>
            </a:endParaRPr>
          </a:p>
        </p:txBody>
      </p:sp>
      <p:sp>
        <p:nvSpPr>
          <p:cNvPr id="117" name="Google Shape;117;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Our actual WebGL code goes into index.js</a:t>
            </a:r>
            <a:endParaRPr/>
          </a:p>
        </p:txBody>
      </p:sp>
      <p:pic>
        <p:nvPicPr>
          <p:cNvPr id="118" name="Google Shape;118;p15"/>
          <p:cNvPicPr preferRelativeResize="0"/>
          <p:nvPr/>
        </p:nvPicPr>
        <p:blipFill rotWithShape="1">
          <a:blip r:embed="rId5">
            <a:alphaModFix/>
          </a:blip>
          <a:srcRect b="23394" l="0" r="0" t="0"/>
          <a:stretch/>
        </p:blipFill>
        <p:spPr>
          <a:xfrm>
            <a:off x="2601927" y="1176504"/>
            <a:ext cx="6988146" cy="2422730"/>
          </a:xfrm>
          <a:prstGeom prst="rect">
            <a:avLst/>
          </a:prstGeom>
          <a:noFill/>
          <a:ln>
            <a:noFill/>
          </a:ln>
        </p:spPr>
      </p:pic>
      <p:pic>
        <p:nvPicPr>
          <p:cNvPr id="119" name="Google Shape;119;p15"/>
          <p:cNvPicPr preferRelativeResize="0"/>
          <p:nvPr/>
        </p:nvPicPr>
        <p:blipFill rotWithShape="1">
          <a:blip r:embed="rId5">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Google Shape;480;p4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81" name="Google Shape;481;p4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82" name="Google Shape;482;p4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4: Drawing</a:t>
            </a:r>
            <a:endParaRPr sz="4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pic>
        <p:nvPicPr>
          <p:cNvPr id="489" name="Google Shape;489;p4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90" name="Google Shape;490;p4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91" name="Google Shape;491;p4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Drawing</a:t>
            </a:r>
            <a:endParaRPr sz="4400">
              <a:solidFill>
                <a:schemeClr val="lt1"/>
              </a:solidFill>
              <a:latin typeface="Calibri"/>
              <a:ea typeface="Calibri"/>
              <a:cs typeface="Calibri"/>
              <a:sym typeface="Calibri"/>
            </a:endParaRPr>
          </a:p>
        </p:txBody>
      </p:sp>
      <p:sp>
        <p:nvSpPr>
          <p:cNvPr id="493" name="Google Shape;493;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line tells WebGL to start drawing triangles.</a:t>
            </a:r>
            <a:endParaRPr sz="1800">
              <a:solidFill>
                <a:schemeClr val="dk1"/>
              </a:solidFill>
              <a:latin typeface="Calibri"/>
              <a:ea typeface="Calibri"/>
              <a:cs typeface="Calibri"/>
              <a:sym typeface="Calibri"/>
            </a:endParaRPr>
          </a:p>
        </p:txBody>
      </p:sp>
      <p:pic>
        <p:nvPicPr>
          <p:cNvPr id="494" name="Google Shape;494;p43"/>
          <p:cNvPicPr preferRelativeResize="0"/>
          <p:nvPr/>
        </p:nvPicPr>
        <p:blipFill rotWithShape="1">
          <a:blip r:embed="rId5">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id="500" name="Google Shape;500;p4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01" name="Google Shape;501;p4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02" name="Google Shape;502;p4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The result</a:t>
            </a:r>
            <a:endParaRPr/>
          </a:p>
        </p:txBody>
      </p:sp>
      <p:pic>
        <p:nvPicPr>
          <p:cNvPr id="504" name="Google Shape;504;p44"/>
          <p:cNvPicPr preferRelativeResize="0"/>
          <p:nvPr/>
        </p:nvPicPr>
        <p:blipFill rotWithShape="1">
          <a:blip r:embed="rId5">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pic>
        <p:nvPicPr>
          <p:cNvPr id="510" name="Google Shape;510;p4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11" name="Google Shape;511;p4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12" name="Google Shape;512;p4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Afsluiting</a:t>
            </a:r>
            <a:endParaRPr sz="4400">
              <a:solidFill>
                <a:schemeClr val="lt1"/>
              </a:solidFill>
              <a:latin typeface="Calibri"/>
              <a:ea typeface="Calibri"/>
              <a:cs typeface="Calibri"/>
              <a:sym typeface="Calibri"/>
            </a:endParaRPr>
          </a:p>
        </p:txBody>
      </p:sp>
      <p:sp>
        <p:nvSpPr>
          <p:cNvPr id="514" name="Google Shape;514;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Thanks for listening.</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526" name="Google Shape;526;p4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527" name="Google Shape;527;p4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28" name="Google Shape;528;p4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529" name="Google Shape;529;p4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530" name="Google Shape;530;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5400" cap="none">
                <a:solidFill>
                  <a:schemeClr val="dk1"/>
                </a:solidFill>
                <a:latin typeface="Calibri"/>
                <a:ea typeface="Calibri"/>
                <a:cs typeface="Calibri"/>
                <a:sym typeface="Calibri"/>
              </a:rPr>
              <a:t>Part II</a:t>
            </a:r>
            <a:endParaRPr b="0" sz="5400" cap="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pic>
        <p:nvPicPr>
          <p:cNvPr id="536" name="Google Shape;536;p4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37" name="Google Shape;537;p4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38" name="Google Shape;538;p4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Session preview</a:t>
            </a:r>
            <a:endParaRPr sz="4400">
              <a:solidFill>
                <a:schemeClr val="lt1"/>
              </a:solidFill>
              <a:latin typeface="Calibri"/>
              <a:ea typeface="Calibri"/>
              <a:cs typeface="Calibri"/>
              <a:sym typeface="Calibri"/>
            </a:endParaRPr>
          </a:p>
        </p:txBody>
      </p:sp>
      <p:sp>
        <p:nvSpPr>
          <p:cNvPr id="540" name="Google Shape;54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session will focus on these points:</a:t>
            </a:r>
            <a:endParaRPr sz="1800">
              <a:solidFill>
                <a:schemeClr val="dk1"/>
              </a:solidFill>
              <a:latin typeface="Calibri"/>
              <a:ea typeface="Calibri"/>
              <a:cs typeface="Calibri"/>
              <a:sym typeface="Calibri"/>
            </a:endParaRPr>
          </a:p>
        </p:txBody>
      </p:sp>
      <p:sp>
        <p:nvSpPr>
          <p:cNvPr id="541" name="Google Shape;54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Colors array and (color) Vertex Buffer Object</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Combining the Color and Position Vertex Buffers</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Transformations and the math behind them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Part 1: 2D vectors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pic>
        <p:nvPicPr>
          <p:cNvPr id="547" name="Google Shape;547;p4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48" name="Google Shape;548;p4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49" name="Google Shape;549;p4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1: Colors array and </a:t>
            </a:r>
            <a:endParaRPr sz="4400">
              <a:solidFill>
                <a:schemeClr val="dk1"/>
              </a:solidFill>
              <a:latin typeface="Calibri"/>
              <a:ea typeface="Calibri"/>
              <a:cs typeface="Calibri"/>
              <a:sym typeface="Calibri"/>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(color) Vertex Buffer Object</a:t>
            </a:r>
            <a:endParaRPr sz="44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3</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2</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1</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559" name="Google Shape;559;p5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60" name="Google Shape;560;p5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61" name="Google Shape;561;p5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Colors array and (color) Vertex Buffer Object</a:t>
            </a:r>
            <a:endParaRPr sz="4400">
              <a:solidFill>
                <a:schemeClr val="lt1"/>
              </a:solidFill>
              <a:latin typeface="Calibri"/>
              <a:ea typeface="Calibri"/>
              <a:cs typeface="Calibri"/>
              <a:sym typeface="Calibri"/>
            </a:endParaRPr>
          </a:p>
        </p:txBody>
      </p:sp>
      <p:sp>
        <p:nvSpPr>
          <p:cNvPr id="563" name="Google Shape;563;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Similar to the position vertex array the color vertex array will have 3 elements: r, g, b. </a:t>
            </a:r>
            <a:endParaRPr sz="1800">
              <a:solidFill>
                <a:schemeClr val="dk1"/>
              </a:solidFill>
              <a:latin typeface="Calibri"/>
              <a:ea typeface="Calibri"/>
              <a:cs typeface="Calibri"/>
              <a:sym typeface="Calibri"/>
            </a:endParaRPr>
          </a:p>
        </p:txBody>
      </p:sp>
      <p:sp>
        <p:nvSpPr>
          <p:cNvPr id="564" name="Google Shape;564;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a:t>
            </a:r>
            <a:endParaRPr/>
          </a:p>
        </p:txBody>
      </p:sp>
      <p:sp>
        <p:nvSpPr>
          <p:cNvPr id="565" name="Google Shape;565;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a:t>
            </a:r>
            <a:endParaRPr sz="1600">
              <a:solidFill>
                <a:schemeClr val="lt1"/>
              </a:solidFill>
              <a:latin typeface="Calibri"/>
              <a:ea typeface="Calibri"/>
              <a:cs typeface="Calibri"/>
              <a:sym typeface="Calibri"/>
            </a:endParaRPr>
          </a:p>
        </p:txBody>
      </p:sp>
      <p:sp>
        <p:nvSpPr>
          <p:cNvPr id="566" name="Google Shape;566;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a:t>
            </a:r>
            <a:endParaRPr sz="1600">
              <a:solidFill>
                <a:schemeClr val="lt1"/>
              </a:solidFill>
              <a:latin typeface="Calibri"/>
              <a:ea typeface="Calibri"/>
              <a:cs typeface="Calibri"/>
              <a:sym typeface="Calibri"/>
            </a:endParaRPr>
          </a:p>
        </p:txBody>
      </p:sp>
      <p:sp>
        <p:nvSpPr>
          <p:cNvPr id="567" name="Google Shape;567;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a:t>
            </a:r>
            <a:endParaRPr sz="1600">
              <a:solidFill>
                <a:schemeClr val="lt1"/>
              </a:solidFill>
              <a:latin typeface="Calibri"/>
              <a:ea typeface="Calibri"/>
              <a:cs typeface="Calibri"/>
              <a:sym typeface="Calibri"/>
            </a:endParaRPr>
          </a:p>
        </p:txBody>
      </p:sp>
      <p:sp>
        <p:nvSpPr>
          <p:cNvPr id="568" name="Google Shape;568;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a:t>
            </a:r>
            <a:endParaRPr sz="1600">
              <a:solidFill>
                <a:schemeClr val="lt1"/>
              </a:solidFill>
              <a:latin typeface="Calibri"/>
              <a:ea typeface="Calibri"/>
              <a:cs typeface="Calibri"/>
              <a:sym typeface="Calibri"/>
            </a:endParaRPr>
          </a:p>
        </p:txBody>
      </p:sp>
      <p:sp>
        <p:nvSpPr>
          <p:cNvPr id="569" name="Google Shape;569;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a:t>
            </a:r>
            <a:endParaRPr sz="1600">
              <a:solidFill>
                <a:schemeClr val="lt1"/>
              </a:solidFill>
              <a:latin typeface="Calibri"/>
              <a:ea typeface="Calibri"/>
              <a:cs typeface="Calibri"/>
              <a:sym typeface="Calibri"/>
            </a:endParaRPr>
          </a:p>
        </p:txBody>
      </p:sp>
      <p:sp>
        <p:nvSpPr>
          <p:cNvPr id="570" name="Google Shape;570;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a:t>
            </a:r>
            <a:endParaRPr/>
          </a:p>
        </p:txBody>
      </p:sp>
      <p:sp>
        <p:nvSpPr>
          <p:cNvPr id="571" name="Google Shape;571;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a:t>
            </a:r>
            <a:endParaRPr sz="1600">
              <a:solidFill>
                <a:schemeClr val="lt1"/>
              </a:solidFill>
              <a:latin typeface="Calibri"/>
              <a:ea typeface="Calibri"/>
              <a:cs typeface="Calibri"/>
              <a:sym typeface="Calibri"/>
            </a:endParaRPr>
          </a:p>
        </p:txBody>
      </p:sp>
      <p:sp>
        <p:nvSpPr>
          <p:cNvPr id="572" name="Google Shape;572;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a:t>
            </a:r>
            <a:endParaRPr sz="1600">
              <a:solidFill>
                <a:schemeClr val="lt1"/>
              </a:solidFill>
              <a:latin typeface="Calibri"/>
              <a:ea typeface="Calibri"/>
              <a:cs typeface="Calibri"/>
              <a:sym typeface="Calibri"/>
            </a:endParaRPr>
          </a:p>
        </p:txBody>
      </p:sp>
      <p:sp>
        <p:nvSpPr>
          <p:cNvPr id="573" name="Google Shape;573;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VERTEX BUFFER</a:t>
            </a:r>
            <a:endParaRPr sz="1800">
              <a:solidFill>
                <a:schemeClr val="lt1"/>
              </a:solidFill>
              <a:latin typeface="Calibri"/>
              <a:ea typeface="Calibri"/>
              <a:cs typeface="Calibri"/>
              <a:sym typeface="Calibri"/>
            </a:endParaRPr>
          </a:p>
        </p:txBody>
      </p:sp>
      <p:sp>
        <p:nvSpPr>
          <p:cNvPr id="574" name="Google Shape;574;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575" name="Google Shape;575;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does WebGL interpret color data?</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pic>
        <p:nvPicPr>
          <p:cNvPr id="581" name="Google Shape;581;p5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82" name="Google Shape;582;p5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83" name="Google Shape;583;p5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Colors array and (color) Vertex Buffer Object</a:t>
            </a:r>
            <a:endParaRPr sz="4400">
              <a:solidFill>
                <a:schemeClr val="lt1"/>
              </a:solidFill>
              <a:latin typeface="Calibri"/>
              <a:ea typeface="Calibri"/>
              <a:cs typeface="Calibri"/>
              <a:sym typeface="Calibri"/>
            </a:endParaRPr>
          </a:p>
        </p:txBody>
      </p:sp>
      <p:sp>
        <p:nvSpPr>
          <p:cNvPr id="585" name="Google Shape;585;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WebGL takes in positive floats as RGBA color values between 0 and 1</a:t>
            </a:r>
            <a:endParaRPr sz="1800">
              <a:solidFill>
                <a:schemeClr val="dk1"/>
              </a:solidFill>
              <a:latin typeface="Calibri"/>
              <a:ea typeface="Calibri"/>
              <a:cs typeface="Calibri"/>
              <a:sym typeface="Calibri"/>
            </a:endParaRPr>
          </a:p>
        </p:txBody>
      </p:sp>
      <p:sp>
        <p:nvSpPr>
          <p:cNvPr id="586" name="Google Shape;586;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a:t>
            </a:r>
            <a:endParaRPr/>
          </a:p>
        </p:txBody>
      </p:sp>
      <p:sp>
        <p:nvSpPr>
          <p:cNvPr id="587" name="Google Shape;587;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a:t>
            </a:r>
            <a:endParaRPr sz="1600">
              <a:solidFill>
                <a:schemeClr val="lt1"/>
              </a:solidFill>
              <a:latin typeface="Calibri"/>
              <a:ea typeface="Calibri"/>
              <a:cs typeface="Calibri"/>
              <a:sym typeface="Calibri"/>
            </a:endParaRPr>
          </a:p>
        </p:txBody>
      </p:sp>
      <p:sp>
        <p:nvSpPr>
          <p:cNvPr id="588" name="Google Shape;588;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a:t>
            </a:r>
            <a:endParaRPr sz="1600">
              <a:solidFill>
                <a:schemeClr val="lt1"/>
              </a:solidFill>
              <a:latin typeface="Calibri"/>
              <a:ea typeface="Calibri"/>
              <a:cs typeface="Calibri"/>
              <a:sym typeface="Calibri"/>
            </a:endParaRPr>
          </a:p>
        </p:txBody>
      </p:sp>
      <p:sp>
        <p:nvSpPr>
          <p:cNvPr id="589" name="Google Shape;589;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will the raw data look like in code?</a:t>
            </a:r>
            <a:endParaRPr sz="1800">
              <a:solidFill>
                <a:schemeClr val="dk1"/>
              </a:solidFill>
              <a:latin typeface="Calibri"/>
              <a:ea typeface="Calibri"/>
              <a:cs typeface="Calibri"/>
              <a:sym typeface="Calibri"/>
            </a:endParaRPr>
          </a:p>
        </p:txBody>
      </p:sp>
      <p:sp>
        <p:nvSpPr>
          <p:cNvPr id="590" name="Google Shape;590;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0.0  …  1.0</a:t>
            </a:r>
            <a:endParaRPr sz="1600">
              <a:solidFill>
                <a:schemeClr val="dk1"/>
              </a:solidFill>
              <a:latin typeface="Calibri"/>
              <a:ea typeface="Calibri"/>
              <a:cs typeface="Calibri"/>
              <a:sym typeface="Calibri"/>
            </a:endParaRPr>
          </a:p>
        </p:txBody>
      </p:sp>
      <p:sp>
        <p:nvSpPr>
          <p:cNvPr id="591" name="Google Shape;591;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0.0  …  1.0</a:t>
            </a:r>
            <a:endParaRPr sz="1600">
              <a:solidFill>
                <a:schemeClr val="dk1"/>
              </a:solidFill>
              <a:latin typeface="Calibri"/>
              <a:ea typeface="Calibri"/>
              <a:cs typeface="Calibri"/>
              <a:sym typeface="Calibri"/>
            </a:endParaRPr>
          </a:p>
        </p:txBody>
      </p:sp>
      <p:sp>
        <p:nvSpPr>
          <p:cNvPr id="592" name="Google Shape;592;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0.0  …  1.0</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6" name="Google Shape;126;p1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27" name="Google Shape;127;p1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The CSS</a:t>
            </a:r>
            <a:endParaRPr sz="44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pic>
        <p:nvPicPr>
          <p:cNvPr id="598" name="Google Shape;598;p5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99" name="Google Shape;599;p5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00" name="Google Shape;600;p5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Colors array and (color) Vertex Buffer Object</a:t>
            </a:r>
            <a:endParaRPr sz="4400">
              <a:solidFill>
                <a:schemeClr val="lt1"/>
              </a:solidFill>
              <a:latin typeface="Calibri"/>
              <a:ea typeface="Calibri"/>
              <a:cs typeface="Calibri"/>
              <a:sym typeface="Calibri"/>
            </a:endParaRPr>
          </a:p>
        </p:txBody>
      </p:sp>
      <p:sp>
        <p:nvSpPr>
          <p:cNvPr id="602" name="Google Shape;602;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array closely resembles the position array, and even the creation of the object is the same. </a:t>
            </a:r>
            <a:endParaRPr sz="1800">
              <a:solidFill>
                <a:schemeClr val="dk1"/>
              </a:solidFill>
              <a:latin typeface="Calibri"/>
              <a:ea typeface="Calibri"/>
              <a:cs typeface="Calibri"/>
              <a:sym typeface="Calibri"/>
            </a:endParaRPr>
          </a:p>
        </p:txBody>
      </p:sp>
      <p:sp>
        <p:nvSpPr>
          <p:cNvPr id="603" name="Google Shape;603;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Where do we insert our colors in the shader?</a:t>
            </a:r>
            <a:endParaRPr sz="1800">
              <a:solidFill>
                <a:schemeClr val="dk1"/>
              </a:solidFill>
              <a:latin typeface="Calibri"/>
              <a:ea typeface="Calibri"/>
              <a:cs typeface="Calibri"/>
              <a:sym typeface="Calibri"/>
            </a:endParaRPr>
          </a:p>
        </p:txBody>
      </p:sp>
      <p:pic>
        <p:nvPicPr>
          <p:cNvPr id="604" name="Google Shape;604;p52"/>
          <p:cNvPicPr preferRelativeResize="0"/>
          <p:nvPr/>
        </p:nvPicPr>
        <p:blipFill rotWithShape="1">
          <a:blip r:embed="rId5">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Google Shape;610;p5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11" name="Google Shape;611;p5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12" name="Google Shape;612;p5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Colors array and (color) Vertex Buffer Object</a:t>
            </a:r>
            <a:endParaRPr sz="4400">
              <a:solidFill>
                <a:schemeClr val="lt1"/>
              </a:solidFill>
              <a:latin typeface="Calibri"/>
              <a:ea typeface="Calibri"/>
              <a:cs typeface="Calibri"/>
              <a:sym typeface="Calibri"/>
            </a:endParaRPr>
          </a:p>
        </p:txBody>
      </p:sp>
      <p:sp>
        <p:nvSpPr>
          <p:cNvPr id="614" name="Google Shape;61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have to specify a new input variable in the Vertex Shader, and give it to the Fragment Shader</a:t>
            </a:r>
            <a:endParaRPr sz="1800">
              <a:solidFill>
                <a:schemeClr val="dk1"/>
              </a:solidFill>
              <a:latin typeface="Calibri"/>
              <a:ea typeface="Calibri"/>
              <a:cs typeface="Calibri"/>
              <a:sym typeface="Calibri"/>
            </a:endParaRPr>
          </a:p>
        </p:txBody>
      </p:sp>
      <p:sp>
        <p:nvSpPr>
          <p:cNvPr id="615" name="Google Shape;61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Next we will tie everything together in the code</a:t>
            </a:r>
            <a:endParaRPr sz="1800">
              <a:solidFill>
                <a:schemeClr val="dk1"/>
              </a:solidFill>
              <a:latin typeface="Calibri"/>
              <a:ea typeface="Calibri"/>
              <a:cs typeface="Calibri"/>
              <a:sym typeface="Calibri"/>
            </a:endParaRPr>
          </a:p>
        </p:txBody>
      </p:sp>
      <p:pic>
        <p:nvPicPr>
          <p:cNvPr id="616" name="Google Shape;616;p53"/>
          <p:cNvPicPr preferRelativeResize="0"/>
          <p:nvPr/>
        </p:nvPicPr>
        <p:blipFill rotWithShape="1">
          <a:blip r:embed="rId5">
            <a:alphaModFix/>
          </a:blip>
          <a:srcRect b="0" l="0" r="0" t="0"/>
          <a:stretch/>
        </p:blipFill>
        <p:spPr>
          <a:xfrm>
            <a:off x="6095998" y="2336690"/>
            <a:ext cx="5105842" cy="2773920"/>
          </a:xfrm>
          <a:prstGeom prst="rect">
            <a:avLst/>
          </a:prstGeom>
          <a:noFill/>
          <a:ln>
            <a:noFill/>
          </a:ln>
        </p:spPr>
      </p:pic>
      <p:pic>
        <p:nvPicPr>
          <p:cNvPr id="617" name="Google Shape;617;p53"/>
          <p:cNvPicPr preferRelativeResize="0"/>
          <p:nvPr/>
        </p:nvPicPr>
        <p:blipFill rotWithShape="1">
          <a:blip r:embed="rId6">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pic>
        <p:nvPicPr>
          <p:cNvPr id="623" name="Google Shape;62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624" name="Google Shape;62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25" name="Google Shape;62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Colors array and (color) Vertex Buffer Object</a:t>
            </a:r>
            <a:endParaRPr sz="4400">
              <a:solidFill>
                <a:schemeClr val="lt1"/>
              </a:solidFill>
              <a:latin typeface="Calibri"/>
              <a:ea typeface="Calibri"/>
              <a:cs typeface="Calibri"/>
              <a:sym typeface="Calibri"/>
            </a:endParaRPr>
          </a:p>
        </p:txBody>
      </p:sp>
      <p:sp>
        <p:nvSpPr>
          <p:cNvPr id="626" name="Google Shape;62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Next we will tie everything together in the code</a:t>
            </a:r>
            <a:endParaRPr sz="1800">
              <a:solidFill>
                <a:schemeClr val="dk1"/>
              </a:solidFill>
              <a:latin typeface="Calibri"/>
              <a:ea typeface="Calibri"/>
              <a:cs typeface="Calibri"/>
              <a:sym typeface="Calibri"/>
            </a:endParaRPr>
          </a:p>
        </p:txBody>
      </p:sp>
      <p:pic>
        <p:nvPicPr>
          <p:cNvPr id="627" name="Google Shape;62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628" name="Google Shape;62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pic>
        <p:nvPicPr>
          <p:cNvPr id="629" name="Google Shape;629;p54"/>
          <p:cNvPicPr preferRelativeResize="0"/>
          <p:nvPr/>
        </p:nvPicPr>
        <p:blipFill rotWithShape="1">
          <a:blip r:embed="rId7">
            <a:alphaModFix/>
          </a:blip>
          <a:srcRect b="0" l="0" r="0" t="0"/>
          <a:stretch/>
        </p:blipFill>
        <p:spPr>
          <a:xfrm>
            <a:off x="0" y="6219645"/>
            <a:ext cx="12192000" cy="638355"/>
          </a:xfrm>
          <a:prstGeom prst="rect">
            <a:avLst/>
          </a:prstGeom>
          <a:noFill/>
          <a:ln>
            <a:noFill/>
          </a:ln>
        </p:spPr>
      </p:pic>
      <p:sp>
        <p:nvSpPr>
          <p:cNvPr id="630" name="Google Shape;630;p54"/>
          <p:cNvSpPr/>
          <p:nvPr/>
        </p:nvSpPr>
        <p:spPr>
          <a:xfrm>
            <a:off x="8998485" y="6326824"/>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5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37" name="Google Shape;637;p5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38" name="Google Shape;638;p5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9" name="Google Shape;639;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2: Combining the Color and </a:t>
            </a:r>
            <a:endParaRPr sz="4400">
              <a:solidFill>
                <a:schemeClr val="dk1"/>
              </a:solidFill>
              <a:latin typeface="Calibri"/>
              <a:ea typeface="Calibri"/>
              <a:cs typeface="Calibri"/>
              <a:sym typeface="Calibri"/>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Position Vertex Buffers</a:t>
            </a:r>
            <a:endParaRPr sz="44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3</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2</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1</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648" name="Google Shape;648;p5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49" name="Google Shape;649;p5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50" name="Google Shape;650;p5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Google Shape;651;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Combining the Color and Position Vertex Buffers</a:t>
            </a:r>
            <a:endParaRPr/>
          </a:p>
        </p:txBody>
      </p:sp>
      <p:sp>
        <p:nvSpPr>
          <p:cNvPr id="652" name="Google Shape;652;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a:t>
            </a:r>
            <a:endParaRPr/>
          </a:p>
        </p:txBody>
      </p:sp>
      <p:sp>
        <p:nvSpPr>
          <p:cNvPr id="653" name="Google Shape;653;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a:t>
            </a:r>
            <a:endParaRPr sz="1600">
              <a:solidFill>
                <a:schemeClr val="lt1"/>
              </a:solidFill>
              <a:latin typeface="Calibri"/>
              <a:ea typeface="Calibri"/>
              <a:cs typeface="Calibri"/>
              <a:sym typeface="Calibri"/>
            </a:endParaRPr>
          </a:p>
        </p:txBody>
      </p:sp>
      <p:sp>
        <p:nvSpPr>
          <p:cNvPr id="654" name="Google Shape;654;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a:t>
            </a:r>
            <a:endParaRPr sz="1600">
              <a:solidFill>
                <a:schemeClr val="lt1"/>
              </a:solidFill>
              <a:latin typeface="Calibri"/>
              <a:ea typeface="Calibri"/>
              <a:cs typeface="Calibri"/>
              <a:sym typeface="Calibri"/>
            </a:endParaRPr>
          </a:p>
        </p:txBody>
      </p:sp>
      <p:sp>
        <p:nvSpPr>
          <p:cNvPr id="655" name="Google Shape;655;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a:t>
            </a:r>
            <a:endParaRPr sz="1600">
              <a:solidFill>
                <a:schemeClr val="lt1"/>
              </a:solidFill>
              <a:latin typeface="Calibri"/>
              <a:ea typeface="Calibri"/>
              <a:cs typeface="Calibri"/>
              <a:sym typeface="Calibri"/>
            </a:endParaRPr>
          </a:p>
        </p:txBody>
      </p:sp>
      <p:sp>
        <p:nvSpPr>
          <p:cNvPr id="656" name="Google Shape;656;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a:t>
            </a:r>
            <a:endParaRPr sz="1600">
              <a:solidFill>
                <a:schemeClr val="lt1"/>
              </a:solidFill>
              <a:latin typeface="Calibri"/>
              <a:ea typeface="Calibri"/>
              <a:cs typeface="Calibri"/>
              <a:sym typeface="Calibri"/>
            </a:endParaRPr>
          </a:p>
        </p:txBody>
      </p:sp>
      <p:sp>
        <p:nvSpPr>
          <p:cNvPr id="657" name="Google Shape;657;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a:t>
            </a:r>
            <a:endParaRPr sz="1600">
              <a:solidFill>
                <a:schemeClr val="lt1"/>
              </a:solidFill>
              <a:latin typeface="Calibri"/>
              <a:ea typeface="Calibri"/>
              <a:cs typeface="Calibri"/>
              <a:sym typeface="Calibri"/>
            </a:endParaRPr>
          </a:p>
        </p:txBody>
      </p:sp>
      <p:sp>
        <p:nvSpPr>
          <p:cNvPr id="658" name="Google Shape;658;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R</a:t>
            </a:r>
            <a:endParaRPr/>
          </a:p>
        </p:txBody>
      </p:sp>
      <p:sp>
        <p:nvSpPr>
          <p:cNvPr id="659" name="Google Shape;659;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a:t>
            </a:r>
            <a:endParaRPr sz="1600">
              <a:solidFill>
                <a:schemeClr val="lt1"/>
              </a:solidFill>
              <a:latin typeface="Calibri"/>
              <a:ea typeface="Calibri"/>
              <a:cs typeface="Calibri"/>
              <a:sym typeface="Calibri"/>
            </a:endParaRPr>
          </a:p>
        </p:txBody>
      </p:sp>
      <p:sp>
        <p:nvSpPr>
          <p:cNvPr id="660" name="Google Shape;660;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a:t>
            </a:r>
            <a:endParaRPr sz="1600">
              <a:solidFill>
                <a:schemeClr val="lt1"/>
              </a:solidFill>
              <a:latin typeface="Calibri"/>
              <a:ea typeface="Calibri"/>
              <a:cs typeface="Calibri"/>
              <a:sym typeface="Calibri"/>
            </a:endParaRPr>
          </a:p>
        </p:txBody>
      </p:sp>
      <p:sp>
        <p:nvSpPr>
          <p:cNvPr id="661" name="Google Shape;661;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COLOR BUFFER</a:t>
            </a:r>
            <a:endParaRPr sz="1600">
              <a:solidFill>
                <a:schemeClr val="lt1"/>
              </a:solidFill>
              <a:latin typeface="Calibri"/>
              <a:ea typeface="Calibri"/>
              <a:cs typeface="Calibri"/>
              <a:sym typeface="Calibri"/>
            </a:endParaRPr>
          </a:p>
        </p:txBody>
      </p:sp>
      <p:sp>
        <p:nvSpPr>
          <p:cNvPr id="662" name="Google Shape;662;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663" name="Google Shape;663;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should we combine these 2 arrays?</a:t>
            </a:r>
            <a:endParaRPr sz="1800">
              <a:solidFill>
                <a:schemeClr val="dk1"/>
              </a:solidFill>
              <a:latin typeface="Calibri"/>
              <a:ea typeface="Calibri"/>
              <a:cs typeface="Calibri"/>
              <a:sym typeface="Calibri"/>
            </a:endParaRPr>
          </a:p>
        </p:txBody>
      </p:sp>
      <p:sp>
        <p:nvSpPr>
          <p:cNvPr id="664" name="Google Shape;664;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3</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2</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Vertice 1</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x</a:t>
            </a:r>
            <a:endParaRPr sz="1600">
              <a:solidFill>
                <a:schemeClr val="lt1"/>
              </a:solidFill>
              <a:latin typeface="Calibri"/>
              <a:ea typeface="Calibri"/>
              <a:cs typeface="Calibri"/>
              <a:sym typeface="Calibri"/>
            </a:endParaRPr>
          </a:p>
        </p:txBody>
      </p:sp>
      <p:sp>
        <p:nvSpPr>
          <p:cNvPr id="668" name="Google Shape;668;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y</a:t>
            </a:r>
            <a:endParaRPr sz="1600">
              <a:solidFill>
                <a:schemeClr val="lt1"/>
              </a:solidFill>
              <a:latin typeface="Calibri"/>
              <a:ea typeface="Calibri"/>
              <a:cs typeface="Calibri"/>
              <a:sym typeface="Calibri"/>
            </a:endParaRPr>
          </a:p>
        </p:txBody>
      </p:sp>
      <p:sp>
        <p:nvSpPr>
          <p:cNvPr id="669" name="Google Shape;669;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z</a:t>
            </a:r>
            <a:endParaRPr sz="1600">
              <a:solidFill>
                <a:schemeClr val="lt1"/>
              </a:solidFill>
              <a:latin typeface="Calibri"/>
              <a:ea typeface="Calibri"/>
              <a:cs typeface="Calibri"/>
              <a:sym typeface="Calibri"/>
            </a:endParaRPr>
          </a:p>
        </p:txBody>
      </p:sp>
      <p:sp>
        <p:nvSpPr>
          <p:cNvPr id="670" name="Google Shape;670;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x</a:t>
            </a:r>
            <a:endParaRPr sz="1600">
              <a:solidFill>
                <a:schemeClr val="lt1"/>
              </a:solidFill>
              <a:latin typeface="Calibri"/>
              <a:ea typeface="Calibri"/>
              <a:cs typeface="Calibri"/>
              <a:sym typeface="Calibri"/>
            </a:endParaRPr>
          </a:p>
        </p:txBody>
      </p:sp>
      <p:sp>
        <p:nvSpPr>
          <p:cNvPr id="671" name="Google Shape;671;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y</a:t>
            </a:r>
            <a:endParaRPr sz="1600">
              <a:solidFill>
                <a:schemeClr val="lt1"/>
              </a:solidFill>
              <a:latin typeface="Calibri"/>
              <a:ea typeface="Calibri"/>
              <a:cs typeface="Calibri"/>
              <a:sym typeface="Calibri"/>
            </a:endParaRPr>
          </a:p>
        </p:txBody>
      </p:sp>
      <p:sp>
        <p:nvSpPr>
          <p:cNvPr id="672" name="Google Shape;672;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z</a:t>
            </a:r>
            <a:endParaRPr sz="1600">
              <a:solidFill>
                <a:schemeClr val="lt1"/>
              </a:solidFill>
              <a:latin typeface="Calibri"/>
              <a:ea typeface="Calibri"/>
              <a:cs typeface="Calibri"/>
              <a:sym typeface="Calibri"/>
            </a:endParaRPr>
          </a:p>
        </p:txBody>
      </p:sp>
      <p:sp>
        <p:nvSpPr>
          <p:cNvPr id="673" name="Google Shape;673;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x</a:t>
            </a:r>
            <a:endParaRPr sz="1600">
              <a:solidFill>
                <a:schemeClr val="lt1"/>
              </a:solidFill>
              <a:latin typeface="Calibri"/>
              <a:ea typeface="Calibri"/>
              <a:cs typeface="Calibri"/>
              <a:sym typeface="Calibri"/>
            </a:endParaRPr>
          </a:p>
        </p:txBody>
      </p:sp>
      <p:sp>
        <p:nvSpPr>
          <p:cNvPr id="674" name="Google Shape;674;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y</a:t>
            </a:r>
            <a:endParaRPr sz="1600">
              <a:solidFill>
                <a:schemeClr val="lt1"/>
              </a:solidFill>
              <a:latin typeface="Calibri"/>
              <a:ea typeface="Calibri"/>
              <a:cs typeface="Calibri"/>
              <a:sym typeface="Calibri"/>
            </a:endParaRPr>
          </a:p>
        </p:txBody>
      </p:sp>
      <p:sp>
        <p:nvSpPr>
          <p:cNvPr id="675" name="Google Shape;675;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z</a:t>
            </a:r>
            <a:endParaRPr sz="1600">
              <a:solidFill>
                <a:schemeClr val="lt1"/>
              </a:solidFill>
              <a:latin typeface="Calibri"/>
              <a:ea typeface="Calibri"/>
              <a:cs typeface="Calibri"/>
              <a:sym typeface="Calibri"/>
            </a:endParaRPr>
          </a:p>
        </p:txBody>
      </p:sp>
      <p:sp>
        <p:nvSpPr>
          <p:cNvPr id="676" name="Google Shape;676;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POSITION BUFFER</a:t>
            </a:r>
            <a:endParaRPr sz="1600">
              <a:solidFill>
                <a:schemeClr val="lt1"/>
              </a:solidFill>
              <a:latin typeface="Calibri"/>
              <a:ea typeface="Calibri"/>
              <a:cs typeface="Calibri"/>
              <a:sym typeface="Calibri"/>
            </a:endParaRPr>
          </a:p>
        </p:txBody>
      </p:sp>
      <p:sp>
        <p:nvSpPr>
          <p:cNvPr id="677" name="Google Shape;677;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pic>
        <p:nvPicPr>
          <p:cNvPr id="683" name="Google Shape;683;p5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84" name="Google Shape;684;p5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85" name="Google Shape;685;p5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Combining the Color and Position Vertex Buffers</a:t>
            </a:r>
            <a:endParaRPr/>
          </a:p>
        </p:txBody>
      </p:sp>
      <p:pic>
        <p:nvPicPr>
          <p:cNvPr id="687" name="Google Shape;687;p57"/>
          <p:cNvPicPr preferRelativeResize="0"/>
          <p:nvPr/>
        </p:nvPicPr>
        <p:blipFill rotWithShape="1">
          <a:blip r:embed="rId5">
            <a:alphaModFix/>
          </a:blip>
          <a:srcRect b="57904" l="0" r="0" t="0"/>
          <a:stretch/>
        </p:blipFill>
        <p:spPr>
          <a:xfrm>
            <a:off x="930612" y="2182001"/>
            <a:ext cx="10058400" cy="1564502"/>
          </a:xfrm>
          <a:prstGeom prst="rect">
            <a:avLst/>
          </a:prstGeom>
          <a:noFill/>
          <a:ln>
            <a:noFill/>
          </a:ln>
        </p:spPr>
      </p:pic>
      <p:sp>
        <p:nvSpPr>
          <p:cNvPr id="688" name="Google Shape;688;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How would WebGL filter these out and give them to the right in variable in the vertex shader?</a:t>
            </a:r>
            <a:endParaRPr sz="1800">
              <a:solidFill>
                <a:schemeClr val="dk1"/>
              </a:solidFill>
              <a:latin typeface="Calibri"/>
              <a:ea typeface="Calibri"/>
              <a:cs typeface="Calibri"/>
              <a:sym typeface="Calibri"/>
            </a:endParaRPr>
          </a:p>
        </p:txBody>
      </p:sp>
      <p:sp>
        <p:nvSpPr>
          <p:cNvPr id="689" name="Google Shape;689;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 simply place the position and color of each vertex right behind each other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id="695" name="Google Shape;695;p5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96" name="Google Shape;696;p5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97" name="Google Shape;697;p5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Combining the Color and Position Vertex Buffers</a:t>
            </a:r>
            <a:endParaRPr/>
          </a:p>
        </p:txBody>
      </p:sp>
      <p:sp>
        <p:nvSpPr>
          <p:cNvPr id="699" name="Google Shape;69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 use 2 vertex attribute pointers, one for positions and one for colors. Now let’s see the code.</a:t>
            </a:r>
            <a:endParaRPr sz="1800">
              <a:solidFill>
                <a:schemeClr val="dk1"/>
              </a:solidFill>
              <a:latin typeface="Calibri"/>
              <a:ea typeface="Calibri"/>
              <a:cs typeface="Calibri"/>
              <a:sym typeface="Calibri"/>
            </a:endParaRPr>
          </a:p>
        </p:txBody>
      </p:sp>
      <p:pic>
        <p:nvPicPr>
          <p:cNvPr id="700" name="Google Shape;700;p58"/>
          <p:cNvPicPr preferRelativeResize="0"/>
          <p:nvPr/>
        </p:nvPicPr>
        <p:blipFill rotWithShape="1">
          <a:blip r:embed="rId5">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pic>
        <p:nvPicPr>
          <p:cNvPr id="706" name="Google Shape;706;p5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07" name="Google Shape;707;p5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08" name="Google Shape;708;p5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Combining the Color and Position Vertex Buffers</a:t>
            </a:r>
            <a:endParaRPr/>
          </a:p>
        </p:txBody>
      </p:sp>
      <p:sp>
        <p:nvSpPr>
          <p:cNvPr id="710" name="Google Shape;710;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 code simply pastes the rgb values after the xyz values.</a:t>
            </a:r>
            <a:endParaRPr sz="1800">
              <a:solidFill>
                <a:schemeClr val="dk1"/>
              </a:solidFill>
              <a:latin typeface="Calibri"/>
              <a:ea typeface="Calibri"/>
              <a:cs typeface="Calibri"/>
              <a:sym typeface="Calibri"/>
            </a:endParaRPr>
          </a:p>
        </p:txBody>
      </p:sp>
      <p:pic>
        <p:nvPicPr>
          <p:cNvPr id="711" name="Google Shape;711;p59"/>
          <p:cNvPicPr preferRelativeResize="0"/>
          <p:nvPr/>
        </p:nvPicPr>
        <p:blipFill rotWithShape="1">
          <a:blip r:embed="rId5">
            <a:alphaModFix/>
          </a:blip>
          <a:srcRect b="0" l="0" r="0" t="0"/>
          <a:stretch/>
        </p:blipFill>
        <p:spPr>
          <a:xfrm>
            <a:off x="2731477" y="2450148"/>
            <a:ext cx="6729043" cy="1996613"/>
          </a:xfrm>
          <a:prstGeom prst="rect">
            <a:avLst/>
          </a:prstGeom>
          <a:noFill/>
          <a:ln>
            <a:noFill/>
          </a:ln>
        </p:spPr>
      </p:pic>
      <p:sp>
        <p:nvSpPr>
          <p:cNvPr id="712" name="Google Shape;712;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will we feed the Vertex fragment with this data?</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pic>
        <p:nvPicPr>
          <p:cNvPr id="718" name="Google Shape;718;p6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19" name="Google Shape;719;p6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20" name="Google Shape;720;p6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1" name="Google Shape;721;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Combining the Color and Position Vertex Buffers</a:t>
            </a:r>
            <a:endParaRPr/>
          </a:p>
        </p:txBody>
      </p:sp>
      <p:sp>
        <p:nvSpPr>
          <p:cNvPr id="722" name="Google Shape;722;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 use 2 pointers as specified in the image before.</a:t>
            </a:r>
            <a:endParaRPr sz="1800">
              <a:solidFill>
                <a:schemeClr val="dk1"/>
              </a:solidFill>
              <a:latin typeface="Calibri"/>
              <a:ea typeface="Calibri"/>
              <a:cs typeface="Calibri"/>
              <a:sym typeface="Calibri"/>
            </a:endParaRPr>
          </a:p>
        </p:txBody>
      </p:sp>
      <p:sp>
        <p:nvSpPr>
          <p:cNvPr id="723" name="Google Shape;723;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There is just one more loose end left.</a:t>
            </a:r>
            <a:endParaRPr sz="1800">
              <a:solidFill>
                <a:schemeClr val="dk1"/>
              </a:solidFill>
              <a:latin typeface="Calibri"/>
              <a:ea typeface="Calibri"/>
              <a:cs typeface="Calibri"/>
              <a:sym typeface="Calibri"/>
            </a:endParaRPr>
          </a:p>
        </p:txBody>
      </p:sp>
      <p:pic>
        <p:nvPicPr>
          <p:cNvPr id="724" name="Google Shape;724;p60"/>
          <p:cNvPicPr preferRelativeResize="0"/>
          <p:nvPr/>
        </p:nvPicPr>
        <p:blipFill rotWithShape="1">
          <a:blip r:embed="rId5">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pic>
        <p:nvPicPr>
          <p:cNvPr id="730" name="Google Shape;730;p6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31" name="Google Shape;731;p6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32" name="Google Shape;732;p6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3" name="Google Shape;733;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Combining the Color and Position Vertex Buffers</a:t>
            </a:r>
            <a:endParaRPr/>
          </a:p>
        </p:txBody>
      </p:sp>
      <p:sp>
        <p:nvSpPr>
          <p:cNvPr id="734" name="Google Shape;734;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 remove our color buffer and don’t bind it anymore.</a:t>
            </a:r>
            <a:endParaRPr sz="1800">
              <a:solidFill>
                <a:schemeClr val="dk1"/>
              </a:solidFill>
              <a:latin typeface="Calibri"/>
              <a:ea typeface="Calibri"/>
              <a:cs typeface="Calibri"/>
              <a:sym typeface="Calibri"/>
            </a:endParaRPr>
          </a:p>
        </p:txBody>
      </p:sp>
      <p:sp>
        <p:nvSpPr>
          <p:cNvPr id="735" name="Google Shape;735;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 location is still necessary as that is the point in the shader we will feed data to.</a:t>
            </a:r>
            <a:endParaRPr sz="1800">
              <a:solidFill>
                <a:schemeClr val="dk1"/>
              </a:solidFill>
              <a:latin typeface="Calibri"/>
              <a:ea typeface="Calibri"/>
              <a:cs typeface="Calibri"/>
              <a:sym typeface="Calibri"/>
            </a:endParaRPr>
          </a:p>
        </p:txBody>
      </p:sp>
      <p:pic>
        <p:nvPicPr>
          <p:cNvPr id="736" name="Google Shape;736;p61"/>
          <p:cNvPicPr preferRelativeResize="0"/>
          <p:nvPr/>
        </p:nvPicPr>
        <p:blipFill rotWithShape="1">
          <a:blip r:embed="rId5">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5" name="Google Shape;135;p1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36" name="Google Shape;136;p1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The First Step</a:t>
            </a:r>
            <a:endParaRPr sz="4400">
              <a:solidFill>
                <a:schemeClr val="lt1"/>
              </a:solidFill>
              <a:latin typeface="Calibri"/>
              <a:ea typeface="Calibri"/>
              <a:cs typeface="Calibri"/>
              <a:sym typeface="Calibri"/>
            </a:endParaRPr>
          </a:p>
        </p:txBody>
      </p:sp>
      <p:sp>
        <p:nvSpPr>
          <p:cNvPr id="138" name="Google Shape;13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Drawing a black background using WebGL</a:t>
            </a:r>
            <a:endParaRPr sz="1800">
              <a:solidFill>
                <a:schemeClr val="dk1"/>
              </a:solidFill>
              <a:latin typeface="Calibri"/>
              <a:ea typeface="Calibri"/>
              <a:cs typeface="Calibri"/>
              <a:sym typeface="Calibri"/>
            </a:endParaRPr>
          </a:p>
        </p:txBody>
      </p:sp>
      <p:pic>
        <p:nvPicPr>
          <p:cNvPr id="139" name="Google Shape;139;p17"/>
          <p:cNvPicPr preferRelativeResize="0"/>
          <p:nvPr/>
        </p:nvPicPr>
        <p:blipFill rotWithShape="1">
          <a:blip r:embed="rId5">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pic>
        <p:nvPicPr>
          <p:cNvPr id="742" name="Google Shape;742;p6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43" name="Google Shape;743;p6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44" name="Google Shape;744;p6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3: Transformations and the math </a:t>
            </a:r>
            <a:endParaRPr sz="4400">
              <a:solidFill>
                <a:schemeClr val="dk1"/>
              </a:solidFill>
              <a:latin typeface="Calibri"/>
              <a:ea typeface="Calibri"/>
              <a:cs typeface="Calibri"/>
              <a:sym typeface="Calibri"/>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behind them </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Part 1: 2D vectors</a:t>
            </a:r>
            <a:endParaRPr sz="4400">
              <a:solidFill>
                <a:schemeClr val="dk1"/>
              </a:solidFill>
              <a:latin typeface="Calibri"/>
              <a:ea typeface="Calibri"/>
              <a:cs typeface="Calibri"/>
              <a:sym typeface="Calibri"/>
            </a:endParaRPr>
          </a:p>
        </p:txBody>
      </p:sp>
      <p:sp>
        <p:nvSpPr>
          <p:cNvPr id="746" name="Google Shape;746;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Disclaimer: I am not a mathematician</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Google Shape;752;p6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53" name="Google Shape;753;p6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54" name="Google Shape;754;p6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Google Shape;7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sz="4400">
              <a:solidFill>
                <a:schemeClr val="lt1"/>
              </a:solidFill>
              <a:latin typeface="Calibri"/>
              <a:ea typeface="Calibri"/>
              <a:cs typeface="Calibri"/>
              <a:sym typeface="Calibri"/>
            </a:endParaRPr>
          </a:p>
        </p:txBody>
      </p:sp>
      <p:sp>
        <p:nvSpPr>
          <p:cNvPr id="756" name="Google Shape;7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Let’s start off with 2D examples and slowly work into 3D and transformations.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This is a 2D Cartesian system.</a:t>
            </a:r>
            <a:endParaRPr sz="1800">
              <a:solidFill>
                <a:schemeClr val="dk1"/>
              </a:solidFill>
              <a:latin typeface="Calibri"/>
              <a:ea typeface="Calibri"/>
              <a:cs typeface="Calibri"/>
              <a:sym typeface="Calibri"/>
            </a:endParaRPr>
          </a:p>
        </p:txBody>
      </p:sp>
      <p:pic>
        <p:nvPicPr>
          <p:cNvPr id="757" name="Google Shape;757;p63"/>
          <p:cNvPicPr preferRelativeResize="0"/>
          <p:nvPr/>
        </p:nvPicPr>
        <p:blipFill rotWithShape="1">
          <a:blip r:embed="rId5">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pic>
        <p:nvPicPr>
          <p:cNvPr id="763" name="Google Shape;7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764" name="Google Shape;7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765" name="Google Shape;765;p64"/>
          <p:cNvPicPr preferRelativeResize="0"/>
          <p:nvPr/>
        </p:nvPicPr>
        <p:blipFill rotWithShape="1">
          <a:blip r:embed="rId5">
            <a:alphaModFix/>
          </a:blip>
          <a:srcRect b="0" l="0" r="0" t="0"/>
          <a:stretch/>
        </p:blipFill>
        <p:spPr>
          <a:xfrm>
            <a:off x="0" y="6219645"/>
            <a:ext cx="12192000" cy="638355"/>
          </a:xfrm>
          <a:prstGeom prst="rect">
            <a:avLst/>
          </a:prstGeom>
          <a:noFill/>
          <a:ln>
            <a:noFill/>
          </a:ln>
        </p:spPr>
      </p:pic>
      <p:sp>
        <p:nvSpPr>
          <p:cNvPr id="766" name="Google Shape;766;p6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7" name="Google Shape;767;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768" name="Google Shape;768;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This is a 2D Cartesian system with vectors.</a:t>
            </a:r>
            <a:endParaRPr sz="1800">
              <a:solidFill>
                <a:schemeClr val="dk1"/>
              </a:solidFill>
              <a:latin typeface="Calibri"/>
              <a:ea typeface="Calibri"/>
              <a:cs typeface="Calibri"/>
              <a:sym typeface="Calibri"/>
            </a:endParaRPr>
          </a:p>
        </p:txBody>
      </p:sp>
      <p:sp>
        <p:nvSpPr>
          <p:cNvPr id="769" name="Google Shape;769;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Which arrow indicates vector (2, 3)?</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pic>
        <p:nvPicPr>
          <p:cNvPr id="775" name="Google Shape;775;p6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76" name="Google Shape;776;p6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77" name="Google Shape;777;p6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Google Shape;778;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779" name="Google Shape;779;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All of them are the same vector.</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 vector in mathematics indicates only 2 things:</a:t>
            </a:r>
            <a:endParaRPr sz="1800">
              <a:solidFill>
                <a:schemeClr val="dk1"/>
              </a:solidFill>
              <a:latin typeface="Calibri"/>
              <a:ea typeface="Calibri"/>
              <a:cs typeface="Calibri"/>
              <a:sym typeface="Calibri"/>
            </a:endParaRPr>
          </a:p>
        </p:txBody>
      </p:sp>
      <p:sp>
        <p:nvSpPr>
          <p:cNvPr id="780" name="Google Shape;780;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Direction</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Magnitude</a:t>
            </a:r>
            <a:endParaRPr b="1" sz="1800">
              <a:solidFill>
                <a:schemeClr val="dk1"/>
              </a:solidFill>
              <a:latin typeface="Calibri"/>
              <a:ea typeface="Calibri"/>
              <a:cs typeface="Calibri"/>
              <a:sym typeface="Calibri"/>
            </a:endParaRPr>
          </a:p>
        </p:txBody>
      </p:sp>
      <p:sp>
        <p:nvSpPr>
          <p:cNvPr id="781" name="Google Shape;781;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 vector is usually notated with a bold symbol or a symbol with an arrow on top.</a:t>
            </a:r>
            <a:endParaRPr/>
          </a:p>
        </p:txBody>
      </p:sp>
      <p:sp>
        <p:nvSpPr>
          <p:cNvPr id="782" name="Google Shape;782;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v </a:t>
            </a:r>
            <a:r>
              <a:rPr lang="en-US" sz="3600">
                <a:solidFill>
                  <a:schemeClr val="dk1"/>
                </a:solidFill>
                <a:latin typeface="Calibri"/>
                <a:ea typeface="Calibri"/>
                <a:cs typeface="Calibri"/>
                <a:sym typeface="Calibri"/>
              </a:rPr>
              <a:t>= v =</a:t>
            </a:r>
            <a:endParaRPr sz="3600">
              <a:solidFill>
                <a:schemeClr val="dk1"/>
              </a:solidFill>
              <a:latin typeface="Calibri"/>
              <a:ea typeface="Calibri"/>
              <a:cs typeface="Calibri"/>
              <a:sym typeface="Calibri"/>
            </a:endParaRPr>
          </a:p>
        </p:txBody>
      </p:sp>
      <p:cxnSp>
        <p:nvCxnSpPr>
          <p:cNvPr id="783" name="Google Shape;783;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784" name="Google Shape;784;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x</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y</a:t>
            </a:r>
            <a:endParaRPr sz="2400">
              <a:solidFill>
                <a:schemeClr val="dk1"/>
              </a:solidFill>
              <a:latin typeface="Calibri"/>
              <a:ea typeface="Calibri"/>
              <a:cs typeface="Calibri"/>
              <a:sym typeface="Calibri"/>
            </a:endParaRPr>
          </a:p>
        </p:txBody>
      </p:sp>
      <p:sp>
        <p:nvSpPr>
          <p:cNvPr id="785" name="Google Shape;785;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 2 numbers in a vector are usually displayed on top of each other for convenience</a:t>
            </a:r>
            <a:endParaRPr/>
          </a:p>
        </p:txBody>
      </p:sp>
      <p:sp>
        <p:nvSpPr>
          <p:cNvPr id="786" name="Google Shape;786;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Math part 1: 2D vectors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pic>
        <p:nvPicPr>
          <p:cNvPr id="792" name="Google Shape;792;p6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93" name="Google Shape;793;p6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94" name="Google Shape;794;p6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5" name="Google Shape;795;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796" name="Google Shape;796;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Vectors can also be manipulated in many different ways.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Let’s start with scalar operations:</a:t>
            </a:r>
            <a:endParaRPr sz="1800">
              <a:solidFill>
                <a:schemeClr val="dk1"/>
              </a:solidFill>
              <a:latin typeface="Calibri"/>
              <a:ea typeface="Calibri"/>
              <a:cs typeface="Calibri"/>
              <a:sym typeface="Calibri"/>
            </a:endParaRPr>
          </a:p>
        </p:txBody>
      </p:sp>
      <p:sp>
        <p:nvSpPr>
          <p:cNvPr id="797" name="Google Shape;797;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 scalar will simply be applied to every member of the vector, even with 3D vectors.</a:t>
            </a:r>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Addition and Subtraction with just a scalar are weird:</a:t>
            </a:r>
            <a:endParaRPr sz="1800">
              <a:solidFill>
                <a:schemeClr val="dk1"/>
              </a:solidFill>
              <a:latin typeface="Calibri"/>
              <a:ea typeface="Calibri"/>
              <a:cs typeface="Calibri"/>
              <a:sym typeface="Calibri"/>
            </a:endParaRPr>
          </a:p>
        </p:txBody>
      </p:sp>
      <p:sp>
        <p:nvSpPr>
          <p:cNvPr id="798" name="Google Shape;798;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Vector: </a:t>
            </a:r>
            <a:r>
              <a:rPr b="1" lang="en-US" sz="3600">
                <a:solidFill>
                  <a:srgbClr val="002060"/>
                </a:solidFill>
                <a:latin typeface="Calibri"/>
                <a:ea typeface="Calibri"/>
                <a:cs typeface="Calibri"/>
                <a:sym typeface="Calibri"/>
              </a:rPr>
              <a:t>v </a:t>
            </a:r>
            <a:r>
              <a:rPr lang="en-US" sz="3600">
                <a:solidFill>
                  <a:srgbClr val="002060"/>
                </a:solidFill>
                <a:latin typeface="Calibri"/>
                <a:ea typeface="Calibri"/>
                <a:cs typeface="Calibri"/>
                <a:sym typeface="Calibri"/>
              </a:rPr>
              <a:t>= v =</a:t>
            </a:r>
            <a:endParaRPr sz="3600">
              <a:solidFill>
                <a:srgbClr val="002060"/>
              </a:solidFill>
              <a:latin typeface="Calibri"/>
              <a:ea typeface="Calibri"/>
              <a:cs typeface="Calibri"/>
              <a:sym typeface="Calibri"/>
            </a:endParaRPr>
          </a:p>
        </p:txBody>
      </p:sp>
      <p:cxnSp>
        <p:nvCxnSpPr>
          <p:cNvPr id="799" name="Google Shape;799;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0" name="Google Shape;800;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endParaRPr sz="2400">
              <a:solidFill>
                <a:srgbClr val="00206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801" name="Google Shape;801;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Multiplication:</a:t>
            </a:r>
            <a:endParaRPr b="1" sz="2400">
              <a:solidFill>
                <a:schemeClr val="dk1"/>
              </a:solidFill>
              <a:latin typeface="Calibri"/>
              <a:ea typeface="Calibri"/>
              <a:cs typeface="Calibri"/>
              <a:sym typeface="Calibri"/>
            </a:endParaRPr>
          </a:p>
        </p:txBody>
      </p:sp>
      <p:sp>
        <p:nvSpPr>
          <p:cNvPr id="802" name="Google Shape;802;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803" name="Google Shape;803;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04" name="Google Shape;804;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5" name="Google Shape;805;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806" name="Google Shape;806;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10</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25</a:t>
            </a:r>
            <a:endParaRPr sz="2400">
              <a:solidFill>
                <a:schemeClr val="dk1"/>
              </a:solidFill>
              <a:latin typeface="Calibri"/>
              <a:ea typeface="Calibri"/>
              <a:cs typeface="Calibri"/>
              <a:sym typeface="Calibri"/>
            </a:endParaRPr>
          </a:p>
        </p:txBody>
      </p:sp>
      <p:sp>
        <p:nvSpPr>
          <p:cNvPr id="807" name="Google Shape;807;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Division:</a:t>
            </a:r>
            <a:endParaRPr b="1" sz="2400">
              <a:solidFill>
                <a:schemeClr val="dk1"/>
              </a:solidFill>
              <a:latin typeface="Calibri"/>
              <a:ea typeface="Calibri"/>
              <a:cs typeface="Calibri"/>
              <a:sym typeface="Calibri"/>
            </a:endParaRPr>
          </a:p>
        </p:txBody>
      </p:sp>
      <p:sp>
        <p:nvSpPr>
          <p:cNvPr id="808" name="Google Shape;808;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809" name="Google Shape;809;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10" name="Google Shape;810;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1" name="Google Shape;811;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812" name="Google Shape;812;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0.4</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13" name="Google Shape;813;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libri"/>
                <a:ea typeface="Calibri"/>
                <a:cs typeface="Calibri"/>
                <a:sym typeface="Calibri"/>
              </a:rPr>
              <a:t>Scalar: s = 5</a:t>
            </a:r>
            <a:endParaRPr sz="3600">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pic>
        <p:nvPicPr>
          <p:cNvPr id="819" name="Google Shape;819;p6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20" name="Google Shape;820;p6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21" name="Google Shape;821;p6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823" name="Google Shape;823;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Vectors can also be manipulated in many different ways.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Let’s start with scalar operations:</a:t>
            </a:r>
            <a:endParaRPr sz="1800">
              <a:solidFill>
                <a:schemeClr val="dk1"/>
              </a:solidFill>
              <a:latin typeface="Calibri"/>
              <a:ea typeface="Calibri"/>
              <a:cs typeface="Calibri"/>
              <a:sym typeface="Calibri"/>
            </a:endParaRPr>
          </a:p>
        </p:txBody>
      </p:sp>
      <p:sp>
        <p:nvSpPr>
          <p:cNvPr id="824" name="Google Shape;824;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 scalar will simply be applied to every member of the vector, even with 3D vectors.</a:t>
            </a:r>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Why are adding and subtracting scalars a weird thing to do to vectors?</a:t>
            </a:r>
            <a:endParaRPr sz="1800">
              <a:solidFill>
                <a:schemeClr val="dk1"/>
              </a:solidFill>
              <a:latin typeface="Calibri"/>
              <a:ea typeface="Calibri"/>
              <a:cs typeface="Calibri"/>
              <a:sym typeface="Calibri"/>
            </a:endParaRPr>
          </a:p>
        </p:txBody>
      </p:sp>
      <p:sp>
        <p:nvSpPr>
          <p:cNvPr id="825" name="Google Shape;825;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Vector: </a:t>
            </a:r>
            <a:r>
              <a:rPr b="1" lang="en-US" sz="3600">
                <a:solidFill>
                  <a:srgbClr val="002060"/>
                </a:solidFill>
                <a:latin typeface="Calibri"/>
                <a:ea typeface="Calibri"/>
                <a:cs typeface="Calibri"/>
                <a:sym typeface="Calibri"/>
              </a:rPr>
              <a:t>v </a:t>
            </a:r>
            <a:r>
              <a:rPr lang="en-US" sz="3600">
                <a:solidFill>
                  <a:srgbClr val="002060"/>
                </a:solidFill>
                <a:latin typeface="Calibri"/>
                <a:ea typeface="Calibri"/>
                <a:cs typeface="Calibri"/>
                <a:sym typeface="Calibri"/>
              </a:rPr>
              <a:t>= v =</a:t>
            </a:r>
            <a:endParaRPr sz="3600">
              <a:solidFill>
                <a:srgbClr val="002060"/>
              </a:solidFill>
              <a:latin typeface="Calibri"/>
              <a:ea typeface="Calibri"/>
              <a:cs typeface="Calibri"/>
              <a:sym typeface="Calibri"/>
            </a:endParaRPr>
          </a:p>
        </p:txBody>
      </p:sp>
      <p:cxnSp>
        <p:nvCxnSpPr>
          <p:cNvPr id="826" name="Google Shape;826;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27" name="Google Shape;827;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endParaRPr sz="2400">
              <a:solidFill>
                <a:srgbClr val="00206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828" name="Google Shape;828;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999999"/>
                </a:solidFill>
                <a:latin typeface="Calibri"/>
                <a:ea typeface="Calibri"/>
                <a:cs typeface="Calibri"/>
                <a:sym typeface="Calibri"/>
              </a:rPr>
              <a:t>Addition:</a:t>
            </a:r>
            <a:endParaRPr b="1" sz="2400">
              <a:solidFill>
                <a:srgbClr val="999999"/>
              </a:solidFill>
              <a:latin typeface="Calibri"/>
              <a:ea typeface="Calibri"/>
              <a:cs typeface="Calibri"/>
              <a:sym typeface="Calibri"/>
            </a:endParaRPr>
          </a:p>
        </p:txBody>
      </p:sp>
      <p:sp>
        <p:nvSpPr>
          <p:cNvPr id="829" name="Google Shape;829;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830" name="Google Shape;830;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31" name="Google Shape;831;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833" name="Google Shape;833;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10</a:t>
            </a:r>
            <a:endParaRPr sz="2400">
              <a:solidFill>
                <a:schemeClr val="dk1"/>
              </a:solidFill>
              <a:latin typeface="Calibri"/>
              <a:ea typeface="Calibri"/>
              <a:cs typeface="Calibri"/>
              <a:sym typeface="Calibri"/>
            </a:endParaRPr>
          </a:p>
        </p:txBody>
      </p:sp>
      <p:sp>
        <p:nvSpPr>
          <p:cNvPr id="834" name="Google Shape;834;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999999"/>
                </a:solidFill>
                <a:latin typeface="Calibri"/>
                <a:ea typeface="Calibri"/>
                <a:cs typeface="Calibri"/>
                <a:sym typeface="Calibri"/>
              </a:rPr>
              <a:t>Subtraction:</a:t>
            </a:r>
            <a:endParaRPr b="1" sz="2400">
              <a:solidFill>
                <a:srgbClr val="999999"/>
              </a:solidFill>
              <a:latin typeface="Calibri"/>
              <a:ea typeface="Calibri"/>
              <a:cs typeface="Calibri"/>
              <a:sym typeface="Calibri"/>
            </a:endParaRPr>
          </a:p>
        </p:txBody>
      </p:sp>
      <p:sp>
        <p:nvSpPr>
          <p:cNvPr id="835" name="Google Shape;835;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b="1" lang="en-US" sz="1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4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836" name="Google Shape;836;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37" name="Google Shape;837;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839" name="Google Shape;839;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-3</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sp>
        <p:nvSpPr>
          <p:cNvPr id="840" name="Google Shape;840;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Multiplication:</a:t>
            </a:r>
            <a:endParaRPr b="1" sz="2400">
              <a:solidFill>
                <a:schemeClr val="dk1"/>
              </a:solidFill>
              <a:latin typeface="Calibri"/>
              <a:ea typeface="Calibri"/>
              <a:cs typeface="Calibri"/>
              <a:sym typeface="Calibri"/>
            </a:endParaRPr>
          </a:p>
        </p:txBody>
      </p:sp>
      <p:sp>
        <p:nvSpPr>
          <p:cNvPr id="841" name="Google Shape;841;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842" name="Google Shape;842;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43" name="Google Shape;843;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44" name="Google Shape;844;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845" name="Google Shape;845;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10</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25</a:t>
            </a:r>
            <a:endParaRPr sz="2400">
              <a:solidFill>
                <a:schemeClr val="dk1"/>
              </a:solidFill>
              <a:latin typeface="Calibri"/>
              <a:ea typeface="Calibri"/>
              <a:cs typeface="Calibri"/>
              <a:sym typeface="Calibri"/>
            </a:endParaRPr>
          </a:p>
        </p:txBody>
      </p:sp>
      <p:sp>
        <p:nvSpPr>
          <p:cNvPr id="846" name="Google Shape;846;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Division:</a:t>
            </a:r>
            <a:endParaRPr b="1" sz="2400">
              <a:solidFill>
                <a:schemeClr val="dk1"/>
              </a:solidFill>
              <a:latin typeface="Calibri"/>
              <a:ea typeface="Calibri"/>
              <a:cs typeface="Calibri"/>
              <a:sym typeface="Calibri"/>
            </a:endParaRPr>
          </a:p>
        </p:txBody>
      </p:sp>
      <p:sp>
        <p:nvSpPr>
          <p:cNvPr id="847" name="Google Shape;847;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848" name="Google Shape;848;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49" name="Google Shape;849;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50" name="Google Shape;850;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851" name="Google Shape;851;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0.4</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52" name="Google Shape;852;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libri"/>
                <a:ea typeface="Calibri"/>
                <a:cs typeface="Calibri"/>
                <a:sym typeface="Calibri"/>
              </a:rPr>
              <a:t>Scalar: s = 5</a:t>
            </a:r>
            <a:endParaRPr sz="3600">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pic>
        <p:nvPicPr>
          <p:cNvPr id="858" name="Google Shape;858;p6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59" name="Google Shape;859;p6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60" name="Google Shape;860;p6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1" name="Google Shape;86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862" name="Google Shape;86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Addition and subtraction can only move a vector like a bishop in chess.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There is no correlation because both direction and magnitude change in weird ways.</a:t>
            </a:r>
            <a:endParaRPr sz="1800">
              <a:solidFill>
                <a:schemeClr val="dk1"/>
              </a:solidFill>
              <a:latin typeface="Calibri"/>
              <a:ea typeface="Calibri"/>
              <a:cs typeface="Calibri"/>
              <a:sym typeface="Calibri"/>
            </a:endParaRPr>
          </a:p>
        </p:txBody>
      </p:sp>
      <p:sp>
        <p:nvSpPr>
          <p:cNvPr id="863" name="Google Shape;86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Multiplying and Dividing by a scalar is much more useful.</a:t>
            </a:r>
            <a:endParaRPr sz="1800">
              <a:solidFill>
                <a:schemeClr val="dk1"/>
              </a:solidFill>
              <a:latin typeface="Calibri"/>
              <a:ea typeface="Calibri"/>
              <a:cs typeface="Calibri"/>
              <a:sym typeface="Calibri"/>
            </a:endParaRPr>
          </a:p>
        </p:txBody>
      </p:sp>
      <p:sp>
        <p:nvSpPr>
          <p:cNvPr id="864" name="Google Shape;86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Vector: </a:t>
            </a:r>
            <a:r>
              <a:rPr b="1" lang="en-US" sz="3600">
                <a:solidFill>
                  <a:srgbClr val="002060"/>
                </a:solidFill>
                <a:latin typeface="Calibri"/>
                <a:ea typeface="Calibri"/>
                <a:cs typeface="Calibri"/>
                <a:sym typeface="Calibri"/>
              </a:rPr>
              <a:t>v </a:t>
            </a:r>
            <a:r>
              <a:rPr lang="en-US" sz="3600">
                <a:solidFill>
                  <a:srgbClr val="002060"/>
                </a:solidFill>
                <a:latin typeface="Calibri"/>
                <a:ea typeface="Calibri"/>
                <a:cs typeface="Calibri"/>
                <a:sym typeface="Calibri"/>
              </a:rPr>
              <a:t>= v =</a:t>
            </a:r>
            <a:endParaRPr sz="3600">
              <a:solidFill>
                <a:srgbClr val="002060"/>
              </a:solidFill>
              <a:latin typeface="Calibri"/>
              <a:ea typeface="Calibri"/>
              <a:cs typeface="Calibri"/>
              <a:sym typeface="Calibri"/>
            </a:endParaRPr>
          </a:p>
        </p:txBody>
      </p:sp>
      <p:cxnSp>
        <p:nvCxnSpPr>
          <p:cNvPr id="865" name="Google Shape;86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66" name="Google Shape;86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endParaRPr sz="2400">
              <a:solidFill>
                <a:srgbClr val="00206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867" name="Google Shape;86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libri"/>
                <a:ea typeface="Calibri"/>
                <a:cs typeface="Calibri"/>
                <a:sym typeface="Calibri"/>
              </a:rPr>
              <a:t>Scalar: s = 5</a:t>
            </a:r>
            <a:endParaRPr sz="3600">
              <a:solidFill>
                <a:srgbClr val="FF0000"/>
              </a:solidFill>
              <a:latin typeface="Calibri"/>
              <a:ea typeface="Calibri"/>
              <a:cs typeface="Calibri"/>
              <a:sym typeface="Calibri"/>
            </a:endParaRPr>
          </a:p>
        </p:txBody>
      </p:sp>
      <p:pic>
        <p:nvPicPr>
          <p:cNvPr id="868" name="Google Shape;868;p68"/>
          <p:cNvPicPr preferRelativeResize="0"/>
          <p:nvPr/>
        </p:nvPicPr>
        <p:blipFill>
          <a:blip r:embed="rId5">
            <a:alphaModFix/>
          </a:blip>
          <a:stretch>
            <a:fillRect/>
          </a:stretch>
        </p:blipFill>
        <p:spPr>
          <a:xfrm>
            <a:off x="132395" y="1969193"/>
            <a:ext cx="3073888" cy="3040964"/>
          </a:xfrm>
          <a:prstGeom prst="rect">
            <a:avLst/>
          </a:prstGeom>
          <a:noFill/>
          <a:ln>
            <a:noFill/>
          </a:ln>
        </p:spPr>
      </p:pic>
      <p:sp>
        <p:nvSpPr>
          <p:cNvPr id="869" name="Google Shape;86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Addition:</a:t>
            </a:r>
            <a:endParaRPr b="1" sz="2400">
              <a:solidFill>
                <a:srgbClr val="000000"/>
              </a:solidFill>
              <a:latin typeface="Calibri"/>
              <a:ea typeface="Calibri"/>
              <a:cs typeface="Calibri"/>
              <a:sym typeface="Calibri"/>
            </a:endParaRPr>
          </a:p>
        </p:txBody>
      </p:sp>
      <p:sp>
        <p:nvSpPr>
          <p:cNvPr id="870" name="Google Shape;87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rgbClr val="000000"/>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rgbClr val="000000"/>
                </a:solidFill>
                <a:latin typeface="Calibri"/>
                <a:ea typeface="Calibri"/>
                <a:cs typeface="Calibri"/>
                <a:sym typeface="Calibri"/>
              </a:rPr>
              <a:t> =</a:t>
            </a:r>
            <a:endParaRPr sz="3600">
              <a:solidFill>
                <a:srgbClr val="000000"/>
              </a:solidFill>
              <a:latin typeface="Calibri"/>
              <a:ea typeface="Calibri"/>
              <a:cs typeface="Calibri"/>
              <a:sym typeface="Calibri"/>
            </a:endParaRPr>
          </a:p>
        </p:txBody>
      </p:sp>
      <p:sp>
        <p:nvSpPr>
          <p:cNvPr id="871" name="Google Shape;87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rgbClr val="000000"/>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rgbClr val="000000"/>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72" name="Google Shape;87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3" name="Google Shape;87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0000"/>
                </a:solidFill>
                <a:latin typeface="Calibri"/>
                <a:ea typeface="Calibri"/>
                <a:cs typeface="Calibri"/>
                <a:sym typeface="Calibri"/>
              </a:rPr>
              <a:t>=</a:t>
            </a:r>
            <a:endParaRPr sz="3600">
              <a:solidFill>
                <a:srgbClr val="000000"/>
              </a:solidFill>
              <a:latin typeface="Calibri"/>
              <a:ea typeface="Calibri"/>
              <a:cs typeface="Calibri"/>
              <a:sym typeface="Calibri"/>
            </a:endParaRPr>
          </a:p>
        </p:txBody>
      </p:sp>
      <p:sp>
        <p:nvSpPr>
          <p:cNvPr id="874" name="Google Shape;87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7</a:t>
            </a:r>
            <a:endParaRPr sz="2400">
              <a:solidFill>
                <a:srgbClr val="00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0000"/>
                </a:solidFill>
                <a:latin typeface="Calibri"/>
                <a:ea typeface="Calibri"/>
                <a:cs typeface="Calibri"/>
                <a:sym typeface="Calibri"/>
              </a:rPr>
              <a:t>10</a:t>
            </a:r>
            <a:endParaRPr sz="2400">
              <a:solidFill>
                <a:srgbClr val="000000"/>
              </a:solidFill>
              <a:latin typeface="Calibri"/>
              <a:ea typeface="Calibri"/>
              <a:cs typeface="Calibri"/>
              <a:sym typeface="Calibri"/>
            </a:endParaRPr>
          </a:p>
        </p:txBody>
      </p:sp>
      <p:sp>
        <p:nvSpPr>
          <p:cNvPr id="875" name="Google Shape;87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Subtraction:</a:t>
            </a:r>
            <a:endParaRPr b="1" sz="2400">
              <a:solidFill>
                <a:srgbClr val="000000"/>
              </a:solidFill>
              <a:latin typeface="Calibri"/>
              <a:ea typeface="Calibri"/>
              <a:cs typeface="Calibri"/>
              <a:sym typeface="Calibri"/>
            </a:endParaRPr>
          </a:p>
        </p:txBody>
      </p:sp>
      <p:sp>
        <p:nvSpPr>
          <p:cNvPr id="876" name="Google Shape;87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b="1" lang="en-US" sz="1600">
                <a:solidFill>
                  <a:srgbClr val="002060"/>
                </a:solidFill>
                <a:latin typeface="Calibri"/>
                <a:ea typeface="Calibri"/>
                <a:cs typeface="Calibri"/>
                <a:sym typeface="Calibri"/>
              </a:rPr>
              <a:t> </a:t>
            </a:r>
            <a:r>
              <a:rPr lang="en-US" sz="3600">
                <a:solidFill>
                  <a:srgbClr val="000000"/>
                </a:solidFill>
                <a:latin typeface="Calibri"/>
                <a:ea typeface="Calibri"/>
                <a:cs typeface="Calibri"/>
                <a:sym typeface="Calibri"/>
              </a:rPr>
              <a:t>-</a:t>
            </a:r>
            <a:r>
              <a:rPr lang="en-US" sz="1400">
                <a:solidFill>
                  <a:srgbClr val="000000"/>
                </a:solidFill>
                <a:latin typeface="Calibri"/>
                <a:ea typeface="Calibri"/>
                <a:cs typeface="Calibri"/>
                <a:sym typeface="Calibri"/>
              </a:rPr>
              <a:t> </a:t>
            </a:r>
            <a:r>
              <a:rPr lang="en-US" sz="3600">
                <a:solidFill>
                  <a:srgbClr val="000000"/>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rgbClr val="000000"/>
                </a:solidFill>
                <a:latin typeface="Calibri"/>
                <a:ea typeface="Calibri"/>
                <a:cs typeface="Calibri"/>
                <a:sym typeface="Calibri"/>
              </a:rPr>
              <a:t> =</a:t>
            </a:r>
            <a:endParaRPr sz="3600">
              <a:solidFill>
                <a:srgbClr val="000000"/>
              </a:solidFill>
              <a:latin typeface="Calibri"/>
              <a:ea typeface="Calibri"/>
              <a:cs typeface="Calibri"/>
              <a:sym typeface="Calibri"/>
            </a:endParaRPr>
          </a:p>
        </p:txBody>
      </p:sp>
      <p:sp>
        <p:nvSpPr>
          <p:cNvPr id="877" name="Google Shape;87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rgbClr val="000000"/>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rgbClr val="000000"/>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878" name="Google Shape;87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9" name="Google Shape;87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0000"/>
                </a:solidFill>
                <a:latin typeface="Calibri"/>
                <a:ea typeface="Calibri"/>
                <a:cs typeface="Calibri"/>
                <a:sym typeface="Calibri"/>
              </a:rPr>
              <a:t>=</a:t>
            </a:r>
            <a:endParaRPr sz="3600">
              <a:solidFill>
                <a:srgbClr val="000000"/>
              </a:solidFill>
              <a:latin typeface="Calibri"/>
              <a:ea typeface="Calibri"/>
              <a:cs typeface="Calibri"/>
              <a:sym typeface="Calibri"/>
            </a:endParaRPr>
          </a:p>
        </p:txBody>
      </p:sp>
      <p:sp>
        <p:nvSpPr>
          <p:cNvPr id="880" name="Google Shape;88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-3</a:t>
            </a:r>
            <a:endParaRPr/>
          </a:p>
          <a:p>
            <a:pPr indent="0" lvl="0" marL="0" marR="0" rtl="0" algn="ctr">
              <a:spcBef>
                <a:spcPts val="0"/>
              </a:spcBef>
              <a:spcAft>
                <a:spcPts val="0"/>
              </a:spcAft>
              <a:buNone/>
            </a:pPr>
            <a:r>
              <a:rPr lang="en-US" sz="2400">
                <a:solidFill>
                  <a:srgbClr val="000000"/>
                </a:solidFill>
                <a:latin typeface="Calibri"/>
                <a:ea typeface="Calibri"/>
                <a:cs typeface="Calibri"/>
                <a:sym typeface="Calibri"/>
              </a:rPr>
              <a:t>0</a:t>
            </a:r>
            <a:endParaRPr sz="2400">
              <a:solidFill>
                <a:srgbClr val="000000"/>
              </a:solidFill>
              <a:latin typeface="Calibri"/>
              <a:ea typeface="Calibri"/>
              <a:cs typeface="Calibri"/>
              <a:sym typeface="Calibri"/>
            </a:endParaRPr>
          </a:p>
        </p:txBody>
      </p:sp>
      <p:pic>
        <p:nvPicPr>
          <p:cNvPr id="881" name="Google Shape;881;p68"/>
          <p:cNvPicPr preferRelativeResize="0"/>
          <p:nvPr/>
        </p:nvPicPr>
        <p:blipFill>
          <a:blip r:embed="rId6">
            <a:alphaModFix/>
          </a:blip>
          <a:stretch>
            <a:fillRect/>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69"/>
          <p:cNvPicPr preferRelativeResize="0"/>
          <p:nvPr/>
        </p:nvPicPr>
        <p:blipFill>
          <a:blip r:embed="rId3">
            <a:alphaModFix/>
          </a:blip>
          <a:stretch>
            <a:fillRect/>
          </a:stretch>
        </p:blipFill>
        <p:spPr>
          <a:xfrm>
            <a:off x="8567928" y="1965960"/>
            <a:ext cx="3072383" cy="3044952"/>
          </a:xfrm>
          <a:prstGeom prst="rect">
            <a:avLst/>
          </a:prstGeom>
          <a:noFill/>
          <a:ln>
            <a:noFill/>
          </a:ln>
        </p:spPr>
      </p:pic>
      <p:pic>
        <p:nvPicPr>
          <p:cNvPr id="888" name="Google Shape;888;p69"/>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889" name="Google Shape;889;p69"/>
          <p:cNvPicPr preferRelativeResize="0"/>
          <p:nvPr/>
        </p:nvPicPr>
        <p:blipFill rotWithShape="1">
          <a:blip r:embed="rId5">
            <a:alphaModFix/>
          </a:blip>
          <a:srcRect b="0" l="0" r="0" t="0"/>
          <a:stretch/>
        </p:blipFill>
        <p:spPr>
          <a:xfrm>
            <a:off x="0" y="6219645"/>
            <a:ext cx="12191999" cy="638355"/>
          </a:xfrm>
          <a:prstGeom prst="rect">
            <a:avLst/>
          </a:prstGeom>
          <a:noFill/>
          <a:ln>
            <a:noFill/>
          </a:ln>
        </p:spPr>
      </p:pic>
      <p:sp>
        <p:nvSpPr>
          <p:cNvPr id="890" name="Google Shape;890;p6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Google Shape;891;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892" name="Google Shape;892;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Multiplication and Division lengthen or shorten the distance of the vector.</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The direction will remain, making them very useful.</a:t>
            </a:r>
            <a:endParaRPr sz="1800">
              <a:solidFill>
                <a:schemeClr val="dk1"/>
              </a:solidFill>
              <a:latin typeface="Calibri"/>
              <a:ea typeface="Calibri"/>
              <a:cs typeface="Calibri"/>
              <a:sym typeface="Calibri"/>
            </a:endParaRPr>
          </a:p>
        </p:txBody>
      </p:sp>
      <p:sp>
        <p:nvSpPr>
          <p:cNvPr id="893" name="Google Shape;893;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Another useful operation is flipping the vector. Any idea how you can do this?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Vector: </a:t>
            </a:r>
            <a:r>
              <a:rPr b="1" lang="en-US" sz="3600">
                <a:solidFill>
                  <a:srgbClr val="002060"/>
                </a:solidFill>
                <a:latin typeface="Calibri"/>
                <a:ea typeface="Calibri"/>
                <a:cs typeface="Calibri"/>
                <a:sym typeface="Calibri"/>
              </a:rPr>
              <a:t>v </a:t>
            </a:r>
            <a:r>
              <a:rPr lang="en-US" sz="3600">
                <a:solidFill>
                  <a:srgbClr val="002060"/>
                </a:solidFill>
                <a:latin typeface="Calibri"/>
                <a:ea typeface="Calibri"/>
                <a:cs typeface="Calibri"/>
                <a:sym typeface="Calibri"/>
              </a:rPr>
              <a:t>= v =</a:t>
            </a:r>
            <a:endParaRPr sz="3600">
              <a:solidFill>
                <a:srgbClr val="002060"/>
              </a:solidFill>
              <a:latin typeface="Calibri"/>
              <a:ea typeface="Calibri"/>
              <a:cs typeface="Calibri"/>
              <a:sym typeface="Calibri"/>
            </a:endParaRPr>
          </a:p>
        </p:txBody>
      </p:sp>
      <p:cxnSp>
        <p:nvCxnSpPr>
          <p:cNvPr id="895" name="Google Shape;895;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96" name="Google Shape;896;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endParaRPr sz="2400">
              <a:solidFill>
                <a:srgbClr val="00206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897" name="Google Shape;897;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libri"/>
                <a:ea typeface="Calibri"/>
                <a:cs typeface="Calibri"/>
                <a:sym typeface="Calibri"/>
              </a:rPr>
              <a:t>Scalar: s = 5</a:t>
            </a:r>
            <a:endParaRPr sz="3600">
              <a:solidFill>
                <a:srgbClr val="FF0000"/>
              </a:solidFill>
              <a:latin typeface="Calibri"/>
              <a:ea typeface="Calibri"/>
              <a:cs typeface="Calibri"/>
              <a:sym typeface="Calibri"/>
            </a:endParaRPr>
          </a:p>
        </p:txBody>
      </p:sp>
      <p:pic>
        <p:nvPicPr>
          <p:cNvPr id="898" name="Google Shape;898;p69"/>
          <p:cNvPicPr preferRelativeResize="0"/>
          <p:nvPr/>
        </p:nvPicPr>
        <p:blipFill>
          <a:blip r:embed="rId6">
            <a:alphaModFix/>
          </a:blip>
          <a:stretch>
            <a:fillRect/>
          </a:stretch>
        </p:blipFill>
        <p:spPr>
          <a:xfrm>
            <a:off x="137160" y="1967210"/>
            <a:ext cx="3072383" cy="3044952"/>
          </a:xfrm>
          <a:prstGeom prst="rect">
            <a:avLst/>
          </a:prstGeom>
          <a:noFill/>
          <a:ln>
            <a:noFill/>
          </a:ln>
        </p:spPr>
      </p:pic>
      <p:sp>
        <p:nvSpPr>
          <p:cNvPr id="899" name="Google Shape;899;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Multiplication:</a:t>
            </a:r>
            <a:endParaRPr b="1" sz="2400">
              <a:solidFill>
                <a:schemeClr val="dk1"/>
              </a:solidFill>
              <a:latin typeface="Calibri"/>
              <a:ea typeface="Calibri"/>
              <a:cs typeface="Calibri"/>
              <a:sym typeface="Calibri"/>
            </a:endParaRPr>
          </a:p>
        </p:txBody>
      </p:sp>
      <p:sp>
        <p:nvSpPr>
          <p:cNvPr id="900" name="Google Shape;900;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901" name="Google Shape;901;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902" name="Google Shape;902;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3" name="Google Shape;903;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904" name="Google Shape;904;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10</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25</a:t>
            </a:r>
            <a:endParaRPr sz="2400">
              <a:solidFill>
                <a:schemeClr val="dk1"/>
              </a:solidFill>
              <a:latin typeface="Calibri"/>
              <a:ea typeface="Calibri"/>
              <a:cs typeface="Calibri"/>
              <a:sym typeface="Calibri"/>
            </a:endParaRPr>
          </a:p>
        </p:txBody>
      </p:sp>
      <p:sp>
        <p:nvSpPr>
          <p:cNvPr id="905" name="Google Shape;905;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Division:</a:t>
            </a:r>
            <a:endParaRPr b="1" sz="2400">
              <a:solidFill>
                <a:schemeClr val="dk1"/>
              </a:solidFill>
              <a:latin typeface="Calibri"/>
              <a:ea typeface="Calibri"/>
              <a:cs typeface="Calibri"/>
              <a:sym typeface="Calibri"/>
            </a:endParaRPr>
          </a:p>
        </p:txBody>
      </p:sp>
      <p:sp>
        <p:nvSpPr>
          <p:cNvPr id="906" name="Google Shape;906;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907" name="Google Shape;907;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5</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5</a:t>
            </a:r>
            <a:endParaRPr/>
          </a:p>
        </p:txBody>
      </p:sp>
      <p:cxnSp>
        <p:nvCxnSpPr>
          <p:cNvPr id="908" name="Google Shape;908;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9" name="Google Shape;909;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910" name="Google Shape;910;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0.4</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1</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pic>
        <p:nvPicPr>
          <p:cNvPr id="916" name="Google Shape;916;p7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7" name="Google Shape;917;p7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918" name="Google Shape;918;p7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920" name="Google Shape;920;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Flipping a vector is done by simple multiplying the vector with the scalar -1.</a:t>
            </a:r>
            <a:endParaRPr sz="1800">
              <a:solidFill>
                <a:schemeClr val="dk1"/>
              </a:solidFill>
              <a:latin typeface="Calibri"/>
              <a:ea typeface="Calibri"/>
              <a:cs typeface="Calibri"/>
              <a:sym typeface="Calibri"/>
            </a:endParaRPr>
          </a:p>
        </p:txBody>
      </p:sp>
      <p:sp>
        <p:nvSpPr>
          <p:cNvPr id="921" name="Google Shape;921;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Let’s continue to vector on vector operations.</a:t>
            </a:r>
            <a:endParaRPr sz="1800">
              <a:solidFill>
                <a:schemeClr val="dk1"/>
              </a:solidFill>
              <a:latin typeface="Calibri"/>
              <a:ea typeface="Calibri"/>
              <a:cs typeface="Calibri"/>
              <a:sym typeface="Calibri"/>
            </a:endParaRPr>
          </a:p>
        </p:txBody>
      </p:sp>
      <p:sp>
        <p:nvSpPr>
          <p:cNvPr id="922" name="Google Shape;922;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Vector: </a:t>
            </a:r>
            <a:r>
              <a:rPr b="1" lang="en-US" sz="3600">
                <a:solidFill>
                  <a:srgbClr val="002060"/>
                </a:solidFill>
                <a:latin typeface="Calibri"/>
                <a:ea typeface="Calibri"/>
                <a:cs typeface="Calibri"/>
                <a:sym typeface="Calibri"/>
              </a:rPr>
              <a:t>v </a:t>
            </a:r>
            <a:r>
              <a:rPr lang="en-US" sz="3600">
                <a:solidFill>
                  <a:srgbClr val="002060"/>
                </a:solidFill>
                <a:latin typeface="Calibri"/>
                <a:ea typeface="Calibri"/>
                <a:cs typeface="Calibri"/>
                <a:sym typeface="Calibri"/>
              </a:rPr>
              <a:t>= v =</a:t>
            </a:r>
            <a:endParaRPr sz="3600">
              <a:solidFill>
                <a:srgbClr val="002060"/>
              </a:solidFill>
              <a:latin typeface="Calibri"/>
              <a:ea typeface="Calibri"/>
              <a:cs typeface="Calibri"/>
              <a:sym typeface="Calibri"/>
            </a:endParaRPr>
          </a:p>
        </p:txBody>
      </p:sp>
      <p:cxnSp>
        <p:nvCxnSpPr>
          <p:cNvPr id="923" name="Google Shape;923;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24" name="Google Shape;924;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endParaRPr sz="2400">
              <a:solidFill>
                <a:srgbClr val="00206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925" name="Google Shape;925;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libri"/>
                <a:ea typeface="Calibri"/>
                <a:cs typeface="Calibri"/>
                <a:sym typeface="Calibri"/>
              </a:rPr>
              <a:t>Scalar: s = -1</a:t>
            </a:r>
            <a:endParaRPr sz="3600">
              <a:solidFill>
                <a:srgbClr val="FF0000"/>
              </a:solidFill>
              <a:latin typeface="Calibri"/>
              <a:ea typeface="Calibri"/>
              <a:cs typeface="Calibri"/>
              <a:sym typeface="Calibri"/>
            </a:endParaRPr>
          </a:p>
        </p:txBody>
      </p:sp>
      <p:sp>
        <p:nvSpPr>
          <p:cNvPr id="926" name="Google Shape;926;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Multiplication:</a:t>
            </a:r>
            <a:endParaRPr b="1" sz="2400">
              <a:solidFill>
                <a:schemeClr val="dk1"/>
              </a:solidFill>
              <a:latin typeface="Calibri"/>
              <a:ea typeface="Calibri"/>
              <a:cs typeface="Calibri"/>
              <a:sym typeface="Calibri"/>
            </a:endParaRPr>
          </a:p>
        </p:txBody>
      </p:sp>
      <p:sp>
        <p:nvSpPr>
          <p:cNvPr id="927" name="Google Shape;927;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
        <p:nvSpPr>
          <p:cNvPr id="928" name="Google Shape;928;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-1</a:t>
            </a:r>
            <a:endParaRPr/>
          </a:p>
        </p:txBody>
      </p:sp>
      <p:cxnSp>
        <p:nvCxnSpPr>
          <p:cNvPr id="929" name="Google Shape;929;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30" name="Google Shape;930;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931" name="Google Shape;931;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-2</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p:txBody>
      </p:sp>
      <p:pic>
        <p:nvPicPr>
          <p:cNvPr id="932" name="Google Shape;932;p70"/>
          <p:cNvPicPr preferRelativeResize="0"/>
          <p:nvPr/>
        </p:nvPicPr>
        <p:blipFill>
          <a:blip r:embed="rId5">
            <a:alphaModFix/>
          </a:blip>
          <a:stretch>
            <a:fillRect/>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pic>
        <p:nvPicPr>
          <p:cNvPr id="938" name="Google Shape;938;p7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39" name="Google Shape;939;p7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40" name="Google Shape;940;p7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1" name="Google Shape;941;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942" name="Google Shape;942;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Take these 2 vectors:</a:t>
            </a:r>
            <a:endParaRPr/>
          </a:p>
        </p:txBody>
      </p:sp>
      <p:sp>
        <p:nvSpPr>
          <p:cNvPr id="943" name="Google Shape;943;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0000"/>
                </a:solidFill>
                <a:latin typeface="Calibri"/>
                <a:ea typeface="Calibri"/>
                <a:cs typeface="Calibri"/>
                <a:sym typeface="Calibri"/>
              </a:rPr>
              <a:t>w </a:t>
            </a:r>
            <a:r>
              <a:rPr lang="en-US" sz="3600">
                <a:solidFill>
                  <a:srgbClr val="FF0000"/>
                </a:solidFill>
                <a:latin typeface="Calibri"/>
                <a:ea typeface="Calibri"/>
                <a:cs typeface="Calibri"/>
                <a:sym typeface="Calibri"/>
              </a:rPr>
              <a:t>= w =</a:t>
            </a:r>
            <a:endParaRPr sz="3600">
              <a:solidFill>
                <a:srgbClr val="FF0000"/>
              </a:solidFill>
              <a:latin typeface="Calibri"/>
              <a:ea typeface="Calibri"/>
              <a:cs typeface="Calibri"/>
              <a:sym typeface="Calibri"/>
            </a:endParaRPr>
          </a:p>
        </p:txBody>
      </p:sp>
      <p:cxnSp>
        <p:nvCxnSpPr>
          <p:cNvPr id="944" name="Google Shape;944;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45" name="Google Shape;945;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a:p>
            <a:pPr indent="0" lvl="0" marL="0" marR="0" rtl="0" algn="ctr">
              <a:spcBef>
                <a:spcPts val="0"/>
              </a:spcBef>
              <a:spcAft>
                <a:spcPts val="0"/>
              </a:spcAft>
              <a:buNone/>
            </a:pPr>
            <a:r>
              <a:rPr lang="en-US" sz="24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946" name="Google Shape;946;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002060"/>
                </a:solidFill>
                <a:latin typeface="Calibri"/>
                <a:ea typeface="Calibri"/>
                <a:cs typeface="Calibri"/>
                <a:sym typeface="Calibri"/>
              </a:rPr>
              <a:t>v </a:t>
            </a:r>
            <a:r>
              <a:rPr lang="en-US" sz="3600">
                <a:solidFill>
                  <a:srgbClr val="002060"/>
                </a:solidFill>
                <a:latin typeface="Calibri"/>
                <a:ea typeface="Calibri"/>
                <a:cs typeface="Calibri"/>
                <a:sym typeface="Calibri"/>
              </a:rPr>
              <a:t>= v =</a:t>
            </a:r>
            <a:endParaRPr sz="3600">
              <a:solidFill>
                <a:srgbClr val="002060"/>
              </a:solidFill>
              <a:latin typeface="Calibri"/>
              <a:ea typeface="Calibri"/>
              <a:cs typeface="Calibri"/>
              <a:sym typeface="Calibri"/>
            </a:endParaRPr>
          </a:p>
        </p:txBody>
      </p:sp>
      <p:cxnSp>
        <p:nvCxnSpPr>
          <p:cNvPr id="947" name="Google Shape;947;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48" name="Google Shape;948;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endParaRPr sz="2400">
              <a:solidFill>
                <a:srgbClr val="002060"/>
              </a:solidFill>
              <a:latin typeface="Calibri"/>
              <a:ea typeface="Calibri"/>
              <a:cs typeface="Calibri"/>
              <a:sym typeface="Calibri"/>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949" name="Google Shape;949;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Addition:</a:t>
            </a:r>
            <a:endParaRPr b="1" sz="2400">
              <a:solidFill>
                <a:schemeClr val="dk1"/>
              </a:solidFill>
              <a:latin typeface="Calibri"/>
              <a:ea typeface="Calibri"/>
              <a:cs typeface="Calibri"/>
              <a:sym typeface="Calibri"/>
            </a:endParaRPr>
          </a:p>
        </p:txBody>
      </p:sp>
      <p:sp>
        <p:nvSpPr>
          <p:cNvPr id="950" name="Google Shape;950;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w</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cxnSp>
        <p:nvCxnSpPr>
          <p:cNvPr id="951" name="Google Shape;951;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2" name="Google Shape;952;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3</a:t>
            </a:r>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cxnSp>
        <p:nvCxnSpPr>
          <p:cNvPr id="953" name="Google Shape;953;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54" name="Google Shape;954;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955" name="Google Shape;955;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5</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956" name="Google Shape;956;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Subtraction:</a:t>
            </a:r>
            <a:endParaRPr b="1" sz="2400">
              <a:solidFill>
                <a:schemeClr val="dk1"/>
              </a:solidFill>
              <a:latin typeface="Calibri"/>
              <a:ea typeface="Calibri"/>
              <a:cs typeface="Calibri"/>
              <a:sym typeface="Calibri"/>
            </a:endParaRPr>
          </a:p>
        </p:txBody>
      </p:sp>
      <p:sp>
        <p:nvSpPr>
          <p:cNvPr id="957" name="Google Shape;957;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v</a:t>
            </a:r>
            <a:r>
              <a:rPr b="1" lang="en-US" sz="3600">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w</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cxnSp>
        <p:nvCxnSpPr>
          <p:cNvPr id="958" name="Google Shape;958;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9" name="Google Shape;959;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2060"/>
                </a:solidFill>
                <a:latin typeface="Calibri"/>
                <a:ea typeface="Calibri"/>
                <a:cs typeface="Calibri"/>
                <a:sym typeface="Calibri"/>
              </a:rPr>
              <a:t>2</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3</a:t>
            </a:r>
            <a:endParaRPr/>
          </a:p>
          <a:p>
            <a:pPr indent="0" lvl="0" marL="0" marR="0" rtl="0" algn="ctr">
              <a:spcBef>
                <a:spcPts val="0"/>
              </a:spcBef>
              <a:spcAft>
                <a:spcPts val="0"/>
              </a:spcAft>
              <a:buNone/>
            </a:pPr>
            <a:r>
              <a:rPr lang="en-US" sz="2400">
                <a:solidFill>
                  <a:srgbClr val="002060"/>
                </a:solidFill>
                <a:latin typeface="Calibri"/>
                <a:ea typeface="Calibri"/>
                <a:cs typeface="Calibri"/>
                <a:sym typeface="Calibri"/>
              </a:rPr>
              <a:t>5</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cxnSp>
        <p:nvCxnSpPr>
          <p:cNvPr id="960" name="Google Shape;960;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61" name="Google Shape;961;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962" name="Google Shape;962;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-1</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p:txBody>
      </p:sp>
      <p:sp>
        <p:nvSpPr>
          <p:cNvPr id="963" name="Google Shape;963;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Seeing this visually will make it much clearer.</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47" name="Google Shape;147;p1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The First Step</a:t>
            </a:r>
            <a:endParaRPr sz="4400">
              <a:solidFill>
                <a:schemeClr val="lt1"/>
              </a:solidFill>
              <a:latin typeface="Calibri"/>
              <a:ea typeface="Calibri"/>
              <a:cs typeface="Calibri"/>
              <a:sym typeface="Calibri"/>
            </a:endParaRPr>
          </a:p>
        </p:txBody>
      </p:sp>
      <p:sp>
        <p:nvSpPr>
          <p:cNvPr id="149" name="Google Shape;149;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can download/clone the code from my Github:</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u="sng">
                <a:solidFill>
                  <a:schemeClr val="hlink"/>
                </a:solidFill>
                <a:latin typeface="Calibri"/>
                <a:ea typeface="Calibri"/>
                <a:cs typeface="Calibri"/>
                <a:sym typeface="Calibri"/>
                <a:hlinkClick r:id="rId5"/>
              </a:rPr>
              <a:t>https://github.com/QuincyJacobs/WebGLTutorial</a:t>
            </a:r>
            <a:endParaRPr sz="18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pic>
        <p:nvPicPr>
          <p:cNvPr id="969" name="Google Shape;969;p7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70" name="Google Shape;970;p7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71" name="Google Shape;971;p7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2" name="Google Shape;972;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973" name="Google Shape;973;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This is the visual representation of the Addition and Subtraction of our </a:t>
            </a:r>
            <a:r>
              <a:rPr b="1" lang="en-US" sz="1800">
                <a:solidFill>
                  <a:srgbClr val="002060"/>
                </a:solidFill>
                <a:latin typeface="Calibri"/>
                <a:ea typeface="Calibri"/>
                <a:cs typeface="Calibri"/>
                <a:sym typeface="Calibri"/>
              </a:rPr>
              <a:t>v</a:t>
            </a:r>
            <a:r>
              <a:rPr lang="en-US" sz="1800">
                <a:solidFill>
                  <a:srgbClr val="002060"/>
                </a:solidFill>
                <a:latin typeface="Calibri"/>
                <a:ea typeface="Calibri"/>
                <a:cs typeface="Calibri"/>
                <a:sym typeface="Calibri"/>
              </a:rPr>
              <a:t> </a:t>
            </a:r>
            <a:r>
              <a:rPr lang="en-US" sz="1800">
                <a:solidFill>
                  <a:schemeClr val="dk1"/>
                </a:solidFill>
                <a:latin typeface="Calibri"/>
                <a:ea typeface="Calibri"/>
                <a:cs typeface="Calibri"/>
                <a:sym typeface="Calibri"/>
              </a:rPr>
              <a:t>and </a:t>
            </a:r>
            <a:r>
              <a:rPr b="1" lang="en-US" sz="1800">
                <a:solidFill>
                  <a:srgbClr val="FF0000"/>
                </a:solidFill>
                <a:latin typeface="Calibri"/>
                <a:ea typeface="Calibri"/>
                <a:cs typeface="Calibri"/>
                <a:sym typeface="Calibri"/>
              </a:rPr>
              <a:t>w</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vectors</a:t>
            </a:r>
            <a:endParaRPr/>
          </a:p>
        </p:txBody>
      </p:sp>
      <p:pic>
        <p:nvPicPr>
          <p:cNvPr id="974" name="Google Shape;974;p72"/>
          <p:cNvPicPr preferRelativeResize="0"/>
          <p:nvPr/>
        </p:nvPicPr>
        <p:blipFill rotWithShape="1">
          <a:blip r:embed="rId5">
            <a:alphaModFix/>
          </a:blip>
          <a:srcRect b="0" l="0" r="0" t="0"/>
          <a:stretch/>
        </p:blipFill>
        <p:spPr>
          <a:xfrm>
            <a:off x="1293720" y="1818884"/>
            <a:ext cx="3697200" cy="3657600"/>
          </a:xfrm>
          <a:prstGeom prst="rect">
            <a:avLst/>
          </a:prstGeom>
          <a:noFill/>
          <a:ln>
            <a:noFill/>
          </a:ln>
        </p:spPr>
      </p:pic>
      <p:pic>
        <p:nvPicPr>
          <p:cNvPr id="975" name="Google Shape;975;p72"/>
          <p:cNvPicPr preferRelativeResize="0"/>
          <p:nvPr/>
        </p:nvPicPr>
        <p:blipFill rotWithShape="1">
          <a:blip r:embed="rId6">
            <a:alphaModFix/>
          </a:blip>
          <a:srcRect b="0" l="0" r="0" t="0"/>
          <a:stretch/>
        </p:blipFill>
        <p:spPr>
          <a:xfrm>
            <a:off x="7166004" y="1818884"/>
            <a:ext cx="3697200" cy="3657600"/>
          </a:xfrm>
          <a:prstGeom prst="rect">
            <a:avLst/>
          </a:prstGeom>
          <a:noFill/>
          <a:ln>
            <a:noFill/>
          </a:ln>
        </p:spPr>
      </p:pic>
      <p:sp>
        <p:nvSpPr>
          <p:cNvPr id="976" name="Google Shape;976;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Will these vectors have the same outcome regardless of order?</a:t>
            </a:r>
            <a:endParaRPr sz="1800">
              <a:solidFill>
                <a:schemeClr val="dk1"/>
              </a:solidFill>
              <a:latin typeface="Calibri"/>
              <a:ea typeface="Calibri"/>
              <a:cs typeface="Calibri"/>
              <a:sym typeface="Calibri"/>
            </a:endParaRPr>
          </a:p>
        </p:txBody>
      </p:sp>
      <p:sp>
        <p:nvSpPr>
          <p:cNvPr id="977" name="Google Shape;977;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Addition</a:t>
            </a:r>
            <a:endParaRPr b="1" sz="1800">
              <a:solidFill>
                <a:schemeClr val="dk1"/>
              </a:solidFill>
              <a:latin typeface="Calibri"/>
              <a:ea typeface="Calibri"/>
              <a:cs typeface="Calibri"/>
              <a:sym typeface="Calibri"/>
            </a:endParaRPr>
          </a:p>
        </p:txBody>
      </p:sp>
      <p:sp>
        <p:nvSpPr>
          <p:cNvPr id="978" name="Google Shape;978;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Subtraction</a:t>
            </a:r>
            <a:endParaRPr b="1" sz="1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pic>
        <p:nvPicPr>
          <p:cNvPr id="984" name="Google Shape;984;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985" name="Google Shape;985;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986" name="Google Shape;986;p73"/>
          <p:cNvPicPr preferRelativeResize="0"/>
          <p:nvPr/>
        </p:nvPicPr>
        <p:blipFill rotWithShape="1">
          <a:blip r:embed="rId5">
            <a:alphaModFix/>
          </a:blip>
          <a:srcRect b="0" l="0" r="0" t="0"/>
          <a:stretch/>
        </p:blipFill>
        <p:spPr>
          <a:xfrm>
            <a:off x="0" y="0"/>
            <a:ext cx="12192000" cy="1587260"/>
          </a:xfrm>
          <a:prstGeom prst="rect">
            <a:avLst/>
          </a:prstGeom>
          <a:noFill/>
          <a:ln>
            <a:noFill/>
          </a:ln>
        </p:spPr>
      </p:pic>
      <p:pic>
        <p:nvPicPr>
          <p:cNvPr id="987" name="Google Shape;987;p73"/>
          <p:cNvPicPr preferRelativeResize="0"/>
          <p:nvPr/>
        </p:nvPicPr>
        <p:blipFill rotWithShape="1">
          <a:blip r:embed="rId6">
            <a:alphaModFix/>
          </a:blip>
          <a:srcRect b="0" l="0" r="0" t="0"/>
          <a:stretch/>
        </p:blipFill>
        <p:spPr>
          <a:xfrm>
            <a:off x="0" y="6219645"/>
            <a:ext cx="12192000" cy="638355"/>
          </a:xfrm>
          <a:prstGeom prst="rect">
            <a:avLst/>
          </a:prstGeom>
          <a:noFill/>
          <a:ln>
            <a:noFill/>
          </a:ln>
        </p:spPr>
      </p:pic>
      <p:sp>
        <p:nvSpPr>
          <p:cNvPr id="988" name="Google Shape;988;p7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9" name="Google Shape;98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990" name="Google Shape;99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Addition does, subtraction does not.</a:t>
            </a:r>
            <a:endParaRPr/>
          </a:p>
        </p:txBody>
      </p:sp>
      <p:sp>
        <p:nvSpPr>
          <p:cNvPr id="991" name="Google Shape;99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Addition</a:t>
            </a:r>
            <a:endParaRPr b="1" sz="1800">
              <a:solidFill>
                <a:schemeClr val="dk1"/>
              </a:solidFill>
              <a:latin typeface="Calibri"/>
              <a:ea typeface="Calibri"/>
              <a:cs typeface="Calibri"/>
              <a:sym typeface="Calibri"/>
            </a:endParaRPr>
          </a:p>
        </p:txBody>
      </p:sp>
      <p:sp>
        <p:nvSpPr>
          <p:cNvPr id="992" name="Google Shape;99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Subtraction</a:t>
            </a:r>
            <a:endParaRPr b="1" sz="1800">
              <a:solidFill>
                <a:schemeClr val="dk1"/>
              </a:solidFill>
              <a:latin typeface="Calibri"/>
              <a:ea typeface="Calibri"/>
              <a:cs typeface="Calibri"/>
              <a:sym typeface="Calibri"/>
            </a:endParaRPr>
          </a:p>
        </p:txBody>
      </p:sp>
      <p:sp>
        <p:nvSpPr>
          <p:cNvPr id="993" name="Google Shape;99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How do you calculate the length of a vector?</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7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00" name="Google Shape;1000;p7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01" name="Google Shape;1001;p7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Math part 1: 2D vectors</a:t>
            </a:r>
            <a:endParaRPr/>
          </a:p>
        </p:txBody>
      </p:sp>
      <p:sp>
        <p:nvSpPr>
          <p:cNvPr id="1003" name="Google Shape;1003;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To be continued next time…</a:t>
            </a:r>
            <a:endParaRPr sz="44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pic>
        <p:nvPicPr>
          <p:cNvPr id="1009" name="Google Shape;1009;p7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0" name="Google Shape;1010;p7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11" name="Google Shape;1011;p7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2" name="Google Shape;1012;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Afsluiting</a:t>
            </a:r>
            <a:endParaRPr sz="4400">
              <a:solidFill>
                <a:schemeClr val="lt1"/>
              </a:solidFill>
              <a:latin typeface="Calibri"/>
              <a:ea typeface="Calibri"/>
              <a:cs typeface="Calibri"/>
              <a:sym typeface="Calibri"/>
            </a:endParaRPr>
          </a:p>
        </p:txBody>
      </p:sp>
      <p:sp>
        <p:nvSpPr>
          <p:cNvPr id="1013" name="Google Shape;1013;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Thanks for listening.</a:t>
            </a:r>
            <a:endParaRPr sz="36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1025" name="Google Shape;1025;p7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1026" name="Google Shape;1026;p7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27" name="Google Shape;1027;p7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1028" name="Google Shape;1028;p7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1029" name="Google Shape;1029;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5400" cap="none">
                <a:solidFill>
                  <a:schemeClr val="dk1"/>
                </a:solidFill>
                <a:latin typeface="Calibri"/>
                <a:ea typeface="Calibri"/>
                <a:cs typeface="Calibri"/>
                <a:sym typeface="Calibri"/>
              </a:rPr>
              <a:t>Part III</a:t>
            </a:r>
            <a:endParaRPr b="0" sz="5400" cap="non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pic>
        <p:nvPicPr>
          <p:cNvPr id="1035" name="Google Shape;1035;p7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36" name="Google Shape;1036;p7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37" name="Google Shape;1037;p7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8" name="Google Shape;1038;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Session preview</a:t>
            </a:r>
            <a:endParaRPr sz="4400">
              <a:solidFill>
                <a:schemeClr val="lt1"/>
              </a:solidFill>
              <a:latin typeface="Calibri"/>
              <a:ea typeface="Calibri"/>
              <a:cs typeface="Calibri"/>
              <a:sym typeface="Calibri"/>
            </a:endParaRPr>
          </a:p>
        </p:txBody>
      </p:sp>
      <p:sp>
        <p:nvSpPr>
          <p:cNvPr id="1039" name="Google Shape;1039;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session will focus on these points:</a:t>
            </a:r>
            <a:endParaRPr sz="1800">
              <a:solidFill>
                <a:schemeClr val="dk1"/>
              </a:solidFill>
              <a:latin typeface="Calibri"/>
              <a:ea typeface="Calibri"/>
              <a:cs typeface="Calibri"/>
              <a:sym typeface="Calibri"/>
            </a:endParaRPr>
          </a:p>
        </p:txBody>
      </p:sp>
      <p:sp>
        <p:nvSpPr>
          <p:cNvPr id="1040" name="Google Shape;1040;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Transformations and the math behind them</a:t>
            </a:r>
            <a:endParaRPr>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latin typeface="Calibri"/>
                <a:ea typeface="Calibri"/>
                <a:cs typeface="Calibri"/>
                <a:sym typeface="Calibri"/>
              </a:rPr>
              <a:t>       Part 2: 2D vectors</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Transformations and the math behind them</a:t>
            </a:r>
            <a:endParaRPr>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       Part 3: 3D vectors</a:t>
            </a:r>
            <a:endParaRPr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pic>
        <p:nvPicPr>
          <p:cNvPr id="1046" name="Google Shape;1046;p7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47" name="Google Shape;1047;p79"/>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48" name="Google Shape;1048;p7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9" name="Google Shape;104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Step 3: Transformations and the math </a:t>
            </a:r>
            <a:endParaRPr sz="4400">
              <a:solidFill>
                <a:schemeClr val="dk1"/>
              </a:solidFill>
              <a:latin typeface="Calibri"/>
              <a:ea typeface="Calibri"/>
              <a:cs typeface="Calibri"/>
              <a:sym typeface="Calibri"/>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behind them </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Part 2: 2D vectors</a:t>
            </a:r>
            <a:endParaRPr sz="4400">
              <a:solidFill>
                <a:schemeClr val="dk1"/>
              </a:solidFill>
              <a:latin typeface="Calibri"/>
              <a:ea typeface="Calibri"/>
              <a:cs typeface="Calibri"/>
              <a:sym typeface="Calibri"/>
            </a:endParaRPr>
          </a:p>
        </p:txBody>
      </p:sp>
      <p:sp>
        <p:nvSpPr>
          <p:cNvPr id="1050" name="Google Shape;1050;p79"/>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Disclaimer: I am still not a mathematician</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56" name="Google Shape;156;p1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57" name="Google Shape;157;p1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Graphics pipeline</a:t>
            </a:r>
            <a:endParaRPr sz="4400">
              <a:solidFill>
                <a:schemeClr val="lt1"/>
              </a:solidFill>
              <a:latin typeface="Calibri"/>
              <a:ea typeface="Calibri"/>
              <a:cs typeface="Calibri"/>
              <a:sym typeface="Calibri"/>
            </a:endParaRPr>
          </a:p>
        </p:txBody>
      </p:sp>
      <p:sp>
        <p:nvSpPr>
          <p:cNvPr id="159" name="Google Shape;159;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Vertex Shader</a:t>
            </a:r>
            <a:endParaRPr sz="1800">
              <a:solidFill>
                <a:schemeClr val="lt1"/>
              </a:solidFill>
              <a:latin typeface="Calibri"/>
              <a:ea typeface="Calibri"/>
              <a:cs typeface="Calibri"/>
              <a:sym typeface="Calibri"/>
            </a:endParaRPr>
          </a:p>
        </p:txBody>
      </p:sp>
      <p:sp>
        <p:nvSpPr>
          <p:cNvPr id="160" name="Google Shape;160;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Shape Assembly</a:t>
            </a:r>
            <a:endParaRPr sz="1800">
              <a:solidFill>
                <a:schemeClr val="lt1"/>
              </a:solidFill>
              <a:latin typeface="Calibri"/>
              <a:ea typeface="Calibri"/>
              <a:cs typeface="Calibri"/>
              <a:sym typeface="Calibri"/>
            </a:endParaRPr>
          </a:p>
        </p:txBody>
      </p:sp>
      <p:sp>
        <p:nvSpPr>
          <p:cNvPr id="162" name="Google Shape;162;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Geometry Shader</a:t>
            </a:r>
            <a:endParaRPr sz="1800">
              <a:solidFill>
                <a:schemeClr val="lt1"/>
              </a:solidFill>
              <a:latin typeface="Calibri"/>
              <a:ea typeface="Calibri"/>
              <a:cs typeface="Calibri"/>
              <a:sym typeface="Calibri"/>
            </a:endParaRPr>
          </a:p>
        </p:txBody>
      </p:sp>
      <p:sp>
        <p:nvSpPr>
          <p:cNvPr id="164" name="Google Shape;164;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Rasterization</a:t>
            </a:r>
            <a:endParaRPr sz="1800">
              <a:solidFill>
                <a:schemeClr val="lt1"/>
              </a:solidFill>
              <a:latin typeface="Calibri"/>
              <a:ea typeface="Calibri"/>
              <a:cs typeface="Calibri"/>
              <a:sym typeface="Calibri"/>
            </a:endParaRPr>
          </a:p>
        </p:txBody>
      </p:sp>
      <p:sp>
        <p:nvSpPr>
          <p:cNvPr id="165" name="Google Shape;165;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Fragment Shader</a:t>
            </a:r>
            <a:endParaRPr sz="1800">
              <a:solidFill>
                <a:schemeClr val="lt1"/>
              </a:solidFill>
              <a:latin typeface="Calibri"/>
              <a:ea typeface="Calibri"/>
              <a:cs typeface="Calibri"/>
              <a:sym typeface="Calibri"/>
            </a:endParaRPr>
          </a:p>
        </p:txBody>
      </p:sp>
      <p:sp>
        <p:nvSpPr>
          <p:cNvPr id="167" name="Google Shape;167;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Tests and Blending</a:t>
            </a:r>
            <a:endParaRPr sz="1800">
              <a:solidFill>
                <a:schemeClr val="lt1"/>
              </a:solidFill>
              <a:latin typeface="Calibri"/>
              <a:ea typeface="Calibri"/>
              <a:cs typeface="Calibri"/>
              <a:sym typeface="Calibri"/>
            </a:endParaRPr>
          </a:p>
        </p:txBody>
      </p:sp>
      <p:sp>
        <p:nvSpPr>
          <p:cNvPr id="169" name="Google Shape;169;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Adjustable steps (Shaders)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Automatic steps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80" name="Google Shape;180;p2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81" name="Google Shape;181;p2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Steps for drawing a triangle</a:t>
            </a:r>
            <a:endParaRPr sz="4400">
              <a:solidFill>
                <a:schemeClr val="lt1"/>
              </a:solidFill>
              <a:latin typeface="Calibri"/>
              <a:ea typeface="Calibri"/>
              <a:cs typeface="Calibri"/>
              <a:sym typeface="Calibri"/>
            </a:endParaRPr>
          </a:p>
        </p:txBody>
      </p:sp>
      <p:sp>
        <p:nvSpPr>
          <p:cNvPr id="183" name="Google Shape;183;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will need all of the following WebGL objects to draw a triangle:</a:t>
            </a:r>
            <a:endParaRPr sz="1800">
              <a:solidFill>
                <a:schemeClr val="dk1"/>
              </a:solidFill>
              <a:latin typeface="Calibri"/>
              <a:ea typeface="Calibri"/>
              <a:cs typeface="Calibri"/>
              <a:sym typeface="Calibri"/>
            </a:endParaRPr>
          </a:p>
        </p:txBody>
      </p:sp>
      <p:sp>
        <p:nvSpPr>
          <p:cNvPr id="184" name="Google Shape;184;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Vertex array buffer</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Element array buffer</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Vertex shader</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Fragment shader</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Shader program</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91" name="Google Shape;191;p2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92" name="Google Shape;192;p2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Steps for drawing a triangle</a:t>
            </a:r>
            <a:endParaRPr sz="4400">
              <a:solidFill>
                <a:schemeClr val="lt1"/>
              </a:solidFill>
              <a:latin typeface="Calibri"/>
              <a:ea typeface="Calibri"/>
              <a:cs typeface="Calibri"/>
              <a:sym typeface="Calibri"/>
            </a:endParaRPr>
          </a:p>
        </p:txBody>
      </p:sp>
      <p:sp>
        <p:nvSpPr>
          <p:cNvPr id="194" name="Google Shape;194;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These necessary elements are created and used in the following steps:</a:t>
            </a:r>
            <a:endParaRPr sz="1800">
              <a:solidFill>
                <a:schemeClr val="dk1"/>
              </a:solidFill>
              <a:latin typeface="Calibri"/>
              <a:ea typeface="Calibri"/>
              <a:cs typeface="Calibri"/>
              <a:sym typeface="Calibri"/>
            </a:endParaRPr>
          </a:p>
        </p:txBody>
      </p:sp>
      <p:sp>
        <p:nvSpPr>
          <p:cNvPr id="195" name="Google Shape;195;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Array Buffer Objects</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Shaders and Shader Program</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Linking Buffers and Shaders</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Drawing</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