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15"/>
  </p:notes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3" r:id="rId9"/>
    <p:sldId id="262" r:id="rId10"/>
    <p:sldId id="264" r:id="rId11"/>
    <p:sldId id="265" r:id="rId12"/>
    <p:sldId id="266" r:id="rId13"/>
    <p:sldId id="268" r:id="rId14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73684" autoAdjust="0"/>
  </p:normalViewPr>
  <p:slideViewPr>
    <p:cSldViewPr>
      <p:cViewPr varScale="1">
        <p:scale>
          <a:sx n="83" d="100"/>
          <a:sy n="83" d="100"/>
        </p:scale>
        <p:origin x="-178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4A737C-C1C8-47EE-8953-F85251D7A35B}" type="datetimeFigureOut">
              <a:rPr lang="cs-CZ" smtClean="0"/>
              <a:t>27.1.2011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B7D04-3915-4CDE-8E33-248AB389AEA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79507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Dobrý den,</a:t>
            </a:r>
          </a:p>
          <a:p>
            <a:r>
              <a:rPr lang="cs-CZ" dirty="0" smtClean="0"/>
              <a:t>Vážená</a:t>
            </a:r>
            <a:r>
              <a:rPr lang="cs-CZ" baseline="0" dirty="0" smtClean="0"/>
              <a:t> komise, dovolte abych vám představil svou bakalářskou práci </a:t>
            </a:r>
          </a:p>
          <a:p>
            <a:r>
              <a:rPr lang="cs-CZ" baseline="0" dirty="0" smtClean="0"/>
              <a:t>s názvem Studentova Berlička tři, import dat z </a:t>
            </a:r>
            <a:r>
              <a:rPr lang="cs-CZ" baseline="0" dirty="0" err="1" smtClean="0"/>
              <a:t>KOSu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B7D04-3915-4CDE-8E33-248AB389AEAC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336981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Druhým </a:t>
            </a:r>
            <a:r>
              <a:rPr lang="cs-CZ" dirty="0" smtClean="0"/>
              <a:t>krokem definice metody</a:t>
            </a:r>
            <a:r>
              <a:rPr lang="cs-CZ" baseline="0" dirty="0" smtClean="0"/>
              <a:t> webové služby je definování SQL dotazů, který se provede při jejím volání. Tento dotaz se může lišit mezi jednotlivými revizemi, které můžou mít odlišnou strukturu tabulek. V této fázi se také definuje zmíněný asociativní klíč.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B7D04-3915-4CDE-8E33-248AB389AEAC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146458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V tuto chvíli je aplikace dokončena a připravena k nasazení. V průběhu vývoje jsem</a:t>
            </a:r>
            <a:r>
              <a:rPr lang="cs-CZ" baseline="0" dirty="0" smtClean="0"/>
              <a:t> ji několikrát vyzkoušel s testovacími klienty, bohužel ale nedošlo k otestování a propojení s reálnou aplikací kvůli zpoždění spolupracujícího týmu. K tomu by mělo dojít během letního semestru.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B7D04-3915-4CDE-8E33-248AB389AEAC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603428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Děkuji za pozornost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B7D04-3915-4CDE-8E33-248AB389AEAC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34120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B7D04-3915-4CDE-8E33-248AB389AEAC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44495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Během prezentace si můžete administrační rozhraní aplikace prohlédnout . Najdete jej na adrese …, přístupové</a:t>
            </a:r>
            <a:r>
              <a:rPr lang="cs-CZ" baseline="0" dirty="0" smtClean="0"/>
              <a:t> jméno a heslo je </a:t>
            </a:r>
            <a:r>
              <a:rPr lang="cs-CZ" baseline="0" dirty="0" err="1" smtClean="0"/>
              <a:t>statnice</a:t>
            </a:r>
            <a:r>
              <a:rPr lang="cs-CZ" baseline="0" dirty="0" smtClean="0"/>
              <a:t>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B7D04-3915-4CDE-8E33-248AB389AEAC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88676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Studentova</a:t>
            </a:r>
            <a:r>
              <a:rPr lang="cs-CZ" baseline="0" dirty="0" smtClean="0"/>
              <a:t> Berlička je systém, který slouží k podpoře výuky na cvičeních. Takový typ systému samozřejmě potřebuje získávat data o rozvrhu studentů z univerzitního systému KOS, SB je získává z předzpracovaného exportu části </a:t>
            </a:r>
            <a:r>
              <a:rPr lang="cs-CZ" baseline="0" dirty="0" err="1" smtClean="0"/>
              <a:t>KOSu</a:t>
            </a:r>
            <a:r>
              <a:rPr lang="cs-CZ" baseline="0" dirty="0" smtClean="0"/>
              <a:t> v XML.</a:t>
            </a:r>
          </a:p>
          <a:p>
            <a:r>
              <a:rPr lang="cs-CZ" baseline="0" dirty="0" smtClean="0"/>
              <a:t>Problémem řešení získávání rozvrhových dat v současné verzi SB ej především to, že import se provádí ručně a pouze jednorázově na začátku semestru.</a:t>
            </a:r>
          </a:p>
          <a:p>
            <a:r>
              <a:rPr lang="cs-CZ" baseline="0" dirty="0" smtClean="0"/>
              <a:t>Jakákoliv změna, které je poté provedena v </a:t>
            </a:r>
            <a:r>
              <a:rPr lang="cs-CZ" baseline="0" dirty="0" err="1" smtClean="0"/>
              <a:t>KOSu</a:t>
            </a:r>
            <a:r>
              <a:rPr lang="cs-CZ" baseline="0" dirty="0" smtClean="0"/>
              <a:t> nebo jiném systému se už ve SB neprojeví.</a:t>
            </a:r>
          </a:p>
          <a:p>
            <a:r>
              <a:rPr lang="cs-CZ" baseline="0" dirty="0" smtClean="0"/>
              <a:t>Protože aplikace využívá importované data a aktivně je mění, nelze ani provést například aktualizaci části dat, třeba informací o studentech. Mohli bychom tím přepsat provedené změny.</a:t>
            </a:r>
          </a:p>
          <a:p>
            <a:endParaRPr lang="cs-CZ" baseline="0" dirty="0" smtClean="0"/>
          </a:p>
          <a:p>
            <a:r>
              <a:rPr lang="cs-CZ" baseline="0" dirty="0" smtClean="0"/>
              <a:t>Studentova Berlička je v současné době připravována od základů znovu ve formě modulárního systému a pro tuto novou verzi bylo potřeba připravit nové řešení importu.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B7D04-3915-4CDE-8E33-248AB389AEAC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36201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Cílem mojí práce bylo toto řešení připravit</a:t>
            </a:r>
            <a:r>
              <a:rPr lang="cs-CZ" baseline="0" dirty="0" smtClean="0"/>
              <a:t>, včetně vyřešení části nebo všech problémů verze předchozí.</a:t>
            </a:r>
          </a:p>
          <a:p>
            <a:endParaRPr lang="cs-CZ" baseline="0" dirty="0" smtClean="0"/>
          </a:p>
          <a:p>
            <a:r>
              <a:rPr lang="cs-CZ" baseline="0" dirty="0" smtClean="0"/>
              <a:t>Nové řešení by tedy mělo data získávat pravidelně a automaticky, umožnit správu revizí a sledování změny v datech.</a:t>
            </a:r>
          </a:p>
          <a:p>
            <a:r>
              <a:rPr lang="cs-CZ" baseline="0" dirty="0" smtClean="0"/>
              <a:t>Taktéž musí umožnit přístup k datům z rozšiřujících modulů SB, tedy používat standardizované komunikační rozhraní.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B7D04-3915-4CDE-8E33-248AB389AEAC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8830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Aplikace získává data o rozvrhu z existujícího exportu</a:t>
            </a:r>
            <a:r>
              <a:rPr lang="cs-CZ" baseline="0" dirty="0" smtClean="0"/>
              <a:t> části </a:t>
            </a:r>
            <a:r>
              <a:rPr lang="cs-CZ" baseline="0" dirty="0" err="1" smtClean="0"/>
              <a:t>KOSu</a:t>
            </a:r>
            <a:r>
              <a:rPr lang="cs-CZ" baseline="0" dirty="0" smtClean="0"/>
              <a:t> v XML – rz.xml, který slouží primárně ke generování rozvrhů. Práce s tímto souborem a jeho import do podoby databázových tabulek s sebou nese řadu problémů. V první řadě k němu neexistuje oficiální dokumentace, čili veškeré informace o struktuře dat a typech je nutné získávat za běhu. V tomto směru mi byla velkým pomocníkem práce KOS API Jakuba </a:t>
            </a:r>
            <a:r>
              <a:rPr lang="cs-CZ" baseline="0" dirty="0" err="1" smtClean="0"/>
              <a:t>Jirůtky</a:t>
            </a:r>
            <a:r>
              <a:rPr lang="cs-CZ" baseline="0" dirty="0" smtClean="0"/>
              <a:t> z minulého roku, ve které zpracoval přehled atributů a jejich významu v rz.xml.</a:t>
            </a:r>
          </a:p>
          <a:p>
            <a:endParaRPr lang="cs-CZ" baseline="0" dirty="0" smtClean="0"/>
          </a:p>
          <a:p>
            <a:r>
              <a:rPr lang="cs-CZ" baseline="0" dirty="0" smtClean="0"/>
              <a:t>Další problémy skýtá kontrola referenčních závislostí. Data v exportu nejsou seřazena v pořadí podle svých závislostí a některé záznamy, na které je z jiných míst odkazováno, v exportu dokonce chybí, takže je nutné najít kompromis mezi stoprocentním splněním závislostí a množstvím dat, které je nutné zahodit. Samotnou definici závislostí je v podstatě nemožné rozpoznat automaticky z XML souboru kvůli lišícím se názvům identifikátorů.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B7D04-3915-4CDE-8E33-248AB389AEAC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7541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Z těchto všech důvodů je v aplikaci možné</a:t>
            </a:r>
            <a:r>
              <a:rPr lang="cs-CZ" baseline="0" dirty="0" smtClean="0"/>
              <a:t> nastavit úroveň kontroly referenčních závislostí během importu.</a:t>
            </a:r>
          </a:p>
          <a:p>
            <a:r>
              <a:rPr lang="cs-CZ" baseline="0" dirty="0" smtClean="0"/>
              <a:t>Jak vidíte na obrázku, pro každou tabulku je možné definovat které atributy jsou cizími klíči z jiných tabulek, </a:t>
            </a:r>
          </a:p>
          <a:p>
            <a:r>
              <a:rPr lang="cs-CZ" baseline="0" dirty="0" smtClean="0"/>
              <a:t>které jsou primárním klíčem tabulky a je také možné definovat databázový index pro urychlení vyhledávání.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B7D04-3915-4CDE-8E33-248AB389AEAC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68202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Každá klientská aplikace může prostřednictvím svého rozhraní přistupovat k více revizím dat.</a:t>
            </a:r>
            <a:r>
              <a:rPr lang="cs-CZ" baseline="0" dirty="0" smtClean="0"/>
              <a:t> Přepnutí tohoto kontextu může být provedeno i několikrát během komunikace.</a:t>
            </a:r>
          </a:p>
          <a:p>
            <a:r>
              <a:rPr lang="cs-CZ" baseline="0" dirty="0" smtClean="0"/>
              <a:t>Jednotlivé revize mohou také obsahovat jen část hlavní databáze získané z XML, jen některé tabulky, které mohou být navíc omezeny podmínkou. Je tak možné zpřístupnit aplikaci jen data, která jsou pro ni relevantní.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B7D04-3915-4CDE-8E33-248AB389AEAC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2430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Takto vypadá formulář definice nové</a:t>
            </a:r>
            <a:r>
              <a:rPr lang="cs-CZ" baseline="0" dirty="0" smtClean="0"/>
              <a:t> revize.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baseline="0" dirty="0" smtClean="0"/>
              <a:t>Uživatel si zde volí jednotlivé tabulky a jejich nastavení, které chce do vytvářené revize vložit. Každá tabulka v revizi má definovanou strategii aktualizace, které se spouští vždy po získání nových dat z XML. Tabulka může zůstat v původní podobě – neaktualizovat se, může být aktualizována včetně struktury, nebo mohou být aktualizována pouze data v ní. Při výběru poslední možnosti je možné navíc nastavit maximální počet změněných řádků pro provedení automatické aktualizace, v opačném případě, nebo pokud dojde ke změně struktury, není aktualizace provedena a administrátor klientské aplikace je upozorněn. Tímto způsobem je možné zabránit nekontrolované změně dat.</a:t>
            </a:r>
            <a:endParaRPr lang="cs-CZ" dirty="0" smtClean="0"/>
          </a:p>
          <a:p>
            <a:endParaRPr lang="cs-CZ" baseline="0" dirty="0" smtClean="0"/>
          </a:p>
          <a:p>
            <a:r>
              <a:rPr lang="cs-CZ" baseline="0" dirty="0" smtClean="0"/>
              <a:t>Je možné z revize vyjmou i nepotřebné sloupce tabulek. Při výběru sloupce, který je cizím klíčem do jiné tabulky je uživatel zároveň vyzván k přidání také odkazované tabulky do revize.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B7D04-3915-4CDE-8E33-248AB389AEAC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969284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Přístup klientských aplikací je realizován</a:t>
            </a:r>
            <a:r>
              <a:rPr lang="cs-CZ" baseline="0" dirty="0" smtClean="0"/>
              <a:t> </a:t>
            </a:r>
            <a:r>
              <a:rPr lang="cs-CZ" dirty="0" smtClean="0"/>
              <a:t>prostřednictvím</a:t>
            </a:r>
            <a:r>
              <a:rPr lang="cs-CZ" baseline="0" dirty="0" smtClean="0"/>
              <a:t> technologie webových služeb – protokolu SOAP.</a:t>
            </a:r>
          </a:p>
          <a:p>
            <a:r>
              <a:rPr lang="cs-CZ" baseline="0" dirty="0" smtClean="0"/>
              <a:t>Každý klient si samostatně definuje metody webové služby – její název, parametry a datové typy. Webové služba umožňuje při typy formátu získaných výsledků – jednoduché pole indexované od nuly, pole indexované nějakým klíčem – nejčastěji primárním klíčem. Poslední možností je získání jen jedné hodnoty, která slouží především při použití nějaké agregační funkce v SQL.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B7D04-3915-4CDE-8E33-248AB389AEAC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95458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A50A-2056-47D5-8D27-FAAB0C5C28B4}" type="datetime1">
              <a:rPr lang="cs-CZ" smtClean="0"/>
              <a:t>27.1.2011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1E8E-ECD6-4598-B5D9-F242EEA4C40A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CDB1-CB61-43F5-B1BB-0FE88AAD6852}" type="datetime1">
              <a:rPr lang="cs-CZ" smtClean="0"/>
              <a:t>27.1.2011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1E8E-ECD6-4598-B5D9-F242EEA4C40A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5533E-1BCF-4B5D-B9D0-8FFDC9D44CE6}" type="datetime1">
              <a:rPr lang="cs-CZ" smtClean="0"/>
              <a:t>27.1.2011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1E8E-ECD6-4598-B5D9-F242EEA4C40A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65F49-A976-4B42-A940-B6272E16695E}" type="datetime1">
              <a:rPr lang="cs-CZ" smtClean="0"/>
              <a:t>27.1.2011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1E8E-ECD6-4598-B5D9-F242EEA4C40A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FB20-3611-40BE-A254-335501AEEFB8}" type="datetime1">
              <a:rPr lang="cs-CZ" smtClean="0"/>
              <a:t>27.1.2011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1E8E-ECD6-4598-B5D9-F242EEA4C40A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07F05-D04E-4071-81FA-323B4FF7BD81}" type="datetime1">
              <a:rPr lang="cs-CZ" smtClean="0"/>
              <a:t>27.1.2011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1E8E-ECD6-4598-B5D9-F242EEA4C40A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0DEB3-4934-4A48-8AA5-B1B5F963A07E}" type="datetime1">
              <a:rPr lang="cs-CZ" smtClean="0"/>
              <a:t>27.1.2011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1E8E-ECD6-4598-B5D9-F242EEA4C40A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70DDC-8F21-4748-8864-ACC3E39DB829}" type="datetime1">
              <a:rPr lang="cs-CZ" smtClean="0"/>
              <a:t>27.1.2011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1E8E-ECD6-4598-B5D9-F242EEA4C40A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BA700-3CAE-4B8C-87EE-61D6268AE0AC}" type="datetime1">
              <a:rPr lang="cs-CZ" smtClean="0"/>
              <a:t>27.1.2011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1E8E-ECD6-4598-B5D9-F242EEA4C40A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4B2F6-540F-4476-B6D6-C714C5AA0FE2}" type="datetime1">
              <a:rPr lang="cs-CZ" smtClean="0"/>
              <a:t>27.1.2011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1E8E-ECD6-4598-B5D9-F242EEA4C40A}" type="slidenum">
              <a:rPr lang="cs-CZ" smtClean="0"/>
              <a:t>‹#›</a:t>
            </a:fld>
            <a:endParaRPr lang="cs-CZ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E147C-E383-4237-8DED-C76241EE16DB}" type="datetime1">
              <a:rPr lang="cs-CZ" smtClean="0"/>
              <a:t>27.1.2011</a:t>
            </a:fld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DA1E8E-ECD6-4598-B5D9-F242EEA4C40A}" type="slidenum">
              <a:rPr lang="cs-CZ" smtClean="0"/>
              <a:t>‹#›</a:t>
            </a:fld>
            <a:endParaRPr lang="cs-CZ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03DA1E8E-ECD6-4598-B5D9-F242EEA4C40A}" type="slidenum">
              <a:rPr lang="cs-CZ" smtClean="0"/>
              <a:t>‹#›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A7F92AC-3FE4-4830-9C5A-BBAE8D4850D2}" type="datetime1">
              <a:rPr lang="cs-CZ" smtClean="0"/>
              <a:t>27.1.2011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07504" y="374941"/>
            <a:ext cx="8280920" cy="2045947"/>
          </a:xfrm>
        </p:spPr>
        <p:txBody>
          <a:bodyPr>
            <a:noAutofit/>
          </a:bodyPr>
          <a:lstStyle/>
          <a:p>
            <a:pPr algn="ctr"/>
            <a:r>
              <a:rPr lang="cs-CZ" sz="2000" spc="300" dirty="0" smtClean="0"/>
              <a:t>ČESKÉ VYSOKÉ UČENÍ TECHNICKÉ</a:t>
            </a:r>
            <a:br>
              <a:rPr lang="cs-CZ" sz="2000" spc="300" dirty="0" smtClean="0"/>
            </a:br>
            <a:r>
              <a:rPr lang="cs-CZ" sz="2000" spc="300" dirty="0" smtClean="0"/>
              <a:t>Fakulta elektrotechnická</a:t>
            </a:r>
            <a:r>
              <a:rPr lang="cs-CZ" sz="2000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cs-CZ" sz="2000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cs-CZ" sz="20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cs-CZ" sz="20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cs-CZ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cs-CZ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cs-CZ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Studentova Berlička III - import dat z </a:t>
            </a:r>
            <a:r>
              <a:rPr lang="cs-CZ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KOSu</a:t>
            </a:r>
            <a:endParaRPr lang="cs-CZ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85800" y="2564904"/>
            <a:ext cx="6461760" cy="3073896"/>
          </a:xfrm>
        </p:spPr>
        <p:txBody>
          <a:bodyPr>
            <a:normAutofit/>
          </a:bodyPr>
          <a:lstStyle/>
          <a:p>
            <a:pPr algn="ctr"/>
            <a:r>
              <a:rPr lang="cs-CZ" sz="2800" dirty="0" smtClean="0">
                <a:solidFill>
                  <a:schemeClr val="tx1"/>
                </a:solidFill>
              </a:rPr>
              <a:t>Jan Langer</a:t>
            </a:r>
          </a:p>
          <a:p>
            <a:pPr algn="ctr"/>
            <a:r>
              <a:rPr lang="cs-CZ" i="1" dirty="0" smtClean="0">
                <a:solidFill>
                  <a:schemeClr val="tx1"/>
                </a:solidFill>
              </a:rPr>
              <a:t>Bakalářské práce</a:t>
            </a:r>
          </a:p>
          <a:p>
            <a:pPr algn="ctr"/>
            <a:endParaRPr lang="cs-CZ" sz="1800" i="1" dirty="0">
              <a:solidFill>
                <a:schemeClr val="tx1"/>
              </a:solidFill>
            </a:endParaRPr>
          </a:p>
          <a:p>
            <a:pPr algn="ctr"/>
            <a:endParaRPr lang="cs-CZ" sz="2400" i="1" dirty="0">
              <a:solidFill>
                <a:schemeClr val="tx1"/>
              </a:solidFill>
            </a:endParaRPr>
          </a:p>
          <a:p>
            <a:pPr algn="ctr"/>
            <a:endParaRPr lang="cs-CZ" sz="2400" i="1" dirty="0" smtClean="0">
              <a:solidFill>
                <a:schemeClr val="tx1"/>
              </a:solidFill>
            </a:endParaRPr>
          </a:p>
          <a:p>
            <a:pPr algn="ctr"/>
            <a:endParaRPr lang="cs-CZ" sz="2400" i="1" dirty="0">
              <a:solidFill>
                <a:schemeClr val="tx1"/>
              </a:solidFill>
            </a:endParaRPr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116" y="183511"/>
            <a:ext cx="502676" cy="382860"/>
          </a:xfrm>
          <a:prstGeom prst="rect">
            <a:avLst/>
          </a:prstGeom>
        </p:spPr>
      </p:pic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97751"/>
              </p:ext>
            </p:extLst>
          </p:nvPr>
        </p:nvGraphicFramePr>
        <p:xfrm>
          <a:off x="683568" y="5517232"/>
          <a:ext cx="7704856" cy="640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52428"/>
                <a:gridCol w="3852428"/>
              </a:tblGrid>
              <a:tr h="370840">
                <a:tc>
                  <a:txBody>
                    <a:bodyPr/>
                    <a:lstStyle/>
                    <a:p>
                      <a:r>
                        <a:rPr lang="cs-CZ" dirty="0" smtClean="0"/>
                        <a:t>Vedoucí práce: </a:t>
                      </a:r>
                    </a:p>
                    <a:p>
                      <a:r>
                        <a:rPr lang="cs-CZ" dirty="0" smtClean="0"/>
                        <a:t>Ing. Jiří Chludil</a:t>
                      </a:r>
                      <a:endParaRPr lang="cs-CZ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Oponent: </a:t>
                      </a:r>
                    </a:p>
                    <a:p>
                      <a:r>
                        <a:rPr lang="cs-CZ" dirty="0" smtClean="0"/>
                        <a:t>Ing. Michal</a:t>
                      </a:r>
                      <a:r>
                        <a:rPr lang="cs-CZ" baseline="0" dirty="0" smtClean="0"/>
                        <a:t> Valenta, Ph.D.</a:t>
                      </a:r>
                      <a:endParaRPr lang="cs-CZ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7699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375"/>
    </mc:Choice>
    <mc:Fallback xmlns="">
      <p:transition spd="slow" advTm="18375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Rozhraní aplikace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Definice SQL dotazu, který se má při volání metody provést</a:t>
            </a:r>
          </a:p>
          <a:p>
            <a:r>
              <a:rPr lang="cs-CZ" dirty="0" smtClean="0"/>
              <a:t>Může se lišit vzhledem k revizi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1E8E-ECD6-4598-B5D9-F242EEA4C40A}" type="slidenum">
              <a:rPr lang="cs-CZ" smtClean="0"/>
              <a:t>10</a:t>
            </a:fld>
            <a:endParaRPr lang="cs-CZ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525" y="2708920"/>
            <a:ext cx="4552950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Obráze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116" y="183511"/>
            <a:ext cx="502676" cy="38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62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Závěrem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Aplikace je připravena k nasazení</a:t>
            </a:r>
          </a:p>
          <a:p>
            <a:endParaRPr lang="cs-CZ" dirty="0"/>
          </a:p>
          <a:p>
            <a:r>
              <a:rPr lang="cs-CZ" dirty="0" smtClean="0"/>
              <a:t>Otestována </a:t>
            </a:r>
            <a:r>
              <a:rPr lang="cs-CZ" dirty="0" smtClean="0"/>
              <a:t>s testovacími klienty</a:t>
            </a:r>
          </a:p>
          <a:p>
            <a:endParaRPr lang="cs-CZ" dirty="0"/>
          </a:p>
          <a:p>
            <a:r>
              <a:rPr lang="cs-CZ" dirty="0" smtClean="0"/>
              <a:t>Propojení s reálnými aplikacemi v nejbližších měsících</a:t>
            </a:r>
          </a:p>
          <a:p>
            <a:endParaRPr lang="cs-CZ" dirty="0"/>
          </a:p>
          <a:p>
            <a:pPr marL="114300" indent="0">
              <a:buNone/>
            </a:pP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1E8E-ECD6-4598-B5D9-F242EEA4C40A}" type="slidenum">
              <a:rPr lang="cs-CZ" smtClean="0"/>
              <a:t>11</a:t>
            </a:fld>
            <a:endParaRPr lang="cs-CZ"/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116" y="183511"/>
            <a:ext cx="502676" cy="38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46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9552" y="2852936"/>
            <a:ext cx="7620000" cy="1143000"/>
          </a:xfrm>
        </p:spPr>
        <p:txBody>
          <a:bodyPr/>
          <a:lstStyle/>
          <a:p>
            <a:pPr algn="ctr"/>
            <a:r>
              <a:rPr lang="cs-CZ" dirty="0" smtClean="0"/>
              <a:t>Děkuji za pozornost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1E8E-ECD6-4598-B5D9-F242EEA4C40A}" type="slidenum">
              <a:rPr lang="cs-CZ" smtClean="0"/>
              <a:t>12</a:t>
            </a:fld>
            <a:endParaRPr lang="cs-CZ"/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116" y="183511"/>
            <a:ext cx="502676" cy="38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11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Posudky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000" b="1" dirty="0" smtClean="0"/>
              <a:t>Zjistí </a:t>
            </a:r>
            <a:r>
              <a:rPr lang="cs-CZ" sz="2000" b="1" dirty="0"/>
              <a:t>externí aplikace (např. SB), že došlo ke změně dat ve zvolené verzi revize? </a:t>
            </a:r>
            <a:endParaRPr lang="cs-CZ" sz="2000" b="1" dirty="0" smtClean="0"/>
          </a:p>
          <a:p>
            <a:pPr lvl="1"/>
            <a:r>
              <a:rPr lang="cs-CZ" dirty="0" smtClean="0"/>
              <a:t>V současné době webová služba tuto informaci neposkytuje, nicméně její přidání je v plánu ještě před ostrým spuštěním.</a:t>
            </a:r>
            <a:endParaRPr lang="cs-CZ" dirty="0"/>
          </a:p>
          <a:p>
            <a:endParaRPr lang="cs-CZ" sz="2000" dirty="0" smtClean="0"/>
          </a:p>
          <a:p>
            <a:endParaRPr lang="cs-CZ" sz="2000" dirty="0"/>
          </a:p>
          <a:p>
            <a:r>
              <a:rPr lang="cs-CZ" sz="2000" b="1" dirty="0"/>
              <a:t>Čím si vysvětlujete větší časovou prodlevu při práci s uživatelským rozhraním aplikace? </a:t>
            </a:r>
            <a:endParaRPr lang="cs-CZ" sz="2000" b="1" dirty="0" smtClean="0"/>
          </a:p>
          <a:p>
            <a:pPr lvl="1"/>
            <a:r>
              <a:rPr lang="cs-CZ" dirty="0" smtClean="0"/>
              <a:t>Generování rozsáhlejších stránek (např. definice indexů, porovnání revizí) vyžaduje intenzivní komunikaci s DB </a:t>
            </a:r>
          </a:p>
          <a:p>
            <a:pPr lvl="1"/>
            <a:r>
              <a:rPr lang="cs-CZ" dirty="0" smtClean="0"/>
              <a:t>Vlastní režii má také použitý aplikační </a:t>
            </a:r>
            <a:r>
              <a:rPr lang="cs-CZ" dirty="0" err="1" smtClean="0"/>
              <a:t>framework</a:t>
            </a:r>
            <a:r>
              <a:rPr lang="cs-CZ" dirty="0" smtClean="0"/>
              <a:t> (</a:t>
            </a:r>
            <a:r>
              <a:rPr lang="cs-CZ" dirty="0" err="1" smtClean="0"/>
              <a:t>Nette</a:t>
            </a:r>
            <a:r>
              <a:rPr lang="cs-CZ" dirty="0" smtClean="0"/>
              <a:t>) – především pro formuláře</a:t>
            </a:r>
          </a:p>
          <a:p>
            <a:pPr lvl="1"/>
            <a:r>
              <a:rPr lang="cs-CZ" dirty="0" smtClean="0"/>
              <a:t>Samotný testovací server je dost zatížený</a:t>
            </a:r>
            <a:endParaRPr lang="cs-CZ" dirty="0"/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1E8E-ECD6-4598-B5D9-F242EEA4C40A}" type="slidenum">
              <a:rPr lang="cs-CZ" smtClean="0"/>
              <a:t>13</a:t>
            </a:fld>
            <a:endParaRPr lang="cs-CZ"/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116" y="183511"/>
            <a:ext cx="502676" cy="38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94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Živá ukázka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Aplikaci si můžete během prezentace prohlédnout na testovacím serveru:</a:t>
            </a:r>
          </a:p>
          <a:p>
            <a:endParaRPr lang="cs-CZ" dirty="0" smtClean="0"/>
          </a:p>
          <a:p>
            <a:pPr lvl="1"/>
            <a:r>
              <a:rPr lang="cs-CZ" sz="2400" dirty="0" smtClean="0"/>
              <a:t>http://kos.janlanger.cz</a:t>
            </a:r>
          </a:p>
          <a:p>
            <a:pPr lvl="1"/>
            <a:endParaRPr lang="cs-CZ" sz="2400" dirty="0" smtClean="0"/>
          </a:p>
          <a:p>
            <a:pPr lvl="1"/>
            <a:r>
              <a:rPr lang="cs-CZ" sz="2400" dirty="0" smtClean="0"/>
              <a:t>Uživatelské jméno: </a:t>
            </a:r>
            <a:r>
              <a:rPr lang="cs-CZ" sz="2400" dirty="0" err="1" smtClean="0"/>
              <a:t>statnice</a:t>
            </a:r>
            <a:endParaRPr lang="cs-CZ" sz="2400" dirty="0" smtClean="0"/>
          </a:p>
          <a:p>
            <a:pPr lvl="1"/>
            <a:r>
              <a:rPr lang="cs-CZ" sz="2400" dirty="0" smtClean="0"/>
              <a:t>Heslo: </a:t>
            </a:r>
            <a:r>
              <a:rPr lang="cs-CZ" sz="2400" dirty="0" err="1" smtClean="0"/>
              <a:t>statnice</a:t>
            </a:r>
            <a:endParaRPr lang="cs-CZ" sz="2400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1E8E-ECD6-4598-B5D9-F242EEA4C40A}" type="slidenum">
              <a:rPr lang="cs-CZ" smtClean="0"/>
              <a:t>2</a:t>
            </a:fld>
            <a:endParaRPr lang="cs-CZ"/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116" y="183511"/>
            <a:ext cx="502676" cy="38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14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Problémy předchozí verze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Import dat není automatický</a:t>
            </a:r>
          </a:p>
          <a:p>
            <a:endParaRPr lang="cs-CZ" dirty="0" smtClean="0"/>
          </a:p>
          <a:p>
            <a:r>
              <a:rPr lang="cs-CZ" dirty="0" smtClean="0"/>
              <a:t>Data se importují jen na začátku semestru</a:t>
            </a:r>
          </a:p>
          <a:p>
            <a:endParaRPr lang="cs-CZ" dirty="0" smtClean="0"/>
          </a:p>
          <a:p>
            <a:r>
              <a:rPr lang="cs-CZ" dirty="0" smtClean="0"/>
              <a:t>Nelze aktualizovat pouze část dat</a:t>
            </a:r>
          </a:p>
          <a:p>
            <a:endParaRPr lang="cs-CZ" dirty="0" smtClean="0"/>
          </a:p>
          <a:p>
            <a:r>
              <a:rPr lang="cs-CZ" dirty="0" smtClean="0"/>
              <a:t>Studentova Berlička do datových tabulek zapisuje změny, které se v aplikaci provádějí</a:t>
            </a:r>
          </a:p>
          <a:p>
            <a:endParaRPr lang="cs-CZ" dirty="0" smtClean="0"/>
          </a:p>
          <a:p>
            <a:r>
              <a:rPr lang="cs-CZ" dirty="0" smtClean="0"/>
              <a:t>Problematický přístup k datům z rozšíření Berličky</a:t>
            </a:r>
          </a:p>
          <a:p>
            <a:endParaRPr lang="cs-CZ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116" y="183511"/>
            <a:ext cx="502676" cy="382860"/>
          </a:xfrm>
          <a:prstGeom prst="rect">
            <a:avLst/>
          </a:prstGeom>
        </p:spPr>
      </p:pic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1E8E-ECD6-4598-B5D9-F242EEA4C40A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0567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Cíl práce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Připravit řešení importu dat z KOS pro novou Studentovu Berličku a příbuzné aplikace</a:t>
            </a:r>
          </a:p>
          <a:p>
            <a:endParaRPr lang="cs-CZ" dirty="0" smtClean="0"/>
          </a:p>
          <a:p>
            <a:r>
              <a:rPr lang="cs-CZ" dirty="0" smtClean="0"/>
              <a:t>Nové řešení by mělo řešit problémy předchozí verze:</a:t>
            </a:r>
          </a:p>
          <a:p>
            <a:pPr lvl="1"/>
            <a:r>
              <a:rPr lang="cs-CZ" dirty="0" smtClean="0"/>
              <a:t>Pravidelná automatická aktualizace</a:t>
            </a:r>
          </a:p>
          <a:p>
            <a:pPr lvl="1"/>
            <a:r>
              <a:rPr lang="cs-CZ" dirty="0" smtClean="0"/>
              <a:t>Správa revizí a hlídání změn v datech</a:t>
            </a:r>
          </a:p>
          <a:p>
            <a:pPr lvl="1"/>
            <a:r>
              <a:rPr lang="cs-CZ" dirty="0" smtClean="0"/>
              <a:t>Možnost částečné aktualizace</a:t>
            </a:r>
          </a:p>
          <a:p>
            <a:pPr lvl="1"/>
            <a:r>
              <a:rPr lang="cs-CZ" dirty="0" smtClean="0"/>
              <a:t>Univerzální rozhraní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1E8E-ECD6-4598-B5D9-F242EEA4C40A}" type="slidenum">
              <a:rPr lang="cs-CZ" smtClean="0"/>
              <a:t>4</a:t>
            </a:fld>
            <a:endParaRPr lang="cs-CZ"/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116" y="183511"/>
            <a:ext cx="502676" cy="38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33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Zdrojová data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XML export z KOS – rz.xml</a:t>
            </a:r>
          </a:p>
          <a:p>
            <a:endParaRPr lang="cs-CZ" dirty="0" smtClean="0"/>
          </a:p>
          <a:p>
            <a:r>
              <a:rPr lang="cs-CZ" dirty="0" smtClean="0"/>
              <a:t>Problematická struktura</a:t>
            </a:r>
          </a:p>
          <a:p>
            <a:pPr lvl="1"/>
            <a:r>
              <a:rPr lang="cs-CZ" dirty="0" smtClean="0"/>
              <a:t>Chybějící data</a:t>
            </a:r>
          </a:p>
          <a:p>
            <a:pPr lvl="1"/>
            <a:r>
              <a:rPr lang="cs-CZ" dirty="0"/>
              <a:t>Neexistuje oficiální </a:t>
            </a:r>
            <a:r>
              <a:rPr lang="cs-CZ" dirty="0" smtClean="0"/>
              <a:t>dokumentace</a:t>
            </a:r>
          </a:p>
          <a:p>
            <a:pPr lvl="1"/>
            <a:r>
              <a:rPr lang="cs-CZ" dirty="0" smtClean="0"/>
              <a:t>Datové typy je nutné rozpoznávat „za běhu“</a:t>
            </a:r>
          </a:p>
          <a:p>
            <a:pPr lvl="1"/>
            <a:r>
              <a:rPr lang="cs-CZ" dirty="0" smtClean="0"/>
              <a:t>Špatné pořadí závislých dat</a:t>
            </a:r>
          </a:p>
          <a:p>
            <a:pPr lvl="1"/>
            <a:r>
              <a:rPr lang="cs-CZ" dirty="0" smtClean="0"/>
              <a:t>Nelze automaticky rozpoznávat závislosti</a:t>
            </a:r>
          </a:p>
          <a:p>
            <a:pPr lvl="1"/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1E8E-ECD6-4598-B5D9-F242EEA4C40A}" type="slidenum">
              <a:rPr lang="cs-CZ" smtClean="0"/>
              <a:t>5</a:t>
            </a:fld>
            <a:endParaRPr lang="cs-CZ"/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116" y="183511"/>
            <a:ext cx="502676" cy="38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06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Definice referencí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1E8E-ECD6-4598-B5D9-F242EEA4C40A}" type="slidenum">
              <a:rPr lang="cs-CZ" smtClean="0"/>
              <a:t>6</a:t>
            </a:fld>
            <a:endParaRPr lang="cs-CZ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1" t="22936" r="23708" b="9958"/>
          <a:stretch/>
        </p:blipFill>
        <p:spPr bwMode="auto">
          <a:xfrm>
            <a:off x="1943708" y="1268760"/>
            <a:ext cx="5256584" cy="5323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Obráze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116" y="183511"/>
            <a:ext cx="502676" cy="38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08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Verzování</a:t>
            </a:r>
            <a:r>
              <a:rPr lang="cs-CZ" dirty="0" smtClean="0"/>
              <a:t> dat, hlídání změn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 smtClean="0"/>
          </a:p>
          <a:p>
            <a:r>
              <a:rPr lang="cs-CZ" dirty="0" smtClean="0"/>
              <a:t>Každá klientská aplikace může přistupovat k více různě definovaným revizím dat</a:t>
            </a:r>
          </a:p>
          <a:p>
            <a:endParaRPr lang="cs-CZ" dirty="0" smtClean="0"/>
          </a:p>
          <a:p>
            <a:r>
              <a:rPr lang="cs-CZ" dirty="0" smtClean="0"/>
              <a:t>Revize nemusejí obsahovat všechna data, která jsou v rz.xml</a:t>
            </a:r>
          </a:p>
          <a:p>
            <a:pPr lvl="1"/>
            <a:r>
              <a:rPr lang="cs-CZ" dirty="0" smtClean="0"/>
              <a:t>Nutná kontrola konzistence</a:t>
            </a:r>
          </a:p>
          <a:p>
            <a:pPr lvl="1"/>
            <a:endParaRPr lang="cs-CZ" dirty="0" smtClean="0"/>
          </a:p>
          <a:p>
            <a:r>
              <a:rPr lang="cs-CZ" dirty="0" smtClean="0"/>
              <a:t>Možnost definovat strategii aktualizace jednotlivých tabulek v revizi</a:t>
            </a:r>
          </a:p>
          <a:p>
            <a:endParaRPr lang="cs-CZ" dirty="0" smtClean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1E8E-ECD6-4598-B5D9-F242EEA4C40A}" type="slidenum">
              <a:rPr lang="cs-CZ" smtClean="0"/>
              <a:t>7</a:t>
            </a:fld>
            <a:endParaRPr lang="cs-CZ"/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116" y="183511"/>
            <a:ext cx="502676" cy="38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26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Definice revize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1E8E-ECD6-4598-B5D9-F242EEA4C40A}" type="slidenum">
              <a:rPr lang="cs-CZ" smtClean="0"/>
              <a:t>8</a:t>
            </a:fld>
            <a:endParaRPr lang="cs-CZ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30" r="44462" b="20936"/>
          <a:stretch/>
        </p:blipFill>
        <p:spPr bwMode="auto">
          <a:xfrm>
            <a:off x="271736" y="1628800"/>
            <a:ext cx="8131219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Obráze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116" y="183511"/>
            <a:ext cx="502676" cy="38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13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Komunikační rozhraní aplikace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Technologie webových služeb - SOAP</a:t>
            </a:r>
          </a:p>
          <a:p>
            <a:endParaRPr lang="cs-CZ" dirty="0"/>
          </a:p>
          <a:p>
            <a:r>
              <a:rPr lang="cs-CZ" dirty="0" smtClean="0"/>
              <a:t>Každá klientská aplikace si definuje vlastní metody webové služby</a:t>
            </a:r>
          </a:p>
          <a:p>
            <a:pPr lvl="1"/>
            <a:r>
              <a:rPr lang="cs-CZ" dirty="0" smtClean="0"/>
              <a:t>Definice názvu, parametrů, datových typů a formátu získaných výsledků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1E8E-ECD6-4598-B5D9-F242EEA4C40A}" type="slidenum">
              <a:rPr lang="cs-CZ" smtClean="0"/>
              <a:t>9</a:t>
            </a:fld>
            <a:endParaRPr lang="cs-CZ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952" y="4077072"/>
            <a:ext cx="5114925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Obráze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116" y="183511"/>
            <a:ext cx="502676" cy="38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76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usedství">
  <a:themeElements>
    <a:clrScheme name="Sousedství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Kancelář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ousedství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554</TotalTime>
  <Words>1202</Words>
  <Application>Microsoft Office PowerPoint</Application>
  <PresentationFormat>Předvádění na obrazovce (4:3)</PresentationFormat>
  <Paragraphs>133</Paragraphs>
  <Slides>13</Slides>
  <Notes>13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13</vt:i4>
      </vt:variant>
    </vt:vector>
  </HeadingPairs>
  <TitlesOfParts>
    <vt:vector size="14" baseType="lpstr">
      <vt:lpstr>Sousedství</vt:lpstr>
      <vt:lpstr>ČESKÉ VYSOKÉ UČENÍ TECHNICKÉ Fakulta elektrotechnická   Studentova Berlička III - import dat z KOSu</vt:lpstr>
      <vt:lpstr>Živá ukázka</vt:lpstr>
      <vt:lpstr>Problémy předchozí verze</vt:lpstr>
      <vt:lpstr>Cíl práce</vt:lpstr>
      <vt:lpstr>Zdrojová data</vt:lpstr>
      <vt:lpstr>Definice referencí</vt:lpstr>
      <vt:lpstr>Verzování dat, hlídání změn</vt:lpstr>
      <vt:lpstr>Definice revize</vt:lpstr>
      <vt:lpstr>Komunikační rozhraní aplikace</vt:lpstr>
      <vt:lpstr>Rozhraní aplikace</vt:lpstr>
      <vt:lpstr>Závěrem</vt:lpstr>
      <vt:lpstr>Děkuji za pozornost</vt:lpstr>
      <vt:lpstr>Posudky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Studentova Berlička III - import dat z KOSu</dc:title>
  <dc:creator>Honza</dc:creator>
  <cp:lastModifiedBy>Honza</cp:lastModifiedBy>
  <cp:revision>24</cp:revision>
  <dcterms:created xsi:type="dcterms:W3CDTF">2011-01-25T09:34:25Z</dcterms:created>
  <dcterms:modified xsi:type="dcterms:W3CDTF">2011-01-27T22:09:17Z</dcterms:modified>
</cp:coreProperties>
</file>