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924" autoAdjust="0"/>
  </p:normalViewPr>
  <p:slideViewPr>
    <p:cSldViewPr>
      <p:cViewPr varScale="1">
        <p:scale>
          <a:sx n="92" d="100"/>
          <a:sy n="92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737C-C1C8-47EE-8953-F85251D7A35B}" type="datetimeFigureOut">
              <a:rPr lang="cs-CZ" smtClean="0"/>
              <a:t>25.1.2011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B7D04-3915-4CDE-8E33-248AB389AE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950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 den,</a:t>
            </a:r>
          </a:p>
          <a:p>
            <a:r>
              <a:rPr lang="cs-CZ" dirty="0" smtClean="0"/>
              <a:t>Vážená</a:t>
            </a:r>
            <a:r>
              <a:rPr lang="cs-CZ" baseline="0" dirty="0" smtClean="0"/>
              <a:t> komise, dovolte abych vám představil svou bakalářskou práci </a:t>
            </a:r>
          </a:p>
          <a:p>
            <a:r>
              <a:rPr lang="cs-CZ" baseline="0" dirty="0" smtClean="0"/>
              <a:t>s názvem Studentova Berlička tři, import dat z </a:t>
            </a:r>
            <a:r>
              <a:rPr lang="cs-CZ" baseline="0" dirty="0" err="1" smtClean="0"/>
              <a:t>KOSu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69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tuto chvíli je aplikace dokončena a připravena k nasazení. V průběhu vývoje jsem</a:t>
            </a:r>
            <a:r>
              <a:rPr lang="cs-CZ" baseline="0" dirty="0" smtClean="0"/>
              <a:t> ji několikrát vyzkoušel s testovacími klienty, bohužel ale nedošlo k otestování a propojení s reálnou aplikací kvůli zpoždění spolupracujícího týmu. K tomu by mělo dojít během letního semestru.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34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12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Studentova</a:t>
            </a:r>
            <a:r>
              <a:rPr lang="cs-CZ" baseline="0" dirty="0" smtClean="0"/>
              <a:t> Berlička je systém, který slouží k podpoře výuky na cvičeních. Takový typ systému samozřejmě potřebuje získávat data o rozvrhu studentů z univerzitního systému KOS, SB je získává z předzpracovaného exportu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XML.</a:t>
            </a:r>
          </a:p>
          <a:p>
            <a:r>
              <a:rPr lang="cs-CZ" baseline="0" dirty="0" smtClean="0"/>
              <a:t>Problémem řešení získávání rozvrhových dat v současné verzi SB ej především to, že import se provádí ručně a pouze jednorázově na začátku semestru.</a:t>
            </a:r>
          </a:p>
          <a:p>
            <a:r>
              <a:rPr lang="cs-CZ" baseline="0" dirty="0" smtClean="0"/>
              <a:t>Jakákoliv změna, které je poté provedena v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nebo jiném systému se už ve SB neprojeví.</a:t>
            </a:r>
          </a:p>
          <a:p>
            <a:r>
              <a:rPr lang="cs-CZ" baseline="0" dirty="0" smtClean="0"/>
              <a:t>Protože aplikace využívá importované data a aktivně je mění, nelze ani provést například aktualizaci části dat, třeba informací o studentech. Mohli bychom tím přepsat provedené změny.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Studentova Berlička je v současné době připravována od základů znovu a pro </a:t>
            </a:r>
            <a:r>
              <a:rPr lang="cs-CZ" baseline="0" dirty="0" err="1" smtClean="0"/>
              <a:t>tutu</a:t>
            </a:r>
            <a:r>
              <a:rPr lang="cs-CZ" baseline="0" dirty="0" smtClean="0"/>
              <a:t> novou verzi bylo potřeba připravit nové řešení importu.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20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Cílem této práce bylo toto řešení připravit</a:t>
            </a:r>
            <a:r>
              <a:rPr lang="cs-CZ" baseline="0" dirty="0" smtClean="0"/>
              <a:t>, včetně vyřešení části nebo všech problémů předchozí verze.</a:t>
            </a:r>
          </a:p>
          <a:p>
            <a:endParaRPr lang="cs-CZ" baseline="0" dirty="0" smtClean="0"/>
          </a:p>
          <a:p>
            <a:r>
              <a:rPr lang="cs-CZ" baseline="0" dirty="0" smtClean="0"/>
              <a:t>Nové řešení by tedy mělo data získávat pravidelně a automaticky, umožnit správu revizí a hlídat změny v datech.</a:t>
            </a:r>
          </a:p>
          <a:p>
            <a:r>
              <a:rPr lang="cs-CZ" baseline="0" dirty="0" smtClean="0"/>
              <a:t>Taktéž musí umožnit přístup k datům z rozšiřujících modulů SB, tedy používat standartní rozhraní.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830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Aplikace získává data o rozvrhu z existujícího exportu</a:t>
            </a:r>
            <a:r>
              <a:rPr lang="cs-CZ" baseline="0" dirty="0" smtClean="0"/>
              <a:t>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 – rz.xml</a:t>
            </a:r>
          </a:p>
          <a:p>
            <a:r>
              <a:rPr lang="cs-CZ" baseline="0" dirty="0" smtClean="0"/>
              <a:t>Práce s tímto souborem a jeho import do podoby databázových tabulek s sebou nese řadu problémů.</a:t>
            </a:r>
          </a:p>
          <a:p>
            <a:r>
              <a:rPr lang="cs-CZ" baseline="0" dirty="0" smtClean="0"/>
              <a:t>V první řadě k němu neexistuje oficiální dokumentace, takže datové typy, povinné a nepovinné položky a závislosti mezi daty je nutné odhadovat a luštit.</a:t>
            </a:r>
          </a:p>
          <a:p>
            <a:r>
              <a:rPr lang="cs-CZ" baseline="0" dirty="0" smtClean="0"/>
              <a:t>Referenční závislosti dat není možné získat přímo z XML souboru kvůli různorodým názvům identifikátorů.</a:t>
            </a:r>
          </a:p>
          <a:p>
            <a:r>
              <a:rPr lang="cs-CZ" baseline="0" dirty="0" smtClean="0"/>
              <a:t>Data v exportu nejsou seřazena v pořadí podle svých závislostí, a některé záznamy, na které je z jiných míst odkazováno v exportu dokonce chybí, takže je nutné najít kompromis mezi stoprocentním splněním závislostí a množstvím dat, které je nutné zahodit.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54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 těchto všech důvodů je v aplikaci možné</a:t>
            </a:r>
            <a:r>
              <a:rPr lang="cs-CZ" baseline="0" dirty="0" smtClean="0"/>
              <a:t> nastavit úroveň kontroly referenčních závislostí během importu.</a:t>
            </a:r>
          </a:p>
          <a:p>
            <a:r>
              <a:rPr lang="cs-CZ" baseline="0" dirty="0" smtClean="0"/>
              <a:t>Jak vidíte na obrázku, pro každou tabulku je možné definovat které atributy jsou cizími klíči z jiných tabulek, </a:t>
            </a:r>
          </a:p>
          <a:p>
            <a:r>
              <a:rPr lang="cs-CZ" baseline="0" dirty="0" smtClean="0"/>
              <a:t>které jsou primárním klíčem tabulky a je také možné definovat databázový index pro urychlení vyhledávání.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2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Každá klientská aplikace může prostřednictvím svého rozhraní přistupovat k více revizím dat.</a:t>
            </a:r>
            <a:r>
              <a:rPr lang="cs-CZ" baseline="0" dirty="0" smtClean="0"/>
              <a:t> Přepnutí tohoto kontextu může být provedeno i několikrát během komunikace.</a:t>
            </a:r>
          </a:p>
          <a:p>
            <a:r>
              <a:rPr lang="cs-CZ" baseline="0" dirty="0" smtClean="0"/>
              <a:t>Jednotlivé revize mohou také obsahovat jen část hlavní databáze získané z XML, jen některé tabulky, které mohou být navíc omezeny podmínkou. Je tak možné zpřístupnit aplikaci jen data, která jsou pro ni relevantní.</a:t>
            </a:r>
          </a:p>
          <a:p>
            <a:r>
              <a:rPr lang="cs-CZ" baseline="0" dirty="0" smtClean="0"/>
              <a:t>Každá tabulka v revizi má definovanou strategii aktualizace, které se spouští vždy po získání nových dat z XML exportu. Tabulka může zůstat v původní podobě – neaktualizovat se, může být aktualizována včetně struktury, nebo mohou být aktualizována pouze data v ní. Při výběru poslední možnosti je možné navíc nastavit maximální počet změněných řádků pro provedení automatické aktualizace, v opačném případě není aktualizace provedena a administrátor klientské aplikace je upozorněn. Tímto způsobem je možné zabránit nekontrolované změně dat.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3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Takto vypadá formulář definice nové</a:t>
            </a:r>
            <a:r>
              <a:rPr lang="cs-CZ" baseline="0" dirty="0" smtClean="0"/>
              <a:t> revize. Při výběru sloupce, který je cizím klíčem do jiné tabulky je uživatel zároveň vyzván k přidání také odkazované tabulky do revize.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92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Přístup klientských aplikací je </a:t>
            </a:r>
            <a:r>
              <a:rPr lang="cs-CZ" dirty="0" err="1" smtClean="0"/>
              <a:t>připravem</a:t>
            </a:r>
            <a:r>
              <a:rPr lang="cs-CZ" dirty="0" smtClean="0"/>
              <a:t> prostřednictvím</a:t>
            </a:r>
            <a:r>
              <a:rPr lang="cs-CZ" baseline="0" dirty="0" smtClean="0"/>
              <a:t> technologie SOAP.</a:t>
            </a:r>
          </a:p>
          <a:p>
            <a:r>
              <a:rPr lang="cs-CZ" baseline="0" dirty="0" smtClean="0"/>
              <a:t>Každý klient si samostatně definuje metody webové služby – její název, parametry a datové typy. Webové služba umožňuje při typy formátu získaných výsledků – jednoduché pole indexované od nuly, pole indexované nějakým klíčem – nejčastěji primárním klíčem. Poslední možností je získání jen jedné hodnoty, která slouží především při použití nějaké agregační funkce v SQL.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45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Dryhým</a:t>
            </a:r>
            <a:r>
              <a:rPr lang="cs-CZ" dirty="0" smtClean="0"/>
              <a:t> krokem definice metody</a:t>
            </a:r>
            <a:r>
              <a:rPr lang="cs-CZ" baseline="0" dirty="0" smtClean="0"/>
              <a:t> webové služby je definování SQL dotazů, který se provede při jejím volání. Tento dotaz se může lišit mezi jednotlivými revizemi, které můžou mít odlišnou strukturu tabulek. V této fázi se také definuje zmíněný asociativní klíč.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6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50A-2056-47D5-8D27-FAAB0C5C28B4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B1-CB61-43F5-B1BB-0FE88AAD6852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533E-1BCF-4B5D-B9D0-8FFDC9D44CE6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F49-A976-4B42-A940-B6272E16695E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20-3611-40BE-A254-335501AEEFB8}" type="datetime1">
              <a:rPr lang="cs-CZ" smtClean="0"/>
              <a:t>25.1.2011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F05-D04E-4071-81FA-323B4FF7BD81}" type="datetime1">
              <a:rPr lang="cs-CZ" smtClean="0"/>
              <a:t>25.1.2011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EB3-4934-4A48-8AA5-B1B5F963A07E}" type="datetime1">
              <a:rPr lang="cs-CZ" smtClean="0"/>
              <a:t>25.1.2011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0DDC-8F21-4748-8864-ACC3E39DB829}" type="datetime1">
              <a:rPr lang="cs-CZ" smtClean="0"/>
              <a:t>25.1.2011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700-3CAE-4B8C-87EE-61D6268AE0AC}" type="datetime1">
              <a:rPr lang="cs-CZ" smtClean="0"/>
              <a:t>25.1.2011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2F6-540F-4476-B6D6-C714C5AA0FE2}" type="datetime1">
              <a:rPr lang="cs-CZ" smtClean="0"/>
              <a:t>25.1.2011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147C-E383-4237-8DED-C76241EE16DB}" type="datetime1">
              <a:rPr lang="cs-CZ" smtClean="0"/>
              <a:t>25.1.2011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7F92AC-3FE4-4830-9C5A-BBAE8D4850D2}" type="datetime1">
              <a:rPr lang="cs-CZ" smtClean="0"/>
              <a:t>25.1.2011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374941"/>
            <a:ext cx="8280920" cy="2045947"/>
          </a:xfrm>
        </p:spPr>
        <p:txBody>
          <a:bodyPr>
            <a:noAutofit/>
          </a:bodyPr>
          <a:lstStyle/>
          <a:p>
            <a:pPr algn="ctr"/>
            <a:r>
              <a:rPr lang="cs-CZ" sz="2000" spc="300" dirty="0" smtClean="0"/>
              <a:t>ČESKÉ VYSOKÉ UČENÍ TECHNICKÉ</a:t>
            </a:r>
            <a:br>
              <a:rPr lang="cs-CZ" sz="2000" spc="300" dirty="0" smtClean="0"/>
            </a:br>
            <a:r>
              <a:rPr lang="cs-CZ" sz="2000" spc="300" dirty="0" smtClean="0"/>
              <a:t>Fakulta elektrotechnická</a:t>
            </a:r>
            <a: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Studentova Berlička III - import dat z </a:t>
            </a:r>
            <a:r>
              <a:rPr lang="cs-CZ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KOSu</a:t>
            </a:r>
            <a:endParaRPr lang="cs-CZ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2564904"/>
            <a:ext cx="6461760" cy="3073896"/>
          </a:xfrm>
        </p:spPr>
        <p:txBody>
          <a:bodyPr>
            <a:normAutofit/>
          </a:bodyPr>
          <a:lstStyle/>
          <a:p>
            <a:pPr algn="ctr"/>
            <a:r>
              <a:rPr lang="cs-CZ" sz="2800" dirty="0" smtClean="0">
                <a:solidFill>
                  <a:schemeClr val="tx1"/>
                </a:solidFill>
              </a:rPr>
              <a:t>Jan Langer</a:t>
            </a:r>
          </a:p>
          <a:p>
            <a:pPr algn="ctr"/>
            <a:r>
              <a:rPr lang="cs-CZ" i="1" dirty="0" smtClean="0">
                <a:solidFill>
                  <a:schemeClr val="tx1"/>
                </a:solidFill>
              </a:rPr>
              <a:t>Bakalářské práce</a:t>
            </a:r>
          </a:p>
          <a:p>
            <a:pPr algn="ctr"/>
            <a:endParaRPr lang="cs-CZ" sz="1800" i="1" dirty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  <a:p>
            <a:pPr algn="ctr"/>
            <a:endParaRPr lang="cs-CZ" sz="2400" i="1" dirty="0" smtClean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7751"/>
              </p:ext>
            </p:extLst>
          </p:nvPr>
        </p:nvGraphicFramePr>
        <p:xfrm>
          <a:off x="683568" y="5517232"/>
          <a:ext cx="770485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2428"/>
                <a:gridCol w="3852428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Vedoucí práce: </a:t>
                      </a:r>
                    </a:p>
                    <a:p>
                      <a:r>
                        <a:rPr lang="cs-CZ" dirty="0" smtClean="0"/>
                        <a:t>Ing. Jiří Chludil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Oponent: </a:t>
                      </a:r>
                    </a:p>
                    <a:p>
                      <a:r>
                        <a:rPr lang="cs-CZ" dirty="0" smtClean="0"/>
                        <a:t>Ing. Michal</a:t>
                      </a:r>
                      <a:r>
                        <a:rPr lang="cs-CZ" baseline="0" dirty="0" smtClean="0"/>
                        <a:t> Valenta, Ph.D.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9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75"/>
    </mc:Choice>
    <mc:Fallback>
      <p:transition spd="slow" advTm="183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Aplikace je připravena k nasazení</a:t>
            </a:r>
          </a:p>
          <a:p>
            <a:endParaRPr lang="cs-CZ" dirty="0"/>
          </a:p>
          <a:p>
            <a:r>
              <a:rPr lang="cs-CZ" dirty="0" smtClean="0"/>
              <a:t>Otestována s testovacími klienty</a:t>
            </a:r>
          </a:p>
          <a:p>
            <a:endParaRPr lang="cs-CZ" dirty="0"/>
          </a:p>
          <a:p>
            <a:r>
              <a:rPr lang="cs-CZ" dirty="0" smtClean="0"/>
              <a:t>Propojení s reálnými aplikacemi v nejbližších měsících</a:t>
            </a:r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7620000" cy="1143000"/>
          </a:xfrm>
        </p:spPr>
        <p:txBody>
          <a:bodyPr/>
          <a:lstStyle/>
          <a:p>
            <a:pPr algn="ctr"/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předchozí verze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Import dat není automatický</a:t>
            </a:r>
          </a:p>
          <a:p>
            <a:endParaRPr lang="cs-CZ" dirty="0" smtClean="0"/>
          </a:p>
          <a:p>
            <a:r>
              <a:rPr lang="cs-CZ" dirty="0" smtClean="0"/>
              <a:t>Data se importují jen na začátku semestru</a:t>
            </a:r>
          </a:p>
          <a:p>
            <a:endParaRPr lang="cs-CZ" dirty="0" smtClean="0"/>
          </a:p>
          <a:p>
            <a:r>
              <a:rPr lang="cs-CZ" dirty="0" smtClean="0"/>
              <a:t>Nelze aktualizovat pouze část dat</a:t>
            </a:r>
          </a:p>
          <a:p>
            <a:endParaRPr lang="cs-CZ" dirty="0" smtClean="0"/>
          </a:p>
          <a:p>
            <a:r>
              <a:rPr lang="cs-CZ" dirty="0" smtClean="0"/>
              <a:t>Studentova Berlička do datových tabulek zapisuje změny, které se v aplikaci provádějí</a:t>
            </a:r>
          </a:p>
          <a:p>
            <a:endParaRPr lang="cs-CZ" dirty="0" smtClean="0"/>
          </a:p>
          <a:p>
            <a:r>
              <a:rPr lang="cs-CZ" dirty="0" smtClean="0"/>
              <a:t>Problematický přístup k datům z rozšíření Berličky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6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Připravit řešení importu dat z KOS pro novou Studentovu Berličku a příbuzné aplikace</a:t>
            </a:r>
          </a:p>
          <a:p>
            <a:endParaRPr lang="cs-CZ" dirty="0" smtClean="0"/>
          </a:p>
          <a:p>
            <a:r>
              <a:rPr lang="cs-CZ" dirty="0" smtClean="0"/>
              <a:t>Nové řešení by mělo řešit problémy předchozí verze:</a:t>
            </a:r>
          </a:p>
          <a:p>
            <a:pPr lvl="1"/>
            <a:r>
              <a:rPr lang="cs-CZ" dirty="0" smtClean="0"/>
              <a:t>Pravidelná automatická aktualizace</a:t>
            </a:r>
          </a:p>
          <a:p>
            <a:pPr lvl="1"/>
            <a:r>
              <a:rPr lang="cs-CZ" dirty="0" smtClean="0"/>
              <a:t>Správa revizí a hlídání změn v datech</a:t>
            </a:r>
          </a:p>
          <a:p>
            <a:pPr lvl="1"/>
            <a:r>
              <a:rPr lang="cs-CZ" dirty="0" smtClean="0"/>
              <a:t>Možnost částečné aktualizace</a:t>
            </a:r>
          </a:p>
          <a:p>
            <a:pPr lvl="1"/>
            <a:r>
              <a:rPr lang="cs-CZ" dirty="0" smtClean="0"/>
              <a:t>Univerzální rozhraní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3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Zdrojová data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XML export z KOS – rz.xml</a:t>
            </a:r>
          </a:p>
          <a:p>
            <a:endParaRPr lang="cs-CZ" dirty="0" smtClean="0"/>
          </a:p>
          <a:p>
            <a:r>
              <a:rPr lang="cs-CZ" dirty="0" smtClean="0"/>
              <a:t>Problematická struktura</a:t>
            </a:r>
          </a:p>
          <a:p>
            <a:pPr lvl="1"/>
            <a:r>
              <a:rPr lang="cs-CZ" dirty="0" smtClean="0"/>
              <a:t>Chybějící data</a:t>
            </a:r>
          </a:p>
          <a:p>
            <a:pPr lvl="1"/>
            <a:r>
              <a:rPr lang="cs-CZ" dirty="0" smtClean="0"/>
              <a:t>Datové typy je nutné rozpoznávat „za běhu“</a:t>
            </a:r>
          </a:p>
          <a:p>
            <a:pPr lvl="1"/>
            <a:r>
              <a:rPr lang="cs-CZ" dirty="0" smtClean="0"/>
              <a:t>Špatné pořadí závislých dat</a:t>
            </a:r>
          </a:p>
          <a:p>
            <a:pPr lvl="1"/>
            <a:r>
              <a:rPr lang="cs-CZ" dirty="0" smtClean="0"/>
              <a:t>Neexistuje oficiální dokumentace</a:t>
            </a:r>
          </a:p>
          <a:p>
            <a:pPr lvl="1"/>
            <a:r>
              <a:rPr lang="cs-CZ" dirty="0" smtClean="0"/>
              <a:t>Nelze automaticky rozpoznávat závislosti</a:t>
            </a:r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4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referencí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5</a:t>
            </a:fld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22936" r="23708" b="9958"/>
          <a:stretch/>
        </p:blipFill>
        <p:spPr bwMode="auto">
          <a:xfrm>
            <a:off x="1943708" y="1268760"/>
            <a:ext cx="5256584" cy="53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Verzování</a:t>
            </a:r>
            <a:r>
              <a:rPr lang="cs-CZ" dirty="0" smtClean="0"/>
              <a:t> dat, hlídání změn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Každá klientská aplikace může přistupovat k více různě definovaným revizím dat</a:t>
            </a:r>
          </a:p>
          <a:p>
            <a:endParaRPr lang="cs-CZ" dirty="0" smtClean="0"/>
          </a:p>
          <a:p>
            <a:r>
              <a:rPr lang="cs-CZ" dirty="0" smtClean="0"/>
              <a:t>Revize nemusejí obsahovat všechna data, která jsou v rz.xml</a:t>
            </a:r>
          </a:p>
          <a:p>
            <a:pPr lvl="1"/>
            <a:r>
              <a:rPr lang="cs-CZ" dirty="0" smtClean="0"/>
              <a:t>Nutná kontrola konzistence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Možnost definovat strategii aktualizace jednotlivých tabulek v revizi</a:t>
            </a:r>
          </a:p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6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revize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7</a:t>
            </a:fld>
            <a:endParaRPr lang="cs-CZ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0" r="44462" b="20936"/>
          <a:stretch/>
        </p:blipFill>
        <p:spPr bwMode="auto">
          <a:xfrm>
            <a:off x="271736" y="1628800"/>
            <a:ext cx="813121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1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 aplikace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Technologie webových služeb - SOAP</a:t>
            </a:r>
          </a:p>
          <a:p>
            <a:endParaRPr lang="cs-CZ" dirty="0"/>
          </a:p>
          <a:p>
            <a:r>
              <a:rPr lang="cs-CZ" dirty="0" smtClean="0"/>
              <a:t>Každá klientská aplikace si definuje vlastní metody webové služby</a:t>
            </a:r>
          </a:p>
          <a:p>
            <a:pPr lvl="1"/>
            <a:r>
              <a:rPr lang="cs-CZ" dirty="0" smtClean="0"/>
              <a:t>Definice názvu, parametrů, datových typů a formátu získaných výsledků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8</a:t>
            </a:fld>
            <a:endParaRPr lang="cs-C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52" y="4077072"/>
            <a:ext cx="51149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Definice SQL dotazu, který se má při volání metody provést</a:t>
            </a:r>
          </a:p>
          <a:p>
            <a:r>
              <a:rPr lang="cs-CZ" dirty="0" smtClean="0"/>
              <a:t>Může se lišit vzhledem k revizi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9</a:t>
            </a:fld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708920"/>
            <a:ext cx="4552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Sousedství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366</TotalTime>
  <Words>981</Words>
  <Application>Microsoft Office PowerPoint</Application>
  <PresentationFormat>Předvádění na obrazovce (4:3)</PresentationFormat>
  <Paragraphs>112</Paragraphs>
  <Slides>11</Slides>
  <Notes>11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Sousedství</vt:lpstr>
      <vt:lpstr>ČESKÉ VYSOKÉ UČENÍ TECHNICKÉ Fakulta elektrotechnická   Studentova Berlička III - import dat z KOSu</vt:lpstr>
      <vt:lpstr>Problémy předchozí verze</vt:lpstr>
      <vt:lpstr>Cíl práce</vt:lpstr>
      <vt:lpstr>Zdrojová data</vt:lpstr>
      <vt:lpstr>Definice referencí</vt:lpstr>
      <vt:lpstr>Verzování dat, hlídání změn</vt:lpstr>
      <vt:lpstr>Definice revize</vt:lpstr>
      <vt:lpstr>Rozhraní aplikace</vt:lpstr>
      <vt:lpstr>Rozhraní aplikace</vt:lpstr>
      <vt:lpstr>Závěrem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Studentova Berlička III - import dat z KOSu</dc:title>
  <dc:creator>Honza</dc:creator>
  <cp:lastModifiedBy>Honza</cp:lastModifiedBy>
  <cp:revision>16</cp:revision>
  <dcterms:created xsi:type="dcterms:W3CDTF">2011-01-25T09:34:25Z</dcterms:created>
  <dcterms:modified xsi:type="dcterms:W3CDTF">2011-01-25T15:41:05Z</dcterms:modified>
</cp:coreProperties>
</file>