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0" r:id="rId3"/>
    <p:sldId id="26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7" r:id="rId25"/>
    <p:sldId id="306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zh-CN"/>
    </a:defPPr>
    <a:lvl1pPr marL="0" lvl="0" indent="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1pPr>
    <a:lvl2pPr marL="608330" lvl="1" indent="-1511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2pPr>
    <a:lvl3pPr marL="1217930" lvl="2" indent="-3035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3pPr>
    <a:lvl4pPr marL="1827530" lvl="3" indent="-4559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4pPr>
    <a:lvl5pPr marL="2437130" lvl="4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5pPr>
    <a:lvl6pPr marL="2286000" lvl="5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6pPr>
    <a:lvl7pPr marL="2743200" lvl="6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7pPr>
    <a:lvl8pPr marL="3200400" lvl="7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8pPr>
    <a:lvl9pPr marL="3657600" lvl="8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8c6e024-dc0d-499b-a60c-1abc9b6813da}">
          <p14:sldIdLst>
            <p14:sldId id="260"/>
            <p14:sldId id="26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D6D6D"/>
    <a:srgbClr val="5D6063"/>
    <a:srgbClr val="6C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2"/>
    <p:restoredTop sz="91244"/>
  </p:normalViewPr>
  <p:slideViewPr>
    <p:cSldViewPr snapToGrid="0" showGuides="1">
      <p:cViewPr>
        <p:scale>
          <a:sx n="70" d="100"/>
          <a:sy n="70" d="100"/>
        </p:scale>
        <p:origin x="-456" y="-120"/>
      </p:cViewPr>
      <p:guideLst>
        <p:guide orient="horz" pos="2125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11B03F-113B-4A10-AB63-944550DAD6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217295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59000" y="2155825"/>
            <a:ext cx="8394700" cy="1470025"/>
          </a:xfrm>
        </p:spPr>
        <p:txBody>
          <a:bodyPr/>
          <a:lstStyle>
            <a:lvl1pPr>
              <a:defRPr sz="4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/>
          <a:lstStyle>
            <a:lvl1pPr marL="0" indent="0" algn="l">
              <a:buFont typeface="Wingdings 2" pitchFamily="18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3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25670-B321-4920-B91F-E84A75CE7E1D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19380" y="-13970"/>
            <a:ext cx="509270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19380" y="899160"/>
            <a:ext cx="509270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84B910-3708-4982-82F4-6F6169D7C5C8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9D9D9D"/>
                </a:solidFill>
              </a:defRPr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9D9D9D"/>
                </a:solidFill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anose="020F0502020204030204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anose="020F050202020403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30313" y="1339850"/>
            <a:ext cx="10525125" cy="4997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D71F1B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66700" indent="-266700" algn="just" defTabSz="685800" rtl="0" eaLnBrk="0" fontAlgn="base" hangingPunct="0">
        <a:lnSpc>
          <a:spcPct val="110000"/>
        </a:lnSpc>
        <a:spcBef>
          <a:spcPts val="13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"/>
        <a:defRPr sz="24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685800" rtl="0" eaLnBrk="0" fontAlgn="base" hangingPunct="0">
        <a:lnSpc>
          <a:spcPct val="150000"/>
        </a:lnSpc>
        <a:spcBef>
          <a:spcPct val="0"/>
        </a:spcBef>
        <a:spcAft>
          <a:spcPts val="450"/>
        </a:spcAft>
        <a:buClr>
          <a:srgbClr val="E39EBF"/>
        </a:buClr>
        <a:buFont typeface="幼圆" pitchFamily="49" charset="-122"/>
        <a:buChar char=" "/>
        <a:defRPr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pPr algn="ctr" defTabSz="685800" eaLnBrk="1" hangingPunct="1"/>
            <a:r>
              <a:rPr lang="zh-CN" kern="1200" dirty="0">
                <a:latin typeface="+mj-ea"/>
                <a:ea typeface="+mj-ea"/>
                <a:cs typeface="+mj-cs"/>
              </a:rPr>
              <a:t>学习总结</a:t>
            </a:r>
            <a:endParaRPr lang="zh-CN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3731895" y="4324350"/>
            <a:ext cx="8407400" cy="2088515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itchFamily="18" charset="2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685800" eaLnBrk="1" hangingPunct="1">
              <a:buSzPct val="80000"/>
              <a:buFont typeface="Wingdings 2" pitchFamily="18" charset="2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685800" eaLnBrk="1" hangingPunct="1">
              <a:buSzPct val="80000"/>
              <a:buFont typeface="Wingdings 2" pitchFamily="18" charset="2"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                                                                      </a:t>
            </a:r>
            <a:r>
              <a:rPr lang="zh-CN" altLang="zh-CN" kern="1200" dirty="0">
                <a:latin typeface="+mj-ea"/>
                <a:ea typeface="+mj-ea"/>
                <a:cs typeface="+mn-cs"/>
              </a:rPr>
              <a:t>作者：邹云龙</a:t>
            </a:r>
            <a:endParaRPr lang="zh-CN" altLang="zh-CN" kern="1200" dirty="0">
              <a:latin typeface="+mj-ea"/>
              <a:ea typeface="+mj-ea"/>
              <a:cs typeface="+mn-cs"/>
            </a:endParaRPr>
          </a:p>
          <a:p>
            <a:pPr defTabSz="685800" eaLnBrk="1" hangingPunct="1">
              <a:buSzPct val="80000"/>
              <a:buFont typeface="Wingdings 2" pitchFamily="18" charset="2"/>
            </a:pPr>
            <a:r>
              <a:rPr lang="zh-CN" altLang="zh-CN" kern="1200" dirty="0">
                <a:latin typeface="+mj-ea"/>
                <a:ea typeface="+mj-ea"/>
                <a:cs typeface="+mn-cs"/>
              </a:rPr>
              <a:t>                                                                 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2017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年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12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月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15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日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5465" y="186055"/>
            <a:ext cx="11610975" cy="2171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API void glDrawArrays( GLenum mode, GLint first, GLsizei count); </a:t>
            </a:r>
            <a:endParaRPr lang="zh-CN" altLang="en-US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1.mode 参数表示绘制的基本类型，OpenGL预制了 GL_POINTS, GL_LINE_STRIP等基本类型。一个复杂的图形，都是有这些基本类型构成的。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2.first表示启用的顶点属性数组中第一个数据的索引。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3.count表示绘制需要的顶点数目。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3565" y="2364740"/>
            <a:ext cx="413194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着色器程序</a:t>
            </a:r>
            <a:endParaRPr lang="zh-CN" altLang="en-US" sz="3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565" y="3511550"/>
            <a:ext cx="11355070" cy="2569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要使用着色器需要经历3个步骤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创建和编译shader object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创建shader program,链接多个shader object到program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在绘制场景时启用shader program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74295"/>
            <a:ext cx="6198235" cy="6710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91250" y="74295"/>
            <a:ext cx="6004560" cy="6331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glCreateShader()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创建一个空的着色器对象，准备接受源代码以及编译。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glShaderSource()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将着色器源代码传递给着色器对象，这样着色器对象可以保留源代码的一份拷贝。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glCompileShader()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编译着色器对象包含的所有源代码。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glCreateProgram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() 创建一个程式对象，然后可以附加着色器对象给它。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glAttachShader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() 附加一个着色器对象到一个程式对象上。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glLinkProgram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() 将一个程式对象上的所有着色器对象链接到一起。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glDeleteShader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() 删除一个着色器对象。一旦一个着色器对象被链接到一个程式对象中之后，这个程式对象就包含了相应的二进制代码，于是相关的着色器对象就不再需要了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10870" y="288290"/>
            <a:ext cx="1153287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在上面的流程中，一个着色器程序对象可以包含多个着色器对象，例如顶点着色器(vertex shader)、几何着色器(geometry shader，后续介绍)、片元着色器(fragment shader)。我们也可以将着色器源码放在程序代码中，当然这一做法仅作为示例，不值得提倡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#version 330   // 指定GLSL版本3.3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layout(location = 0) in vec3 position; // 顶点属性索引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void main()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gl_Position = vec4(position, 1.0); // 输出顶点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其中gl_Position为内置变量，表示顶点输出位置，以gl_前缀开头的一般都表示内置变量。position声明为vec3类型， vec3表示3个float类型的向量。gl_Positon为vec4类型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3090" y="224790"/>
            <a:ext cx="1158875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片元着色器代码为:</a:t>
            </a:r>
            <a:endParaRPr lang="zh-CN" altLang="en-US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#version 330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out vec4 color; // 输出片元颜色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void main()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color = vec4(0.8, 0.8, 0.0, 1.0);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81675" y="1677035"/>
            <a:ext cx="58889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通过color指定最终颜色为黄色，vec4类型表示颜色为RGB再加上alpha值构成最终的输出颜色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1675" y="2984500"/>
            <a:ext cx="6050915" cy="3716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9100" y="168275"/>
            <a:ext cx="11723370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模型变换(model transformation)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595120"/>
            <a:ext cx="11831320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6565" y="109855"/>
            <a:ext cx="11725275" cy="5927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为什么需要模型变换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我们在OpenGL中通过定义一组顶点来定义一个模型，或者通过其他3D建模软件事先建好模型然后导入到OpenGL中。顶点属性定义了模型。如果我们要在一个场景中不同位置显示同一个模型怎么办？ 如果我们要以不同的比例、不同角度显示同一个模型又怎么办 ？ 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果继续以类似的顶点属性数据定义同一个模型，调整它满足上述需求的话，不仅浪费显卡内存，而且这个调整的工作量也很大，因此效率很低。更好地解决方法是，我们定义的模型根据需要可以执行放大、缩小等操作来不同比例显示，可以通过平移来放在不同位置，可以通过旋转来按不同角度显示。这种方式就是执行模型变换。 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模型变换通过对模型执行平移(translation)、缩放(scale)、旋转(rotation)、镜像(reflection)、错切(shear)等操作，来调整模型的过程。通过模型变换，我们可以按照合理方式指定场景中物体的位置等信息。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3469640"/>
            <a:ext cx="3968115" cy="33318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825" y="47625"/>
            <a:ext cx="3968115" cy="312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平移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就是将物体从一个位置p=(x,y,z)，移动到另一个位置p′=(x′,y′,z′)的过程，记为p′=p+d，其中d=(x′−x,y′−y,z′−z)=(tx,ty,tz)。使用齐次坐标系表示为: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15" y="3596640"/>
            <a:ext cx="3839210" cy="3332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73575" y="47625"/>
            <a:ext cx="734695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缩放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可以沿着三个坐标轴的方向独立进行，当缩放参数一致时是均匀缩放，否则是非均匀缩放。对于以原点为中心的缩放来讲，线性变换矩阵为变换后基向量组成。缩放因子为(sx,sy,sz)，则得到缩放后的+x轴基向量为(sx,0,0)，+y轴基向量为(0,sy,0)，+z轴缩放后基向量为(0,0,sz)，由这些基向量组成的缩放矩阵的前三列，构成4x4矩阵后表示为: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396875"/>
            <a:ext cx="5612130" cy="4244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8310" y="4641215"/>
            <a:ext cx="587311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这样经过旋转以后，原来的+x轴对应的基向量(1,0,0)变为(cosθ,sinθ,0)；原来的+y轴对应的基向量(0,1,0)变为(−sinθ,cosθ,0)；而+z轴保持不变，为(0,0,1)，由三个变换后的基向量构成旋转矩阵的前三列，以4x4矩阵形式书写为：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60" y="189865"/>
            <a:ext cx="4658995" cy="2122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2529840"/>
            <a:ext cx="4784725" cy="1996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090" y="4728210"/>
            <a:ext cx="4747895" cy="20046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121920"/>
            <a:ext cx="11584940" cy="2569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投影变换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penGL最终的渲染设备是2D的，我们需要将3D表示的场景转换为最终的2D形式，前面使用模型变换和视变换将物体坐标转换到照相机坐标系后，需要进行投影变换，将坐标从相机—》裁剪坐标系，经过透视除法后，变换到规范化设备坐标系(NDC)，最后进行视口变换后，3D坐标才变换到屏幕上的2D坐标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030" y="3375025"/>
            <a:ext cx="11584940" cy="248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投影变换通过指定视见体(viewing frustum)来决定场景中哪些物体将可能会呈现在屏幕上。在视见体中的物体会出现在投影平面上，而在视见体之外的物体不会出现在投影平面上。投影包括很多类型，OpenGL中主要考虑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透视投影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(perspective projection)和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正交投影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 orthographic projection)。两者之间存在很大的区别，如下图所示(图片来自Modern OpenGL)：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" y="58420"/>
            <a:ext cx="11581765" cy="4692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330" y="4751070"/>
            <a:ext cx="11826240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指定视见体通过(GLdouble left, GLdouble right, GLdouble bottom, GLdouble top, GLdouble nearVal, GLdouble farVal)6个参数来指定。注意在相机坐标系下，相机指向-z轴，nearVal和farVal表示的剪裁平面分别为:近裁剪平面z=−nearVal，以及远裁剪平面z=−farVal。在OpenGL中成像是在近裁剪平面上完成。</a:t>
            </a:r>
            <a:endParaRPr lang="zh-CN" altLang="en-US" dirty="0" smtClean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613275" y="1872615"/>
            <a:ext cx="3261995" cy="1389380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28575" cap="flat" cmpd="dbl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anose="020B0502040204020203" pitchFamily="34" charset="0"/>
              </a:rPr>
              <a:t>opengl</a:t>
            </a:r>
            <a:endParaRPr kumimoji="0" lang="en-US" altLang="zh-CN" sz="60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itchFamily="18" charset="0"/>
              <a:ea typeface="华文隶书" pitchFamily="2" charset="-122"/>
              <a:cs typeface="Microsoft New Tai Lue" panose="020B0502040204020203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130" y="22860"/>
            <a:ext cx="11725275" cy="2531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使用Fov指定的透视投影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另外一种经常使用 的方式是通过视角(Fov)，宽高比(Aspect)来指定透视投影，例如旧版中函数gluPerspective，参数形式为：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API void gluPerspective(GLdouble fovy, GLdouble aspect, GLdouble zNear, GLdouble zFar);</a:t>
            </a:r>
            <a:endParaRPr lang="zh-CN" altLang="en-US" sz="2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其中指定fovy指定视角，aspect指定宽高比，zNear和zFar指定剪裁平面。fovy的理解如下图所示</a:t>
            </a:r>
            <a:endParaRPr lang="zh-CN" altLang="en-US" sz="20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3017520"/>
            <a:ext cx="4914265" cy="337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3235325"/>
            <a:ext cx="5490210" cy="29356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4370" y="198755"/>
            <a:ext cx="114560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Colmap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8970" y="929640"/>
            <a:ext cx="11481435" cy="5763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void mywindow::SetupGL()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setSurfaceType(OpenGLSurface);//将window的表面显示为OpenGL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QSurfaceFormat format;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format.setDepthBufferSize(24);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format.setMajorVersion(3);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format.setMinorVersion(2);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format.setSamples(4);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format.setProfile(QSurfaceFormat::CoreProfile);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setFormat(format);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create();//创建一个window，前面已经设置为OpenGL了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// Create an OpenGL context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context_ = new QOpenGLContext(this);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context_-&gt;setFormat(format)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context_-&gt;create();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InitializeGL();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InitializePainters();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7680" y="43815"/>
            <a:ext cx="11812270" cy="5846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glEnable(GL_DEPTH_TEST)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;//启用深度测试 根据坐标的远近自动隐藏被遮住的图形（材料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glEnable(GL_BLEND);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//启用颜色混合。例如实现半透明效果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glBlendFunc(GL_SRC_ALPHA, GL_ONE_MINUS_SRC_ALPHA)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;//表示把渲染的图像融合到目标区域。也就是说源的每一个像素的alpha都等于自己的alpha，目标的每一个像素的alpha等于1减去该位置源像素的alpha。 因此不论叠加多少次，亮度是不变的。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glEnable(GL_VERTEX_PROGRAM_POINT_SIZE)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;//这样在Shader中可以访问glPointSize; //如果启用，并且顶点着色器处于活动状态，则派生的点大小将从（可能被剪切的）着色器内置的gl_PointSize中获取，并被钳位到实现相关的点大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model_view_matrix_.setToIdentity();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model_view_matrix_.translate(0, 0, -focus_distance_);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model_view_matrix_.rotate(225, 1, 0, 0);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model_view_matrix_.rotate(-45, 0, 1, 0);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projection_matrix_.setToIdentity();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projection_matrix_.perspective(kFieldOfView, AspectRatio(), near_plane_,kFarPlane);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165" y="117475"/>
            <a:ext cx="11724005" cy="4967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shader_program_.addShaderFromSourceFile(QOpenGLShader::Vertex,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":/new/prefix1/shaders/lines.v.glsl");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shader_program_.addShaderFromSourceFile(QOpenGLShader::Geometry,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":/new/prefix1/shaders/lines.g.glsl");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shader_program_.addShaderFromSourceFile(QOpenGLShader::Fragment,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":/new/prefix1/shaders/lines.f.glsl");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shader_program_.link();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shader_program_.bind();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vao_.create();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vbo_.create();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7830" y="55245"/>
            <a:ext cx="11763375" cy="6167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std::vector&lt;LinePainter::Data&gt; axes_data(3);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axes_data[0].point1 = PointPainter::Data(0, 0, 0, X_AXIS_RGBA);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axes_data[0].point2 = PointPainter::Data(50 * scale, 0, 0, X_AXIS_RGBA);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axes_data[1].point1 = PointPainter::Data(0, 0, 0, Y_AXIS_RGBA);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axes_data[1].point2 = PointPainter::Data(0, 50 * scale, 0, Y_AXIS_RGBA);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axes_data[2].point1 = PointPainter::Data(0, 0, 0, Z_AXIS_RGBA);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axes_data[2].point2 = PointPainter::Data(0, 0, 50 * scale, Z_AXIS_RGBA);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coordinate_axes_painter_.Upload(axes_data);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1965" y="120650"/>
            <a:ext cx="11713210" cy="6652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vao_.bind();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vbo_.bind();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// Upload data array to GPU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vbo_.setUsagePattern(QOpenGLBuffer::DynamicDraw);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vbo_.allocate(data.data(),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static_cast&lt;int&gt;(data.size() * sizeof(LinePainter::Data)));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// in_position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shader_program_.enableAttributeArray(0);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shader_program_.setAttributeBuffer(0, GL_FLOAT, 0, 3,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sizeof(PointPainter::Data));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// in_color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shader_program_.enableAttributeArray(1);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shader_program_.setAttributeBuffer(1, GL_FLOAT, 3 * sizeof(GLfloat), 4,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sizeof(PointPainter::Data));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9430" y="100330"/>
            <a:ext cx="11635740" cy="473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niform mat4 u_pmv_matrix;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in vec3 a_pos;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in vec4 a_color;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out vec4 v_pos;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out vec4 v_color;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void main(void) {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v_pos = u_pmv_matrix * vec4(a_pos, 1);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v_color = a_color;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14605"/>
            <a:ext cx="11736705" cy="4568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shader_program_.bind();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vao_.bind();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shader_program_.setUniformValue("u_pmv_matrix", pmv_matrix);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shader_program_.setUniformValue("u_inv_viewport",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QVector2D(1.0f / width, 1.0f / height));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shader_program_.setUniformValue("u_line_width", line_width);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glDrawArrays(GL_LINES, 0, (GLsizei)(2 * num_geoms_));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155" y="136525"/>
            <a:ext cx="275907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3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绘图流水线</a:t>
            </a:r>
            <a:endParaRPr lang="zh-CN" altLang="zh-CN" sz="3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735" y="1299845"/>
            <a:ext cx="309880" cy="65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360" y="971550"/>
            <a:ext cx="117525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在现代OpenGL中，完成图形绘制的流水线与旧版的固定流水线有所不同，现代OpenGL程序中允许用户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自己定制着色器，这使得绘图更灵活。现代绘图流水线如下图所示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1781810"/>
            <a:ext cx="2580640" cy="4884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8795" y="1950085"/>
            <a:ext cx="9022080" cy="3928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顶点着色器负责将用户指定的顶点转换为内部表示，片元着色器决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定最终生成图像的颜色。顶点着色器的和片元着色器之间可以通过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传递变量来沟通。使用这两个着色器就可以绘制基本的图形了，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主要的流程是：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(1) 用户在程序中指定或者加载顶点属性数据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(2) 将顶点属性数据传送到GPU，由顶点着色器处理顶点数据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(3) 由片元着色器负责最终图形的颜色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根据这个步骤，下面逐一熟悉相关概念和操作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2935" y="136525"/>
            <a:ext cx="26295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VBO和VAO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985" y="898525"/>
            <a:ext cx="115004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在OpenGL程序中指定或者加载的数据是存储在CPU中的，要加快图形渲染，必定要充分利用GPU的优势，因此需要将数据发送到GPU中。在GPU中，VBO即vertex buffer object,顶点缓存对象负责实际数据的存储；而VAO即 vertex array object, 记录数据的存储和如何使用的细节信息。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OpenGL是一个状态机(state machine)，我们绘制图形时需要在不同的状态之间切换。例如上一节中通过glClearColor设置清除颜色缓冲区时设定的颜色，OpenGL则记住了这一状态，当调用glClear时则使用这个颜色重置颜色缓冲区。直到再次使用glClearColor设置不同颜色为止，OpenGL会一直使用这个状态值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VAO和VBO的关系如下图所示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300355"/>
            <a:ext cx="9990455" cy="5915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3900" y="441960"/>
            <a:ext cx="1097216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OpenGL中每个对象在使用前，要绑定到上下文对象,即所谓的target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Step1: 创建VBO 我们这样来创建: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GLuint VBOId;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glGenBuffers(1, &amp;VBOId);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API void glGenBuffers( GLsizei n, GLuint * buffers); </a:t>
            </a:r>
            <a:endParaRPr lang="zh-CN" altLang="en-US" sz="2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这里n指定产生buffer的数目，而buffers则是标识符的地址。一次可以产生一个或者多个buffer.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Step2: 将顶点数据传送到VBO或者为VBO预分配空间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我们绘制一个三角形，对于三角形要在3D空间中指定顶点，必定使用三维坐标。这个顶点坐标需要经过顶点着色器处理后最终才能用于生产三角形，这里面涉及到坐标转换等内容，本节不做深入探讨。经过坐标转换后，顶点坐标最终落在规范化设备坐标系(normalized device coordinate , NDC)中, NDC中坐标范围均为[-1,1]，因此这里我们简化处理，将顶点坐标全部定在这个范围内，指定为: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GLfloat vertices[] = {       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-0.5f, 0.0f, 0.0f,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0.5f, 0.0f, 0.0f,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0.0f, 0.5f, 0.0f};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7090" y="5764530"/>
            <a:ext cx="890714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glBindBuffer(GL_ARRAY_BUFFER, VBOId);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glBufferData(GL_ARRAY_BUFFER, sizeof(vertices), vertices,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GL_STATIC_DRAW)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135" y="351790"/>
            <a:ext cx="11686540" cy="485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 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void glBufferData( GLenum target, GLsizeiptr size, const GLvoid * data, GLenum usage)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;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1.函数中target参数表示绑定的目标，包括像GL_ARRAY_BUFFER用于Vertex attributes(顶点属性)，GL_ELEMENT_ARRAY_BUFFER用于索引绘制等目标。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2.size参数表示需要分配的空间大小，以字节为单位。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3.data参数用于指定数据源，如果data不为空将会拷贝其数据来初始化这个缓冲区，否则只是分配预定大小的空间。预分配空间后，后续可以通过glBufferSubData来更新缓冲区内容。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4.usage参数指定数据使用模式，例如GL_STATIC_DRAW指定为静态绘制，数据保持不变, GL_DYNAMIC_DRAW指定为动态绘制，数据会经常更新。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Step3: 通知OpenGL如何解释这个顶点属性数组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将数据传送到GPU后，我们还需要告知OpenGL如何解释这个数据，也就是告知其数据格式，因为从底层来看数据一个字节块而已。要通知OpenGL如何解释数据，要使用函数glVertexAttribPointer.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186055"/>
            <a:ext cx="11495405" cy="481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API 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void glVertexAttribPointer( GLuint index, GLint size, GLenum type, GLboolean normalized, GLsizei stride, const GLvoid * pointer); </a:t>
            </a:r>
            <a:endParaRPr lang="zh-CN" altLang="en-US" sz="2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1. 参数index 表示顶点属性的索引 这个索引即是在顶点着色器中的属性索引，索引从0开始记起。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 参数size 每个属性数据由几个分量组成。例如上面顶点每个属性为3个float组成的，size即为3。分量的个数必须为1,2,3,4这四个值之一。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3. 参数type表示属性分量的数据类型，例如上面的顶点数据为float则填写GL_FLOAT.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4. 参数normalized 表示是否规格化，当存储整型时，如果设置为GL_TRUE,那么当被以浮点数形式访问时，有符号整型转换到[-1,1],无符号转换到[0,1]。否则直接转换为float型，而不进行规格化。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5. 参数stride表示连续的两个顶点属性之间的间隔，以字节大小计算。当顶点属性紧密排列(tightly packed)时，可以填0，由OpenGL代替我们计算出该值。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6. 参数pointer表示当前绑定到 GL_ARRAY_BUFFER缓冲对象的缓冲区中，顶点属性的第一个分量距离数据的起点的偏移量，以字节为单位计算。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6560" y="4661535"/>
            <a:ext cx="717169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365" y="24130"/>
            <a:ext cx="11697970" cy="6811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// 指定顶点属性数据 顶点位置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GLfloat vertices[] = {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-0.5f, 0.0f, 0.0f,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0.5f, 0.0f, 0.0f,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0.0f, 0.5f, 0.0f      };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GLuint VAOId, VBOId;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 创建缓存对象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glGenVertexArrays(1, &amp;VAOId);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 Step1: 创建并绑定VAO对象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glBindVertexArray(VAOId);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glGenBuffers(1, &amp;VBOId);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// Step2: 创建并绑定VBO对象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glBindBuffer(GL_ARRAY_BUFFER, VBOId);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// Step3: 分配空间 传送数据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glBufferData(GL_ARRAY_BUFFER, sizeof(vertices), vertices, GL_STATIC_DRAW);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// Step4: 指定解析方式  并启用顶点属性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glVertexAttribPointer(0, 3, GL_FLOAT, GL_FALSE, 3 * sizeof(GL_FLOAT), (GLvoid*)0);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glEnableVertexAttribArray(0);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glBindBuffer(GL_ARRAY_BUFFER, 0);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// 解除绑定 glBindVertexArray(0);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8915" y="262890"/>
            <a:ext cx="521398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glBindVertexArray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(VAOId); // 使用VAO信息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glUseProgram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(shaderProgramId); // 使用着色器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glDrawArrays(GL_TRIANGLES, 0, 3);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3.xml><?xml version="1.0" encoding="utf-8"?>
<p:tagLst xmlns:p="http://schemas.openxmlformats.org/presentationml/2006/main">
  <p:tag name="MH" val="20160421164329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A000120150822A08KPBG</Template>
  <TotalTime>0</TotalTime>
  <Words>9454</Words>
  <Application>WPS 演示</Application>
  <PresentationFormat>宽屏</PresentationFormat>
  <Paragraphs>251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幼圆</vt:lpstr>
      <vt:lpstr>微软雅黑</vt:lpstr>
      <vt:lpstr>Wingdings 2</vt:lpstr>
      <vt:lpstr>Bernard MT Condensed</vt:lpstr>
      <vt:lpstr>华文隶书</vt:lpstr>
      <vt:lpstr>Microsoft New Tai Lue</vt:lpstr>
      <vt:lpstr>Arial Unicode MS</vt:lpstr>
      <vt:lpstr>Segoe Print</vt:lpstr>
      <vt:lpstr>Wingdings</vt:lpstr>
      <vt:lpstr>A000120140530A99PPBG</vt:lpstr>
      <vt:lpstr>学习总结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小小邹</cp:lastModifiedBy>
  <cp:revision>133</cp:revision>
  <dcterms:created xsi:type="dcterms:W3CDTF">2014-06-03T02:52:00Z</dcterms:created>
  <dcterms:modified xsi:type="dcterms:W3CDTF">2017-12-16T02:37:13Z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简约线条PPT模板.ppt</vt:lpwstr>
  </property>
  <property fmtid="{D5CDD505-2E9C-101B-9397-08002B2CF9AE}" pid="3" name="fileid">
    <vt:lpwstr>812479</vt:lpwstr>
  </property>
  <property fmtid="{D5CDD505-2E9C-101B-9397-08002B2CF9AE}" pid="4" name="KSOProductBuildVer">
    <vt:lpwstr>2052-10.1.0.7022</vt:lpwstr>
  </property>
  <property fmtid="{D5CDD505-2E9C-101B-9397-08002B2CF9AE}" pid="5" name="KSORubyTemplateID">
    <vt:lpwstr>2</vt:lpwstr>
  </property>
</Properties>
</file>