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8/9/21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8/9/21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8/9/21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8/9/21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8/9/21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yxlee245/singapore-train-station-coordinat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C007-3937-B340-A7FE-E3AC187247F8}"/>
              </a:ext>
            </a:extLst>
          </p:cNvPr>
          <p:cNvSpPr>
            <a:spLocks noGrp="1"/>
          </p:cNvSpPr>
          <p:nvPr>
            <p:ph type="ctrTitle"/>
          </p:nvPr>
        </p:nvSpPr>
        <p:spPr/>
        <p:txBody>
          <a:bodyPr/>
          <a:lstStyle/>
          <a:p>
            <a:r>
              <a:rPr lang="en-US" b="1" dirty="0"/>
              <a:t>Best location for a New Bubble Tea Joint in Singapore</a:t>
            </a:r>
            <a:endParaRPr lang="en-SG" dirty="0"/>
          </a:p>
        </p:txBody>
      </p:sp>
      <p:sp>
        <p:nvSpPr>
          <p:cNvPr id="3" name="Subtitle 2">
            <a:extLst>
              <a:ext uri="{FF2B5EF4-FFF2-40B4-BE49-F238E27FC236}">
                <a16:creationId xmlns:a16="http://schemas.microsoft.com/office/drawing/2014/main" id="{79727F66-E42D-7D47-96F0-AECF7B08E59A}"/>
              </a:ext>
            </a:extLst>
          </p:cNvPr>
          <p:cNvSpPr>
            <a:spLocks noGrp="1"/>
          </p:cNvSpPr>
          <p:nvPr>
            <p:ph type="subTitle" idx="1"/>
          </p:nvPr>
        </p:nvSpPr>
        <p:spPr/>
        <p:txBody>
          <a:bodyPr/>
          <a:lstStyle/>
          <a:p>
            <a:r>
              <a:rPr lang="en-US" dirty="0"/>
              <a:t>August 9, 2021</a:t>
            </a:r>
            <a:endParaRPr lang="en-SG" dirty="0"/>
          </a:p>
          <a:p>
            <a:endParaRPr lang="en-US" dirty="0"/>
          </a:p>
        </p:txBody>
      </p:sp>
    </p:spTree>
    <p:extLst>
      <p:ext uri="{BB962C8B-B14F-4D97-AF65-F5344CB8AC3E}">
        <p14:creationId xmlns:p14="http://schemas.microsoft.com/office/powerpoint/2010/main" val="18475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B9B9-B1AB-BE46-9BA9-9621BF9E1E65}"/>
              </a:ext>
            </a:extLst>
          </p:cNvPr>
          <p:cNvSpPr>
            <a:spLocks noGrp="1"/>
          </p:cNvSpPr>
          <p:nvPr>
            <p:ph type="title"/>
          </p:nvPr>
        </p:nvSpPr>
        <p:spPr/>
        <p:txBody>
          <a:bodyPr>
            <a:normAutofit fontScale="90000"/>
          </a:bodyPr>
          <a:lstStyle/>
          <a:p>
            <a:r>
              <a:rPr lang="en-SG" b="1" dirty="0"/>
              <a:t>Background &amp; Problem Statement</a:t>
            </a:r>
            <a:endParaRPr lang="en-US" dirty="0"/>
          </a:p>
        </p:txBody>
      </p:sp>
      <p:sp>
        <p:nvSpPr>
          <p:cNvPr id="3" name="Content Placeholder 2">
            <a:extLst>
              <a:ext uri="{FF2B5EF4-FFF2-40B4-BE49-F238E27FC236}">
                <a16:creationId xmlns:a16="http://schemas.microsoft.com/office/drawing/2014/main" id="{4EFBCE7B-EC85-4D4E-9BE1-5578A122AB98}"/>
              </a:ext>
            </a:extLst>
          </p:cNvPr>
          <p:cNvSpPr>
            <a:spLocks noGrp="1"/>
          </p:cNvSpPr>
          <p:nvPr>
            <p:ph idx="1"/>
          </p:nvPr>
        </p:nvSpPr>
        <p:spPr/>
        <p:txBody>
          <a:bodyPr>
            <a:normAutofit fontScale="85000" lnSpcReduction="10000"/>
          </a:bodyPr>
          <a:lstStyle/>
          <a:p>
            <a:r>
              <a:rPr lang="en-SG" dirty="0"/>
              <a:t>Singaporeans' love affair with bubble has been well documented pre-pandemic as well as during the pandemic. Even with restrictions on dining-in hit drink stalls at hawker centres, food courts and restaurants hard, but bubble tea joints continue to enjoy roaring success evidenced by unending ques of customers and food delivery riders at bubble tea shops. As reported in The Straits Times, </a:t>
            </a:r>
            <a:r>
              <a:rPr lang="en-SG" dirty="0" err="1"/>
              <a:t>Nayuki</a:t>
            </a:r>
            <a:r>
              <a:rPr lang="en-SG" dirty="0"/>
              <a:t>, a Chinese bubble tea chain raised more than US$650 million in an initial public offering (IPO). </a:t>
            </a:r>
          </a:p>
          <a:p>
            <a:endParaRPr lang="en-SG" dirty="0"/>
          </a:p>
          <a:p>
            <a:r>
              <a:rPr lang="en-SG" dirty="0"/>
              <a:t>This project will explore the </a:t>
            </a:r>
            <a:r>
              <a:rPr lang="en-SG" b="1" dirty="0"/>
              <a:t>best location </a:t>
            </a:r>
            <a:r>
              <a:rPr lang="en-SG" dirty="0"/>
              <a:t>with high human traffic to set-up a bubble tea shop. The locations with high human traffic is usually located around Mass Rapid Transit (MRT) stations which is one of the 2 main modes of transportations in Singapore, with the other one being the bus. As such, we will explore the best location which would be one with the </a:t>
            </a:r>
            <a:r>
              <a:rPr lang="en-SG" b="1" dirty="0"/>
              <a:t>fewest number of bubble tea joints </a:t>
            </a:r>
            <a:r>
              <a:rPr lang="en-SG" dirty="0"/>
              <a:t>within the vicinity and </a:t>
            </a:r>
            <a:r>
              <a:rPr lang="en-SG" b="1" dirty="0"/>
              <a:t>closest to Singapore's Central Business District </a:t>
            </a:r>
            <a:r>
              <a:rPr lang="en-SG" dirty="0"/>
              <a:t>to set-up a bubble tea shop within walking distance (300m radius) from a MRT station.</a:t>
            </a:r>
          </a:p>
          <a:p>
            <a:endParaRPr lang="en-SG" dirty="0"/>
          </a:p>
          <a:p>
            <a:r>
              <a:rPr lang="en-SG" dirty="0"/>
              <a:t>People interested in investing in bubble tea joints would be interested to know the locations with the fewest bubble tea joints and their distance to Singapore’s Central Business District.</a:t>
            </a:r>
          </a:p>
          <a:p>
            <a:endParaRPr lang="en-SG" dirty="0"/>
          </a:p>
          <a:p>
            <a:endParaRPr lang="en-SG" dirty="0"/>
          </a:p>
          <a:p>
            <a:endParaRPr lang="en-US" dirty="0"/>
          </a:p>
        </p:txBody>
      </p:sp>
    </p:spTree>
    <p:extLst>
      <p:ext uri="{BB962C8B-B14F-4D97-AF65-F5344CB8AC3E}">
        <p14:creationId xmlns:p14="http://schemas.microsoft.com/office/powerpoint/2010/main" val="204450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45C2-5F75-7740-B9FB-4A364C67D9D7}"/>
              </a:ext>
            </a:extLst>
          </p:cNvPr>
          <p:cNvSpPr>
            <a:spLocks noGrp="1"/>
          </p:cNvSpPr>
          <p:nvPr>
            <p:ph type="title"/>
          </p:nvPr>
        </p:nvSpPr>
        <p:spPr/>
        <p:txBody>
          <a:bodyPr/>
          <a:lstStyle/>
          <a:p>
            <a:r>
              <a:rPr lang="en-SG" b="1" dirty="0"/>
              <a:t>Data Sources</a:t>
            </a:r>
            <a:r>
              <a:rPr lang="en-SG" dirty="0"/>
              <a:t> </a:t>
            </a:r>
            <a:endParaRPr lang="en-US" dirty="0"/>
          </a:p>
        </p:txBody>
      </p:sp>
      <p:sp>
        <p:nvSpPr>
          <p:cNvPr id="3" name="Content Placeholder 2">
            <a:extLst>
              <a:ext uri="{FF2B5EF4-FFF2-40B4-BE49-F238E27FC236}">
                <a16:creationId xmlns:a16="http://schemas.microsoft.com/office/drawing/2014/main" id="{70342D1D-3F49-0B45-BF62-7EA8702A0C16}"/>
              </a:ext>
            </a:extLst>
          </p:cNvPr>
          <p:cNvSpPr>
            <a:spLocks noGrp="1"/>
          </p:cNvSpPr>
          <p:nvPr>
            <p:ph idx="1"/>
          </p:nvPr>
        </p:nvSpPr>
        <p:spPr/>
        <p:txBody>
          <a:bodyPr/>
          <a:lstStyle/>
          <a:p>
            <a:r>
              <a:rPr lang="en-SG" dirty="0"/>
              <a:t>For this project, I'll leverage Singapore MRTs' coordinate dataset from </a:t>
            </a:r>
            <a:r>
              <a:rPr lang="en-SG" dirty="0" err="1"/>
              <a:t>yxlee</a:t>
            </a:r>
            <a:r>
              <a:rPr lang="en-SG" dirty="0"/>
              <a:t> </a:t>
            </a:r>
            <a:r>
              <a:rPr lang="en-SG" dirty="0">
                <a:hlinkClick r:id="rId2"/>
              </a:rPr>
              <a:t>https://www.kaggle.com/yxlee245/singapore-train-station-coordinates</a:t>
            </a:r>
            <a:r>
              <a:rPr lang="en-SG" dirty="0"/>
              <a:t>. As this dataset contains both MRT and LRT, we'll need to remove LRT from the dataset before using it. I'll also be using the </a:t>
            </a:r>
            <a:r>
              <a:rPr lang="en-SG" dirty="0" err="1"/>
              <a:t>FourSquare</a:t>
            </a:r>
            <a:r>
              <a:rPr lang="en-SG" dirty="0"/>
              <a:t> API to obtain all the bubble tea joints within 300m radius from the MRT stations located in the Singapore MRTs' coordinates dataset. Features of interest will be venue, venue latitude, venue longitude, venue category data. I’ll also be obtaining Singapore’s coordinates as well as Singapore’s Central Business District’s (CBD) coordinates with foursquare API.</a:t>
            </a:r>
          </a:p>
          <a:p>
            <a:endParaRPr lang="en-US" dirty="0"/>
          </a:p>
        </p:txBody>
      </p:sp>
    </p:spTree>
    <p:extLst>
      <p:ext uri="{BB962C8B-B14F-4D97-AF65-F5344CB8AC3E}">
        <p14:creationId xmlns:p14="http://schemas.microsoft.com/office/powerpoint/2010/main" val="10174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bar chart, histogram&#10;&#10;Description automatically generated">
            <a:extLst>
              <a:ext uri="{FF2B5EF4-FFF2-40B4-BE49-F238E27FC236}">
                <a16:creationId xmlns:a16="http://schemas.microsoft.com/office/drawing/2014/main" id="{A9A3F74D-02AE-4347-A067-A048E4A3BF02}"/>
              </a:ext>
            </a:extLst>
          </p:cNvPr>
          <p:cNvPicPr>
            <a:picLocks/>
          </p:cNvPicPr>
          <p:nvPr/>
        </p:nvPicPr>
        <p:blipFill rotWithShape="1">
          <a:blip r:embed="rId2"/>
          <a:srcRect t="1261" r="-1" b="-1"/>
          <a:stretch/>
        </p:blipFill>
        <p:spPr>
          <a:xfrm>
            <a:off x="190846" y="237744"/>
            <a:ext cx="4040033" cy="6382512"/>
          </a:xfrm>
          <a:prstGeom prst="rect">
            <a:avLst/>
          </a:prstGeom>
        </p:spPr>
      </p:pic>
      <p:sp>
        <p:nvSpPr>
          <p:cNvPr id="16" name="Rectangle 11">
            <a:extLst>
              <a:ext uri="{FF2B5EF4-FFF2-40B4-BE49-F238E27FC236}">
                <a16:creationId xmlns:a16="http://schemas.microsoft.com/office/drawing/2014/main" id="{BE7270DF-375F-4ECC-989A-D033E481A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9465"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D61F9C-D686-A748-8D82-4DC708F75437}"/>
              </a:ext>
            </a:extLst>
          </p:cNvPr>
          <p:cNvSpPr>
            <a:spLocks noGrp="1"/>
          </p:cNvSpPr>
          <p:nvPr>
            <p:ph type="title"/>
          </p:nvPr>
        </p:nvSpPr>
        <p:spPr>
          <a:xfrm>
            <a:off x="4975540" y="485775"/>
            <a:ext cx="6280826" cy="1046072"/>
          </a:xfrm>
        </p:spPr>
        <p:txBody>
          <a:bodyPr>
            <a:normAutofit/>
          </a:bodyPr>
          <a:lstStyle/>
          <a:p>
            <a:r>
              <a:rPr lang="en-US" b="1" dirty="0"/>
              <a:t>Analysis</a:t>
            </a:r>
          </a:p>
        </p:txBody>
      </p:sp>
      <p:sp>
        <p:nvSpPr>
          <p:cNvPr id="17" name="Content Placeholder 8">
            <a:extLst>
              <a:ext uri="{FF2B5EF4-FFF2-40B4-BE49-F238E27FC236}">
                <a16:creationId xmlns:a16="http://schemas.microsoft.com/office/drawing/2014/main" id="{B8C5B6EA-5A7B-4A9B-AA99-997F0AD840F8}"/>
              </a:ext>
            </a:extLst>
          </p:cNvPr>
          <p:cNvSpPr>
            <a:spLocks noGrp="1"/>
          </p:cNvSpPr>
          <p:nvPr>
            <p:ph idx="1"/>
          </p:nvPr>
        </p:nvSpPr>
        <p:spPr>
          <a:xfrm>
            <a:off x="4975540" y="1286446"/>
            <a:ext cx="6280826" cy="3648456"/>
          </a:xfrm>
        </p:spPr>
        <p:txBody>
          <a:bodyPr>
            <a:normAutofit lnSpcReduction="10000"/>
          </a:bodyPr>
          <a:lstStyle/>
          <a:p>
            <a:r>
              <a:rPr lang="en-SG" dirty="0"/>
              <a:t>From the output data from the query, the data shows that there </a:t>
            </a:r>
            <a:r>
              <a:rPr lang="en-SG" b="1" dirty="0"/>
              <a:t>16 MRT stations </a:t>
            </a:r>
            <a:r>
              <a:rPr lang="en-SG" dirty="0"/>
              <a:t>with the fewest number of bubble tea joints, which are, Kallang, Queenstown, Kent Ridge, Fort Canning, </a:t>
            </a:r>
            <a:r>
              <a:rPr lang="en-SG" dirty="0" err="1"/>
              <a:t>Geylang</a:t>
            </a:r>
            <a:r>
              <a:rPr lang="en-SG" dirty="0"/>
              <a:t> Bahru, </a:t>
            </a:r>
            <a:r>
              <a:rPr lang="en-SG" dirty="0" err="1"/>
              <a:t>Joo</a:t>
            </a:r>
            <a:r>
              <a:rPr lang="en-SG" dirty="0"/>
              <a:t> Koon, </a:t>
            </a:r>
            <a:r>
              <a:rPr lang="en-SG" dirty="0" err="1"/>
              <a:t>Braddell</a:t>
            </a:r>
            <a:r>
              <a:rPr lang="en-SG" dirty="0"/>
              <a:t>, Lakeside, Marina Bay, Bendemeer, Aljunied, Labrador Park, Bayfront, Beauty World and Marsiling as shown in the figure on the left. </a:t>
            </a:r>
          </a:p>
          <a:p>
            <a:r>
              <a:rPr lang="en-SG" dirty="0"/>
              <a:t>To further narrow down the MRT locations for the best bubble tea joint, we proceed to calculate the distance between the 16 MRT stations and Singapore’s Central Business District (CBD). Using geodesic, the MRT station </a:t>
            </a:r>
            <a:r>
              <a:rPr lang="en-SG" b="1" dirty="0"/>
              <a:t>closest to CBD </a:t>
            </a:r>
            <a:r>
              <a:rPr lang="en-SG" dirty="0"/>
              <a:t>is </a:t>
            </a:r>
            <a:r>
              <a:rPr lang="en-SG" b="1" dirty="0"/>
              <a:t>Fort Canning MRT.</a:t>
            </a:r>
          </a:p>
          <a:p>
            <a:endParaRPr lang="en-US" dirty="0"/>
          </a:p>
        </p:txBody>
      </p:sp>
      <p:pic>
        <p:nvPicPr>
          <p:cNvPr id="11" name="Picture 10" descr="A picture containing graphical user interface&#10;&#10;Description automatically generated">
            <a:extLst>
              <a:ext uri="{FF2B5EF4-FFF2-40B4-BE49-F238E27FC236}">
                <a16:creationId xmlns:a16="http://schemas.microsoft.com/office/drawing/2014/main" id="{887CBCF2-9243-B24E-B4F2-3A4E9B93C06F}"/>
              </a:ext>
            </a:extLst>
          </p:cNvPr>
          <p:cNvPicPr/>
          <p:nvPr/>
        </p:nvPicPr>
        <p:blipFill>
          <a:blip r:embed="rId3"/>
          <a:stretch>
            <a:fillRect/>
          </a:stretch>
        </p:blipFill>
        <p:spPr>
          <a:xfrm>
            <a:off x="5250198" y="4671759"/>
            <a:ext cx="5731510" cy="1799590"/>
          </a:xfrm>
          <a:prstGeom prst="rect">
            <a:avLst/>
          </a:prstGeom>
        </p:spPr>
      </p:pic>
      <p:sp>
        <p:nvSpPr>
          <p:cNvPr id="6" name="Rectangle 5">
            <a:extLst>
              <a:ext uri="{FF2B5EF4-FFF2-40B4-BE49-F238E27FC236}">
                <a16:creationId xmlns:a16="http://schemas.microsoft.com/office/drawing/2014/main" id="{5F4893AE-9076-204F-A348-5787AC588593}"/>
              </a:ext>
            </a:extLst>
          </p:cNvPr>
          <p:cNvSpPr/>
          <p:nvPr/>
        </p:nvSpPr>
        <p:spPr>
          <a:xfrm>
            <a:off x="5250198" y="5034913"/>
            <a:ext cx="5494002" cy="122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48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ACFF-9175-0946-B690-07A5CF7DA457}"/>
              </a:ext>
            </a:extLst>
          </p:cNvPr>
          <p:cNvSpPr>
            <a:spLocks noGrp="1"/>
          </p:cNvSpPr>
          <p:nvPr>
            <p:ph type="title"/>
          </p:nvPr>
        </p:nvSpPr>
        <p:spPr>
          <a:xfrm>
            <a:off x="6846137" y="727626"/>
            <a:ext cx="4602152" cy="1718225"/>
          </a:xfrm>
        </p:spPr>
        <p:txBody>
          <a:bodyPr>
            <a:normAutofit/>
          </a:bodyPr>
          <a:lstStyle/>
          <a:p>
            <a:r>
              <a:rPr lang="en-US" b="1" dirty="0"/>
              <a:t>Conclusion</a:t>
            </a:r>
          </a:p>
        </p:txBody>
      </p:sp>
      <p:sp>
        <p:nvSpPr>
          <p:cNvPr id="9" name="Rectangle 8">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4" name="Picture 3" descr="Map&#10;&#10;Description automatically generated">
            <a:extLst>
              <a:ext uri="{FF2B5EF4-FFF2-40B4-BE49-F238E27FC236}">
                <a16:creationId xmlns:a16="http://schemas.microsoft.com/office/drawing/2014/main" id="{D0037CC6-9E15-A846-A552-8524ADE8FBE2}"/>
              </a:ext>
            </a:extLst>
          </p:cNvPr>
          <p:cNvPicPr/>
          <p:nvPr/>
        </p:nvPicPr>
        <p:blipFill rotWithShape="1">
          <a:blip r:embed="rId2"/>
          <a:srcRect l="20788" r="25838"/>
          <a:stretch/>
        </p:blipFill>
        <p:spPr>
          <a:xfrm>
            <a:off x="407432" y="419292"/>
            <a:ext cx="5522976" cy="6053328"/>
          </a:xfrm>
          <a:prstGeom prst="rect">
            <a:avLst/>
          </a:prstGeom>
        </p:spPr>
      </p:pic>
      <p:sp>
        <p:nvSpPr>
          <p:cNvPr id="3" name="Content Placeholder 2">
            <a:extLst>
              <a:ext uri="{FF2B5EF4-FFF2-40B4-BE49-F238E27FC236}">
                <a16:creationId xmlns:a16="http://schemas.microsoft.com/office/drawing/2014/main" id="{1FDA0CA1-B2BC-7F43-8E5D-38D6D6C5AE24}"/>
              </a:ext>
            </a:extLst>
          </p:cNvPr>
          <p:cNvSpPr>
            <a:spLocks noGrp="1"/>
          </p:cNvSpPr>
          <p:nvPr>
            <p:ph idx="1"/>
          </p:nvPr>
        </p:nvSpPr>
        <p:spPr>
          <a:xfrm>
            <a:off x="6846137" y="2538919"/>
            <a:ext cx="4602152" cy="3596880"/>
          </a:xfrm>
        </p:spPr>
        <p:txBody>
          <a:bodyPr>
            <a:normAutofit fontScale="70000" lnSpcReduction="20000"/>
          </a:bodyPr>
          <a:lstStyle/>
          <a:p>
            <a:r>
              <a:rPr lang="en-SG" dirty="0"/>
              <a:t>The purpose of this project was to identify the </a:t>
            </a:r>
            <a:r>
              <a:rPr lang="en-SG" b="1" dirty="0"/>
              <a:t>best location for a new bubble tea joint</a:t>
            </a:r>
            <a:r>
              <a:rPr lang="en-SG" dirty="0"/>
              <a:t> that has the </a:t>
            </a:r>
            <a:r>
              <a:rPr lang="en-SG" b="1" dirty="0"/>
              <a:t>fewest number of bubble tea joints </a:t>
            </a:r>
            <a:r>
              <a:rPr lang="en-SG" dirty="0"/>
              <a:t>and is the </a:t>
            </a:r>
            <a:r>
              <a:rPr lang="en-SG" b="1" dirty="0"/>
              <a:t>closest</a:t>
            </a:r>
            <a:r>
              <a:rPr lang="en-SG" dirty="0"/>
              <a:t> to Singapore's Central Business District </a:t>
            </a:r>
            <a:r>
              <a:rPr lang="en-SG" b="1" dirty="0"/>
              <a:t>(CBD). </a:t>
            </a:r>
          </a:p>
          <a:p>
            <a:r>
              <a:rPr lang="en-SG" dirty="0"/>
              <a:t>By calculating and visualising bubble tea joints density with a bar chart and folium, we've identified 16 probable MRT locations for further analysis. </a:t>
            </a:r>
          </a:p>
          <a:p>
            <a:r>
              <a:rPr lang="en-SG" dirty="0"/>
              <a:t>After that, we proceeded to identify the coordinates for Singapore's CBD and calculated the distance between the 16 identified MRT locations and Singapore CBD and arrived at the conclusion that </a:t>
            </a:r>
            <a:r>
              <a:rPr lang="en-SG" b="1" dirty="0"/>
              <a:t>Fort Canning MRT </a:t>
            </a:r>
            <a:r>
              <a:rPr lang="en-SG" dirty="0"/>
              <a:t>is the best location based on fewest number of bubble tea joints and closest distance to Singapore's CBD. Final decision for the optimal bubble ta joint would need to take into consideration of additional factors such as real estate availably, prices, social and economics of the neighbourhoods closest to the MRTs.</a:t>
            </a:r>
          </a:p>
          <a:p>
            <a:endParaRPr lang="en-US" dirty="0"/>
          </a:p>
        </p:txBody>
      </p:sp>
    </p:spTree>
    <p:extLst>
      <p:ext uri="{BB962C8B-B14F-4D97-AF65-F5344CB8AC3E}">
        <p14:creationId xmlns:p14="http://schemas.microsoft.com/office/powerpoint/2010/main" val="2036633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7</TotalTime>
  <Words>632</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Garamond</vt:lpstr>
      <vt:lpstr>Savon</vt:lpstr>
      <vt:lpstr>Best location for a New Bubble Tea Joint in Singapore</vt:lpstr>
      <vt:lpstr>Background &amp; Problem Statement</vt:lpstr>
      <vt:lpstr>Data Sources </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a New Bubble Tea Joint in Singapore</dc:title>
  <dc:creator>Y Sit</dc:creator>
  <cp:lastModifiedBy>Y Sit</cp:lastModifiedBy>
  <cp:revision>1</cp:revision>
  <dcterms:created xsi:type="dcterms:W3CDTF">2021-08-09T10:14:38Z</dcterms:created>
  <dcterms:modified xsi:type="dcterms:W3CDTF">2021-08-09T10:22:22Z</dcterms:modified>
</cp:coreProperties>
</file>