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490b10c4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490b10c4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490b10c4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490b10c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534267bdb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534267bdb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490b10c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490b10c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490b10c4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490b10c4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490b10c4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490b10c4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494031f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494031f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534267bdb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534267bdb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534267bdb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534267bdb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534267bdb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534267bdb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534267bd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534267bd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534267bdb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534267bdb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4b24d4b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4b24d4b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4b24d4b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4b24d4b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534267bdb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534267bdb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534267bdb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534267bdb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5ca3a6a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5ca3a6a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534267bdb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534267bdb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494031fb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494031fb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534267bdb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534267bdb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494031f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494031f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Greenhouse Gas Contributors and Predictions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Regis University</a:t>
            </a:r>
            <a:endParaRPr/>
          </a:p>
          <a:p>
            <a:pPr indent="0" lvl="0" marL="0" rtl="0" algn="l">
              <a:spcBef>
                <a:spcPts val="0"/>
              </a:spcBef>
              <a:spcAft>
                <a:spcPts val="0"/>
              </a:spcAft>
              <a:buNone/>
            </a:pPr>
            <a:r>
              <a:rPr lang="en"/>
              <a:t>MSDS 692 Practicum 1                                   Quinn Maloney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230575" y="128625"/>
            <a:ext cx="3217500" cy="3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00"/>
              <a:t>Emissions by Sector Dataset</a:t>
            </a:r>
            <a:endParaRPr sz="1600"/>
          </a:p>
        </p:txBody>
      </p:sp>
      <p:sp>
        <p:nvSpPr>
          <p:cNvPr id="124" name="Google Shape;124;p22"/>
          <p:cNvSpPr txBox="1"/>
          <p:nvPr>
            <p:ph idx="1" type="body"/>
          </p:nvPr>
        </p:nvSpPr>
        <p:spPr>
          <a:xfrm>
            <a:off x="6709400" y="3642025"/>
            <a:ext cx="2236500" cy="1290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Share of global greenhouse gas emissions(%) for each sub-sector in the year 2020</a:t>
            </a:r>
            <a:endParaRPr/>
          </a:p>
        </p:txBody>
      </p:sp>
      <p:pic>
        <p:nvPicPr>
          <p:cNvPr id="125" name="Google Shape;125;p22"/>
          <p:cNvPicPr preferRelativeResize="0"/>
          <p:nvPr/>
        </p:nvPicPr>
        <p:blipFill>
          <a:blip r:embed="rId3">
            <a:alphaModFix/>
          </a:blip>
          <a:stretch>
            <a:fillRect/>
          </a:stretch>
        </p:blipFill>
        <p:spPr>
          <a:xfrm>
            <a:off x="6709396" y="48676"/>
            <a:ext cx="2346129" cy="3521475"/>
          </a:xfrm>
          <a:prstGeom prst="rect">
            <a:avLst/>
          </a:prstGeom>
          <a:noFill/>
          <a:ln>
            <a:noFill/>
          </a:ln>
        </p:spPr>
      </p:pic>
      <p:pic>
        <p:nvPicPr>
          <p:cNvPr id="126" name="Google Shape;126;p22"/>
          <p:cNvPicPr preferRelativeResize="0"/>
          <p:nvPr/>
        </p:nvPicPr>
        <p:blipFill>
          <a:blip r:embed="rId4">
            <a:alphaModFix/>
          </a:blip>
          <a:stretch>
            <a:fillRect/>
          </a:stretch>
        </p:blipFill>
        <p:spPr>
          <a:xfrm>
            <a:off x="168425" y="438525"/>
            <a:ext cx="6419299" cy="4494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6003600" y="106000"/>
            <a:ext cx="2828700" cy="446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From the previous dataset, I further categorized the data into one of the following subsectors: 'energy', 'industry', 'Agriculture, forest, and land use' or 'waste'. </a:t>
            </a:r>
            <a:endParaRPr sz="1500"/>
          </a:p>
          <a:p>
            <a:pPr indent="0" lvl="0" marL="0" rtl="0" algn="l">
              <a:lnSpc>
                <a:spcPct val="100000"/>
              </a:lnSpc>
              <a:spcBef>
                <a:spcPts val="1200"/>
              </a:spcBef>
              <a:spcAft>
                <a:spcPts val="0"/>
              </a:spcAft>
              <a:buNone/>
            </a:pPr>
            <a:r>
              <a:rPr lang="en" sz="1200"/>
              <a:t>The figure shows that:</a:t>
            </a:r>
            <a:endParaRPr sz="1200"/>
          </a:p>
          <a:p>
            <a:pPr indent="-304800" lvl="0" marL="457200" rtl="0" algn="l">
              <a:lnSpc>
                <a:spcPct val="100000"/>
              </a:lnSpc>
              <a:spcBef>
                <a:spcPts val="1200"/>
              </a:spcBef>
              <a:spcAft>
                <a:spcPts val="0"/>
              </a:spcAft>
              <a:buSzPts val="1200"/>
              <a:buChar char="●"/>
            </a:pPr>
            <a:r>
              <a:rPr lang="en" sz="1200"/>
              <a:t> 73.2% of all greenhouse gas emissions are from energy production </a:t>
            </a:r>
            <a:endParaRPr sz="1200"/>
          </a:p>
          <a:p>
            <a:pPr indent="-304800" lvl="0" marL="457200" rtl="0" algn="l">
              <a:lnSpc>
                <a:spcPct val="100000"/>
              </a:lnSpc>
              <a:spcBef>
                <a:spcPts val="0"/>
              </a:spcBef>
              <a:spcAft>
                <a:spcPts val="0"/>
              </a:spcAft>
              <a:buSzPts val="1200"/>
              <a:buChar char="●"/>
            </a:pPr>
            <a:r>
              <a:rPr lang="en" sz="1200"/>
              <a:t>18.4% </a:t>
            </a:r>
            <a:r>
              <a:rPr lang="en" sz="1200"/>
              <a:t>of all greenhouse gas emissions </a:t>
            </a:r>
            <a:r>
              <a:rPr lang="en" sz="1200"/>
              <a:t>are from Agriculture, forest, and land use production</a:t>
            </a:r>
            <a:endParaRPr sz="1200"/>
          </a:p>
          <a:p>
            <a:pPr indent="-304800" lvl="0" marL="457200" rtl="0" algn="l">
              <a:lnSpc>
                <a:spcPct val="100000"/>
              </a:lnSpc>
              <a:spcBef>
                <a:spcPts val="0"/>
              </a:spcBef>
              <a:spcAft>
                <a:spcPts val="0"/>
              </a:spcAft>
              <a:buSzPts val="1200"/>
              <a:buChar char="●"/>
            </a:pPr>
            <a:r>
              <a:rPr lang="en" sz="1200"/>
              <a:t>5.2% </a:t>
            </a:r>
            <a:r>
              <a:rPr lang="en" sz="1200"/>
              <a:t>of all greenhouse gas emissions</a:t>
            </a:r>
            <a:r>
              <a:rPr lang="en" sz="1200"/>
              <a:t> are from industry production </a:t>
            </a:r>
            <a:endParaRPr sz="1200"/>
          </a:p>
          <a:p>
            <a:pPr indent="-304800" lvl="0" marL="457200" rtl="0" algn="l">
              <a:lnSpc>
                <a:spcPct val="100000"/>
              </a:lnSpc>
              <a:spcBef>
                <a:spcPts val="0"/>
              </a:spcBef>
              <a:spcAft>
                <a:spcPts val="0"/>
              </a:spcAft>
              <a:buSzPts val="1200"/>
              <a:buChar char="●"/>
            </a:pPr>
            <a:r>
              <a:rPr lang="en" sz="1200"/>
              <a:t>3.2% </a:t>
            </a:r>
            <a:r>
              <a:rPr lang="en" sz="1200"/>
              <a:t>of all greenhouse gas emissions </a:t>
            </a:r>
            <a:r>
              <a:rPr lang="en" sz="1200"/>
              <a:t>are from waste production</a:t>
            </a:r>
            <a:endParaRPr sz="1500"/>
          </a:p>
        </p:txBody>
      </p:sp>
      <p:pic>
        <p:nvPicPr>
          <p:cNvPr id="132" name="Google Shape;132;p23"/>
          <p:cNvPicPr preferRelativeResize="0"/>
          <p:nvPr/>
        </p:nvPicPr>
        <p:blipFill>
          <a:blip r:embed="rId3">
            <a:alphaModFix/>
          </a:blip>
          <a:stretch>
            <a:fillRect/>
          </a:stretch>
        </p:blipFill>
        <p:spPr>
          <a:xfrm>
            <a:off x="40651" y="64925"/>
            <a:ext cx="5915451" cy="4838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49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Plan</a:t>
            </a:r>
            <a:endParaRPr/>
          </a:p>
        </p:txBody>
      </p:sp>
      <p:sp>
        <p:nvSpPr>
          <p:cNvPr id="138" name="Google Shape;138;p24"/>
          <p:cNvSpPr txBox="1"/>
          <p:nvPr>
            <p:ph idx="1" type="body"/>
          </p:nvPr>
        </p:nvSpPr>
        <p:spPr>
          <a:xfrm>
            <a:off x="311700" y="937625"/>
            <a:ext cx="8520600" cy="3631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sz="1400"/>
              <a:t>Time Series Forecast</a:t>
            </a:r>
            <a:r>
              <a:rPr lang="en"/>
              <a:t>:</a:t>
            </a:r>
            <a:r>
              <a:rPr lang="en" sz="1300"/>
              <a:t> predicting future co2 values using time series modeling</a:t>
            </a:r>
            <a:endParaRPr sz="1300"/>
          </a:p>
          <a:p>
            <a:pPr indent="0" lvl="0" marL="0" rtl="0" algn="l">
              <a:lnSpc>
                <a:spcPct val="100000"/>
              </a:lnSpc>
              <a:spcBef>
                <a:spcPts val="1200"/>
              </a:spcBef>
              <a:spcAft>
                <a:spcPts val="1200"/>
              </a:spcAft>
              <a:buNone/>
            </a:pPr>
            <a:r>
              <a:rPr lang="en" sz="1000"/>
              <a:t>Checking stationarity for our co2 column</a:t>
            </a:r>
            <a:endParaRPr sz="1000"/>
          </a:p>
        </p:txBody>
      </p:sp>
      <p:pic>
        <p:nvPicPr>
          <p:cNvPr id="139" name="Google Shape;139;p24"/>
          <p:cNvPicPr preferRelativeResize="0"/>
          <p:nvPr/>
        </p:nvPicPr>
        <p:blipFill>
          <a:blip r:embed="rId3">
            <a:alphaModFix/>
          </a:blip>
          <a:stretch>
            <a:fillRect/>
          </a:stretch>
        </p:blipFill>
        <p:spPr>
          <a:xfrm>
            <a:off x="4977724" y="1579713"/>
            <a:ext cx="4074499" cy="3205074"/>
          </a:xfrm>
          <a:prstGeom prst="rect">
            <a:avLst/>
          </a:prstGeom>
          <a:noFill/>
          <a:ln>
            <a:noFill/>
          </a:ln>
        </p:spPr>
      </p:pic>
      <p:pic>
        <p:nvPicPr>
          <p:cNvPr id="140" name="Google Shape;140;p24"/>
          <p:cNvPicPr preferRelativeResize="0"/>
          <p:nvPr/>
        </p:nvPicPr>
        <p:blipFill>
          <a:blip r:embed="rId4">
            <a:alphaModFix/>
          </a:blip>
          <a:stretch>
            <a:fillRect/>
          </a:stretch>
        </p:blipFill>
        <p:spPr>
          <a:xfrm>
            <a:off x="311700" y="1724954"/>
            <a:ext cx="4604776" cy="2737595"/>
          </a:xfrm>
          <a:prstGeom prst="rect">
            <a:avLst/>
          </a:prstGeom>
          <a:noFill/>
          <a:ln>
            <a:noFill/>
          </a:ln>
        </p:spPr>
      </p:pic>
      <p:sp>
        <p:nvSpPr>
          <p:cNvPr id="141" name="Google Shape;141;p24"/>
          <p:cNvSpPr txBox="1"/>
          <p:nvPr/>
        </p:nvSpPr>
        <p:spPr>
          <a:xfrm>
            <a:off x="311700" y="4462550"/>
            <a:ext cx="4353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The figure above shows that our data was not stationary because mean is increasing even though the std is small, and Test stat is &gt; critical value.</a:t>
            </a:r>
            <a:endParaRPr sz="1200">
              <a:solidFill>
                <a:schemeClr val="dk1"/>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ARIMA time series forecasting model (p, d, q)</a:t>
            </a:r>
            <a:endParaRPr/>
          </a:p>
        </p:txBody>
      </p:sp>
      <p:sp>
        <p:nvSpPr>
          <p:cNvPr id="147" name="Google Shape;147;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ARIMA(1, 1, 0): differenced first-order autoregressive model. </a:t>
            </a:r>
            <a:endParaRPr sz="1400"/>
          </a:p>
          <a:p>
            <a:pPr indent="0" lvl="0" marL="0" rtl="0" algn="l">
              <a:spcBef>
                <a:spcPts val="1200"/>
              </a:spcBef>
              <a:spcAft>
                <a:spcPts val="0"/>
              </a:spcAft>
              <a:buNone/>
            </a:pPr>
            <a:r>
              <a:rPr lang="en" sz="1400"/>
              <a:t>Prediction equation: </a:t>
            </a:r>
            <a:endParaRPr sz="1400"/>
          </a:p>
          <a:p>
            <a:pPr indent="0" lvl="0" marL="0" rtl="0" algn="l">
              <a:spcBef>
                <a:spcPts val="1200"/>
              </a:spcBef>
              <a:spcAft>
                <a:spcPts val="0"/>
              </a:spcAft>
              <a:buNone/>
            </a:pPr>
            <a:r>
              <a:rPr lang="en" sz="1000">
                <a:latin typeface="Times New Roman"/>
                <a:ea typeface="Times New Roman"/>
                <a:cs typeface="Times New Roman"/>
                <a:sym typeface="Times New Roman"/>
              </a:rPr>
              <a:t>Ŷ</a:t>
            </a:r>
            <a:r>
              <a:rPr baseline="-25000" lang="en" sz="1000">
                <a:latin typeface="Times New Roman"/>
                <a:ea typeface="Times New Roman"/>
                <a:cs typeface="Times New Roman"/>
                <a:sym typeface="Times New Roman"/>
              </a:rPr>
              <a:t>t</a:t>
            </a:r>
            <a:r>
              <a:rPr lang="en" sz="1000">
                <a:latin typeface="Times New Roman"/>
                <a:ea typeface="Times New Roman"/>
                <a:cs typeface="Times New Roman"/>
                <a:sym typeface="Times New Roman"/>
              </a:rPr>
              <a:t> </a:t>
            </a:r>
            <a:r>
              <a:rPr lang="en" sz="1000">
                <a:latin typeface="Courier New"/>
                <a:ea typeface="Courier New"/>
                <a:cs typeface="Courier New"/>
                <a:sym typeface="Courier New"/>
              </a:rPr>
              <a:t>-</a:t>
            </a:r>
            <a:r>
              <a:rPr lang="en" sz="1000">
                <a:latin typeface="Times New Roman"/>
                <a:ea typeface="Times New Roman"/>
                <a:cs typeface="Times New Roman"/>
                <a:sym typeface="Times New Roman"/>
              </a:rPr>
              <a:t> Y</a:t>
            </a:r>
            <a:r>
              <a:rPr baseline="-25000" lang="en" sz="1000">
                <a:latin typeface="Times New Roman"/>
                <a:ea typeface="Times New Roman"/>
                <a:cs typeface="Times New Roman"/>
                <a:sym typeface="Times New Roman"/>
              </a:rPr>
              <a:t>t-1 </a:t>
            </a:r>
            <a:r>
              <a:rPr lang="en" sz="1000">
                <a:latin typeface="Times New Roman"/>
                <a:ea typeface="Times New Roman"/>
                <a:cs typeface="Times New Roman"/>
                <a:sym typeface="Times New Roman"/>
              </a:rPr>
              <a:t> =  μ  +  ϕ</a:t>
            </a:r>
            <a:r>
              <a:rPr baseline="-25000" lang="en" sz="1000">
                <a:latin typeface="Times New Roman"/>
                <a:ea typeface="Times New Roman"/>
                <a:cs typeface="Times New Roman"/>
                <a:sym typeface="Times New Roman"/>
              </a:rPr>
              <a:t>1</a:t>
            </a:r>
            <a:r>
              <a:rPr lang="en" sz="1000">
                <a:latin typeface="Times New Roman"/>
                <a:ea typeface="Times New Roman"/>
                <a:cs typeface="Times New Roman"/>
                <a:sym typeface="Times New Roman"/>
              </a:rPr>
              <a:t>(Y</a:t>
            </a:r>
            <a:r>
              <a:rPr baseline="-25000" lang="en" sz="1000">
                <a:latin typeface="Times New Roman"/>
                <a:ea typeface="Times New Roman"/>
                <a:cs typeface="Times New Roman"/>
                <a:sym typeface="Times New Roman"/>
              </a:rPr>
              <a:t>t-1 </a:t>
            </a:r>
            <a:r>
              <a:rPr lang="en" sz="1000">
                <a:latin typeface="Courier New"/>
                <a:ea typeface="Courier New"/>
                <a:cs typeface="Courier New"/>
                <a:sym typeface="Courier New"/>
              </a:rPr>
              <a:t>-</a:t>
            </a:r>
            <a:r>
              <a:rPr lang="en" sz="1000">
                <a:latin typeface="Times New Roman"/>
                <a:ea typeface="Times New Roman"/>
                <a:cs typeface="Times New Roman"/>
                <a:sym typeface="Times New Roman"/>
              </a:rPr>
              <a:t> Y</a:t>
            </a:r>
            <a:r>
              <a:rPr baseline="-25000" lang="en" sz="1000">
                <a:latin typeface="Times New Roman"/>
                <a:ea typeface="Times New Roman"/>
                <a:cs typeface="Times New Roman"/>
                <a:sym typeface="Times New Roman"/>
              </a:rPr>
              <a:t>t-2</a:t>
            </a:r>
            <a:r>
              <a:rPr lang="en"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Ŷ</a:t>
            </a:r>
            <a:r>
              <a:rPr baseline="-25000" lang="en" sz="1000">
                <a:latin typeface="Times New Roman"/>
                <a:ea typeface="Times New Roman"/>
                <a:cs typeface="Times New Roman"/>
                <a:sym typeface="Times New Roman"/>
              </a:rPr>
              <a:t>t</a:t>
            </a:r>
            <a:r>
              <a:rPr lang="en" sz="1000">
                <a:latin typeface="Times New Roman"/>
                <a:ea typeface="Times New Roman"/>
                <a:cs typeface="Times New Roman"/>
                <a:sym typeface="Times New Roman"/>
              </a:rPr>
              <a:t>  </a:t>
            </a:r>
            <a:r>
              <a:rPr lang="en" sz="1000">
                <a:latin typeface="Courier New"/>
                <a:ea typeface="Courier New"/>
                <a:cs typeface="Courier New"/>
                <a:sym typeface="Courier New"/>
              </a:rPr>
              <a:t>-</a:t>
            </a:r>
            <a:r>
              <a:rPr lang="en" sz="1000">
                <a:latin typeface="Times New Roman"/>
                <a:ea typeface="Times New Roman"/>
                <a:cs typeface="Times New Roman"/>
                <a:sym typeface="Times New Roman"/>
              </a:rPr>
              <a:t> Y</a:t>
            </a:r>
            <a:r>
              <a:rPr baseline="-25000" lang="en" sz="1000">
                <a:latin typeface="Times New Roman"/>
                <a:ea typeface="Times New Roman"/>
                <a:cs typeface="Times New Roman"/>
                <a:sym typeface="Times New Roman"/>
              </a:rPr>
              <a:t>t-1   </a:t>
            </a:r>
            <a:r>
              <a:rPr lang="en" sz="1000">
                <a:latin typeface="Times New Roman"/>
                <a:ea typeface="Times New Roman"/>
                <a:cs typeface="Times New Roman"/>
                <a:sym typeface="Times New Roman"/>
              </a:rPr>
              <a:t>=  μ</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600">
                <a:latin typeface="Verdana"/>
                <a:ea typeface="Verdana"/>
                <a:cs typeface="Verdana"/>
                <a:sym typeface="Verdana"/>
              </a:rPr>
              <a:t>which can be rearranged to</a:t>
            </a:r>
            <a:endParaRPr sz="600">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Ŷ</a:t>
            </a:r>
            <a:r>
              <a:rPr baseline="-25000" lang="en" sz="1000">
                <a:latin typeface="Times New Roman"/>
                <a:ea typeface="Times New Roman"/>
                <a:cs typeface="Times New Roman"/>
                <a:sym typeface="Times New Roman"/>
              </a:rPr>
              <a:t>t</a:t>
            </a:r>
            <a:r>
              <a:rPr lang="en" sz="1000">
                <a:latin typeface="Times New Roman"/>
                <a:ea typeface="Times New Roman"/>
                <a:cs typeface="Times New Roman"/>
                <a:sym typeface="Times New Roman"/>
              </a:rPr>
              <a:t>  =  μ  + Y</a:t>
            </a:r>
            <a:r>
              <a:rPr baseline="-25000" lang="en" sz="1000">
                <a:latin typeface="Times New Roman"/>
                <a:ea typeface="Times New Roman"/>
                <a:cs typeface="Times New Roman"/>
                <a:sym typeface="Times New Roman"/>
              </a:rPr>
              <a:t>t-1</a:t>
            </a:r>
            <a:r>
              <a:rPr lang="en" sz="1000">
                <a:latin typeface="Times New Roman"/>
                <a:ea typeface="Times New Roman"/>
                <a:cs typeface="Times New Roman"/>
                <a:sym typeface="Times New Roman"/>
              </a:rPr>
              <a:t>  +  ϕ</a:t>
            </a:r>
            <a:r>
              <a:rPr baseline="-25000" lang="en" sz="1000">
                <a:latin typeface="Times New Roman"/>
                <a:ea typeface="Times New Roman"/>
                <a:cs typeface="Times New Roman"/>
                <a:sym typeface="Times New Roman"/>
              </a:rPr>
              <a:t>1</a:t>
            </a:r>
            <a:r>
              <a:rPr lang="en" sz="1000">
                <a:latin typeface="Times New Roman"/>
                <a:ea typeface="Times New Roman"/>
                <a:cs typeface="Times New Roman"/>
                <a:sym typeface="Times New Roman"/>
              </a:rPr>
              <a:t> (Y</a:t>
            </a:r>
            <a:r>
              <a:rPr baseline="-25000" lang="en" sz="1000">
                <a:latin typeface="Times New Roman"/>
                <a:ea typeface="Times New Roman"/>
                <a:cs typeface="Times New Roman"/>
                <a:sym typeface="Times New Roman"/>
              </a:rPr>
              <a:t>t-1 </a:t>
            </a:r>
            <a:r>
              <a:rPr lang="en" sz="1000">
                <a:latin typeface="Courier New"/>
                <a:ea typeface="Courier New"/>
                <a:cs typeface="Courier New"/>
                <a:sym typeface="Courier New"/>
              </a:rPr>
              <a:t>-</a:t>
            </a:r>
            <a:r>
              <a:rPr lang="en" sz="1000">
                <a:latin typeface="Times New Roman"/>
                <a:ea typeface="Times New Roman"/>
                <a:cs typeface="Times New Roman"/>
                <a:sym typeface="Times New Roman"/>
              </a:rPr>
              <a:t> Y</a:t>
            </a:r>
            <a:r>
              <a:rPr baseline="-25000" lang="en" sz="1000">
                <a:latin typeface="Times New Roman"/>
                <a:ea typeface="Times New Roman"/>
                <a:cs typeface="Times New Roman"/>
                <a:sym typeface="Times New Roman"/>
              </a:rPr>
              <a:t>t-2</a:t>
            </a:r>
            <a:r>
              <a:rPr lang="en"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highlight>
                  <a:srgbClr val="FFFFFF"/>
                </a:highlight>
                <a:latin typeface="Times New Roman"/>
                <a:ea typeface="Times New Roman"/>
                <a:cs typeface="Times New Roman"/>
                <a:sym typeface="Times New Roman"/>
              </a:rPr>
              <a:t> </a:t>
            </a:r>
            <a:r>
              <a:rPr lang="en" sz="1200">
                <a:latin typeface="Times New Roman"/>
                <a:ea typeface="Times New Roman"/>
                <a:cs typeface="Times New Roman"/>
                <a:sym typeface="Times New Roman"/>
              </a:rPr>
              <a:t>ARIMA(1, 1, 0) is a first-order autoregressive model with </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one order of nonseasonal differencing and a constant term.</a:t>
            </a:r>
            <a:endParaRPr sz="1200"/>
          </a:p>
        </p:txBody>
      </p:sp>
      <p:pic>
        <p:nvPicPr>
          <p:cNvPr id="148" name="Google Shape;148;p25"/>
          <p:cNvPicPr preferRelativeResize="0"/>
          <p:nvPr/>
        </p:nvPicPr>
        <p:blipFill>
          <a:blip r:embed="rId3">
            <a:alphaModFix/>
          </a:blip>
          <a:stretch>
            <a:fillRect/>
          </a:stretch>
        </p:blipFill>
        <p:spPr>
          <a:xfrm>
            <a:off x="4572000" y="1529575"/>
            <a:ext cx="3959675" cy="333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6909050" y="144850"/>
            <a:ext cx="18633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188"/>
              <a:t>Results after fitting our ARIMA(1, 1, 0) model.</a:t>
            </a:r>
            <a:endParaRPr sz="1188"/>
          </a:p>
        </p:txBody>
      </p:sp>
      <p:sp>
        <p:nvSpPr>
          <p:cNvPr id="154" name="Google Shape;154;p26"/>
          <p:cNvSpPr txBox="1"/>
          <p:nvPr>
            <p:ph idx="1" type="body"/>
          </p:nvPr>
        </p:nvSpPr>
        <p:spPr>
          <a:xfrm>
            <a:off x="311700" y="3529550"/>
            <a:ext cx="6365400" cy="103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The P-Value in ‘P&gt;|z|’ column should ideally be less than 0.05 for the model to be significant. </a:t>
            </a:r>
            <a:endParaRPr/>
          </a:p>
        </p:txBody>
      </p:sp>
      <p:pic>
        <p:nvPicPr>
          <p:cNvPr id="155" name="Google Shape;155;p26"/>
          <p:cNvPicPr preferRelativeResize="0"/>
          <p:nvPr/>
        </p:nvPicPr>
        <p:blipFill rotWithShape="1">
          <a:blip r:embed="rId3">
            <a:alphaModFix/>
          </a:blip>
          <a:srcRect b="0" l="0" r="0" t="1854"/>
          <a:stretch/>
        </p:blipFill>
        <p:spPr>
          <a:xfrm>
            <a:off x="0" y="0"/>
            <a:ext cx="6798026" cy="3464125"/>
          </a:xfrm>
          <a:prstGeom prst="rect">
            <a:avLst/>
          </a:prstGeom>
          <a:noFill/>
          <a:ln>
            <a:noFill/>
          </a:ln>
        </p:spPr>
      </p:pic>
      <p:pic>
        <p:nvPicPr>
          <p:cNvPr id="156" name="Google Shape;156;p26"/>
          <p:cNvPicPr preferRelativeResize="0"/>
          <p:nvPr/>
        </p:nvPicPr>
        <p:blipFill>
          <a:blip r:embed="rId4">
            <a:alphaModFix/>
          </a:blip>
          <a:stretch>
            <a:fillRect/>
          </a:stretch>
        </p:blipFill>
        <p:spPr>
          <a:xfrm>
            <a:off x="6850100" y="2868975"/>
            <a:ext cx="1981200" cy="179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5046275" y="1958550"/>
            <a:ext cx="37860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We can see from our second plot below that our errors are Guassian and may be centered at 0.</a:t>
            </a:r>
            <a:endParaRPr sz="1300"/>
          </a:p>
        </p:txBody>
      </p:sp>
      <p:sp>
        <p:nvSpPr>
          <p:cNvPr id="162" name="Google Shape;162;p27"/>
          <p:cNvSpPr txBox="1"/>
          <p:nvPr>
            <p:ph idx="1" type="body"/>
          </p:nvPr>
        </p:nvSpPr>
        <p:spPr>
          <a:xfrm>
            <a:off x="344150" y="2995725"/>
            <a:ext cx="4174800" cy="153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Our first plot above is showing a line plot of the residual errors. The results show that indeed there is a slight bias in the prediction (a non-zero mean in the residuals).</a:t>
            </a:r>
            <a:endParaRPr sz="1200"/>
          </a:p>
        </p:txBody>
      </p:sp>
      <p:pic>
        <p:nvPicPr>
          <p:cNvPr id="163" name="Google Shape;163;p27"/>
          <p:cNvPicPr preferRelativeResize="0"/>
          <p:nvPr/>
        </p:nvPicPr>
        <p:blipFill>
          <a:blip r:embed="rId3">
            <a:alphaModFix/>
          </a:blip>
          <a:stretch>
            <a:fillRect/>
          </a:stretch>
        </p:blipFill>
        <p:spPr>
          <a:xfrm>
            <a:off x="0" y="56800"/>
            <a:ext cx="5005725" cy="2786199"/>
          </a:xfrm>
          <a:prstGeom prst="rect">
            <a:avLst/>
          </a:prstGeom>
          <a:noFill/>
          <a:ln>
            <a:noFill/>
          </a:ln>
        </p:spPr>
      </p:pic>
      <p:pic>
        <p:nvPicPr>
          <p:cNvPr id="164" name="Google Shape;164;p27"/>
          <p:cNvPicPr preferRelativeResize="0"/>
          <p:nvPr/>
        </p:nvPicPr>
        <p:blipFill>
          <a:blip r:embed="rId4">
            <a:alphaModFix/>
          </a:blip>
          <a:stretch>
            <a:fillRect/>
          </a:stretch>
        </p:blipFill>
        <p:spPr>
          <a:xfrm>
            <a:off x="4614999" y="2571750"/>
            <a:ext cx="4439025" cy="2382150"/>
          </a:xfrm>
          <a:prstGeom prst="rect">
            <a:avLst/>
          </a:prstGeom>
          <a:noFill/>
          <a:ln>
            <a:noFill/>
          </a:ln>
        </p:spPr>
      </p:pic>
      <p:sp>
        <p:nvSpPr>
          <p:cNvPr id="165" name="Google Shape;165;p27"/>
          <p:cNvSpPr txBox="1"/>
          <p:nvPr/>
        </p:nvSpPr>
        <p:spPr>
          <a:xfrm>
            <a:off x="5451925" y="316925"/>
            <a:ext cx="2871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Old Standard TT"/>
                <a:ea typeface="Old Standard TT"/>
                <a:cs typeface="Old Standard TT"/>
                <a:sym typeface="Old Standard TT"/>
              </a:rPr>
              <a:t>Results from fitting our ARIMA model cont…</a:t>
            </a:r>
            <a:endParaRPr sz="1600">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26658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Results from fitting our ARIMA model cont…</a:t>
            </a:r>
            <a:endParaRPr sz="1600"/>
          </a:p>
        </p:txBody>
      </p:sp>
      <p:sp>
        <p:nvSpPr>
          <p:cNvPr id="171" name="Google Shape;171;p28"/>
          <p:cNvSpPr txBox="1"/>
          <p:nvPr>
            <p:ph idx="1" type="body"/>
          </p:nvPr>
        </p:nvSpPr>
        <p:spPr>
          <a:xfrm>
            <a:off x="5933775" y="1225550"/>
            <a:ext cx="2898600" cy="33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 This figure shows the expected co2 values from the dataset in blue and the predicted value from the model in red. The figure is only for 'World'.</a:t>
            </a:r>
            <a:endParaRPr/>
          </a:p>
        </p:txBody>
      </p:sp>
      <p:pic>
        <p:nvPicPr>
          <p:cNvPr id="172" name="Google Shape;172;p28"/>
          <p:cNvPicPr preferRelativeResize="0"/>
          <p:nvPr/>
        </p:nvPicPr>
        <p:blipFill>
          <a:blip r:embed="rId3">
            <a:alphaModFix/>
          </a:blip>
          <a:stretch>
            <a:fillRect/>
          </a:stretch>
        </p:blipFill>
        <p:spPr>
          <a:xfrm>
            <a:off x="311701" y="1171601"/>
            <a:ext cx="5622080" cy="339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Results: Co2 values for years 2021-2026</a:t>
            </a:r>
            <a:endParaRPr/>
          </a:p>
        </p:txBody>
      </p:sp>
      <p:sp>
        <p:nvSpPr>
          <p:cNvPr id="178" name="Google Shape;178;p29"/>
          <p:cNvSpPr txBox="1"/>
          <p:nvPr>
            <p:ph idx="1" type="body"/>
          </p:nvPr>
        </p:nvSpPr>
        <p:spPr>
          <a:xfrm>
            <a:off x="6504450" y="1171600"/>
            <a:ext cx="2327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Co2 emission values for World are provided in blue while prediction values for 2021-2026 are provided in red. </a:t>
            </a:r>
            <a:endParaRPr sz="1300"/>
          </a:p>
        </p:txBody>
      </p:sp>
      <p:pic>
        <p:nvPicPr>
          <p:cNvPr id="179" name="Google Shape;179;p29"/>
          <p:cNvPicPr preferRelativeResize="0"/>
          <p:nvPr/>
        </p:nvPicPr>
        <p:blipFill>
          <a:blip r:embed="rId3">
            <a:alphaModFix/>
          </a:blip>
          <a:stretch>
            <a:fillRect/>
          </a:stretch>
        </p:blipFill>
        <p:spPr>
          <a:xfrm>
            <a:off x="311700" y="1171600"/>
            <a:ext cx="6192749" cy="3709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85" name="Google Shape;185;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see that there is a correlation between human production and emission rates.</a:t>
            </a:r>
            <a:endParaRPr/>
          </a:p>
          <a:p>
            <a:pPr indent="-342900" lvl="0" marL="457200" rtl="0" algn="l">
              <a:spcBef>
                <a:spcPts val="0"/>
              </a:spcBef>
              <a:spcAft>
                <a:spcPts val="0"/>
              </a:spcAft>
              <a:buSzPts val="1800"/>
              <a:buChar char="●"/>
            </a:pPr>
            <a:r>
              <a:rPr lang="en"/>
              <a:t>We have found that energy production(accounting for 73.2% of all global greenhouse gas emissions) is the largest sector emitting these greenhouse gasses.</a:t>
            </a:r>
            <a:endParaRPr/>
          </a:p>
          <a:p>
            <a:pPr indent="-342900" lvl="0" marL="457200" rtl="0" algn="l">
              <a:spcBef>
                <a:spcPts val="0"/>
              </a:spcBef>
              <a:spcAft>
                <a:spcPts val="0"/>
              </a:spcAft>
              <a:buSzPts val="1800"/>
              <a:buChar char="●"/>
            </a:pPr>
            <a:r>
              <a:rPr lang="en"/>
              <a:t>We are able to make predictions for future emission rates based on previous trends.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91" name="Google Shape;191;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Complete ARIMA time series predictions for years 2021-2026 on ‘cement_co2', 'coal_co2', 'gas_co2', 'oil_co2', 'nitrous_oxide', and 'methane' columns</a:t>
            </a:r>
            <a:endParaRPr sz="1500"/>
          </a:p>
          <a:p>
            <a:pPr indent="-323850" lvl="0" marL="457200" rtl="0" algn="l">
              <a:spcBef>
                <a:spcPts val="0"/>
              </a:spcBef>
              <a:spcAft>
                <a:spcPts val="0"/>
              </a:spcAft>
              <a:buSzPts val="1500"/>
              <a:buChar char="●"/>
            </a:pPr>
            <a:r>
              <a:rPr lang="en" sz="1500"/>
              <a:t>Compare predicted results with actual values as the years go on.</a:t>
            </a:r>
            <a:endParaRPr sz="1500"/>
          </a:p>
          <a:p>
            <a:pPr indent="-323850" lvl="0" marL="457200" rtl="0" algn="l">
              <a:spcBef>
                <a:spcPts val="0"/>
              </a:spcBef>
              <a:spcAft>
                <a:spcPts val="0"/>
              </a:spcAft>
              <a:buSzPts val="1500"/>
              <a:buChar char="●"/>
            </a:pPr>
            <a:r>
              <a:rPr lang="en" sz="1500"/>
              <a:t>Discover</a:t>
            </a:r>
            <a:r>
              <a:rPr lang="en" sz="1500"/>
              <a:t> solutions to reduce emission rates</a:t>
            </a:r>
            <a:endParaRPr sz="1500"/>
          </a:p>
          <a:p>
            <a:pPr indent="-323850" lvl="0" marL="457200" rtl="0" algn="l">
              <a:spcBef>
                <a:spcPts val="0"/>
              </a:spcBef>
              <a:spcAft>
                <a:spcPts val="0"/>
              </a:spcAft>
              <a:buSzPts val="1500"/>
              <a:buChar char="●"/>
            </a:pPr>
            <a:r>
              <a:rPr lang="en" sz="1500"/>
              <a:t>Discover more factors which lead to the increase or decrease in emission rates.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 </a:t>
            </a:r>
            <a:endParaRPr sz="983"/>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Background</a:t>
            </a:r>
            <a:endParaRPr/>
          </a:p>
          <a:p>
            <a:pPr indent="-342900" lvl="0" marL="457200" rtl="0" algn="l">
              <a:spcBef>
                <a:spcPts val="0"/>
              </a:spcBef>
              <a:spcAft>
                <a:spcPts val="0"/>
              </a:spcAft>
              <a:buSzPts val="1800"/>
              <a:buChar char="●"/>
            </a:pPr>
            <a:r>
              <a:rPr lang="en"/>
              <a:t>Problem Description/ Project Motivation</a:t>
            </a:r>
            <a:endParaRPr/>
          </a:p>
          <a:p>
            <a:pPr indent="-342900" lvl="0" marL="457200" rtl="0" algn="l">
              <a:spcBef>
                <a:spcPts val="0"/>
              </a:spcBef>
              <a:spcAft>
                <a:spcPts val="0"/>
              </a:spcAft>
              <a:buSzPts val="1800"/>
              <a:buChar char="●"/>
            </a:pPr>
            <a:r>
              <a:rPr lang="en"/>
              <a:t>Data Overview</a:t>
            </a:r>
            <a:endParaRPr/>
          </a:p>
          <a:p>
            <a:pPr indent="-342900" lvl="0" marL="457200" rtl="0" algn="l">
              <a:spcBef>
                <a:spcPts val="0"/>
              </a:spcBef>
              <a:spcAft>
                <a:spcPts val="0"/>
              </a:spcAft>
              <a:buSzPts val="1800"/>
              <a:buChar char="●"/>
            </a:pPr>
            <a:r>
              <a:rPr lang="en"/>
              <a:t>Analysis</a:t>
            </a:r>
            <a:endParaRPr/>
          </a:p>
          <a:p>
            <a:pPr indent="-342900" lvl="0" marL="457200" rtl="0" algn="l">
              <a:spcBef>
                <a:spcPts val="0"/>
              </a:spcBef>
              <a:spcAft>
                <a:spcPts val="0"/>
              </a:spcAft>
              <a:buSzPts val="1800"/>
              <a:buChar char="●"/>
            </a:pPr>
            <a:r>
              <a:rPr lang="en"/>
              <a:t>Findings</a:t>
            </a:r>
            <a:endParaRPr/>
          </a:p>
          <a:p>
            <a:pPr indent="-342900" lvl="0" marL="457200" rtl="0" algn="l">
              <a:spcBef>
                <a:spcPts val="0"/>
              </a:spcBef>
              <a:spcAft>
                <a:spcPts val="0"/>
              </a:spcAft>
              <a:buSzPts val="1800"/>
              <a:buChar char="●"/>
            </a:pPr>
            <a:r>
              <a:rPr lang="en"/>
              <a:t>Future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 Findings</a:t>
            </a:r>
            <a:endParaRPr/>
          </a:p>
        </p:txBody>
      </p:sp>
      <p:sp>
        <p:nvSpPr>
          <p:cNvPr id="197" name="Google Shape;197;p32"/>
          <p:cNvSpPr txBox="1"/>
          <p:nvPr>
            <p:ph idx="1" type="body"/>
          </p:nvPr>
        </p:nvSpPr>
        <p:spPr>
          <a:xfrm>
            <a:off x="311700" y="1171600"/>
            <a:ext cx="58440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32"/>
          <p:cNvPicPr preferRelativeResize="0"/>
          <p:nvPr/>
        </p:nvPicPr>
        <p:blipFill>
          <a:blip r:embed="rId3">
            <a:alphaModFix/>
          </a:blip>
          <a:stretch>
            <a:fillRect/>
          </a:stretch>
        </p:blipFill>
        <p:spPr>
          <a:xfrm>
            <a:off x="29950" y="0"/>
            <a:ext cx="9114049" cy="5049175"/>
          </a:xfrm>
          <a:prstGeom prst="rect">
            <a:avLst/>
          </a:prstGeom>
          <a:noFill/>
          <a:ln>
            <a:noFill/>
          </a:ln>
        </p:spPr>
      </p:pic>
      <p:pic>
        <p:nvPicPr>
          <p:cNvPr id="199" name="Google Shape;199;p32"/>
          <p:cNvPicPr preferRelativeResize="0"/>
          <p:nvPr/>
        </p:nvPicPr>
        <p:blipFill>
          <a:blip r:embed="rId4">
            <a:alphaModFix/>
          </a:blip>
          <a:stretch>
            <a:fillRect/>
          </a:stretch>
        </p:blipFill>
        <p:spPr>
          <a:xfrm>
            <a:off x="5840425" y="87200"/>
            <a:ext cx="2233250" cy="215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5" name="Google Shape;205;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3"/>
          <p:cNvPicPr preferRelativeResize="0"/>
          <p:nvPr/>
        </p:nvPicPr>
        <p:blipFill rotWithShape="1">
          <a:blip r:embed="rId3">
            <a:alphaModFix/>
          </a:blip>
          <a:srcRect b="0" l="0" r="13644" t="0"/>
          <a:stretch/>
        </p:blipFill>
        <p:spPr>
          <a:xfrm>
            <a:off x="0" y="0"/>
            <a:ext cx="9085000" cy="5037099"/>
          </a:xfrm>
          <a:prstGeom prst="rect">
            <a:avLst/>
          </a:prstGeom>
          <a:noFill/>
          <a:ln>
            <a:noFill/>
          </a:ln>
        </p:spPr>
      </p:pic>
      <p:pic>
        <p:nvPicPr>
          <p:cNvPr id="207" name="Google Shape;207;p33"/>
          <p:cNvPicPr preferRelativeResize="0"/>
          <p:nvPr/>
        </p:nvPicPr>
        <p:blipFill>
          <a:blip r:embed="rId4">
            <a:alphaModFix/>
          </a:blip>
          <a:stretch>
            <a:fillRect/>
          </a:stretch>
        </p:blipFill>
        <p:spPr>
          <a:xfrm>
            <a:off x="7227673" y="99773"/>
            <a:ext cx="1756425" cy="1931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idx="1" type="body"/>
          </p:nvPr>
        </p:nvSpPr>
        <p:spPr>
          <a:xfrm>
            <a:off x="311700" y="980550"/>
            <a:ext cx="8520600" cy="35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 sz="2900"/>
              <a:t>Thank You!</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Background Information: Greenhouse Gases &amp; Why We Should Care.</a:t>
            </a:r>
            <a:endParaRPr sz="2100"/>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main gases responsible for the greenhouse effect include:</a:t>
            </a:r>
            <a:endParaRPr sz="1400"/>
          </a:p>
          <a:p>
            <a:pPr indent="-304800" lvl="0" marL="457200" rtl="0" algn="l">
              <a:spcBef>
                <a:spcPts val="1200"/>
              </a:spcBef>
              <a:spcAft>
                <a:spcPts val="0"/>
              </a:spcAft>
              <a:buSzPts val="1200"/>
              <a:buChar char="●"/>
            </a:pPr>
            <a:r>
              <a:rPr lang="en" sz="1200"/>
              <a:t>Carbon Dioxide (co2)</a:t>
            </a:r>
            <a:endParaRPr sz="1200"/>
          </a:p>
          <a:p>
            <a:pPr indent="-304800" lvl="0" marL="457200" rtl="0" algn="l">
              <a:spcBef>
                <a:spcPts val="0"/>
              </a:spcBef>
              <a:spcAft>
                <a:spcPts val="0"/>
              </a:spcAft>
              <a:buSzPts val="1200"/>
              <a:buChar char="●"/>
            </a:pPr>
            <a:r>
              <a:rPr lang="en" sz="1200"/>
              <a:t>Methane</a:t>
            </a:r>
            <a:endParaRPr sz="1200"/>
          </a:p>
          <a:p>
            <a:pPr indent="-304800" lvl="0" marL="457200" rtl="0" algn="l">
              <a:spcBef>
                <a:spcPts val="0"/>
              </a:spcBef>
              <a:spcAft>
                <a:spcPts val="0"/>
              </a:spcAft>
              <a:buSzPts val="1200"/>
              <a:buChar char="●"/>
            </a:pPr>
            <a:r>
              <a:rPr lang="en" sz="1200"/>
              <a:t>Nitrous Oxide</a:t>
            </a:r>
            <a:endParaRPr sz="1200"/>
          </a:p>
          <a:p>
            <a:pPr indent="-304800" lvl="0" marL="457200" rtl="0" algn="l">
              <a:spcBef>
                <a:spcPts val="0"/>
              </a:spcBef>
              <a:spcAft>
                <a:spcPts val="0"/>
              </a:spcAft>
              <a:buSzPts val="1200"/>
              <a:buChar char="●"/>
            </a:pPr>
            <a:r>
              <a:rPr lang="en" sz="1200"/>
              <a:t>Water Vapor</a:t>
            </a:r>
            <a:endParaRPr sz="1200"/>
          </a:p>
          <a:p>
            <a:pPr indent="-304800" lvl="0" marL="457200" rtl="0" algn="l">
              <a:spcBef>
                <a:spcPts val="0"/>
              </a:spcBef>
              <a:spcAft>
                <a:spcPts val="0"/>
              </a:spcAft>
              <a:buSzPts val="1200"/>
              <a:buChar char="●"/>
            </a:pPr>
            <a:r>
              <a:rPr lang="en" sz="1200"/>
              <a:t>Fluorinated gases (which are synthetic)</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73" name="Google Shape;73;p15"/>
          <p:cNvPicPr preferRelativeResize="0"/>
          <p:nvPr/>
        </p:nvPicPr>
        <p:blipFill>
          <a:blip r:embed="rId3">
            <a:alphaModFix/>
          </a:blip>
          <a:stretch>
            <a:fillRect/>
          </a:stretch>
        </p:blipFill>
        <p:spPr>
          <a:xfrm>
            <a:off x="5358450" y="1638800"/>
            <a:ext cx="3083375" cy="308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 Project Motivation</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 </a:t>
            </a:r>
            <a:r>
              <a:rPr lang="en" sz="1100"/>
              <a:t>Climate change is a very real crisis we are facing today and human emissions of co2 and other greenhouse gasses are a primary driver of climate change.</a:t>
            </a:r>
            <a:endParaRPr/>
          </a:p>
          <a:p>
            <a:pPr indent="-342900" lvl="0" marL="457200" rtl="0" algn="l">
              <a:spcBef>
                <a:spcPts val="1200"/>
              </a:spcBef>
              <a:spcAft>
                <a:spcPts val="0"/>
              </a:spcAft>
              <a:buSzPts val="1800"/>
              <a:buChar char="●"/>
            </a:pPr>
            <a:r>
              <a:rPr lang="en" sz="1400"/>
              <a:t>Goal:</a:t>
            </a:r>
            <a:r>
              <a:rPr lang="en"/>
              <a:t> </a:t>
            </a:r>
            <a:r>
              <a:rPr lang="en" sz="1100"/>
              <a:t>My goal for this practicum project is to determine the main contributors to greenhouse gas emissions and make future emission predictions. </a:t>
            </a:r>
            <a:r>
              <a:rPr lang="en" sz="1100"/>
              <a:t>Additionally</a:t>
            </a:r>
            <a:r>
              <a:rPr lang="en" sz="1100"/>
              <a:t>, in order to effectively reduce emissions, it is important to figure out where these emissions are coming from.</a:t>
            </a:r>
            <a:endParaRPr/>
          </a:p>
          <a:p>
            <a:pPr indent="-323850" lvl="0" marL="457200" rtl="0" algn="l">
              <a:spcBef>
                <a:spcPts val="0"/>
              </a:spcBef>
              <a:spcAft>
                <a:spcPts val="0"/>
              </a:spcAft>
              <a:buSzPts val="1500"/>
              <a:buChar char="●"/>
            </a:pPr>
            <a:r>
              <a:rPr lang="en" sz="1500"/>
              <a:t>Study Questions:</a:t>
            </a:r>
            <a:endParaRPr sz="1500"/>
          </a:p>
          <a:p>
            <a:pPr indent="-323850" lvl="0" marL="914400" rtl="0" algn="l">
              <a:spcBef>
                <a:spcPts val="0"/>
              </a:spcBef>
              <a:spcAft>
                <a:spcPts val="0"/>
              </a:spcAft>
              <a:buSzPts val="1500"/>
              <a:buChar char="●"/>
            </a:pPr>
            <a:r>
              <a:rPr lang="en" sz="1500"/>
              <a:t>Is there a trend in the release of global greenhouse gases and can we correlate this to human actions?</a:t>
            </a:r>
            <a:endParaRPr sz="1500"/>
          </a:p>
          <a:p>
            <a:pPr indent="-323850" lvl="0" marL="914400" rtl="0" algn="l">
              <a:spcBef>
                <a:spcPts val="0"/>
              </a:spcBef>
              <a:spcAft>
                <a:spcPts val="0"/>
              </a:spcAft>
              <a:buSzPts val="1500"/>
              <a:buChar char="●"/>
            </a:pPr>
            <a:r>
              <a:rPr lang="en" sz="1500"/>
              <a:t>Where are these emissions coming from?</a:t>
            </a:r>
            <a:endParaRPr sz="1500"/>
          </a:p>
          <a:p>
            <a:pPr indent="-323850" lvl="0" marL="914400" rtl="0" algn="l">
              <a:spcBef>
                <a:spcPts val="0"/>
              </a:spcBef>
              <a:spcAft>
                <a:spcPts val="0"/>
              </a:spcAft>
              <a:buSzPts val="1500"/>
              <a:buChar char="●"/>
            </a:pPr>
            <a:r>
              <a:rPr lang="en" sz="1500"/>
              <a:t>Can we predict future emission values for years 2021-2026?</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Human Contribution</a:t>
            </a:r>
            <a:endParaRPr/>
          </a:p>
        </p:txBody>
      </p:sp>
      <p:sp>
        <p:nvSpPr>
          <p:cNvPr id="85" name="Google Shape;85;p17"/>
          <p:cNvSpPr txBox="1"/>
          <p:nvPr>
            <p:ph idx="1" type="body"/>
          </p:nvPr>
        </p:nvSpPr>
        <p:spPr>
          <a:xfrm>
            <a:off x="6571475" y="1171600"/>
            <a:ext cx="22608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t>The increase in global Carbon Dioxide emissions beginning with the Industrial Revolution (1760-1840) suggests to us that humans have increased the emissions of </a:t>
            </a:r>
            <a:r>
              <a:rPr lang="en" sz="1100"/>
              <a:t>greenhouse</a:t>
            </a:r>
            <a:r>
              <a:rPr lang="en" sz="1100"/>
              <a:t> gases through the burning of fossil fuels such as coal and oil which release carbon dioxide into the atmosphere. These extra greenhouse gasses have caused the atmosphere to trap more and more heat which is overall warming the planet. </a:t>
            </a:r>
            <a:endParaRPr sz="1100"/>
          </a:p>
        </p:txBody>
      </p:sp>
      <p:pic>
        <p:nvPicPr>
          <p:cNvPr id="86" name="Google Shape;86;p17"/>
          <p:cNvPicPr preferRelativeResize="0"/>
          <p:nvPr/>
        </p:nvPicPr>
        <p:blipFill>
          <a:blip r:embed="rId3">
            <a:alphaModFix/>
          </a:blip>
          <a:stretch>
            <a:fillRect/>
          </a:stretch>
        </p:blipFill>
        <p:spPr>
          <a:xfrm>
            <a:off x="311700" y="1171600"/>
            <a:ext cx="6183576" cy="3266624"/>
          </a:xfrm>
          <a:prstGeom prst="rect">
            <a:avLst/>
          </a:prstGeom>
          <a:noFill/>
          <a:ln>
            <a:noFill/>
          </a:ln>
        </p:spPr>
      </p:pic>
      <p:sp>
        <p:nvSpPr>
          <p:cNvPr id="87" name="Google Shape;87;p17"/>
          <p:cNvSpPr txBox="1"/>
          <p:nvPr/>
        </p:nvSpPr>
        <p:spPr>
          <a:xfrm>
            <a:off x="292200" y="4535575"/>
            <a:ext cx="618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Old Standard TT"/>
                <a:ea typeface="Old Standard TT"/>
                <a:cs typeface="Old Standard TT"/>
                <a:sym typeface="Old Standard TT"/>
              </a:rPr>
              <a:t>The figure above represents global co2 emission values, measured in million tonnes from 1800 to 2020.</a:t>
            </a:r>
            <a:endParaRPr sz="9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93" name="Google Shape;93;p18"/>
          <p:cNvSpPr txBox="1"/>
          <p:nvPr>
            <p:ph idx="1" type="body"/>
          </p:nvPr>
        </p:nvSpPr>
        <p:spPr>
          <a:xfrm>
            <a:off x="376600" y="115537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size: </a:t>
            </a:r>
            <a:r>
              <a:rPr lang="en" sz="1500"/>
              <a:t>before cleaning (60 columns, 25,989 rows), after cleaning (44 columns, 25,989 rows)</a:t>
            </a:r>
            <a:endParaRPr sz="1500"/>
          </a:p>
          <a:p>
            <a:pPr indent="0" lvl="0" marL="0" rtl="0" algn="l">
              <a:spcBef>
                <a:spcPts val="1200"/>
              </a:spcBef>
              <a:spcAft>
                <a:spcPts val="0"/>
              </a:spcAft>
              <a:buNone/>
            </a:pPr>
            <a:r>
              <a:rPr lang="en"/>
              <a:t>Data Set: </a:t>
            </a:r>
            <a:r>
              <a:rPr lang="en" sz="1500"/>
              <a:t>includes country emission values from late 1700’s to 2020</a:t>
            </a:r>
            <a:endParaRPr sz="1500"/>
          </a:p>
          <a:p>
            <a:pPr indent="0" lvl="0" marL="0" rtl="0" algn="l">
              <a:spcBef>
                <a:spcPts val="1200"/>
              </a:spcBef>
              <a:spcAft>
                <a:spcPts val="0"/>
              </a:spcAft>
              <a:buNone/>
            </a:pPr>
            <a:r>
              <a:rPr lang="en"/>
              <a:t>Data Types: </a:t>
            </a:r>
            <a:r>
              <a:rPr lang="en" sz="1500"/>
              <a:t>Float(emissions values), Int (year), Categorical (country)</a:t>
            </a:r>
            <a:endParaRPr sz="1500"/>
          </a:p>
          <a:p>
            <a:pPr indent="0" lvl="0" marL="0" rtl="0" algn="l">
              <a:spcBef>
                <a:spcPts val="1200"/>
              </a:spcBef>
              <a:spcAft>
                <a:spcPts val="0"/>
              </a:spcAft>
              <a:buNone/>
            </a:pPr>
            <a:r>
              <a:rPr lang="en"/>
              <a:t>Feature Importance? </a:t>
            </a:r>
            <a:endParaRPr/>
          </a:p>
          <a:p>
            <a:pPr indent="0" lvl="0" marL="0" rtl="0" algn="l">
              <a:spcBef>
                <a:spcPts val="120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0" y="2634650"/>
            <a:ext cx="9005323" cy="1282325"/>
          </a:xfrm>
          <a:prstGeom prst="rect">
            <a:avLst/>
          </a:prstGeom>
          <a:noFill/>
          <a:ln>
            <a:noFill/>
          </a:ln>
        </p:spPr>
      </p:pic>
      <p:pic>
        <p:nvPicPr>
          <p:cNvPr id="95" name="Google Shape;95;p18"/>
          <p:cNvPicPr preferRelativeResize="0"/>
          <p:nvPr/>
        </p:nvPicPr>
        <p:blipFill>
          <a:blip r:embed="rId4">
            <a:alphaModFix/>
          </a:blip>
          <a:stretch>
            <a:fillRect/>
          </a:stretch>
        </p:blipFill>
        <p:spPr>
          <a:xfrm>
            <a:off x="0" y="3990000"/>
            <a:ext cx="9039526" cy="107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Data</a:t>
            </a:r>
            <a:endParaRPr/>
          </a:p>
        </p:txBody>
      </p:sp>
      <p:sp>
        <p:nvSpPr>
          <p:cNvPr id="101" name="Google Shape;101;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rot="-5400000">
            <a:off x="2184574" y="-1828963"/>
            <a:ext cx="4774851" cy="8565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(EDA) &amp; Feature Importance</a:t>
            </a:r>
            <a:endParaRPr/>
          </a:p>
        </p:txBody>
      </p:sp>
      <p:sp>
        <p:nvSpPr>
          <p:cNvPr id="108" name="Google Shape;108;p20"/>
          <p:cNvSpPr txBox="1"/>
          <p:nvPr>
            <p:ph idx="1" type="body"/>
          </p:nvPr>
        </p:nvSpPr>
        <p:spPr>
          <a:xfrm>
            <a:off x="352275"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00"/>
              <a:t>10 most positively correlated columns to co2 (Pearsons Correlation)                   </a:t>
            </a:r>
            <a:r>
              <a:rPr lang="en" sz="1000"/>
              <a:t>10 largest negatively correlated columns to co2 (Pearsons Correlation)</a:t>
            </a:r>
            <a:endParaRPr sz="1000"/>
          </a:p>
        </p:txBody>
      </p:sp>
      <p:pic>
        <p:nvPicPr>
          <p:cNvPr id="109" name="Google Shape;109;p20"/>
          <p:cNvPicPr preferRelativeResize="0"/>
          <p:nvPr/>
        </p:nvPicPr>
        <p:blipFill rotWithShape="1">
          <a:blip r:embed="rId3">
            <a:alphaModFix/>
          </a:blip>
          <a:srcRect b="2200" l="6498" r="-18731" t="2534"/>
          <a:stretch/>
        </p:blipFill>
        <p:spPr>
          <a:xfrm>
            <a:off x="352275" y="1468925"/>
            <a:ext cx="5229450" cy="3397199"/>
          </a:xfrm>
          <a:prstGeom prst="rect">
            <a:avLst/>
          </a:prstGeom>
          <a:noFill/>
          <a:ln>
            <a:noFill/>
          </a:ln>
        </p:spPr>
      </p:pic>
      <p:pic>
        <p:nvPicPr>
          <p:cNvPr id="110" name="Google Shape;110;p20"/>
          <p:cNvPicPr preferRelativeResize="0"/>
          <p:nvPr/>
        </p:nvPicPr>
        <p:blipFill>
          <a:blip r:embed="rId4">
            <a:alphaModFix/>
          </a:blip>
          <a:stretch>
            <a:fillRect/>
          </a:stretch>
        </p:blipFill>
        <p:spPr>
          <a:xfrm>
            <a:off x="4264575" y="1468925"/>
            <a:ext cx="4827350" cy="3397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sp>
        <p:nvSpPr>
          <p:cNvPr id="116" name="Google Shape;116;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5938700" y="1101063"/>
            <a:ext cx="2893600" cy="3538280"/>
          </a:xfrm>
          <a:prstGeom prst="rect">
            <a:avLst/>
          </a:prstGeom>
          <a:noFill/>
          <a:ln>
            <a:noFill/>
          </a:ln>
        </p:spPr>
      </p:pic>
      <p:pic>
        <p:nvPicPr>
          <p:cNvPr id="118" name="Google Shape;118;p21"/>
          <p:cNvPicPr preferRelativeResize="0"/>
          <p:nvPr/>
        </p:nvPicPr>
        <p:blipFill rotWithShape="1">
          <a:blip r:embed="rId4">
            <a:alphaModFix/>
          </a:blip>
          <a:srcRect b="0" l="2098" r="5471" t="0"/>
          <a:stretch/>
        </p:blipFill>
        <p:spPr>
          <a:xfrm>
            <a:off x="186725" y="1075625"/>
            <a:ext cx="5751976" cy="358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