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p:scale>
          <a:sx n="100" d="100"/>
          <a:sy n="100" d="100"/>
        </p:scale>
        <p:origin x="-1944" y="-312"/>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2014/10/20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578051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8741499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宋体" charset="-122"/>
              </a:rPr>
              <a:t>会使进程前后两次运行的信息不连续，例如，进程在运行过程中已用打印机输出信息，但中途又因申请另一资源未果而被迫暂停运行并释放打印机，后来系统又把打印机分配给其它进程使用。当进程再次恢复运行并再次获得打印机继续打印时，这前后两次打印输出的数据并不连续，即打印输出的信息其中间有一段是另一进程的。此外，这种策略还可能因为反复地申请和释放资源，致使进程的执行被无限地推迟，这不仅延长了进程的周转时间，而且也增加了系统开销，降低了系统吞吐量。</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zh-CN" altLang="en-US" dirty="0" smtClean="0">
                <a:latin typeface="宋体" charset="-122"/>
              </a:rPr>
              <a:t>首先是为系统中各类资源所分配</a:t>
            </a:r>
            <a:r>
              <a:rPr lang="en-US" altLang="zh-CN" dirty="0" smtClean="0">
                <a:latin typeface="宋体" charset="-122"/>
              </a:rPr>
              <a:t>(</a:t>
            </a:r>
            <a:r>
              <a:rPr lang="zh-CN" altLang="en-US" dirty="0" smtClean="0">
                <a:latin typeface="宋体" charset="-122"/>
              </a:rPr>
              <a:t>确定</a:t>
            </a:r>
            <a:r>
              <a:rPr lang="en-US" altLang="zh-CN" dirty="0" smtClean="0">
                <a:latin typeface="宋体" charset="-122"/>
              </a:rPr>
              <a:t>)</a:t>
            </a:r>
            <a:r>
              <a:rPr lang="zh-CN" altLang="en-US" dirty="0" smtClean="0">
                <a:latin typeface="宋体" charset="-122"/>
              </a:rPr>
              <a:t>的序号必须相对稳定，这就限制了新类型设备的增加。</a:t>
            </a:r>
          </a:p>
          <a:p>
            <a:pPr>
              <a:lnSpc>
                <a:spcPct val="120000"/>
              </a:lnSpc>
              <a:spcBef>
                <a:spcPct val="50000"/>
              </a:spcBef>
            </a:pPr>
            <a:r>
              <a:rPr lang="zh-CN" altLang="en-US" dirty="0" smtClean="0">
                <a:latin typeface="宋体" charset="-122"/>
              </a:rPr>
              <a:t>　　其次，尽管在为资源的类型分配序号时，已经考虑到大多数作业在实际使用这些资源时的顺序，但也经常会发生这种情况：即作业</a:t>
            </a:r>
            <a:r>
              <a:rPr lang="en-US" altLang="zh-CN" dirty="0" smtClean="0"/>
              <a:t>(</a:t>
            </a:r>
            <a:r>
              <a:rPr lang="zh-CN" altLang="en-US" dirty="0" smtClean="0">
                <a:latin typeface="宋体" charset="-122"/>
              </a:rPr>
              <a:t>进程</a:t>
            </a:r>
            <a:r>
              <a:rPr lang="en-US" altLang="zh-CN" dirty="0" smtClean="0"/>
              <a:t>)</a:t>
            </a:r>
            <a:r>
              <a:rPr lang="zh-CN" altLang="en-US" dirty="0" smtClean="0">
                <a:latin typeface="宋体" charset="-122"/>
              </a:rPr>
              <a:t>使用各类资源的顺序与系统规定的顺序不同，造成对资源的浪费。例如，某进程先用磁带机，后用打印机，但按系统规定，该进程应先申请打印机而后申请磁带机，致使先获得的打印机被长时间闲置</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20</a:t>
            </a:fld>
            <a:endParaRPr lang="zh-CN" altLang="en-US"/>
          </a:p>
        </p:txBody>
      </p:sp>
    </p:spTree>
    <p:extLst>
      <p:ext uri="{BB962C8B-B14F-4D97-AF65-F5344CB8AC3E}">
        <p14:creationId xmlns:p14="http://schemas.microsoft.com/office/powerpoint/2010/main" val="2023384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28</a:t>
            </a:fld>
            <a:endParaRPr lang="zh-CN" altLang="en-US"/>
          </a:p>
        </p:txBody>
      </p:sp>
    </p:spTree>
    <p:extLst>
      <p:ext uri="{BB962C8B-B14F-4D97-AF65-F5344CB8AC3E}">
        <p14:creationId xmlns:p14="http://schemas.microsoft.com/office/powerpoint/2010/main" val="136120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12" name="TextBox 11"/>
          <p:cNvSpPr txBox="1"/>
          <p:nvPr userDrawn="1"/>
        </p:nvSpPr>
        <p:spPr>
          <a:xfrm>
            <a:off x="4871417" y="6413377"/>
            <a:ext cx="4083169" cy="338554"/>
          </a:xfrm>
          <a:prstGeom prst="rect">
            <a:avLst/>
          </a:prstGeom>
          <a:noFill/>
        </p:spPr>
        <p:txBody>
          <a:bodyPr wrap="none" rtlCol="0">
            <a:spAutoFit/>
          </a:bodyPr>
          <a:lstStyle/>
          <a:p>
            <a:r>
              <a:rPr lang="zh-CN" altLang="en-US" sz="1600" b="0" cap="none" spc="0" dirty="0" smtClean="0">
                <a:ln>
                  <a:noFill/>
                </a:ln>
                <a:solidFill>
                  <a:schemeClr val="tx1"/>
                </a:solidFill>
                <a:effectLst/>
              </a:rPr>
              <a:t>东北大学秦皇岛分校计算机与通信工程学院</a:t>
            </a:r>
            <a:endParaRPr lang="zh-CN" altLang="en-US" sz="1600" b="0" cap="none" spc="0" dirty="0">
              <a:ln>
                <a:noFill/>
              </a:ln>
              <a:solidFill>
                <a:schemeClr val="tx1"/>
              </a:solidFill>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5148064" y="-19050"/>
            <a:ext cx="3724096" cy="461665"/>
          </a:xfrm>
          <a:prstGeom prst="rect">
            <a:avLst/>
          </a:prstGeom>
          <a:noFill/>
        </p:spPr>
        <p:txBody>
          <a:bodyPr wrap="none" rtlCol="0">
            <a:spAutoFit/>
          </a:bodyPr>
          <a:lstStyle/>
          <a:p>
            <a:r>
              <a:rPr lang="zh-CN" altLang="en-US" sz="2400" u="wavyDbl" baseline="0" dirty="0" smtClean="0">
                <a:uFill>
                  <a:solidFill>
                    <a:srgbClr val="7030A0"/>
                  </a:solidFill>
                </a:uFill>
              </a:rPr>
              <a:t>第三章 处理机调度与死锁</a:t>
            </a:r>
            <a:endParaRPr lang="zh-CN" altLang="en-US" sz="2400" u="wavyDbl" baseline="0" dirty="0">
              <a:uFill>
                <a:solidFill>
                  <a:srgbClr val="7030A0"/>
                </a:solidFill>
              </a:uFill>
            </a:endParaRPr>
          </a:p>
        </p:txBody>
      </p:sp>
      <p:sp>
        <p:nvSpPr>
          <p:cNvPr id="11" name="日期占位符 10"/>
          <p:cNvSpPr>
            <a:spLocks noGrp="1"/>
          </p:cNvSpPr>
          <p:nvPr>
            <p:ph type="dt" sz="half" idx="13"/>
          </p:nvPr>
        </p:nvSpPr>
        <p:spPr>
          <a:xfrm>
            <a:off x="4784976" y="6432207"/>
            <a:ext cx="3901824" cy="365760"/>
          </a:xfrm>
          <a:prstGeom prst="rect">
            <a:avLst/>
          </a:prstGeom>
        </p:spPr>
        <p:txBody>
          <a:bodyPr/>
          <a:lstStyle/>
          <a:p>
            <a:fld id="{8A9AF4E6-FE68-4526-AC9D-5AB05664BE4D}" type="datetime8">
              <a:rPr lang="zh-CN" altLang="en-US" smtClean="0"/>
              <a:t>2014年10月20日11时48分</a:t>
            </a:fld>
            <a:endParaRPr lang="zh-CN" altLang="en-US" dirty="0"/>
          </a:p>
        </p:txBody>
      </p:sp>
      <p:sp>
        <p:nvSpPr>
          <p:cNvPr id="13" name="标题 12"/>
          <p:cNvSpPr>
            <a:spLocks noGrp="1"/>
          </p:cNvSpPr>
          <p:nvPr>
            <p:ph type="title"/>
          </p:nvPr>
        </p:nvSpPr>
        <p:spPr/>
        <p:txBody>
          <a:bodyPr/>
          <a:lstStyle/>
          <a:p>
            <a:r>
              <a:rPr lang="zh-CN" altLang="en-US" smtClean="0"/>
              <a:t>单击此处编辑母版标题样式</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a:lnSpc>
                <a:spcPct val="150000"/>
              </a:lnSpc>
              <a:spcBef>
                <a:spcPts val="0"/>
              </a:spcBef>
              <a:buNone/>
              <a:defRPr sz="2800" b="1"/>
            </a:lvl1pPr>
          </a:lstStyle>
          <a:p>
            <a:pPr lvl="0"/>
            <a:endParaRPr lang="zh-CN" altLang="en-US" dirty="0"/>
          </a:p>
        </p:txBody>
      </p:sp>
      <p:sp>
        <p:nvSpPr>
          <p:cNvPr id="9" name="TextBox 8"/>
          <p:cNvSpPr txBox="1"/>
          <p:nvPr userDrawn="1"/>
        </p:nvSpPr>
        <p:spPr>
          <a:xfrm>
            <a:off x="5148064" y="-19050"/>
            <a:ext cx="3724096" cy="461665"/>
          </a:xfrm>
          <a:prstGeom prst="rect">
            <a:avLst/>
          </a:prstGeom>
          <a:noFill/>
        </p:spPr>
        <p:txBody>
          <a:bodyPr wrap="none" rtlCol="0">
            <a:spAutoFit/>
          </a:bodyPr>
          <a:lstStyle/>
          <a:p>
            <a:r>
              <a:rPr lang="zh-CN" altLang="en-US" sz="2400" u="wavyDbl" baseline="0" dirty="0" smtClean="0">
                <a:uFill>
                  <a:solidFill>
                    <a:srgbClr val="7030A0"/>
                  </a:solidFill>
                </a:uFill>
              </a:rPr>
              <a:t>第三章 处理机调度与死锁</a:t>
            </a:r>
            <a:endParaRPr lang="zh-CN" altLang="en-US" sz="2400" u="wavyDbl" baseline="0" dirty="0">
              <a:uFill>
                <a:solidFill>
                  <a:srgbClr val="7030A0"/>
                </a:solidFill>
              </a:uFill>
            </a:endParaRPr>
          </a:p>
        </p:txBody>
      </p:sp>
      <p:sp>
        <p:nvSpPr>
          <p:cNvPr id="11" name="TextBox 10"/>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userDrawn="1"/>
        </p:nvSpPr>
        <p:spPr bwMode="auto">
          <a:xfrm>
            <a:off x="642560" y="6384582"/>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userDrawn="1"/>
        </p:nvSpPr>
        <p:spPr>
          <a:xfrm>
            <a:off x="5148064" y="-19050"/>
            <a:ext cx="3724096" cy="461665"/>
          </a:xfrm>
          <a:prstGeom prst="rect">
            <a:avLst/>
          </a:prstGeom>
          <a:noFill/>
        </p:spPr>
        <p:txBody>
          <a:bodyPr wrap="none" rtlCol="0">
            <a:spAutoFit/>
          </a:bodyPr>
          <a:lstStyle/>
          <a:p>
            <a:r>
              <a:rPr lang="zh-CN" altLang="en-US" sz="2400" u="wavyDbl" baseline="0" dirty="0" smtClean="0">
                <a:uFill>
                  <a:solidFill>
                    <a:srgbClr val="7030A0"/>
                  </a:solidFill>
                </a:uFill>
              </a:rPr>
              <a:t>第三章 处理机调度与死锁</a:t>
            </a:r>
            <a:endParaRPr lang="zh-CN" altLang="en-US" sz="2400" u="wavyDbl" baseline="0" dirty="0">
              <a:uFill>
                <a:solidFill>
                  <a:srgbClr val="7030A0"/>
                </a:solidFill>
              </a:uFill>
            </a:endParaRPr>
          </a:p>
        </p:txBody>
      </p:sp>
      <p:sp>
        <p:nvSpPr>
          <p:cNvPr id="2" name="页脚占位符 1"/>
          <p:cNvSpPr>
            <a:spLocks noGrp="1"/>
          </p:cNvSpPr>
          <p:nvPr>
            <p:ph type="ftr" sz="quarter" idx="3"/>
          </p:nvPr>
        </p:nvSpPr>
        <p:spPr>
          <a:xfrm>
            <a:off x="5292080" y="643220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hf hd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Microsoft_Word_97_-_2003_Document1.doc"/></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ormAutofit/>
          </a:bodyPr>
          <a:lstStyle/>
          <a:p>
            <a:pPr algn="ctr"/>
            <a:r>
              <a:rPr lang="zh-CN" altLang="en-US" sz="5400" b="1" dirty="0" smtClean="0"/>
              <a:t>第十讲</a:t>
            </a:r>
            <a:endParaRPr lang="zh-CN" altLang="en-US" sz="5400" b="1" dirty="0"/>
          </a:p>
        </p:txBody>
      </p:sp>
      <p:sp>
        <p:nvSpPr>
          <p:cNvPr id="3" name="副标题 2"/>
          <p:cNvSpPr>
            <a:spLocks noGrp="1"/>
          </p:cNvSpPr>
          <p:nvPr>
            <p:ph type="body" idx="1"/>
          </p:nvPr>
        </p:nvSpPr>
        <p:spPr/>
        <p:txBody>
          <a:bodyPr>
            <a:normAutofit/>
          </a:bodyPr>
          <a:lstStyle/>
          <a:p>
            <a:r>
              <a:rPr lang="zh-CN" altLang="en-US" dirty="0" smtClean="0"/>
              <a:t>死锁</a:t>
            </a:r>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r>
              <a:rPr lang="en-US" altLang="zh-CN" dirty="0" smtClean="0"/>
              <a:t>    (2) </a:t>
            </a:r>
            <a:r>
              <a:rPr lang="zh-CN" altLang="en-US" dirty="0" smtClean="0">
                <a:latin typeface="宋体" charset="-122"/>
              </a:rPr>
              <a:t>避免死锁。该方法同样是属于事先预防的策略，但它并不须事先采取各种限制措施去破坏产生死锁的四个必要条件，而是在资源的动态分配过程中，用某种方法去防止系统进入不安全状态，从而避免发生死锁。这种方法只需事先施加较弱的限制条件，便可获得较高的资源利用率及系统吞吐量。目前在较完善的系统中常用此方法来避免发生死锁。</a:t>
            </a:r>
            <a:endParaRPr lang="zh-CN" altLang="en-US" dirty="0"/>
          </a:p>
        </p:txBody>
      </p:sp>
      <p:sp>
        <p:nvSpPr>
          <p:cNvPr id="5" name="TextBox 4"/>
          <p:cNvSpPr txBox="1"/>
          <p:nvPr/>
        </p:nvSpPr>
        <p:spPr>
          <a:xfrm>
            <a:off x="899592" y="5373216"/>
            <a:ext cx="648072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smtClean="0"/>
              <a:t>思考：避免死锁的方法有什么弊端？</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r>
              <a:rPr lang="en-US" altLang="zh-CN" dirty="0" smtClean="0"/>
              <a:t>    (3) </a:t>
            </a:r>
            <a:r>
              <a:rPr lang="zh-CN" altLang="en-US" dirty="0" smtClean="0">
                <a:latin typeface="宋体" charset="-122"/>
              </a:rPr>
              <a:t>检测死锁。这种方法并不须事先采取任何限制性措施，也不必检查系统是否已经进入不安全区，而是允许系统在运行过程中发生死锁。但可通过系统所设置的检测机构，及时地检测出死锁的发生，并精确地确定与死锁有关的进程和资源；</a:t>
            </a:r>
            <a:r>
              <a:rPr lang="zh-CN" altLang="en-US" dirty="0" smtClean="0"/>
              <a:t> </a:t>
            </a:r>
            <a:r>
              <a:rPr lang="zh-CN" altLang="en-US" dirty="0" smtClean="0">
                <a:latin typeface="宋体" charset="-122"/>
              </a:rPr>
              <a:t>然后，采取适当措施，从系统中将已发生的死锁清除掉。</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lstStyle/>
          <a:p>
            <a:r>
              <a:rPr lang="en-US" altLang="zh-CN" dirty="0" smtClean="0"/>
              <a:t>    (4) </a:t>
            </a:r>
            <a:r>
              <a:rPr lang="zh-CN" altLang="en-US" dirty="0" smtClean="0">
                <a:latin typeface="宋体" charset="-122"/>
              </a:rPr>
              <a:t>解除死锁。这是与检测死锁相配套的一种措施。当检测到系统中已发生死锁时，须将进程从死锁状态中解脱出来。常用的实施方法是撤消或挂起一些进程，以便回收一些资源，再将这些资源分配给已处于阻塞状态的进程，使之转为就绪状态，以继续运行。死锁的检测和解除措施有可能使系统获得较好的资源利用率和吞吐量，但在实现上难度也最大。</a:t>
            </a:r>
            <a:endParaRPr lang="zh-CN" altLang="en-US" dirty="0"/>
          </a:p>
        </p:txBody>
      </p:sp>
      <p:sp>
        <p:nvSpPr>
          <p:cNvPr id="5" name="TextBox 4"/>
          <p:cNvSpPr txBox="1"/>
          <p:nvPr/>
        </p:nvSpPr>
        <p:spPr>
          <a:xfrm>
            <a:off x="1259632" y="5805264"/>
            <a:ext cx="6984776"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smtClean="0"/>
              <a:t>思考：检测和解除死锁的方法有什么弊端？</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a:xfrm>
            <a:off x="468313" y="476672"/>
            <a:ext cx="8207375" cy="5616153"/>
          </a:xfrm>
        </p:spPr>
        <p:txBody>
          <a:bodyPr>
            <a:normAutofit lnSpcReduction="10000"/>
          </a:bodyPr>
          <a:lstStyle/>
          <a:p>
            <a:pPr algn="ctr"/>
            <a:r>
              <a:rPr lang="en-US" altLang="zh-CN" sz="3200" dirty="0" smtClean="0">
                <a:latin typeface="Times New Roman" pitchFamily="18" charset="0"/>
                <a:cs typeface="Times New Roman" pitchFamily="18" charset="0"/>
              </a:rPr>
              <a:t>3.6</a:t>
            </a:r>
            <a:r>
              <a:rPr lang="zh-CN" altLang="en-US" sz="3200" dirty="0" smtClean="0">
                <a:latin typeface="Times New Roman" pitchFamily="18" charset="0"/>
                <a:cs typeface="Times New Roman" pitchFamily="18" charset="0"/>
              </a:rPr>
              <a:t>　预防死锁的方法 </a:t>
            </a:r>
          </a:p>
          <a:p>
            <a:pPr algn="just">
              <a:spcBef>
                <a:spcPct val="50000"/>
              </a:spcBef>
            </a:pPr>
            <a:r>
              <a:rPr lang="en-US" altLang="zh-CN" dirty="0" smtClean="0">
                <a:latin typeface="Times New Roman" pitchFamily="18" charset="0"/>
                <a:cs typeface="Times New Roman" pitchFamily="18" charset="0"/>
              </a:rPr>
              <a:t>3.6.1</a:t>
            </a:r>
            <a:r>
              <a:rPr lang="zh-CN" altLang="en-US" dirty="0" smtClean="0">
                <a:latin typeface="Times New Roman" pitchFamily="18" charset="0"/>
                <a:cs typeface="Times New Roman" pitchFamily="18" charset="0"/>
              </a:rPr>
              <a:t>　预防死锁</a:t>
            </a:r>
          </a:p>
          <a:p>
            <a:pPr algn="just">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．摒弃“请求和保持”条件</a:t>
            </a:r>
          </a:p>
          <a:p>
            <a:pPr>
              <a:lnSpc>
                <a:spcPct val="120000"/>
              </a:lnSpc>
              <a:spcBef>
                <a:spcPct val="50000"/>
              </a:spcBef>
            </a:pPr>
            <a:r>
              <a:rPr lang="zh-CN" altLang="en-US" dirty="0" smtClean="0">
                <a:latin typeface="Times New Roman" pitchFamily="18" charset="0"/>
                <a:cs typeface="Times New Roman" pitchFamily="18" charset="0"/>
              </a:rPr>
              <a:t>　　在采用这种方法时，系统规定所有进程在开始运行之前，都必须一次性地申请其在整个运行过程所需的全部资源。此时，若系统有足够的资源分配给某进程，便可把其需要的所有资源分配给该进程，这样，该进程在整个运行期间便不会再提出资源要求，从而摒弃了请求条件。</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    分配资源时，只要有一种资源不能满足某进程的要求，即使其它所需的各资源都空闲，也不分配给该进程，而让该进程等待。由于在该进程的等待期间，它并未占有任何资源，因而也摒弃了保持条件，从而可以避免发生死锁。</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normAutofit fontScale="92500"/>
          </a:bodyPr>
          <a:lstStyle/>
          <a:p>
            <a:r>
              <a:rPr lang="zh-CN" altLang="en-US" dirty="0" smtClean="0">
                <a:latin typeface="宋体" charset="-122"/>
              </a:rPr>
              <a:t>优点：是简单、易于实现且很安全。</a:t>
            </a:r>
            <a:endParaRPr lang="en-US" altLang="zh-CN" dirty="0" smtClean="0">
              <a:latin typeface="宋体" charset="-122"/>
            </a:endParaRPr>
          </a:p>
          <a:p>
            <a:r>
              <a:rPr lang="zh-CN" altLang="en-US" dirty="0" smtClean="0">
                <a:latin typeface="宋体" charset="-122"/>
              </a:rPr>
              <a:t>缺点：首先表现为资源被严重浪费，因为一个进程是一次性地获得其整个运行过程所需的全部资源的，且独占资源，其中可能有些资源很少使用，甚至在整个运行期间都未使用，这就</a:t>
            </a:r>
            <a:r>
              <a:rPr lang="zh-CN" altLang="en-US" dirty="0" smtClean="0">
                <a:solidFill>
                  <a:srgbClr val="FF0000"/>
                </a:solidFill>
                <a:latin typeface="宋体" charset="-122"/>
              </a:rPr>
              <a:t>严重地恶化了系统资源的利用率</a:t>
            </a:r>
            <a:r>
              <a:rPr lang="zh-CN" altLang="en-US" dirty="0" smtClean="0">
                <a:latin typeface="宋体" charset="-122"/>
              </a:rPr>
              <a:t>；</a:t>
            </a:r>
            <a:endParaRPr lang="en-US" altLang="zh-CN" dirty="0" smtClean="0">
              <a:latin typeface="宋体" charset="-122"/>
            </a:endParaRPr>
          </a:p>
          <a:p>
            <a:r>
              <a:rPr lang="zh-CN" altLang="en-US" dirty="0" smtClean="0">
                <a:latin typeface="宋体" charset="-122"/>
              </a:rPr>
              <a:t>其次是</a:t>
            </a:r>
            <a:r>
              <a:rPr lang="zh-CN" altLang="en-US" dirty="0" smtClean="0">
                <a:solidFill>
                  <a:srgbClr val="FF0000"/>
                </a:solidFill>
                <a:latin typeface="宋体" charset="-122"/>
              </a:rPr>
              <a:t>使进程延迟运行</a:t>
            </a:r>
            <a:r>
              <a:rPr lang="zh-CN" altLang="en-US" dirty="0" smtClean="0">
                <a:latin typeface="宋体" charset="-122"/>
              </a:rPr>
              <a:t>，仅当进程在获得了其所需的全部资源后，才能开始运行，但可能因有些资源已长期被其它进程占用而致使等待该资源的进程迟迟不能运行。</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pPr>
              <a:lnSpc>
                <a:spcPct val="130000"/>
              </a:lnSpc>
              <a:spcBef>
                <a:spcPct val="50000"/>
              </a:spcBef>
            </a:pPr>
            <a:r>
              <a:rPr lang="en-US" altLang="zh-CN" dirty="0" smtClean="0">
                <a:latin typeface="宋体" charset="-122"/>
              </a:rPr>
              <a:t>2</a:t>
            </a:r>
            <a:r>
              <a:rPr lang="zh-CN" altLang="en-US" dirty="0" smtClean="0">
                <a:latin typeface="宋体" charset="-122"/>
              </a:rPr>
              <a:t>．摒弃</a:t>
            </a:r>
            <a:r>
              <a:rPr lang="zh-CN" altLang="en-US" dirty="0" smtClean="0">
                <a:latin typeface="Courier New"/>
              </a:rPr>
              <a:t>“</a:t>
            </a:r>
            <a:r>
              <a:rPr lang="zh-CN" altLang="en-US" dirty="0" smtClean="0">
                <a:latin typeface="宋体" charset="-122"/>
              </a:rPr>
              <a:t>不剥夺</a:t>
            </a:r>
            <a:r>
              <a:rPr lang="zh-CN" altLang="en-US" dirty="0" smtClean="0">
                <a:latin typeface="Courier New"/>
              </a:rPr>
              <a:t>”</a:t>
            </a:r>
            <a:r>
              <a:rPr lang="zh-CN" altLang="en-US" dirty="0" smtClean="0">
                <a:latin typeface="宋体" charset="-122"/>
              </a:rPr>
              <a:t>条件</a:t>
            </a:r>
          </a:p>
          <a:p>
            <a:pPr>
              <a:lnSpc>
                <a:spcPct val="130000"/>
              </a:lnSpc>
              <a:spcBef>
                <a:spcPct val="50000"/>
              </a:spcBef>
            </a:pPr>
            <a:r>
              <a:rPr lang="zh-CN" altLang="en-US" dirty="0" smtClean="0">
                <a:latin typeface="宋体" charset="-122"/>
              </a:rPr>
              <a:t>　　在采用这种方法时系统规定，进程是逐个地提出对资源的要求的。当一个已经保持了某些资源的进程，再提出新的资源请求而不能立即得到满足时，必须释放它已经保持了的所有资源，待以后需要时再重新申请。这意味着某一进程已经占有的资源，在运行过程中会被暂时地释放掉，也可认为是被剥夺了，从而摒弃了</a:t>
            </a:r>
            <a:r>
              <a:rPr lang="zh-CN" altLang="en-US" dirty="0" smtClean="0">
                <a:latin typeface="Times New Roman"/>
              </a:rPr>
              <a:t>“</a:t>
            </a:r>
            <a:r>
              <a:rPr lang="zh-CN" altLang="en-US" dirty="0" smtClean="0">
                <a:latin typeface="宋体" charset="-122"/>
              </a:rPr>
              <a:t>不剥夺</a:t>
            </a:r>
            <a:r>
              <a:rPr lang="zh-CN" altLang="en-US" dirty="0" smtClean="0">
                <a:latin typeface="Times New Roman"/>
              </a:rPr>
              <a:t>”</a:t>
            </a:r>
            <a:r>
              <a:rPr lang="zh-CN" altLang="en-US" dirty="0" smtClean="0">
                <a:latin typeface="宋体" charset="-122"/>
              </a:rPr>
              <a:t>条件。</a:t>
            </a:r>
            <a:r>
              <a:rPr lang="zh-CN" altLang="en-US" dirty="0" smtClean="0"/>
              <a:t> </a:t>
            </a:r>
          </a:p>
          <a:p>
            <a:endParaRPr lang="zh-CN" altLang="en-US" dirty="0"/>
          </a:p>
        </p:txBody>
      </p:sp>
      <p:sp>
        <p:nvSpPr>
          <p:cNvPr id="5" name="TextBox 4"/>
          <p:cNvSpPr txBox="1"/>
          <p:nvPr/>
        </p:nvSpPr>
        <p:spPr>
          <a:xfrm>
            <a:off x="683568" y="5445224"/>
            <a:ext cx="6984776"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smtClean="0"/>
              <a:t>思考：弊端？</a:t>
            </a:r>
            <a:endParaRPr lang="zh-CN" altLang="en-US" sz="2800" dirty="0"/>
          </a:p>
        </p:txBody>
      </p:sp>
      <p:sp>
        <p:nvSpPr>
          <p:cNvPr id="7" name="矩形 6"/>
          <p:cNvSpPr/>
          <p:nvPr/>
        </p:nvSpPr>
        <p:spPr>
          <a:xfrm>
            <a:off x="611560" y="1844824"/>
            <a:ext cx="7848872" cy="304698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smtClean="0">
                <a:latin typeface="宋体" charset="-122"/>
              </a:rPr>
              <a:t>进程在运行过程中已用打印机输出信息，但中途又因申请另一资源未果而被迫暂停运行并释放打印机，后来系统又把打印机分配给其它进程使用。当进程再次恢复运行并再次获得打印机继续打印时，这前后两次打印输出的数据并不连续，即打印输出的信息其中间有一段是另一进程的。此外，这种策略还可能因为反复地申请和释放资源，致使进程的执行被无限地推迟，这不仅延长了进程的周转时间，而且也增加了系统开销，降低了系统吞吐量。</a:t>
            </a:r>
            <a:r>
              <a:rPr lang="zh-CN" altLang="en-US"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468313" y="548680"/>
            <a:ext cx="8207375" cy="5904656"/>
          </a:xfrm>
        </p:spPr>
        <p:txBody>
          <a:bodyPr>
            <a:normAutofit/>
          </a:bodyPr>
          <a:lstStyle/>
          <a:p>
            <a:pPr algn="just">
              <a:lnSpc>
                <a:spcPct val="120000"/>
              </a:lnSpc>
              <a:spcBef>
                <a:spcPct val="50000"/>
              </a:spcBef>
            </a:pPr>
            <a:r>
              <a:rPr lang="en-US" altLang="zh-CN" dirty="0" smtClean="0">
                <a:latin typeface="宋体" charset="-122"/>
              </a:rPr>
              <a:t>3</a:t>
            </a:r>
            <a:r>
              <a:rPr lang="zh-CN" altLang="en-US" dirty="0" smtClean="0">
                <a:latin typeface="宋体" charset="-122"/>
              </a:rPr>
              <a:t>．摒弃</a:t>
            </a:r>
            <a:r>
              <a:rPr lang="zh-CN" altLang="en-US" dirty="0" smtClean="0">
                <a:latin typeface="Courier New"/>
              </a:rPr>
              <a:t>“</a:t>
            </a:r>
            <a:r>
              <a:rPr lang="zh-CN" altLang="en-US" dirty="0" smtClean="0">
                <a:latin typeface="宋体" charset="-122"/>
              </a:rPr>
              <a:t>环路等待</a:t>
            </a:r>
            <a:r>
              <a:rPr lang="zh-CN" altLang="en-US" dirty="0" smtClean="0">
                <a:latin typeface="Courier New"/>
              </a:rPr>
              <a:t>”</a:t>
            </a:r>
            <a:r>
              <a:rPr lang="zh-CN" altLang="en-US" dirty="0" smtClean="0">
                <a:latin typeface="宋体" charset="-122"/>
              </a:rPr>
              <a:t>条件</a:t>
            </a:r>
          </a:p>
          <a:p>
            <a:pPr>
              <a:lnSpc>
                <a:spcPct val="120000"/>
              </a:lnSpc>
              <a:spcBef>
                <a:spcPct val="50000"/>
              </a:spcBef>
            </a:pPr>
            <a:r>
              <a:rPr lang="zh-CN" altLang="en-US" dirty="0" smtClean="0">
                <a:latin typeface="宋体" charset="-122"/>
              </a:rPr>
              <a:t>　　这种方法中规定，系统将所有资源按类型进行线性排队，并赋予不同的序号。例如，令输入机的序号为</a:t>
            </a:r>
            <a:r>
              <a:rPr lang="en-US" altLang="zh-CN" dirty="0" smtClean="0"/>
              <a:t>1</a:t>
            </a:r>
            <a:r>
              <a:rPr lang="zh-CN" altLang="en-US" dirty="0" smtClean="0">
                <a:latin typeface="宋体" charset="-122"/>
              </a:rPr>
              <a:t>，打印机的序号为</a:t>
            </a:r>
            <a:r>
              <a:rPr lang="en-US" altLang="zh-CN" dirty="0" smtClean="0"/>
              <a:t>2</a:t>
            </a:r>
            <a:r>
              <a:rPr lang="zh-CN" altLang="en-US" dirty="0" smtClean="0">
                <a:latin typeface="宋体" charset="-122"/>
              </a:rPr>
              <a:t>，磁带机为</a:t>
            </a:r>
            <a:r>
              <a:rPr lang="en-US" altLang="zh-CN" dirty="0" smtClean="0"/>
              <a:t>3</a:t>
            </a:r>
            <a:r>
              <a:rPr lang="zh-CN" altLang="en-US" dirty="0" smtClean="0">
                <a:latin typeface="宋体" charset="-122"/>
              </a:rPr>
              <a:t>，磁盘为</a:t>
            </a:r>
            <a:r>
              <a:rPr lang="en-US" altLang="zh-CN" dirty="0" smtClean="0"/>
              <a:t>4</a:t>
            </a:r>
            <a:r>
              <a:rPr lang="zh-CN" altLang="en-US" dirty="0" smtClean="0">
                <a:latin typeface="宋体" charset="-122"/>
              </a:rPr>
              <a:t>。所有进程对资源的请求必须严格按照资源序号递增的次序提出，这样，在所形成的资源分配图中，不可能再出现环路，因而摒弃了</a:t>
            </a:r>
            <a:r>
              <a:rPr lang="zh-CN" altLang="en-US" dirty="0" smtClean="0">
                <a:latin typeface="Times New Roman"/>
              </a:rPr>
              <a:t>“</a:t>
            </a:r>
            <a:r>
              <a:rPr lang="zh-CN" altLang="en-US" dirty="0" smtClean="0">
                <a:latin typeface="宋体" charset="-122"/>
              </a:rPr>
              <a:t>环路等待</a:t>
            </a:r>
            <a:r>
              <a:rPr lang="zh-CN" altLang="en-US" dirty="0" smtClean="0">
                <a:latin typeface="Times New Roman"/>
              </a:rPr>
              <a:t>”</a:t>
            </a:r>
            <a:r>
              <a:rPr lang="zh-CN" altLang="en-US" dirty="0" smtClean="0">
                <a:latin typeface="宋体" charset="-122"/>
              </a:rPr>
              <a:t>条件。事实上，在采用这种策略时，总有一个进程占据了较高序号的资源，此后它继续申请的资源必然是空闲的，因而进程可以一直向前推进。</a:t>
            </a:r>
            <a:r>
              <a:rPr lang="zh-CN" altLang="en-US" dirty="0" smtClean="0"/>
              <a:t> </a:t>
            </a:r>
          </a:p>
          <a:p>
            <a:endParaRPr lang="zh-CN" altLang="en-US" dirty="0"/>
          </a:p>
        </p:txBody>
      </p:sp>
      <p:sp>
        <p:nvSpPr>
          <p:cNvPr id="5" name="TextBox 4"/>
          <p:cNvSpPr txBox="1"/>
          <p:nvPr/>
        </p:nvSpPr>
        <p:spPr>
          <a:xfrm>
            <a:off x="683568" y="5858108"/>
            <a:ext cx="6984776"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smtClean="0"/>
              <a:t>思考：弊端？</a:t>
            </a:r>
            <a:endParaRPr lang="zh-CN" altLang="en-US" sz="2800" dirty="0"/>
          </a:p>
        </p:txBody>
      </p:sp>
      <p:sp>
        <p:nvSpPr>
          <p:cNvPr id="6" name="矩形 5"/>
          <p:cNvSpPr/>
          <p:nvPr/>
        </p:nvSpPr>
        <p:spPr>
          <a:xfrm>
            <a:off x="467544" y="1556792"/>
            <a:ext cx="8136904" cy="363791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lnSpc>
                <a:spcPct val="120000"/>
              </a:lnSpc>
              <a:spcBef>
                <a:spcPct val="50000"/>
              </a:spcBef>
            </a:pPr>
            <a:r>
              <a:rPr lang="zh-CN" altLang="en-US" sz="2400" dirty="0" smtClean="0">
                <a:latin typeface="宋体" charset="-122"/>
              </a:rPr>
              <a:t>    首先是为系统中各类资源所分配</a:t>
            </a:r>
            <a:r>
              <a:rPr lang="en-US" altLang="zh-CN" sz="2400" dirty="0" smtClean="0">
                <a:latin typeface="宋体" charset="-122"/>
              </a:rPr>
              <a:t>(</a:t>
            </a:r>
            <a:r>
              <a:rPr lang="zh-CN" altLang="en-US" sz="2400" dirty="0" smtClean="0">
                <a:latin typeface="宋体" charset="-122"/>
              </a:rPr>
              <a:t>确定</a:t>
            </a:r>
            <a:r>
              <a:rPr lang="en-US" altLang="zh-CN" sz="2400" dirty="0" smtClean="0">
                <a:latin typeface="宋体" charset="-122"/>
              </a:rPr>
              <a:t>)</a:t>
            </a:r>
            <a:r>
              <a:rPr lang="zh-CN" altLang="en-US" sz="2400" dirty="0" smtClean="0">
                <a:latin typeface="宋体" charset="-122"/>
              </a:rPr>
              <a:t>的序号必须相对稳定，这就限制了新类型设备的增加。</a:t>
            </a:r>
          </a:p>
          <a:p>
            <a:pPr>
              <a:lnSpc>
                <a:spcPct val="120000"/>
              </a:lnSpc>
            </a:pPr>
            <a:r>
              <a:rPr lang="zh-CN" altLang="en-US" sz="2400" dirty="0" smtClean="0">
                <a:latin typeface="宋体" charset="-122"/>
              </a:rPr>
              <a:t>　　其次，尽管在为资源的类型分配序号时，已经考虑到大多数作业在实际使用这些资源时的顺序，但也经常会发生这种情况：即作业</a:t>
            </a:r>
            <a:r>
              <a:rPr lang="en-US" altLang="zh-CN" sz="2400" dirty="0" smtClean="0"/>
              <a:t>(</a:t>
            </a:r>
            <a:r>
              <a:rPr lang="zh-CN" altLang="en-US" sz="2400" dirty="0" smtClean="0">
                <a:latin typeface="宋体" charset="-122"/>
              </a:rPr>
              <a:t>进程</a:t>
            </a:r>
            <a:r>
              <a:rPr lang="en-US" altLang="zh-CN" sz="2400" dirty="0" smtClean="0"/>
              <a:t>)</a:t>
            </a:r>
            <a:r>
              <a:rPr lang="zh-CN" altLang="en-US" sz="2400" dirty="0" smtClean="0">
                <a:latin typeface="宋体" charset="-122"/>
              </a:rPr>
              <a:t>使用各类资源的顺序与系统规定的顺序不同，造成对资源的浪费。例如，某进程先用磁带机，后用打印机，但按系统规定，该进程应先申请打印机而后申请磁带机，致使先获得的打印机被长时间闲置</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smtClean="0">
                <a:latin typeface="宋体" charset="-122"/>
              </a:rPr>
              <a:t>3.6.2</a:t>
            </a:r>
            <a:r>
              <a:rPr lang="zh-CN" altLang="en-US" dirty="0" smtClean="0">
                <a:latin typeface="宋体" charset="-122"/>
              </a:rPr>
              <a:t>　系统安全状态</a:t>
            </a:r>
          </a:p>
          <a:p>
            <a:pPr algn="just">
              <a:lnSpc>
                <a:spcPct val="130000"/>
              </a:lnSpc>
              <a:spcBef>
                <a:spcPct val="50000"/>
              </a:spcBef>
            </a:pPr>
            <a:r>
              <a:rPr lang="zh-CN" altLang="en-US" dirty="0" smtClean="0">
                <a:latin typeface="宋体" charset="-122"/>
              </a:rPr>
              <a:t>　　</a:t>
            </a:r>
            <a:r>
              <a:rPr lang="en-US" altLang="zh-CN" dirty="0" smtClean="0">
                <a:latin typeface="宋体" charset="-122"/>
              </a:rPr>
              <a:t>1</a:t>
            </a:r>
            <a:r>
              <a:rPr lang="zh-CN" altLang="en-US" dirty="0" smtClean="0">
                <a:latin typeface="宋体" charset="-122"/>
              </a:rPr>
              <a:t>．安全状态</a:t>
            </a:r>
          </a:p>
          <a:p>
            <a:pPr>
              <a:lnSpc>
                <a:spcPct val="130000"/>
              </a:lnSpc>
              <a:spcBef>
                <a:spcPct val="50000"/>
              </a:spcBef>
            </a:pPr>
            <a:r>
              <a:rPr lang="zh-CN" altLang="en-US" dirty="0" smtClean="0">
                <a:latin typeface="宋体" charset="-122"/>
              </a:rPr>
              <a:t>　　在避免死锁的方法中，允许进程动态地申请资源，但系统在进行资源分配之前，应先计算此次资源分配的安全性。若此次分配不会导致系统进入不安全状态，则将资源分配给进程；否则，令进程等待。</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所谓安全状态，是指系统能按某种进程顺序</a:t>
            </a:r>
            <a:r>
              <a:rPr lang="en-US" altLang="zh-CN" dirty="0" smtClean="0">
                <a:latin typeface="宋体" charset="-122"/>
              </a:rPr>
              <a:t>(P</a:t>
            </a:r>
            <a:r>
              <a:rPr lang="en-US" altLang="zh-CN" baseline="-25000" dirty="0" smtClean="0">
                <a:latin typeface="宋体" charset="-122"/>
              </a:rPr>
              <a:t>1</a:t>
            </a:r>
            <a:r>
              <a:rPr lang="zh-CN" altLang="en-US" dirty="0" smtClean="0">
                <a:latin typeface="宋体" charset="-122"/>
              </a:rPr>
              <a:t>，</a:t>
            </a:r>
            <a:r>
              <a:rPr lang="en-US" altLang="zh-CN" dirty="0" smtClean="0">
                <a:latin typeface="宋体" charset="-122"/>
              </a:rPr>
              <a:t>P</a:t>
            </a:r>
            <a:r>
              <a:rPr lang="en-US" altLang="zh-CN" baseline="-25000" dirty="0" smtClean="0">
                <a:latin typeface="宋体" charset="-122"/>
              </a:rPr>
              <a:t>2</a:t>
            </a:r>
            <a:r>
              <a:rPr lang="zh-CN" altLang="en-US" dirty="0" smtClean="0">
                <a:latin typeface="宋体" charset="-122"/>
              </a:rPr>
              <a:t>，</a:t>
            </a:r>
            <a:r>
              <a:rPr lang="en-US" altLang="zh-CN" dirty="0" smtClean="0">
                <a:latin typeface="Courier New"/>
              </a:rPr>
              <a:t>…</a:t>
            </a:r>
            <a:r>
              <a:rPr lang="zh-CN" altLang="en-US" dirty="0" smtClean="0">
                <a:latin typeface="宋体" charset="-122"/>
              </a:rPr>
              <a:t>，</a:t>
            </a:r>
            <a:r>
              <a:rPr lang="en-US" altLang="zh-CN" dirty="0" err="1" smtClean="0">
                <a:latin typeface="宋体" charset="-122"/>
              </a:rPr>
              <a:t>P</a:t>
            </a:r>
            <a:r>
              <a:rPr lang="en-US" altLang="zh-CN" baseline="-25000" dirty="0" err="1" smtClean="0">
                <a:latin typeface="宋体" charset="-122"/>
              </a:rPr>
              <a:t>n</a:t>
            </a:r>
            <a:r>
              <a:rPr lang="en-US" altLang="zh-CN" dirty="0" smtClean="0">
                <a:latin typeface="宋体" charset="-122"/>
              </a:rPr>
              <a:t>)(</a:t>
            </a:r>
            <a:r>
              <a:rPr lang="zh-CN" altLang="en-US" dirty="0" smtClean="0">
                <a:latin typeface="宋体" charset="-122"/>
              </a:rPr>
              <a:t>称</a:t>
            </a:r>
            <a:r>
              <a:rPr lang="en-US" altLang="zh-CN" dirty="0" smtClean="0">
                <a:latin typeface="宋体" charset="-122"/>
              </a:rPr>
              <a:t>〈P</a:t>
            </a:r>
            <a:r>
              <a:rPr lang="en-US" altLang="zh-CN" baseline="-25000" dirty="0" smtClean="0">
                <a:latin typeface="宋体" charset="-122"/>
              </a:rPr>
              <a:t>1</a:t>
            </a:r>
            <a:r>
              <a:rPr lang="zh-CN" altLang="en-US" dirty="0" smtClean="0">
                <a:latin typeface="宋体" charset="-122"/>
              </a:rPr>
              <a:t>，</a:t>
            </a:r>
            <a:r>
              <a:rPr lang="en-US" altLang="zh-CN" dirty="0" smtClean="0">
                <a:latin typeface="宋体" charset="-122"/>
              </a:rPr>
              <a:t>P</a:t>
            </a:r>
            <a:r>
              <a:rPr lang="en-US" altLang="zh-CN" baseline="-25000" dirty="0" smtClean="0">
                <a:latin typeface="宋体" charset="-122"/>
              </a:rPr>
              <a:t>2</a:t>
            </a:r>
            <a:r>
              <a:rPr lang="zh-CN" altLang="en-US" dirty="0" smtClean="0">
                <a:latin typeface="宋体" charset="-122"/>
              </a:rPr>
              <a:t>，</a:t>
            </a:r>
            <a:r>
              <a:rPr lang="en-US" altLang="zh-CN" dirty="0" smtClean="0">
                <a:latin typeface="Courier New"/>
              </a:rPr>
              <a:t>…</a:t>
            </a:r>
            <a:r>
              <a:rPr lang="zh-CN" altLang="en-US" dirty="0" smtClean="0">
                <a:latin typeface="宋体" charset="-122"/>
              </a:rPr>
              <a:t>，</a:t>
            </a:r>
            <a:r>
              <a:rPr lang="en-US" altLang="zh-CN" dirty="0" err="1" smtClean="0">
                <a:latin typeface="宋体" charset="-122"/>
              </a:rPr>
              <a:t>P</a:t>
            </a:r>
            <a:r>
              <a:rPr lang="en-US" altLang="zh-CN" baseline="-25000" dirty="0" err="1" smtClean="0">
                <a:latin typeface="宋体" charset="-122"/>
              </a:rPr>
              <a:t>n</a:t>
            </a:r>
            <a:r>
              <a:rPr lang="en-US" altLang="zh-CN" dirty="0" smtClean="0">
                <a:latin typeface="宋体" charset="-122"/>
              </a:rPr>
              <a:t>〉</a:t>
            </a:r>
            <a:r>
              <a:rPr lang="zh-CN" altLang="en-US" dirty="0" smtClean="0">
                <a:latin typeface="宋体" charset="-122"/>
              </a:rPr>
              <a:t>序列为安全序列</a:t>
            </a:r>
            <a:r>
              <a:rPr lang="en-US" altLang="zh-CN" dirty="0" smtClean="0">
                <a:latin typeface="宋体" charset="-122"/>
              </a:rPr>
              <a:t>)</a:t>
            </a:r>
            <a:r>
              <a:rPr lang="zh-CN" altLang="en-US" dirty="0" smtClean="0">
                <a:latin typeface="宋体" charset="-122"/>
              </a:rPr>
              <a:t>，来为每个进程</a:t>
            </a:r>
            <a:r>
              <a:rPr lang="en-US" altLang="zh-CN" dirty="0" smtClean="0">
                <a:latin typeface="宋体" charset="-122"/>
              </a:rPr>
              <a:t>P</a:t>
            </a:r>
            <a:r>
              <a:rPr lang="en-US" altLang="zh-CN" baseline="-25000" dirty="0" smtClean="0">
                <a:latin typeface="宋体" charset="-122"/>
              </a:rPr>
              <a:t>i</a:t>
            </a:r>
            <a:r>
              <a:rPr lang="zh-CN" altLang="en-US" dirty="0" smtClean="0">
                <a:latin typeface="宋体" charset="-122"/>
              </a:rPr>
              <a:t>分配其所需资源，直至满足每个进程对资源的最大需求，使每个进程都可顺利地完成。如果系统无法找到这样一个安全序列，则称系统处于不安全状态。</a:t>
            </a:r>
            <a:endParaRPr lang="zh-CN" altLang="en-US" dirty="0"/>
          </a:p>
        </p:txBody>
      </p:sp>
      <p:sp>
        <p:nvSpPr>
          <p:cNvPr id="5" name="矩形 4"/>
          <p:cNvSpPr/>
          <p:nvPr/>
        </p:nvSpPr>
        <p:spPr>
          <a:xfrm>
            <a:off x="611560" y="3429000"/>
            <a:ext cx="7776864"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dirty="0" smtClean="0">
                <a:latin typeface="宋体" charset="-122"/>
              </a:rPr>
              <a:t>虽然并非所有的不安全状态都必然会转为死锁状态，但当系统进入不安全状态后，便有可能进而进入死锁状态；反之，只要系统处于安全状态，系统便可避免进入死锁状态。因此，避免死锁的实质在于：系统在进行资源分配时，如何使系统不进入不安全状态。</a:t>
            </a:r>
            <a:r>
              <a:rPr lang="zh-CN" altLang="en-US" sz="2800" dirty="0" smtClean="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412776"/>
            <a:ext cx="8229600" cy="4937760"/>
          </a:xfrm>
        </p:spPr>
        <p:txBody>
          <a:bodyPr>
            <a:normAutofit/>
          </a:bodyPr>
          <a:lstStyle/>
          <a:p>
            <a:r>
              <a:rPr lang="zh-CN" altLang="en-US" sz="2800" dirty="0" smtClean="0"/>
              <a:t>产生死锁的原因和必要条件</a:t>
            </a:r>
            <a:endParaRPr lang="en-US" altLang="zh-CN" sz="2800" dirty="0" smtClean="0"/>
          </a:p>
          <a:p>
            <a:pPr lvl="1"/>
            <a:r>
              <a:rPr lang="zh-CN" altLang="en-US" sz="2800" dirty="0" smtClean="0"/>
              <a:t>产生死锁的原因</a:t>
            </a:r>
            <a:endParaRPr lang="en-US" altLang="zh-CN" sz="2800" dirty="0" smtClean="0"/>
          </a:p>
          <a:p>
            <a:pPr lvl="1"/>
            <a:r>
              <a:rPr lang="zh-CN" altLang="en-US" sz="2800" dirty="0" smtClean="0"/>
              <a:t>产生死锁的必要条件</a:t>
            </a:r>
            <a:endParaRPr lang="en-US" altLang="zh-CN" sz="2800" dirty="0" smtClean="0"/>
          </a:p>
          <a:p>
            <a:pPr lvl="1"/>
            <a:r>
              <a:rPr lang="zh-CN" altLang="en-US" sz="2800" dirty="0" smtClean="0"/>
              <a:t>处理死锁的基本方法</a:t>
            </a:r>
            <a:endParaRPr lang="en-US" altLang="zh-CN" sz="2800" dirty="0" smtClean="0"/>
          </a:p>
          <a:p>
            <a:r>
              <a:rPr lang="zh-CN" altLang="en-US" sz="2800" dirty="0" smtClean="0"/>
              <a:t>预防死锁的方法</a:t>
            </a:r>
            <a:endParaRPr lang="en-US" altLang="zh-CN" sz="2800" dirty="0" smtClean="0"/>
          </a:p>
          <a:p>
            <a:pPr lvl="1"/>
            <a:r>
              <a:rPr lang="zh-CN" altLang="en-US" sz="2800" dirty="0" smtClean="0"/>
              <a:t>系统安全状态</a:t>
            </a:r>
            <a:endParaRPr lang="en-US" altLang="zh-CN" sz="2800" dirty="0" smtClean="0"/>
          </a:p>
          <a:p>
            <a:pPr lvl="1"/>
            <a:r>
              <a:rPr lang="zh-CN" altLang="en-US" sz="2800" dirty="0" smtClean="0"/>
              <a:t>利用银行家算法避免死锁</a:t>
            </a:r>
            <a:endParaRPr lang="en-US" altLang="zh-CN" sz="2800" dirty="0" smtClean="0"/>
          </a:p>
          <a:p>
            <a:r>
              <a:rPr lang="zh-CN" altLang="en-US" sz="2800" dirty="0" smtClean="0"/>
              <a:t>死锁的检测与解除</a:t>
            </a:r>
            <a:endParaRPr lang="en-US" altLang="zh-CN" sz="2800" dirty="0" smtClean="0"/>
          </a:p>
        </p:txBody>
      </p:sp>
      <p:sp>
        <p:nvSpPr>
          <p:cNvPr id="6" name="灯片编号占位符 5"/>
          <p:cNvSpPr>
            <a:spLocks noGrp="1"/>
          </p:cNvSpPr>
          <p:nvPr>
            <p:ph type="sldNum" sz="quarter" idx="4294967295"/>
          </p:nvPr>
        </p:nvSpPr>
        <p:spPr>
          <a:xfrm>
            <a:off x="612648" y="6356350"/>
            <a:ext cx="1981200" cy="365760"/>
          </a:xfrm>
        </p:spPr>
        <p:txBody>
          <a:bodyPr/>
          <a:lstStyle/>
          <a:p>
            <a:fld id="{0C913308-F349-4B6D-A68A-DD1791B4A57B}"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smtClean="0">
                <a:cs typeface="Arial" charset="0"/>
              </a:rPr>
              <a:t>2</a:t>
            </a:r>
            <a:r>
              <a:rPr lang="zh-CN" altLang="en-US" dirty="0" smtClean="0">
                <a:ea typeface="黑体" pitchFamily="2" charset="-122"/>
              </a:rPr>
              <a:t>．安全状态之例</a:t>
            </a:r>
            <a:endParaRPr lang="zh-CN" altLang="en-US" dirty="0" smtClean="0">
              <a:cs typeface="Arial" charset="0"/>
            </a:endParaRPr>
          </a:p>
          <a:p>
            <a:pPr>
              <a:lnSpc>
                <a:spcPct val="130000"/>
              </a:lnSpc>
              <a:spcBef>
                <a:spcPct val="50000"/>
              </a:spcBef>
            </a:pPr>
            <a:r>
              <a:rPr lang="zh-CN" altLang="en-US" dirty="0" smtClean="0"/>
              <a:t>　　假定系统中有三个进程</a:t>
            </a:r>
            <a:r>
              <a:rPr lang="en-US" altLang="zh-CN" dirty="0" smtClean="0"/>
              <a:t>P</a:t>
            </a:r>
            <a:r>
              <a:rPr lang="en-US" altLang="zh-CN" baseline="-30000" dirty="0" smtClean="0"/>
              <a:t>1</a:t>
            </a:r>
            <a:r>
              <a:rPr lang="zh-CN" altLang="en-US" dirty="0" smtClean="0"/>
              <a:t>、</a:t>
            </a:r>
            <a:r>
              <a:rPr lang="en-US" altLang="zh-CN" dirty="0" smtClean="0"/>
              <a:t>P</a:t>
            </a:r>
            <a:r>
              <a:rPr lang="en-US" altLang="zh-CN" baseline="-30000" dirty="0" smtClean="0"/>
              <a:t>2</a:t>
            </a:r>
            <a:r>
              <a:rPr lang="zh-CN" altLang="en-US" dirty="0" smtClean="0"/>
              <a:t>和</a:t>
            </a:r>
            <a:r>
              <a:rPr lang="en-US" altLang="zh-CN" dirty="0" smtClean="0"/>
              <a:t>P</a:t>
            </a:r>
            <a:r>
              <a:rPr lang="en-US" altLang="zh-CN" baseline="-30000" dirty="0" smtClean="0"/>
              <a:t>3</a:t>
            </a:r>
            <a:r>
              <a:rPr lang="zh-CN" altLang="en-US" dirty="0" smtClean="0"/>
              <a:t>，共有</a:t>
            </a:r>
            <a:r>
              <a:rPr lang="en-US" altLang="zh-CN" dirty="0" smtClean="0"/>
              <a:t>12</a:t>
            </a:r>
            <a:r>
              <a:rPr lang="zh-CN" altLang="en-US" dirty="0" smtClean="0"/>
              <a:t>台磁带机。进程</a:t>
            </a:r>
            <a:r>
              <a:rPr lang="en-US" altLang="zh-CN" dirty="0" smtClean="0"/>
              <a:t>P</a:t>
            </a:r>
            <a:r>
              <a:rPr lang="en-US" altLang="zh-CN" baseline="-30000" dirty="0" smtClean="0"/>
              <a:t>1</a:t>
            </a:r>
            <a:r>
              <a:rPr lang="zh-CN" altLang="en-US" dirty="0" smtClean="0"/>
              <a:t>总共要求</a:t>
            </a:r>
            <a:r>
              <a:rPr lang="en-US" altLang="zh-CN" dirty="0" smtClean="0"/>
              <a:t>10</a:t>
            </a:r>
            <a:r>
              <a:rPr lang="zh-CN" altLang="en-US" dirty="0" smtClean="0"/>
              <a:t>台磁带机，</a:t>
            </a:r>
            <a:r>
              <a:rPr lang="en-US" altLang="zh-CN" dirty="0" smtClean="0"/>
              <a:t>P</a:t>
            </a:r>
            <a:r>
              <a:rPr lang="en-US" altLang="zh-CN" baseline="-30000" dirty="0" smtClean="0"/>
              <a:t>2</a:t>
            </a:r>
            <a:r>
              <a:rPr lang="zh-CN" altLang="en-US" dirty="0" smtClean="0"/>
              <a:t>和</a:t>
            </a:r>
            <a:r>
              <a:rPr lang="en-US" altLang="zh-CN" dirty="0" smtClean="0"/>
              <a:t>P</a:t>
            </a:r>
            <a:r>
              <a:rPr lang="en-US" altLang="zh-CN" baseline="-30000" dirty="0" smtClean="0"/>
              <a:t>3</a:t>
            </a:r>
            <a:r>
              <a:rPr lang="zh-CN" altLang="en-US" dirty="0" smtClean="0"/>
              <a:t>分别要求</a:t>
            </a:r>
            <a:r>
              <a:rPr lang="en-US" altLang="zh-CN" dirty="0" smtClean="0"/>
              <a:t>4</a:t>
            </a:r>
            <a:r>
              <a:rPr lang="zh-CN" altLang="en-US" dirty="0" smtClean="0"/>
              <a:t>台和</a:t>
            </a:r>
            <a:r>
              <a:rPr lang="en-US" altLang="zh-CN" dirty="0" smtClean="0"/>
              <a:t>9</a:t>
            </a:r>
            <a:r>
              <a:rPr lang="zh-CN" altLang="en-US" dirty="0" smtClean="0"/>
              <a:t>台。假设在</a:t>
            </a:r>
            <a:r>
              <a:rPr lang="en-US" altLang="zh-CN" i="1" dirty="0" smtClean="0"/>
              <a:t>T</a:t>
            </a:r>
            <a:r>
              <a:rPr lang="en-US" altLang="zh-CN" baseline="-30000" dirty="0" smtClean="0"/>
              <a:t>0</a:t>
            </a:r>
            <a:r>
              <a:rPr lang="zh-CN" altLang="en-US" dirty="0" smtClean="0"/>
              <a:t>时刻，进程</a:t>
            </a:r>
            <a:r>
              <a:rPr lang="en-US" altLang="zh-CN" dirty="0" smtClean="0"/>
              <a:t>P</a:t>
            </a:r>
            <a:r>
              <a:rPr lang="en-US" altLang="zh-CN" baseline="-30000" dirty="0" smtClean="0"/>
              <a:t>1</a:t>
            </a:r>
            <a:r>
              <a:rPr lang="zh-CN" altLang="en-US" dirty="0" smtClean="0"/>
              <a:t>、</a:t>
            </a:r>
            <a:r>
              <a:rPr lang="en-US" altLang="zh-CN" dirty="0" smtClean="0"/>
              <a:t>P</a:t>
            </a:r>
            <a:r>
              <a:rPr lang="en-US" altLang="zh-CN" baseline="-30000" dirty="0" smtClean="0"/>
              <a:t>2</a:t>
            </a:r>
            <a:r>
              <a:rPr lang="zh-CN" altLang="en-US" dirty="0" smtClean="0"/>
              <a:t>和</a:t>
            </a:r>
            <a:r>
              <a:rPr lang="en-US" altLang="zh-CN" dirty="0" smtClean="0"/>
              <a:t>P</a:t>
            </a:r>
            <a:r>
              <a:rPr lang="en-US" altLang="zh-CN" baseline="-30000" dirty="0" smtClean="0"/>
              <a:t>3</a:t>
            </a:r>
            <a:r>
              <a:rPr lang="zh-CN" altLang="en-US" dirty="0" smtClean="0"/>
              <a:t>已分别获得</a:t>
            </a:r>
            <a:r>
              <a:rPr lang="en-US" altLang="zh-CN" dirty="0" smtClean="0"/>
              <a:t>5</a:t>
            </a:r>
            <a:r>
              <a:rPr lang="zh-CN" altLang="en-US" dirty="0" smtClean="0"/>
              <a:t>台、</a:t>
            </a:r>
            <a:r>
              <a:rPr lang="en-US" altLang="zh-CN" dirty="0" smtClean="0"/>
              <a:t>2</a:t>
            </a:r>
            <a:r>
              <a:rPr lang="zh-CN" altLang="en-US" dirty="0" smtClean="0"/>
              <a:t>台和</a:t>
            </a:r>
            <a:r>
              <a:rPr lang="en-US" altLang="zh-CN" dirty="0" smtClean="0"/>
              <a:t>2</a:t>
            </a:r>
            <a:r>
              <a:rPr lang="zh-CN" altLang="en-US" dirty="0" smtClean="0"/>
              <a:t>台磁带机，尚有</a:t>
            </a:r>
            <a:r>
              <a:rPr lang="en-US" altLang="zh-CN" dirty="0" smtClean="0"/>
              <a:t>3</a:t>
            </a:r>
            <a:r>
              <a:rPr lang="zh-CN" altLang="en-US" dirty="0" smtClean="0"/>
              <a:t>台空闲未分配，如下表所示： </a:t>
            </a:r>
          </a:p>
          <a:p>
            <a:endParaRPr lang="zh-CN" altLang="en-US" dirty="0"/>
          </a:p>
        </p:txBody>
      </p:sp>
      <p:graphicFrame>
        <p:nvGraphicFramePr>
          <p:cNvPr id="51202" name="Object 2"/>
          <p:cNvGraphicFramePr>
            <a:graphicFrameLocks noChangeAspect="1"/>
          </p:cNvGraphicFramePr>
          <p:nvPr/>
        </p:nvGraphicFramePr>
        <p:xfrm>
          <a:off x="-1548680" y="4293096"/>
          <a:ext cx="12344400" cy="2332038"/>
        </p:xfrm>
        <a:graphic>
          <a:graphicData uri="http://schemas.openxmlformats.org/presentationml/2006/ole">
            <mc:AlternateContent xmlns:mc="http://schemas.openxmlformats.org/markup-compatibility/2006">
              <mc:Choice xmlns:v="urn:schemas-microsoft-com:vml" Requires="v">
                <p:oleObj spid="_x0000_s51209" name="Document" r:id="rId4" imgW="5411204" imgH="1022437" progId="Word.Document.8">
                  <p:embed/>
                </p:oleObj>
              </mc:Choice>
              <mc:Fallback>
                <p:oleObj name="Document" r:id="rId4" imgW="5411204" imgH="1022437"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8680" y="4293096"/>
                        <a:ext cx="12344400" cy="23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971600" y="5877272"/>
            <a:ext cx="6349815" cy="523220"/>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zh-CN" altLang="en-US" sz="2800" dirty="0" smtClean="0">
                <a:latin typeface="宋体" charset="-122"/>
              </a:rPr>
              <a:t>在</a:t>
            </a:r>
            <a:r>
              <a:rPr lang="en-US" altLang="zh-CN" sz="2800" i="1" dirty="0" smtClean="0"/>
              <a:t>T</a:t>
            </a:r>
            <a:r>
              <a:rPr lang="en-US" altLang="zh-CN" sz="2800" baseline="-30000" dirty="0" smtClean="0"/>
              <a:t>0</a:t>
            </a:r>
            <a:r>
              <a:rPr lang="zh-CN" altLang="en-US" sz="2800" dirty="0" smtClean="0">
                <a:latin typeface="宋体" charset="-122"/>
              </a:rPr>
              <a:t>时刻以后，</a:t>
            </a:r>
            <a:r>
              <a:rPr lang="en-US" altLang="zh-CN" sz="2800" dirty="0" smtClean="0"/>
              <a:t>P</a:t>
            </a:r>
            <a:r>
              <a:rPr lang="en-US" altLang="zh-CN" sz="2800" baseline="-30000" dirty="0" smtClean="0"/>
              <a:t>3</a:t>
            </a:r>
            <a:r>
              <a:rPr lang="zh-CN" altLang="en-US" sz="2800" dirty="0" smtClean="0">
                <a:latin typeface="宋体" charset="-122"/>
              </a:rPr>
              <a:t>又请求</a:t>
            </a:r>
            <a:r>
              <a:rPr lang="en-US" altLang="zh-CN" sz="2800" dirty="0" smtClean="0"/>
              <a:t>1</a:t>
            </a:r>
            <a:r>
              <a:rPr lang="zh-CN" altLang="en-US" sz="2800" dirty="0" smtClean="0">
                <a:latin typeface="宋体" charset="-122"/>
              </a:rPr>
              <a:t>台</a:t>
            </a:r>
            <a:r>
              <a:rPr lang="zh-CN" altLang="en-US" sz="2800" dirty="0" smtClean="0">
                <a:latin typeface="宋体" charset="-122"/>
              </a:rPr>
              <a:t>磁带机呢</a:t>
            </a:r>
            <a:r>
              <a:rPr lang="zh-CN" altLang="en-US" sz="2800" dirty="0">
                <a:latin typeface="宋体" charset="-122"/>
              </a:rPr>
              <a:t>？</a:t>
            </a:r>
            <a:endParaRPr lang="zh-CN" altLang="en-US" sz="2800" dirty="0"/>
          </a:p>
        </p:txBody>
      </p:sp>
      <p:sp>
        <p:nvSpPr>
          <p:cNvPr id="7" name="矩形 6"/>
          <p:cNvSpPr/>
          <p:nvPr/>
        </p:nvSpPr>
        <p:spPr>
          <a:xfrm>
            <a:off x="907976" y="5733256"/>
            <a:ext cx="3416320" cy="523220"/>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zh-CN" altLang="en-US" sz="2800" dirty="0" smtClean="0">
                <a:latin typeface="宋体" charset="-122"/>
              </a:rPr>
              <a:t>当前状态是否安全？</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lstStyle/>
          <a:p>
            <a:r>
              <a:rPr lang="en-US" altLang="zh-CN" dirty="0" smtClean="0">
                <a:latin typeface="宋体" charset="-122"/>
              </a:rPr>
              <a:t>3.6.3</a:t>
            </a:r>
            <a:r>
              <a:rPr lang="zh-CN" altLang="en-US" dirty="0" smtClean="0">
                <a:latin typeface="宋体" charset="-122"/>
              </a:rPr>
              <a:t>　利用银行家算法避免死锁</a:t>
            </a:r>
          </a:p>
          <a:p>
            <a:r>
              <a:rPr lang="zh-CN" altLang="en-US" dirty="0" smtClean="0">
                <a:latin typeface="宋体" charset="-122"/>
              </a:rPr>
              <a:t>假定系统中有五个进程</a:t>
            </a:r>
            <a:r>
              <a:rPr lang="en-US" altLang="zh-CN" dirty="0" smtClean="0"/>
              <a:t>{P</a:t>
            </a:r>
            <a:r>
              <a:rPr lang="en-US" altLang="zh-CN" baseline="-30000" dirty="0" smtClean="0"/>
              <a:t>0</a:t>
            </a:r>
            <a:r>
              <a:rPr lang="zh-CN" altLang="en-US" dirty="0" smtClean="0">
                <a:latin typeface="宋体" charset="-122"/>
              </a:rPr>
              <a:t>，</a:t>
            </a:r>
            <a:r>
              <a:rPr lang="en-US" altLang="zh-CN" dirty="0" smtClean="0"/>
              <a:t>P</a:t>
            </a:r>
            <a:r>
              <a:rPr lang="en-US" altLang="zh-CN" baseline="-30000" dirty="0" smtClean="0"/>
              <a:t>1</a:t>
            </a:r>
            <a:r>
              <a:rPr lang="zh-CN" altLang="en-US" dirty="0" smtClean="0">
                <a:latin typeface="宋体" charset="-122"/>
              </a:rPr>
              <a:t>，</a:t>
            </a:r>
            <a:r>
              <a:rPr lang="en-US" altLang="zh-CN" dirty="0" smtClean="0"/>
              <a:t>P</a:t>
            </a:r>
            <a:r>
              <a:rPr lang="en-US" altLang="zh-CN" baseline="-30000" dirty="0" smtClean="0"/>
              <a:t>2</a:t>
            </a:r>
            <a:r>
              <a:rPr lang="zh-CN" altLang="en-US" dirty="0" smtClean="0">
                <a:latin typeface="宋体" charset="-122"/>
              </a:rPr>
              <a:t>，</a:t>
            </a:r>
            <a:r>
              <a:rPr lang="en-US" altLang="zh-CN" dirty="0" smtClean="0"/>
              <a:t>P</a:t>
            </a:r>
            <a:r>
              <a:rPr lang="en-US" altLang="zh-CN" baseline="-30000" dirty="0" smtClean="0"/>
              <a:t>3</a:t>
            </a:r>
            <a:r>
              <a:rPr lang="zh-CN" altLang="en-US" dirty="0" smtClean="0">
                <a:latin typeface="宋体" charset="-122"/>
              </a:rPr>
              <a:t>，</a:t>
            </a:r>
            <a:r>
              <a:rPr lang="en-US" altLang="zh-CN" dirty="0" smtClean="0"/>
              <a:t>P</a:t>
            </a:r>
            <a:r>
              <a:rPr lang="en-US" altLang="zh-CN" baseline="-30000" dirty="0" smtClean="0"/>
              <a:t>4</a:t>
            </a:r>
            <a:r>
              <a:rPr lang="en-US" altLang="zh-CN" dirty="0" smtClean="0"/>
              <a:t>}</a:t>
            </a:r>
            <a:r>
              <a:rPr lang="zh-CN" altLang="en-US" dirty="0" smtClean="0">
                <a:latin typeface="宋体" charset="-122"/>
              </a:rPr>
              <a:t>和三类资源</a:t>
            </a:r>
            <a:r>
              <a:rPr lang="en-US" altLang="zh-CN" dirty="0" smtClean="0"/>
              <a:t>{A</a:t>
            </a:r>
            <a:r>
              <a:rPr lang="zh-CN" altLang="en-US" dirty="0" smtClean="0">
                <a:latin typeface="宋体" charset="-122"/>
              </a:rPr>
              <a:t>，</a:t>
            </a:r>
            <a:r>
              <a:rPr lang="en-US" altLang="zh-CN" dirty="0" smtClean="0"/>
              <a:t>B</a:t>
            </a:r>
            <a:r>
              <a:rPr lang="zh-CN" altLang="en-US" dirty="0" smtClean="0">
                <a:latin typeface="宋体" charset="-122"/>
              </a:rPr>
              <a:t>，</a:t>
            </a:r>
            <a:r>
              <a:rPr lang="en-US" altLang="zh-CN" dirty="0" smtClean="0"/>
              <a:t>C}</a:t>
            </a:r>
            <a:r>
              <a:rPr lang="zh-CN" altLang="en-US" dirty="0" smtClean="0">
                <a:latin typeface="宋体" charset="-122"/>
              </a:rPr>
              <a:t>，各种资源的数量分别为</a:t>
            </a:r>
            <a:r>
              <a:rPr lang="en-US" altLang="zh-CN" dirty="0" smtClean="0"/>
              <a:t>10</a:t>
            </a:r>
            <a:r>
              <a:rPr lang="zh-CN" altLang="en-US" dirty="0" smtClean="0">
                <a:latin typeface="宋体" charset="-122"/>
              </a:rPr>
              <a:t>、</a:t>
            </a:r>
            <a:r>
              <a:rPr lang="en-US" altLang="zh-CN" dirty="0" smtClean="0"/>
              <a:t>5</a:t>
            </a:r>
            <a:r>
              <a:rPr lang="zh-CN" altLang="en-US" dirty="0" smtClean="0">
                <a:latin typeface="宋体" charset="-122"/>
              </a:rPr>
              <a:t>、</a:t>
            </a:r>
            <a:r>
              <a:rPr lang="en-US" altLang="zh-CN" dirty="0" smtClean="0"/>
              <a:t>7</a:t>
            </a:r>
            <a:r>
              <a:rPr lang="zh-CN" altLang="en-US" dirty="0" smtClean="0">
                <a:latin typeface="宋体" charset="-122"/>
              </a:rPr>
              <a:t>，在</a:t>
            </a:r>
            <a:r>
              <a:rPr lang="en-US" altLang="zh-CN" i="1" dirty="0" smtClean="0"/>
              <a:t>T</a:t>
            </a:r>
            <a:r>
              <a:rPr lang="en-US" altLang="zh-CN" baseline="-30000" dirty="0" smtClean="0"/>
              <a:t>0</a:t>
            </a:r>
            <a:r>
              <a:rPr lang="zh-CN" altLang="en-US" dirty="0" smtClean="0">
                <a:latin typeface="宋体" charset="-122"/>
              </a:rPr>
              <a:t>时刻的资源分配情况如图</a:t>
            </a:r>
            <a:r>
              <a:rPr lang="en-US" altLang="zh-CN" dirty="0" smtClean="0"/>
              <a:t>3-16</a:t>
            </a:r>
            <a:r>
              <a:rPr lang="zh-CN" altLang="en-US" dirty="0" smtClean="0">
                <a:latin typeface="宋体" charset="-122"/>
              </a:rPr>
              <a:t>所示。</a:t>
            </a:r>
            <a:endParaRPr lang="zh-CN" altLang="en-US" dirty="0"/>
          </a:p>
        </p:txBody>
      </p:sp>
      <p:graphicFrame>
        <p:nvGraphicFramePr>
          <p:cNvPr id="52226" name="Object 2"/>
          <p:cNvGraphicFramePr>
            <a:graphicFrameLocks noChangeAspect="1"/>
          </p:cNvGraphicFramePr>
          <p:nvPr/>
        </p:nvGraphicFramePr>
        <p:xfrm>
          <a:off x="0" y="3501008"/>
          <a:ext cx="9144000" cy="3482975"/>
        </p:xfrm>
        <a:graphic>
          <a:graphicData uri="http://schemas.openxmlformats.org/presentationml/2006/ole">
            <mc:AlternateContent xmlns:mc="http://schemas.openxmlformats.org/markup-compatibility/2006">
              <mc:Choice xmlns:v="urn:schemas-microsoft-com:vml" Requires="v">
                <p:oleObj spid="_x0000_s52233" name="Document" r:id="rId3" imgW="5410800" imgH="2061360" progId="Word.Document.8">
                  <p:embed/>
                </p:oleObj>
              </mc:Choice>
              <mc:Fallback>
                <p:oleObj name="Document" r:id="rId3" imgW="5410800" imgH="206136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01008"/>
                        <a:ext cx="9144000"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r>
              <a:rPr lang="en-US" altLang="zh-CN" dirty="0" smtClean="0"/>
              <a:t>(1) </a:t>
            </a:r>
            <a:r>
              <a:rPr lang="en-US" altLang="zh-CN" i="1" dirty="0" smtClean="0"/>
              <a:t>T</a:t>
            </a:r>
            <a:r>
              <a:rPr lang="en-US" altLang="zh-CN" baseline="-30000" dirty="0" smtClean="0"/>
              <a:t>0</a:t>
            </a:r>
            <a:r>
              <a:rPr lang="zh-CN" altLang="en-US" dirty="0" smtClean="0">
                <a:latin typeface="宋体" charset="-122"/>
              </a:rPr>
              <a:t>时刻的安全性：利用安全性算法对</a:t>
            </a:r>
            <a:r>
              <a:rPr lang="en-US" altLang="zh-CN" i="1" dirty="0" smtClean="0"/>
              <a:t>T</a:t>
            </a:r>
            <a:r>
              <a:rPr lang="en-US" altLang="zh-CN" baseline="-30000" dirty="0" smtClean="0"/>
              <a:t>0</a:t>
            </a:r>
            <a:r>
              <a:rPr lang="zh-CN" altLang="en-US" dirty="0" smtClean="0">
                <a:latin typeface="宋体" charset="-122"/>
              </a:rPr>
              <a:t>时刻的资源分配情况进行分析可知，在</a:t>
            </a:r>
            <a:r>
              <a:rPr lang="en-US" altLang="zh-CN" i="1" dirty="0" smtClean="0"/>
              <a:t>T</a:t>
            </a:r>
            <a:r>
              <a:rPr lang="en-US" altLang="zh-CN" baseline="-30000" dirty="0" smtClean="0"/>
              <a:t>0</a:t>
            </a:r>
            <a:r>
              <a:rPr lang="zh-CN" altLang="en-US" dirty="0" smtClean="0">
                <a:latin typeface="宋体" charset="-122"/>
              </a:rPr>
              <a:t>时刻存在着一个安全序列</a:t>
            </a:r>
            <a:r>
              <a:rPr lang="en-US" altLang="zh-CN" dirty="0" smtClean="0"/>
              <a:t>{P</a:t>
            </a:r>
            <a:r>
              <a:rPr lang="en-US" altLang="zh-CN" baseline="-30000" dirty="0" smtClean="0"/>
              <a:t>1</a:t>
            </a:r>
            <a:r>
              <a:rPr lang="zh-CN" altLang="en-US" dirty="0" smtClean="0">
                <a:latin typeface="宋体" charset="-122"/>
              </a:rPr>
              <a:t>，</a:t>
            </a:r>
            <a:r>
              <a:rPr lang="en-US" altLang="zh-CN" dirty="0" smtClean="0"/>
              <a:t>P</a:t>
            </a:r>
            <a:r>
              <a:rPr lang="en-US" altLang="zh-CN" baseline="-30000" dirty="0" smtClean="0"/>
              <a:t>3</a:t>
            </a:r>
            <a:r>
              <a:rPr lang="zh-CN" altLang="en-US" dirty="0" smtClean="0">
                <a:latin typeface="宋体" charset="-122"/>
              </a:rPr>
              <a:t>，</a:t>
            </a:r>
            <a:r>
              <a:rPr lang="en-US" altLang="zh-CN" dirty="0" smtClean="0"/>
              <a:t>P</a:t>
            </a:r>
            <a:r>
              <a:rPr lang="en-US" altLang="zh-CN" baseline="-30000" dirty="0" smtClean="0"/>
              <a:t>4</a:t>
            </a:r>
            <a:r>
              <a:rPr lang="zh-CN" altLang="en-US" dirty="0" smtClean="0">
                <a:latin typeface="宋体" charset="-122"/>
              </a:rPr>
              <a:t>，</a:t>
            </a:r>
            <a:r>
              <a:rPr lang="en-US" altLang="zh-CN" dirty="0" smtClean="0"/>
              <a:t>P</a:t>
            </a:r>
            <a:r>
              <a:rPr lang="en-US" altLang="zh-CN" baseline="-30000" dirty="0" smtClean="0"/>
              <a:t>2</a:t>
            </a:r>
            <a:r>
              <a:rPr lang="zh-CN" altLang="en-US" dirty="0" smtClean="0">
                <a:latin typeface="宋体" charset="-122"/>
              </a:rPr>
              <a:t>，</a:t>
            </a:r>
            <a:r>
              <a:rPr lang="en-US" altLang="zh-CN" dirty="0" smtClean="0"/>
              <a:t>P</a:t>
            </a:r>
            <a:r>
              <a:rPr lang="en-US" altLang="zh-CN" baseline="-30000" dirty="0" smtClean="0"/>
              <a:t>0</a:t>
            </a:r>
            <a:r>
              <a:rPr lang="en-US" altLang="zh-CN" dirty="0" smtClean="0"/>
              <a:t>}</a:t>
            </a:r>
            <a:r>
              <a:rPr lang="zh-CN" altLang="en-US" dirty="0" smtClean="0">
                <a:latin typeface="宋体" charset="-122"/>
              </a:rPr>
              <a:t>，故系统是安全的。</a:t>
            </a:r>
            <a:endParaRPr lang="zh-CN" altLang="en-US" dirty="0"/>
          </a:p>
        </p:txBody>
      </p:sp>
      <p:graphicFrame>
        <p:nvGraphicFramePr>
          <p:cNvPr id="53250" name="Object 2"/>
          <p:cNvGraphicFramePr>
            <a:graphicFrameLocks noChangeAspect="1"/>
          </p:cNvGraphicFramePr>
          <p:nvPr/>
        </p:nvGraphicFramePr>
        <p:xfrm>
          <a:off x="0" y="4077072"/>
          <a:ext cx="9144000" cy="3328987"/>
        </p:xfrm>
        <a:graphic>
          <a:graphicData uri="http://schemas.openxmlformats.org/presentationml/2006/ole">
            <mc:AlternateContent xmlns:mc="http://schemas.openxmlformats.org/markup-compatibility/2006">
              <mc:Choice xmlns:v="urn:schemas-microsoft-com:vml" Requires="v">
                <p:oleObj spid="_x0000_s53257" name="Document" r:id="rId3" imgW="5410800" imgH="1969920" progId="Word.Document.8">
                  <p:embed/>
                </p:oleObj>
              </mc:Choice>
              <mc:Fallback>
                <p:oleObj name="Document" r:id="rId3" imgW="5410800" imgH="196992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77072"/>
                        <a:ext cx="9144000" cy="332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467544" y="404664"/>
            <a:ext cx="8424936" cy="3544368"/>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just">
              <a:lnSpc>
                <a:spcPct val="130000"/>
              </a:lnSpc>
              <a:spcBef>
                <a:spcPts val="500"/>
              </a:spcBef>
            </a:pPr>
            <a:r>
              <a:rPr lang="en-US" altLang="zh-CN" sz="2400" dirty="0" smtClean="0">
                <a:latin typeface="宋体" charset="-122"/>
              </a:rPr>
              <a:t>(1) </a:t>
            </a:r>
            <a:r>
              <a:rPr lang="zh-CN" altLang="en-US" sz="2400" dirty="0" smtClean="0">
                <a:latin typeface="宋体" charset="-122"/>
              </a:rPr>
              <a:t>设置两个向量：</a:t>
            </a:r>
          </a:p>
          <a:p>
            <a:pPr algn="just">
              <a:lnSpc>
                <a:spcPct val="130000"/>
              </a:lnSpc>
              <a:spcBef>
                <a:spcPts val="500"/>
              </a:spcBef>
            </a:pPr>
            <a:r>
              <a:rPr lang="zh-CN" altLang="en-US" sz="2400" dirty="0" smtClean="0">
                <a:latin typeface="宋体" charset="-122"/>
              </a:rPr>
              <a:t>　　① 工作向量</a:t>
            </a:r>
            <a:r>
              <a:rPr lang="en-US" altLang="zh-CN" sz="2400" dirty="0" smtClean="0">
                <a:latin typeface="宋体" charset="-122"/>
              </a:rPr>
              <a:t>Work</a:t>
            </a:r>
            <a:r>
              <a:rPr lang="zh-CN" altLang="en-US" sz="2400" dirty="0" smtClean="0">
                <a:latin typeface="宋体" charset="-122"/>
              </a:rPr>
              <a:t>，它表示系统可提供给进程继续运行所需的各类资源数目，它含有</a:t>
            </a:r>
            <a:r>
              <a:rPr lang="en-US" altLang="zh-CN" sz="2400" dirty="0" smtClean="0">
                <a:latin typeface="宋体" charset="-122"/>
              </a:rPr>
              <a:t>m</a:t>
            </a:r>
            <a:r>
              <a:rPr lang="zh-CN" altLang="en-US" sz="2400" dirty="0" smtClean="0">
                <a:latin typeface="宋体" charset="-122"/>
              </a:rPr>
              <a:t>个元素，在执行安全算法开始时，</a:t>
            </a:r>
            <a:r>
              <a:rPr lang="en-US" altLang="zh-CN" sz="2400" dirty="0" smtClean="0">
                <a:latin typeface="宋体" charset="-122"/>
              </a:rPr>
              <a:t>Work:=Available</a:t>
            </a:r>
            <a:r>
              <a:rPr lang="zh-CN" altLang="en-US" sz="2400" dirty="0" smtClean="0">
                <a:latin typeface="宋体" charset="-122"/>
              </a:rPr>
              <a:t>。</a:t>
            </a:r>
          </a:p>
          <a:p>
            <a:pPr>
              <a:lnSpc>
                <a:spcPct val="130000"/>
              </a:lnSpc>
              <a:spcBef>
                <a:spcPts val="500"/>
              </a:spcBef>
            </a:pPr>
            <a:r>
              <a:rPr lang="zh-CN" altLang="en-US" sz="2400" dirty="0" smtClean="0">
                <a:latin typeface="宋体" charset="-122"/>
              </a:rPr>
              <a:t>　　②</a:t>
            </a:r>
            <a:r>
              <a:rPr lang="zh-CN" altLang="en-US" sz="2400" dirty="0" smtClean="0"/>
              <a:t> </a:t>
            </a:r>
            <a:r>
              <a:rPr lang="en-US" altLang="zh-CN" sz="2400" dirty="0" smtClean="0"/>
              <a:t>Finish</a:t>
            </a:r>
            <a:r>
              <a:rPr lang="zh-CN" altLang="en-US" sz="2400" dirty="0" smtClean="0">
                <a:latin typeface="宋体" charset="-122"/>
              </a:rPr>
              <a:t>，它表示系统是否有足够的资源分配给进程，使之运行完成。开始时先做</a:t>
            </a:r>
            <a:r>
              <a:rPr lang="en-US" altLang="zh-CN" sz="2400" dirty="0" smtClean="0"/>
              <a:t>Finish[</a:t>
            </a:r>
            <a:r>
              <a:rPr lang="en-US" altLang="zh-CN" sz="2400" dirty="0" err="1" smtClean="0"/>
              <a:t>i</a:t>
            </a:r>
            <a:r>
              <a:rPr lang="en-US" altLang="zh-CN" sz="2400" dirty="0" smtClean="0"/>
              <a:t>]:=false</a:t>
            </a:r>
            <a:r>
              <a:rPr lang="zh-CN" altLang="en-US" sz="2400" dirty="0" smtClean="0">
                <a:latin typeface="宋体" charset="-122"/>
              </a:rPr>
              <a:t>；当有足够资源分配给进程时，再令</a:t>
            </a:r>
            <a:r>
              <a:rPr lang="en-US" altLang="zh-CN" sz="2400" dirty="0" smtClean="0"/>
              <a:t>Finish[</a:t>
            </a:r>
            <a:r>
              <a:rPr lang="en-US" altLang="zh-CN" sz="2400" dirty="0" err="1" smtClean="0"/>
              <a:t>i</a:t>
            </a:r>
            <a:r>
              <a:rPr lang="en-US" altLang="zh-CN" sz="2400" dirty="0" smtClean="0"/>
              <a:t>]:=true</a:t>
            </a:r>
            <a:r>
              <a:rPr lang="zh-CN" altLang="en-US" sz="2400" dirty="0" smtClean="0">
                <a:latin typeface="宋体" charset="-122"/>
              </a:rPr>
              <a:t>。</a:t>
            </a:r>
            <a:r>
              <a:rPr lang="zh-CN" altLang="en-US" sz="2400" dirty="0" smtClean="0"/>
              <a:t> </a:t>
            </a:r>
            <a:endParaRPr lang="zh-CN" altLang="en-US" sz="2400" dirty="0"/>
          </a:p>
        </p:txBody>
      </p:sp>
      <p:sp>
        <p:nvSpPr>
          <p:cNvPr id="7" name="矩形 6"/>
          <p:cNvSpPr/>
          <p:nvPr/>
        </p:nvSpPr>
        <p:spPr>
          <a:xfrm>
            <a:off x="23639" y="606579"/>
            <a:ext cx="4392488" cy="3342453"/>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just">
              <a:lnSpc>
                <a:spcPct val="130000"/>
              </a:lnSpc>
              <a:spcBef>
                <a:spcPct val="50000"/>
              </a:spcBef>
            </a:pPr>
            <a:r>
              <a:rPr lang="en-US" altLang="zh-CN" sz="2400" dirty="0" smtClean="0">
                <a:latin typeface="宋体" charset="-122"/>
              </a:rPr>
              <a:t>(2) </a:t>
            </a:r>
            <a:r>
              <a:rPr lang="zh-CN" altLang="en-US" sz="2400" dirty="0" smtClean="0">
                <a:latin typeface="宋体" charset="-122"/>
              </a:rPr>
              <a:t>从进程集合中找到一个能满足下述条件的进程： </a:t>
            </a:r>
          </a:p>
          <a:p>
            <a:pPr algn="just">
              <a:lnSpc>
                <a:spcPct val="130000"/>
              </a:lnSpc>
              <a:spcBef>
                <a:spcPct val="50000"/>
              </a:spcBef>
            </a:pPr>
            <a:r>
              <a:rPr lang="zh-CN" altLang="en-US" sz="2400" dirty="0" smtClean="0">
                <a:latin typeface="宋体" charset="-122"/>
              </a:rPr>
              <a:t>　　① </a:t>
            </a:r>
            <a:r>
              <a:rPr lang="en-US" altLang="zh-CN" sz="2400" dirty="0" smtClean="0">
                <a:latin typeface="宋体" charset="-122"/>
              </a:rPr>
              <a:t>Finish[</a:t>
            </a:r>
            <a:r>
              <a:rPr lang="en-US" altLang="zh-CN" sz="2400" dirty="0" err="1" smtClean="0">
                <a:latin typeface="宋体" charset="-122"/>
              </a:rPr>
              <a:t>i</a:t>
            </a:r>
            <a:r>
              <a:rPr lang="en-US" altLang="zh-CN" sz="2400" dirty="0" smtClean="0">
                <a:latin typeface="宋体" charset="-122"/>
              </a:rPr>
              <a:t>]=false</a:t>
            </a:r>
            <a:r>
              <a:rPr lang="zh-CN" altLang="en-US" sz="2400" dirty="0" smtClean="0">
                <a:latin typeface="宋体" charset="-122"/>
              </a:rPr>
              <a:t>；</a:t>
            </a:r>
          </a:p>
          <a:p>
            <a:pPr algn="just">
              <a:lnSpc>
                <a:spcPct val="130000"/>
              </a:lnSpc>
              <a:spcBef>
                <a:spcPct val="50000"/>
              </a:spcBef>
            </a:pPr>
            <a:r>
              <a:rPr lang="zh-CN" altLang="en-US" sz="2400" dirty="0" smtClean="0">
                <a:latin typeface="宋体" charset="-122"/>
              </a:rPr>
              <a:t>　　② </a:t>
            </a:r>
            <a:r>
              <a:rPr lang="en-US" altLang="zh-CN" sz="2400" dirty="0" smtClean="0">
                <a:latin typeface="宋体" charset="-122"/>
              </a:rPr>
              <a:t>Need[</a:t>
            </a:r>
            <a:r>
              <a:rPr lang="en-US" altLang="zh-CN" sz="2400" dirty="0" err="1" smtClean="0">
                <a:latin typeface="宋体" charset="-122"/>
              </a:rPr>
              <a:t>i,j</a:t>
            </a:r>
            <a:r>
              <a:rPr lang="en-US" altLang="zh-CN" sz="2400" dirty="0" smtClean="0">
                <a:latin typeface="宋体" charset="-122"/>
              </a:rPr>
              <a:t>]≤Work[j]</a:t>
            </a:r>
            <a:r>
              <a:rPr lang="zh-CN" altLang="en-US" sz="2400" dirty="0" smtClean="0">
                <a:latin typeface="宋体" charset="-122"/>
              </a:rPr>
              <a:t>；若找到，执行步骤</a:t>
            </a:r>
            <a:r>
              <a:rPr lang="en-US" altLang="zh-CN" sz="2400" dirty="0" smtClean="0">
                <a:latin typeface="宋体" charset="-122"/>
              </a:rPr>
              <a:t>(3)</a:t>
            </a:r>
            <a:r>
              <a:rPr lang="zh-CN" altLang="en-US" sz="2400" dirty="0" smtClean="0">
                <a:latin typeface="宋体" charset="-122"/>
              </a:rPr>
              <a:t>，否则，执行步骤</a:t>
            </a:r>
            <a:r>
              <a:rPr lang="en-US" altLang="zh-CN" sz="2400" dirty="0" smtClean="0">
                <a:latin typeface="宋体" charset="-122"/>
              </a:rPr>
              <a:t>(4)</a:t>
            </a:r>
            <a:r>
              <a:rPr lang="zh-CN" altLang="en-US" sz="2400" dirty="0" smtClean="0">
                <a:latin typeface="宋体" charset="-122"/>
              </a:rPr>
              <a:t>。</a:t>
            </a:r>
            <a:endParaRPr lang="zh-CN" altLang="en-US" sz="2400" dirty="0">
              <a:latin typeface="宋体" charset="-122"/>
            </a:endParaRPr>
          </a:p>
        </p:txBody>
      </p:sp>
      <p:sp>
        <p:nvSpPr>
          <p:cNvPr id="8" name="矩形 7"/>
          <p:cNvSpPr/>
          <p:nvPr/>
        </p:nvSpPr>
        <p:spPr>
          <a:xfrm>
            <a:off x="4283968" y="495778"/>
            <a:ext cx="4860032" cy="3564053"/>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just">
              <a:lnSpc>
                <a:spcPct val="130000"/>
              </a:lnSpc>
              <a:spcBef>
                <a:spcPct val="50000"/>
              </a:spcBef>
            </a:pPr>
            <a:r>
              <a:rPr lang="en-US" altLang="zh-CN" sz="2400" dirty="0" smtClean="0">
                <a:latin typeface="宋体" charset="-122"/>
              </a:rPr>
              <a:t>(3) </a:t>
            </a:r>
            <a:r>
              <a:rPr lang="zh-CN" altLang="en-US" sz="2400" dirty="0" smtClean="0">
                <a:latin typeface="宋体" charset="-122"/>
              </a:rPr>
              <a:t>当进程</a:t>
            </a:r>
            <a:r>
              <a:rPr lang="en-US" altLang="zh-CN" sz="2400" dirty="0" smtClean="0">
                <a:latin typeface="宋体" charset="-122"/>
              </a:rPr>
              <a:t>Pi</a:t>
            </a:r>
            <a:r>
              <a:rPr lang="zh-CN" altLang="en-US" sz="2400" dirty="0" smtClean="0">
                <a:latin typeface="宋体" charset="-122"/>
              </a:rPr>
              <a:t>获得资源后，可顺利执行，直至完成，并释放出分配给它的资源，故应执行：</a:t>
            </a:r>
          </a:p>
          <a:p>
            <a:pPr lvl="2" algn="just">
              <a:spcBef>
                <a:spcPct val="50000"/>
              </a:spcBef>
            </a:pPr>
            <a:r>
              <a:rPr lang="en-US" altLang="zh-CN" sz="2400" dirty="0" smtClean="0">
                <a:latin typeface="宋体" charset="-122"/>
              </a:rPr>
              <a:t>Work[j]:= Work[j]+Allocation[</a:t>
            </a:r>
            <a:r>
              <a:rPr lang="en-US" altLang="zh-CN" sz="2400" dirty="0" err="1" smtClean="0">
                <a:latin typeface="宋体" charset="-122"/>
              </a:rPr>
              <a:t>i,j</a:t>
            </a:r>
            <a:r>
              <a:rPr lang="en-US" altLang="zh-CN" sz="2400" dirty="0" smtClean="0">
                <a:latin typeface="宋体" charset="-122"/>
              </a:rPr>
              <a:t>]</a:t>
            </a:r>
            <a:r>
              <a:rPr lang="zh-CN" altLang="en-US" sz="2400" dirty="0" smtClean="0">
                <a:latin typeface="宋体" charset="-122"/>
              </a:rPr>
              <a:t>；</a:t>
            </a:r>
          </a:p>
          <a:p>
            <a:pPr lvl="2" algn="just">
              <a:spcBef>
                <a:spcPct val="50000"/>
              </a:spcBef>
            </a:pPr>
            <a:r>
              <a:rPr lang="en-US" altLang="zh-CN" sz="2400" dirty="0" smtClean="0">
                <a:latin typeface="宋体" charset="-122"/>
              </a:rPr>
              <a:t>Finish[</a:t>
            </a:r>
            <a:r>
              <a:rPr lang="en-US" altLang="zh-CN" sz="2400" dirty="0" err="1" smtClean="0">
                <a:latin typeface="宋体" charset="-122"/>
              </a:rPr>
              <a:t>i</a:t>
            </a:r>
            <a:r>
              <a:rPr lang="en-US" altLang="zh-CN" sz="2400" dirty="0" smtClean="0">
                <a:latin typeface="宋体" charset="-122"/>
              </a:rPr>
              <a:t>]:=true</a:t>
            </a:r>
            <a:r>
              <a:rPr lang="zh-CN" altLang="en-US" sz="2400" dirty="0" smtClean="0">
                <a:latin typeface="宋体" charset="-122"/>
              </a:rPr>
              <a:t>；</a:t>
            </a:r>
          </a:p>
          <a:p>
            <a:pPr lvl="2">
              <a:spcBef>
                <a:spcPct val="50000"/>
              </a:spcBef>
            </a:pPr>
            <a:r>
              <a:rPr lang="en-US" altLang="zh-CN" sz="2400" dirty="0" smtClean="0"/>
              <a:t>go to step 2</a:t>
            </a:r>
            <a:r>
              <a:rPr lang="zh-CN" altLang="en-US" sz="2400" dirty="0" smtClean="0">
                <a:latin typeface="宋体" charset="-122"/>
              </a:rPr>
              <a:t>；</a:t>
            </a:r>
            <a:r>
              <a:rPr lang="zh-CN" altLang="en-US" sz="2400" dirty="0" smtClean="0"/>
              <a:t> </a:t>
            </a:r>
            <a:endParaRPr lang="zh-CN" altLang="en-US" sz="2400" dirty="0"/>
          </a:p>
        </p:txBody>
      </p:sp>
      <p:sp>
        <p:nvSpPr>
          <p:cNvPr id="9" name="矩形 8"/>
          <p:cNvSpPr/>
          <p:nvPr/>
        </p:nvSpPr>
        <p:spPr>
          <a:xfrm>
            <a:off x="827584" y="4437112"/>
            <a:ext cx="7092280" cy="83099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CN" sz="2400" dirty="0" smtClean="0"/>
              <a:t>(4) </a:t>
            </a:r>
            <a:r>
              <a:rPr lang="zh-CN" altLang="en-US" sz="2400" dirty="0" smtClean="0">
                <a:latin typeface="宋体" charset="-122"/>
              </a:rPr>
              <a:t>如果所有进程的</a:t>
            </a:r>
            <a:r>
              <a:rPr lang="en-US" altLang="zh-CN" sz="2400" dirty="0" smtClean="0"/>
              <a:t>Finish[</a:t>
            </a:r>
            <a:r>
              <a:rPr lang="en-US" altLang="zh-CN" sz="2400" dirty="0" err="1" smtClean="0"/>
              <a:t>i</a:t>
            </a:r>
            <a:r>
              <a:rPr lang="en-US" altLang="zh-CN" sz="2400" dirty="0" smtClean="0"/>
              <a:t>]=true</a:t>
            </a:r>
            <a:r>
              <a:rPr lang="zh-CN" altLang="en-US" sz="2400" dirty="0" smtClean="0">
                <a:latin typeface="宋体" charset="-122"/>
              </a:rPr>
              <a:t>都满足，则表示系统处于安全状态；否则，系统处于不安全状态。</a:t>
            </a:r>
            <a:r>
              <a:rPr lang="zh-CN" altLang="en-US"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2" nodeType="clickEffect">
                                  <p:stCondLst>
                                    <p:cond delay="0"/>
                                  </p:stCondLst>
                                  <p:childTnLst>
                                    <p:animEffect transition="out" filter="blinds(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9" grpId="1" animBg="1"/>
      <p:bldP spid="9"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pPr algn="just">
              <a:lnSpc>
                <a:spcPct val="100000"/>
              </a:lnSpc>
              <a:spcBef>
                <a:spcPct val="50000"/>
              </a:spcBef>
            </a:pPr>
            <a:r>
              <a:rPr lang="en-US" altLang="zh-CN" sz="2400" dirty="0" smtClean="0"/>
              <a:t>(2)  P</a:t>
            </a:r>
            <a:r>
              <a:rPr lang="en-US" altLang="zh-CN" sz="2400" baseline="-30000" dirty="0" smtClean="0"/>
              <a:t>1</a:t>
            </a:r>
            <a:r>
              <a:rPr lang="zh-CN" altLang="en-US" sz="2400" dirty="0" smtClean="0"/>
              <a:t>请求资源：</a:t>
            </a:r>
            <a:r>
              <a:rPr lang="en-US" altLang="zh-CN" sz="2400" dirty="0" smtClean="0"/>
              <a:t>P</a:t>
            </a:r>
            <a:r>
              <a:rPr lang="en-US" altLang="zh-CN" sz="2400" baseline="-30000" dirty="0" smtClean="0"/>
              <a:t>1</a:t>
            </a:r>
            <a:r>
              <a:rPr lang="zh-CN" altLang="en-US" sz="2400" dirty="0" smtClean="0"/>
              <a:t>发出请求向量</a:t>
            </a:r>
            <a:r>
              <a:rPr lang="en-US" altLang="zh-CN" sz="2400" dirty="0" smtClean="0"/>
              <a:t>Request</a:t>
            </a:r>
            <a:r>
              <a:rPr lang="en-US" altLang="zh-CN" sz="2400" baseline="-30000" dirty="0" smtClean="0"/>
              <a:t>1</a:t>
            </a:r>
            <a:r>
              <a:rPr lang="en-US" altLang="zh-CN" sz="2400" dirty="0" smtClean="0"/>
              <a:t>(1</a:t>
            </a:r>
            <a:r>
              <a:rPr lang="zh-CN" altLang="en-US" sz="2400" dirty="0" smtClean="0"/>
              <a:t>，</a:t>
            </a:r>
            <a:r>
              <a:rPr lang="en-US" altLang="zh-CN" sz="2400" dirty="0" smtClean="0"/>
              <a:t>0</a:t>
            </a:r>
            <a:r>
              <a:rPr lang="zh-CN" altLang="en-US" sz="2400" dirty="0" smtClean="0"/>
              <a:t>，</a:t>
            </a:r>
            <a:r>
              <a:rPr lang="en-US" altLang="zh-CN" sz="2400" dirty="0" smtClean="0"/>
              <a:t>2)</a:t>
            </a:r>
            <a:r>
              <a:rPr lang="zh-CN" altLang="en-US" sz="2400" dirty="0" smtClean="0"/>
              <a:t>，系统按银行家算法进行检查：</a:t>
            </a:r>
          </a:p>
          <a:p>
            <a:pPr algn="just">
              <a:lnSpc>
                <a:spcPct val="100000"/>
              </a:lnSpc>
              <a:spcBef>
                <a:spcPct val="50000"/>
              </a:spcBef>
            </a:pPr>
            <a:r>
              <a:rPr lang="zh-CN" altLang="en-US" sz="2400" dirty="0" smtClean="0"/>
              <a:t>　　① </a:t>
            </a:r>
            <a:r>
              <a:rPr lang="en-US" altLang="zh-CN" sz="2400" dirty="0" smtClean="0"/>
              <a:t>Request</a:t>
            </a:r>
            <a:r>
              <a:rPr lang="en-US" altLang="zh-CN" sz="2400" baseline="-30000" dirty="0" smtClean="0"/>
              <a:t>1</a:t>
            </a:r>
            <a:r>
              <a:rPr lang="en-US" altLang="zh-CN" sz="2400" dirty="0" smtClean="0"/>
              <a:t>(1</a:t>
            </a:r>
            <a:r>
              <a:rPr lang="zh-CN" altLang="en-US" sz="2400" dirty="0" smtClean="0"/>
              <a:t>，</a:t>
            </a:r>
            <a:r>
              <a:rPr lang="en-US" altLang="zh-CN" sz="2400" dirty="0" smtClean="0"/>
              <a:t>0</a:t>
            </a:r>
            <a:r>
              <a:rPr lang="zh-CN" altLang="en-US" sz="2400" dirty="0" smtClean="0"/>
              <a:t>，</a:t>
            </a:r>
            <a:r>
              <a:rPr lang="en-US" altLang="zh-CN" sz="2400" dirty="0" smtClean="0"/>
              <a:t>2)≤Need</a:t>
            </a:r>
            <a:r>
              <a:rPr lang="en-US" altLang="zh-CN" sz="2400" baseline="-30000" dirty="0" smtClean="0"/>
              <a:t>1</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2)</a:t>
            </a:r>
          </a:p>
          <a:p>
            <a:pPr algn="just">
              <a:lnSpc>
                <a:spcPct val="100000"/>
              </a:lnSpc>
              <a:spcBef>
                <a:spcPct val="50000"/>
              </a:spcBef>
            </a:pPr>
            <a:r>
              <a:rPr lang="zh-CN" altLang="en-US" sz="2400" dirty="0" smtClean="0"/>
              <a:t>　　② </a:t>
            </a:r>
            <a:r>
              <a:rPr lang="en-US" altLang="zh-CN" sz="2400" dirty="0" smtClean="0"/>
              <a:t>Request</a:t>
            </a:r>
            <a:r>
              <a:rPr lang="en-US" altLang="zh-CN" sz="2400" baseline="-30000" dirty="0" smtClean="0"/>
              <a:t>1</a:t>
            </a:r>
            <a:r>
              <a:rPr lang="en-US" altLang="zh-CN" sz="2400" dirty="0" smtClean="0"/>
              <a:t>(1</a:t>
            </a:r>
            <a:r>
              <a:rPr lang="zh-CN" altLang="en-US" sz="2400" dirty="0" smtClean="0"/>
              <a:t>，</a:t>
            </a:r>
            <a:r>
              <a:rPr lang="en-US" altLang="zh-CN" sz="2400" dirty="0" smtClean="0"/>
              <a:t>0</a:t>
            </a:r>
            <a:r>
              <a:rPr lang="zh-CN" altLang="en-US" sz="2400" dirty="0" smtClean="0"/>
              <a:t>，</a:t>
            </a:r>
            <a:r>
              <a:rPr lang="en-US" altLang="zh-CN" sz="2400" dirty="0" smtClean="0"/>
              <a:t>2)≤Available</a:t>
            </a:r>
            <a:r>
              <a:rPr lang="en-US" altLang="zh-CN" sz="2400" baseline="-30000" dirty="0" smtClean="0"/>
              <a:t>1</a:t>
            </a:r>
            <a:r>
              <a:rPr lang="en-US" altLang="zh-CN" sz="2400" dirty="0" smtClean="0"/>
              <a:t>(3</a:t>
            </a:r>
            <a:r>
              <a:rPr lang="zh-CN" altLang="en-US" sz="2400" dirty="0" smtClean="0"/>
              <a:t>，</a:t>
            </a:r>
            <a:r>
              <a:rPr lang="en-US" altLang="zh-CN" sz="2400" dirty="0" smtClean="0"/>
              <a:t>3</a:t>
            </a:r>
            <a:r>
              <a:rPr lang="zh-CN" altLang="en-US" sz="2400" dirty="0" smtClean="0"/>
              <a:t>，</a:t>
            </a:r>
            <a:r>
              <a:rPr lang="en-US" altLang="zh-CN" sz="2400" dirty="0" smtClean="0"/>
              <a:t>2)</a:t>
            </a:r>
          </a:p>
          <a:p>
            <a:pPr>
              <a:lnSpc>
                <a:spcPct val="100000"/>
              </a:lnSpc>
              <a:spcBef>
                <a:spcPct val="50000"/>
              </a:spcBef>
            </a:pPr>
            <a:r>
              <a:rPr lang="zh-CN" altLang="en-US" sz="2400" dirty="0" smtClean="0">
                <a:latin typeface="宋体" charset="-122"/>
              </a:rPr>
              <a:t>　　③</a:t>
            </a:r>
            <a:r>
              <a:rPr lang="zh-CN" altLang="en-US" sz="2400" dirty="0" smtClean="0"/>
              <a:t> </a:t>
            </a:r>
            <a:r>
              <a:rPr lang="zh-CN" altLang="en-US" sz="2400" dirty="0" smtClean="0">
                <a:latin typeface="宋体" charset="-122"/>
              </a:rPr>
              <a:t>系统先假定可为</a:t>
            </a:r>
            <a:r>
              <a:rPr lang="en-US" altLang="zh-CN" sz="2400" dirty="0" smtClean="0"/>
              <a:t>P</a:t>
            </a:r>
            <a:r>
              <a:rPr lang="en-US" altLang="zh-CN" sz="2400" baseline="-30000" dirty="0" smtClean="0"/>
              <a:t>1</a:t>
            </a:r>
            <a:r>
              <a:rPr lang="zh-CN" altLang="en-US" sz="2400" dirty="0" smtClean="0">
                <a:latin typeface="宋体" charset="-122"/>
              </a:rPr>
              <a:t>分配资源，并修改</a:t>
            </a:r>
            <a:r>
              <a:rPr lang="en-US" altLang="zh-CN" sz="2400" dirty="0" smtClean="0"/>
              <a:t>Available</a:t>
            </a:r>
            <a:r>
              <a:rPr lang="zh-CN" altLang="en-US" sz="2400" dirty="0" smtClean="0">
                <a:latin typeface="宋体" charset="-122"/>
              </a:rPr>
              <a:t>，</a:t>
            </a:r>
            <a:r>
              <a:rPr lang="en-US" altLang="zh-CN" sz="2400" dirty="0" smtClean="0"/>
              <a:t>Allocation</a:t>
            </a:r>
            <a:r>
              <a:rPr lang="en-US" altLang="zh-CN" sz="2400" baseline="-30000" dirty="0" smtClean="0"/>
              <a:t>1</a:t>
            </a:r>
            <a:r>
              <a:rPr lang="zh-CN" altLang="en-US" sz="2400" dirty="0" smtClean="0">
                <a:latin typeface="宋体" charset="-122"/>
              </a:rPr>
              <a:t>和</a:t>
            </a:r>
            <a:r>
              <a:rPr lang="en-US" altLang="zh-CN" sz="2400" dirty="0" smtClean="0"/>
              <a:t>Need</a:t>
            </a:r>
            <a:r>
              <a:rPr lang="en-US" altLang="zh-CN" sz="2400" baseline="-30000" dirty="0" smtClean="0"/>
              <a:t>1</a:t>
            </a:r>
            <a:r>
              <a:rPr lang="zh-CN" altLang="en-US" sz="2400" dirty="0" smtClean="0">
                <a:latin typeface="宋体" charset="-122"/>
              </a:rPr>
              <a:t>向量，由此形成的资源变化情况如图中的圆括号所示。</a:t>
            </a:r>
            <a:r>
              <a:rPr lang="zh-CN" altLang="en-US" sz="2400" dirty="0" smtClean="0"/>
              <a:t> </a:t>
            </a:r>
          </a:p>
          <a:p>
            <a:endParaRPr lang="zh-CN" altLang="en-US" dirty="0"/>
          </a:p>
        </p:txBody>
      </p:sp>
      <p:graphicFrame>
        <p:nvGraphicFramePr>
          <p:cNvPr id="55298" name="Object 2"/>
          <p:cNvGraphicFramePr>
            <a:graphicFrameLocks noChangeAspect="1"/>
          </p:cNvGraphicFramePr>
          <p:nvPr/>
        </p:nvGraphicFramePr>
        <p:xfrm>
          <a:off x="0" y="3933056"/>
          <a:ext cx="9144000" cy="3482975"/>
        </p:xfrm>
        <a:graphic>
          <a:graphicData uri="http://schemas.openxmlformats.org/presentationml/2006/ole">
            <mc:AlternateContent xmlns:mc="http://schemas.openxmlformats.org/markup-compatibility/2006">
              <mc:Choice xmlns:v="urn:schemas-microsoft-com:vml" Requires="v">
                <p:oleObj spid="_x0000_s55305" name="Document" r:id="rId3" imgW="5410800" imgH="2061360" progId="Word.Document.8">
                  <p:embed/>
                </p:oleObj>
              </mc:Choice>
              <mc:Fallback>
                <p:oleObj name="Document" r:id="rId3" imgW="5410800" imgH="206136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33056"/>
                        <a:ext cx="9144000"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lstStyle/>
          <a:p>
            <a:r>
              <a:rPr lang="en-US" altLang="zh-CN" dirty="0" smtClean="0">
                <a:latin typeface="宋体" charset="-122"/>
              </a:rPr>
              <a:t>④</a:t>
            </a:r>
            <a:r>
              <a:rPr lang="en-US" altLang="zh-CN" dirty="0" smtClean="0"/>
              <a:t> </a:t>
            </a:r>
            <a:r>
              <a:rPr lang="zh-CN" altLang="en-US" dirty="0" smtClean="0">
                <a:latin typeface="宋体" charset="-122"/>
              </a:rPr>
              <a:t>再利用安全性算法检查此时系统是否安全。如图所示。</a:t>
            </a:r>
            <a:r>
              <a:rPr lang="zh-CN" altLang="en-US" dirty="0" smtClean="0"/>
              <a:t> </a:t>
            </a:r>
          </a:p>
          <a:p>
            <a:endParaRPr lang="zh-CN" altLang="en-US" dirty="0"/>
          </a:p>
        </p:txBody>
      </p:sp>
      <p:graphicFrame>
        <p:nvGraphicFramePr>
          <p:cNvPr id="54276" name="Object 4"/>
          <p:cNvGraphicFramePr>
            <a:graphicFrameLocks noChangeAspect="1"/>
          </p:cNvGraphicFramePr>
          <p:nvPr/>
        </p:nvGraphicFramePr>
        <p:xfrm>
          <a:off x="0" y="2708920"/>
          <a:ext cx="9144000" cy="2814638"/>
        </p:xfrm>
        <a:graphic>
          <a:graphicData uri="http://schemas.openxmlformats.org/presentationml/2006/ole">
            <mc:AlternateContent xmlns:mc="http://schemas.openxmlformats.org/markup-compatibility/2006">
              <mc:Choice xmlns:v="urn:schemas-microsoft-com:vml" Requires="v">
                <p:oleObj spid="_x0000_s54283" name="Document" r:id="rId3" imgW="5410800" imgH="1665000" progId="Word.Document.8">
                  <p:embed/>
                </p:oleObj>
              </mc:Choice>
              <mc:Fallback>
                <p:oleObj name="Document" r:id="rId3" imgW="5410800" imgH="1665000"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08920"/>
                        <a:ext cx="9144000" cy="281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smtClean="0"/>
              <a:t>(3)  P</a:t>
            </a:r>
            <a:r>
              <a:rPr lang="en-US" altLang="zh-CN" baseline="-30000" dirty="0" smtClean="0"/>
              <a:t>4</a:t>
            </a:r>
            <a:r>
              <a:rPr lang="zh-CN" altLang="en-US" dirty="0" smtClean="0"/>
              <a:t>请求资源：</a:t>
            </a:r>
            <a:r>
              <a:rPr lang="en-US" altLang="zh-CN" dirty="0" smtClean="0"/>
              <a:t>P</a:t>
            </a:r>
            <a:r>
              <a:rPr lang="en-US" altLang="zh-CN" baseline="-30000" dirty="0" smtClean="0"/>
              <a:t>4</a:t>
            </a:r>
            <a:r>
              <a:rPr lang="zh-CN" altLang="en-US" dirty="0" smtClean="0"/>
              <a:t>发出请求向量</a:t>
            </a:r>
            <a:r>
              <a:rPr lang="en-US" altLang="zh-CN" dirty="0" smtClean="0"/>
              <a:t>Request</a:t>
            </a:r>
            <a:r>
              <a:rPr lang="en-US" altLang="zh-CN" baseline="-30000" dirty="0" smtClean="0"/>
              <a:t>4</a:t>
            </a:r>
            <a:r>
              <a:rPr lang="en-US" altLang="zh-CN" dirty="0" smtClean="0"/>
              <a:t>(3</a:t>
            </a:r>
            <a:r>
              <a:rPr lang="zh-CN" altLang="en-US" dirty="0" smtClean="0"/>
              <a:t>，</a:t>
            </a:r>
            <a:r>
              <a:rPr lang="en-US" altLang="zh-CN" dirty="0" smtClean="0"/>
              <a:t>3</a:t>
            </a:r>
            <a:r>
              <a:rPr lang="zh-CN" altLang="en-US" dirty="0" smtClean="0"/>
              <a:t>，</a:t>
            </a:r>
            <a:r>
              <a:rPr lang="en-US" altLang="zh-CN" dirty="0" smtClean="0"/>
              <a:t>0)</a:t>
            </a:r>
            <a:r>
              <a:rPr lang="zh-CN" altLang="en-US" dirty="0" smtClean="0"/>
              <a:t>，系统按银行家算法进行检查：</a:t>
            </a:r>
          </a:p>
          <a:p>
            <a:pPr algn="just">
              <a:lnSpc>
                <a:spcPct val="120000"/>
              </a:lnSpc>
              <a:spcBef>
                <a:spcPct val="50000"/>
              </a:spcBef>
            </a:pPr>
            <a:r>
              <a:rPr lang="zh-CN" altLang="en-US" dirty="0" smtClean="0"/>
              <a:t>　　① </a:t>
            </a:r>
            <a:r>
              <a:rPr lang="en-US" altLang="zh-CN" dirty="0" smtClean="0"/>
              <a:t>Request</a:t>
            </a:r>
            <a:r>
              <a:rPr lang="en-US" altLang="zh-CN" baseline="-30000" dirty="0" smtClean="0"/>
              <a:t>4</a:t>
            </a:r>
            <a:r>
              <a:rPr lang="en-US" altLang="zh-CN" dirty="0" smtClean="0"/>
              <a:t>(3</a:t>
            </a:r>
            <a:r>
              <a:rPr lang="zh-CN" altLang="en-US" dirty="0" smtClean="0"/>
              <a:t>，</a:t>
            </a:r>
            <a:r>
              <a:rPr lang="en-US" altLang="zh-CN" dirty="0" smtClean="0"/>
              <a:t>3</a:t>
            </a:r>
            <a:r>
              <a:rPr lang="zh-CN" altLang="en-US" dirty="0" smtClean="0"/>
              <a:t>，</a:t>
            </a:r>
            <a:r>
              <a:rPr lang="en-US" altLang="zh-CN" dirty="0" smtClean="0"/>
              <a:t>0)≤Need</a:t>
            </a:r>
            <a:r>
              <a:rPr lang="en-US" altLang="zh-CN" baseline="-30000" dirty="0" smtClean="0"/>
              <a:t>4</a:t>
            </a:r>
            <a:r>
              <a:rPr lang="en-US" altLang="zh-CN" dirty="0" smtClean="0"/>
              <a:t>(4</a:t>
            </a:r>
            <a:r>
              <a:rPr lang="zh-CN" altLang="en-US" dirty="0" smtClean="0"/>
              <a:t>，</a:t>
            </a:r>
            <a:r>
              <a:rPr lang="en-US" altLang="zh-CN" dirty="0" smtClean="0"/>
              <a:t>3</a:t>
            </a:r>
            <a:r>
              <a:rPr lang="zh-CN" altLang="en-US" dirty="0" smtClean="0"/>
              <a:t>，</a:t>
            </a:r>
            <a:r>
              <a:rPr lang="en-US" altLang="zh-CN" dirty="0" smtClean="0"/>
              <a:t>1)</a:t>
            </a:r>
            <a:r>
              <a:rPr lang="zh-CN" altLang="en-US" dirty="0" smtClean="0"/>
              <a:t>；</a:t>
            </a:r>
          </a:p>
          <a:p>
            <a:pPr algn="just">
              <a:lnSpc>
                <a:spcPct val="120000"/>
              </a:lnSpc>
              <a:spcBef>
                <a:spcPct val="50000"/>
              </a:spcBef>
            </a:pPr>
            <a:r>
              <a:rPr lang="zh-CN" altLang="en-US" dirty="0" smtClean="0"/>
              <a:t>　　② </a:t>
            </a:r>
            <a:r>
              <a:rPr lang="en-US" altLang="zh-CN" dirty="0" smtClean="0"/>
              <a:t>Request</a:t>
            </a:r>
            <a:r>
              <a:rPr lang="en-US" altLang="zh-CN" baseline="-30000" dirty="0" smtClean="0"/>
              <a:t>4</a:t>
            </a:r>
            <a:r>
              <a:rPr lang="en-US" altLang="zh-CN" dirty="0" smtClean="0"/>
              <a:t>(3</a:t>
            </a:r>
            <a:r>
              <a:rPr lang="zh-CN" altLang="en-US" dirty="0" smtClean="0"/>
              <a:t>，</a:t>
            </a:r>
            <a:r>
              <a:rPr lang="en-US" altLang="zh-CN" dirty="0" smtClean="0"/>
              <a:t>3</a:t>
            </a:r>
            <a:r>
              <a:rPr lang="zh-CN" altLang="en-US" dirty="0" smtClean="0"/>
              <a:t>，</a:t>
            </a:r>
            <a:r>
              <a:rPr lang="en-US" altLang="zh-CN" dirty="0" smtClean="0"/>
              <a:t>0</a:t>
            </a:r>
            <a:r>
              <a:rPr lang="en-US" altLang="zh-CN" dirty="0" smtClean="0"/>
              <a:t>)≥Available(2</a:t>
            </a:r>
            <a:r>
              <a:rPr lang="zh-CN" altLang="en-US" dirty="0" smtClean="0"/>
              <a:t>，</a:t>
            </a:r>
            <a:r>
              <a:rPr lang="en-US" altLang="zh-CN" dirty="0" smtClean="0"/>
              <a:t>3</a:t>
            </a:r>
            <a:r>
              <a:rPr lang="zh-CN" altLang="en-US" dirty="0" smtClean="0"/>
              <a:t>，</a:t>
            </a:r>
            <a:r>
              <a:rPr lang="en-US" altLang="zh-CN" dirty="0" smtClean="0"/>
              <a:t>0)</a:t>
            </a:r>
            <a:r>
              <a:rPr lang="zh-CN" altLang="en-US" dirty="0" smtClean="0"/>
              <a:t>，让</a:t>
            </a:r>
            <a:r>
              <a:rPr lang="en-US" altLang="zh-CN" dirty="0" smtClean="0"/>
              <a:t>P</a:t>
            </a:r>
            <a:r>
              <a:rPr lang="en-US" altLang="zh-CN" baseline="-30000" dirty="0" smtClean="0"/>
              <a:t>4</a:t>
            </a:r>
            <a:r>
              <a:rPr lang="zh-CN" altLang="en-US" dirty="0" smtClean="0"/>
              <a:t>等待。</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a:xfrm>
            <a:off x="468313" y="548680"/>
            <a:ext cx="8207375" cy="5544145"/>
          </a:xfrm>
        </p:spPr>
        <p:txBody>
          <a:bodyPr>
            <a:normAutofit/>
          </a:bodyPr>
          <a:lstStyle/>
          <a:p>
            <a:pPr algn="just">
              <a:lnSpc>
                <a:spcPct val="120000"/>
              </a:lnSpc>
              <a:spcBef>
                <a:spcPct val="50000"/>
              </a:spcBef>
            </a:pPr>
            <a:r>
              <a:rPr lang="en-US" altLang="zh-CN" sz="2400" dirty="0" smtClean="0"/>
              <a:t>(4)  P</a:t>
            </a:r>
            <a:r>
              <a:rPr lang="en-US" altLang="zh-CN" sz="2400" baseline="-30000" dirty="0" smtClean="0"/>
              <a:t>0</a:t>
            </a:r>
            <a:r>
              <a:rPr lang="zh-CN" altLang="en-US" sz="2400" dirty="0" smtClean="0"/>
              <a:t>请求资源：</a:t>
            </a:r>
            <a:r>
              <a:rPr lang="en-US" altLang="zh-CN" sz="2400" dirty="0" smtClean="0"/>
              <a:t>P</a:t>
            </a:r>
            <a:r>
              <a:rPr lang="en-US" altLang="zh-CN" sz="2400" baseline="-30000" dirty="0" smtClean="0"/>
              <a:t>0</a:t>
            </a:r>
            <a:r>
              <a:rPr lang="zh-CN" altLang="en-US" sz="2400" dirty="0" smtClean="0"/>
              <a:t>发出请求向量</a:t>
            </a:r>
            <a:r>
              <a:rPr lang="en-US" altLang="zh-CN" sz="2400" dirty="0" smtClean="0"/>
              <a:t>Requst</a:t>
            </a:r>
            <a:r>
              <a:rPr lang="en-US" altLang="zh-CN" sz="2400" baseline="-30000" dirty="0" smtClean="0"/>
              <a:t>0</a:t>
            </a:r>
            <a:r>
              <a:rPr lang="en-US" altLang="zh-CN" sz="2400" dirty="0" smtClean="0"/>
              <a:t>(0</a:t>
            </a:r>
            <a:r>
              <a:rPr lang="zh-CN" altLang="en-US" sz="2400" dirty="0" smtClean="0"/>
              <a:t>，</a:t>
            </a:r>
            <a:r>
              <a:rPr lang="en-US" altLang="zh-CN" sz="2400" dirty="0" smtClean="0"/>
              <a:t>2</a:t>
            </a:r>
            <a:r>
              <a:rPr lang="zh-CN" altLang="en-US" sz="2400" dirty="0" smtClean="0"/>
              <a:t>，</a:t>
            </a:r>
            <a:r>
              <a:rPr lang="en-US" altLang="zh-CN" sz="2400" dirty="0" smtClean="0"/>
              <a:t>0)</a:t>
            </a:r>
            <a:r>
              <a:rPr lang="zh-CN" altLang="en-US" sz="2400" dirty="0" smtClean="0"/>
              <a:t>，系统按银行家算法进行检查：</a:t>
            </a:r>
          </a:p>
          <a:p>
            <a:pPr algn="just">
              <a:lnSpc>
                <a:spcPct val="120000"/>
              </a:lnSpc>
              <a:spcBef>
                <a:spcPct val="50000"/>
              </a:spcBef>
            </a:pPr>
            <a:r>
              <a:rPr lang="zh-CN" altLang="en-US" sz="2400" dirty="0" smtClean="0"/>
              <a:t>　　① </a:t>
            </a:r>
            <a:r>
              <a:rPr lang="en-US" altLang="zh-CN" sz="2400" dirty="0" smtClean="0"/>
              <a:t>Request</a:t>
            </a:r>
            <a:r>
              <a:rPr lang="en-US" altLang="zh-CN" sz="2400" baseline="-30000" dirty="0" smtClean="0"/>
              <a:t>0</a:t>
            </a:r>
            <a:r>
              <a:rPr lang="en-US" altLang="zh-CN" sz="2400" dirty="0" smtClean="0"/>
              <a:t>(0</a:t>
            </a:r>
            <a:r>
              <a:rPr lang="zh-CN" altLang="en-US" sz="2400" dirty="0" smtClean="0"/>
              <a:t>，</a:t>
            </a:r>
            <a:r>
              <a:rPr lang="en-US" altLang="zh-CN" sz="2400" dirty="0" smtClean="0"/>
              <a:t>2</a:t>
            </a:r>
            <a:r>
              <a:rPr lang="zh-CN" altLang="en-US" sz="2400" dirty="0" smtClean="0"/>
              <a:t>，</a:t>
            </a:r>
            <a:r>
              <a:rPr lang="en-US" altLang="zh-CN" sz="2400" dirty="0" smtClean="0"/>
              <a:t>0)≤Need</a:t>
            </a:r>
            <a:r>
              <a:rPr lang="en-US" altLang="zh-CN" sz="2400" baseline="-30000" dirty="0" smtClean="0"/>
              <a:t>0</a:t>
            </a:r>
            <a:r>
              <a:rPr lang="en-US" altLang="zh-CN" sz="2400" dirty="0" smtClean="0"/>
              <a:t>(7</a:t>
            </a:r>
            <a:r>
              <a:rPr lang="zh-CN" altLang="en-US" sz="2400" dirty="0" smtClean="0"/>
              <a:t>，</a:t>
            </a:r>
            <a:r>
              <a:rPr lang="en-US" altLang="zh-CN" sz="2400" dirty="0" smtClean="0"/>
              <a:t>4</a:t>
            </a:r>
            <a:r>
              <a:rPr lang="zh-CN" altLang="en-US" sz="2400" dirty="0" smtClean="0"/>
              <a:t>，</a:t>
            </a:r>
            <a:r>
              <a:rPr lang="en-US" altLang="zh-CN" sz="2400" dirty="0" smtClean="0"/>
              <a:t>3)</a:t>
            </a:r>
            <a:r>
              <a:rPr lang="zh-CN" altLang="en-US" sz="2400" dirty="0" smtClean="0"/>
              <a:t>；</a:t>
            </a:r>
          </a:p>
          <a:p>
            <a:pPr algn="just">
              <a:lnSpc>
                <a:spcPct val="120000"/>
              </a:lnSpc>
              <a:spcBef>
                <a:spcPct val="50000"/>
              </a:spcBef>
            </a:pPr>
            <a:r>
              <a:rPr lang="zh-CN" altLang="en-US" sz="2400" dirty="0" smtClean="0"/>
              <a:t>　　② </a:t>
            </a:r>
            <a:r>
              <a:rPr lang="en-US" altLang="zh-CN" sz="2400" dirty="0" smtClean="0"/>
              <a:t>Request</a:t>
            </a:r>
            <a:r>
              <a:rPr lang="en-US" altLang="zh-CN" sz="2400" baseline="-30000" dirty="0" smtClean="0"/>
              <a:t>0</a:t>
            </a:r>
            <a:r>
              <a:rPr lang="en-US" altLang="zh-CN" sz="2400" dirty="0" smtClean="0"/>
              <a:t>(0</a:t>
            </a:r>
            <a:r>
              <a:rPr lang="zh-CN" altLang="en-US" sz="2400" dirty="0" smtClean="0"/>
              <a:t>，</a:t>
            </a:r>
            <a:r>
              <a:rPr lang="en-US" altLang="zh-CN" sz="2400" dirty="0" smtClean="0"/>
              <a:t>2</a:t>
            </a:r>
            <a:r>
              <a:rPr lang="zh-CN" altLang="en-US" sz="2400" dirty="0" smtClean="0"/>
              <a:t>，</a:t>
            </a:r>
            <a:r>
              <a:rPr lang="en-US" altLang="zh-CN" sz="2400" dirty="0" smtClean="0"/>
              <a:t>0)≤Available(2</a:t>
            </a:r>
            <a:r>
              <a:rPr lang="zh-CN" altLang="en-US" sz="2400" dirty="0" smtClean="0"/>
              <a:t>，</a:t>
            </a:r>
            <a:r>
              <a:rPr lang="en-US" altLang="zh-CN" sz="2400" dirty="0" smtClean="0"/>
              <a:t>3</a:t>
            </a:r>
            <a:r>
              <a:rPr lang="zh-CN" altLang="en-US" sz="2400" dirty="0" smtClean="0"/>
              <a:t>，</a:t>
            </a:r>
            <a:r>
              <a:rPr lang="en-US" altLang="zh-CN" sz="2400" dirty="0" smtClean="0"/>
              <a:t>0)</a:t>
            </a:r>
            <a:r>
              <a:rPr lang="zh-CN" altLang="en-US" sz="2400" dirty="0" smtClean="0"/>
              <a:t>；</a:t>
            </a:r>
          </a:p>
          <a:p>
            <a:pPr>
              <a:lnSpc>
                <a:spcPct val="120000"/>
              </a:lnSpc>
              <a:spcBef>
                <a:spcPct val="50000"/>
              </a:spcBef>
            </a:pPr>
            <a:r>
              <a:rPr lang="zh-CN" altLang="en-US" sz="2400" dirty="0" smtClean="0">
                <a:latin typeface="宋体" charset="-122"/>
              </a:rPr>
              <a:t>　　③</a:t>
            </a:r>
            <a:r>
              <a:rPr lang="zh-CN" altLang="en-US" sz="2400" dirty="0" smtClean="0"/>
              <a:t> </a:t>
            </a:r>
            <a:r>
              <a:rPr lang="zh-CN" altLang="en-US" sz="2400" dirty="0" smtClean="0">
                <a:latin typeface="宋体" charset="-122"/>
              </a:rPr>
              <a:t>系统暂时先假定可为</a:t>
            </a:r>
            <a:r>
              <a:rPr lang="en-US" altLang="zh-CN" sz="2400" dirty="0" smtClean="0"/>
              <a:t>P</a:t>
            </a:r>
            <a:r>
              <a:rPr lang="en-US" altLang="zh-CN" sz="2400" baseline="-30000" dirty="0" smtClean="0"/>
              <a:t>0</a:t>
            </a:r>
            <a:r>
              <a:rPr lang="zh-CN" altLang="en-US" sz="2400" dirty="0" smtClean="0">
                <a:latin typeface="宋体" charset="-122"/>
              </a:rPr>
              <a:t>分配资源，并修改有关数据，如图所示。</a:t>
            </a:r>
            <a:r>
              <a:rPr lang="zh-CN" altLang="en-US" sz="2400" dirty="0" smtClean="0"/>
              <a:t> </a:t>
            </a:r>
          </a:p>
          <a:p>
            <a:endParaRPr lang="zh-CN" altLang="en-US" sz="2400" dirty="0"/>
          </a:p>
        </p:txBody>
      </p:sp>
      <p:graphicFrame>
        <p:nvGraphicFramePr>
          <p:cNvPr id="56322" name="Object 2"/>
          <p:cNvGraphicFramePr>
            <a:graphicFrameLocks noChangeAspect="1"/>
          </p:cNvGraphicFramePr>
          <p:nvPr/>
        </p:nvGraphicFramePr>
        <p:xfrm>
          <a:off x="179512" y="3933056"/>
          <a:ext cx="9144000" cy="2814638"/>
        </p:xfrm>
        <a:graphic>
          <a:graphicData uri="http://schemas.openxmlformats.org/presentationml/2006/ole">
            <mc:AlternateContent xmlns:mc="http://schemas.openxmlformats.org/markup-compatibility/2006">
              <mc:Choice xmlns:v="urn:schemas-microsoft-com:vml" Requires="v">
                <p:oleObj spid="_x0000_s56329" name="Document" r:id="rId3" imgW="5410800" imgH="1665000" progId="Word.Document.8">
                  <p:embed/>
                </p:oleObj>
              </mc:Choice>
              <mc:Fallback>
                <p:oleObj name="Document" r:id="rId3" imgW="5410800" imgH="16650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933056"/>
                        <a:ext cx="9144000" cy="281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pPr marL="240030" indent="-514350"/>
            <a:r>
              <a:rPr lang="zh-CN" altLang="en-US" dirty="0" smtClean="0">
                <a:latin typeface="宋体" charset="-122"/>
              </a:rPr>
              <a:t>（</a:t>
            </a:r>
            <a:r>
              <a:rPr lang="en-US" altLang="zh-CN" dirty="0" smtClean="0">
                <a:latin typeface="宋体" charset="-122"/>
              </a:rPr>
              <a:t>5</a:t>
            </a:r>
            <a:r>
              <a:rPr lang="zh-CN" altLang="en-US" dirty="0" smtClean="0">
                <a:latin typeface="宋体" charset="-122"/>
              </a:rPr>
              <a:t>）</a:t>
            </a:r>
            <a:r>
              <a:rPr lang="en-US" altLang="zh-CN" dirty="0" smtClean="0">
                <a:latin typeface="宋体" charset="-122"/>
              </a:rPr>
              <a:t> </a:t>
            </a:r>
            <a:r>
              <a:rPr lang="zh-CN" altLang="en-US" dirty="0" smtClean="0">
                <a:latin typeface="宋体" charset="-122"/>
              </a:rPr>
              <a:t>进行安全性检查：可用资源</a:t>
            </a:r>
            <a:r>
              <a:rPr lang="en-US" altLang="zh-CN" dirty="0" smtClean="0">
                <a:latin typeface="宋体" charset="-122"/>
              </a:rPr>
              <a:t>Available(2</a:t>
            </a:r>
            <a:r>
              <a:rPr lang="zh-CN" altLang="en-US" dirty="0" smtClean="0">
                <a:latin typeface="宋体" charset="-122"/>
              </a:rPr>
              <a:t>，</a:t>
            </a:r>
            <a:r>
              <a:rPr lang="en-US" altLang="zh-CN" dirty="0" smtClean="0">
                <a:latin typeface="宋体" charset="-122"/>
              </a:rPr>
              <a:t>1</a:t>
            </a:r>
            <a:r>
              <a:rPr lang="zh-CN" altLang="en-US" dirty="0" smtClean="0">
                <a:latin typeface="宋体" charset="-122"/>
              </a:rPr>
              <a:t>，</a:t>
            </a:r>
            <a:r>
              <a:rPr lang="en-US" altLang="zh-CN" dirty="0" smtClean="0">
                <a:latin typeface="宋体" charset="-122"/>
              </a:rPr>
              <a:t>0)</a:t>
            </a:r>
            <a:r>
              <a:rPr lang="zh-CN" altLang="en-US" dirty="0" smtClean="0">
                <a:latin typeface="宋体" charset="-122"/>
              </a:rPr>
              <a:t>已不能满足任何进程的需要，故系统进入不安全状态，此时系统不分配资源。</a:t>
            </a:r>
            <a:endParaRPr lang="zh-CN" altLang="en-US" dirty="0"/>
          </a:p>
        </p:txBody>
      </p:sp>
      <p:sp>
        <p:nvSpPr>
          <p:cNvPr id="5" name="矩形 4"/>
          <p:cNvSpPr/>
          <p:nvPr/>
        </p:nvSpPr>
        <p:spPr>
          <a:xfrm>
            <a:off x="611560" y="2967335"/>
            <a:ext cx="7992888" cy="138499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800" dirty="0" smtClean="0">
                <a:latin typeface="宋体" charset="-122"/>
              </a:rPr>
              <a:t>课堂练习：</a:t>
            </a:r>
            <a:endParaRPr lang="en-US" altLang="zh-CN" sz="2800" dirty="0" smtClean="0">
              <a:latin typeface="宋体" charset="-122"/>
            </a:endParaRPr>
          </a:p>
          <a:p>
            <a:r>
              <a:rPr lang="zh-CN" altLang="en-US" sz="2800" dirty="0" smtClean="0">
                <a:latin typeface="宋体" charset="-122"/>
              </a:rPr>
              <a:t>如果在银行家算法中，把</a:t>
            </a:r>
            <a:r>
              <a:rPr lang="en-US" altLang="zh-CN" sz="2800" dirty="0" smtClean="0"/>
              <a:t>P0</a:t>
            </a:r>
            <a:r>
              <a:rPr lang="zh-CN" altLang="en-US" sz="2800" dirty="0" smtClean="0">
                <a:latin typeface="宋体" charset="-122"/>
              </a:rPr>
              <a:t>发出的请求向量改为</a:t>
            </a:r>
            <a:r>
              <a:rPr lang="en-US" altLang="zh-CN" sz="2800" dirty="0" smtClean="0"/>
              <a:t>Request</a:t>
            </a:r>
            <a:r>
              <a:rPr lang="en-US" altLang="zh-CN" sz="2800" baseline="-25000" dirty="0" smtClean="0"/>
              <a:t>0</a:t>
            </a:r>
            <a:r>
              <a:rPr lang="en-US" altLang="zh-CN" sz="2800" dirty="0" smtClean="0"/>
              <a:t>(0</a:t>
            </a:r>
            <a:r>
              <a:rPr lang="zh-CN" altLang="en-US" sz="2800" dirty="0" smtClean="0">
                <a:latin typeface="宋体" charset="-122"/>
              </a:rPr>
              <a:t>，</a:t>
            </a:r>
            <a:r>
              <a:rPr lang="en-US" altLang="zh-CN" sz="2800" dirty="0" smtClean="0"/>
              <a:t>1</a:t>
            </a:r>
            <a:r>
              <a:rPr lang="zh-CN" altLang="en-US" sz="2800" dirty="0" smtClean="0">
                <a:latin typeface="宋体" charset="-122"/>
              </a:rPr>
              <a:t>，</a:t>
            </a:r>
            <a:r>
              <a:rPr lang="en-US" altLang="zh-CN" sz="2800" dirty="0" smtClean="0"/>
              <a:t>0)</a:t>
            </a:r>
            <a:r>
              <a:rPr lang="zh-CN" altLang="en-US" sz="2800" dirty="0" smtClean="0">
                <a:latin typeface="宋体" charset="-122"/>
              </a:rPr>
              <a:t>，系统是否能将资源分配给它</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normAutofit lnSpcReduction="10000"/>
          </a:bodyPr>
          <a:lstStyle/>
          <a:p>
            <a:pPr algn="ctr"/>
            <a:r>
              <a:rPr lang="en-US" altLang="zh-CN" sz="3200" dirty="0" smtClean="0"/>
              <a:t>3.7</a:t>
            </a:r>
            <a:r>
              <a:rPr lang="zh-CN" altLang="en-US" sz="3200" dirty="0" smtClean="0">
                <a:latin typeface="宋体" charset="-122"/>
              </a:rPr>
              <a:t>　死锁的检测与解除</a:t>
            </a:r>
            <a:r>
              <a:rPr lang="zh-CN" altLang="en-US" sz="3200" dirty="0" smtClean="0"/>
              <a:t> </a:t>
            </a:r>
          </a:p>
          <a:p>
            <a:pPr algn="just">
              <a:lnSpc>
                <a:spcPct val="130000"/>
              </a:lnSpc>
              <a:spcBef>
                <a:spcPct val="50000"/>
              </a:spcBef>
            </a:pPr>
            <a:r>
              <a:rPr lang="en-US" altLang="zh-CN" dirty="0" smtClean="0">
                <a:latin typeface="宋体" charset="-122"/>
              </a:rPr>
              <a:t>3.7.1</a:t>
            </a:r>
            <a:r>
              <a:rPr lang="zh-CN" altLang="en-US" dirty="0" smtClean="0">
                <a:latin typeface="宋体" charset="-122"/>
              </a:rPr>
              <a:t>　死锁的检测</a:t>
            </a:r>
          </a:p>
          <a:p>
            <a:pPr algn="just">
              <a:lnSpc>
                <a:spcPct val="130000"/>
              </a:lnSpc>
              <a:spcBef>
                <a:spcPct val="50000"/>
              </a:spcBef>
            </a:pPr>
            <a:r>
              <a:rPr lang="zh-CN" altLang="en-US" dirty="0" smtClean="0">
                <a:latin typeface="宋体" charset="-122"/>
              </a:rPr>
              <a:t>　　当系统为进程分配资源时，若未采取任何限制性措施，则系统必须提供检测和解除死锁的手段，为此，系统必须做到：</a:t>
            </a:r>
          </a:p>
          <a:p>
            <a:pPr algn="just">
              <a:lnSpc>
                <a:spcPct val="13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保存有关资源的请求和分配信息；</a:t>
            </a:r>
          </a:p>
          <a:p>
            <a:pPr>
              <a:lnSpc>
                <a:spcPct val="130000"/>
              </a:lnSpc>
              <a:spcBef>
                <a:spcPct val="50000"/>
              </a:spcBef>
            </a:pPr>
            <a:r>
              <a:rPr lang="zh-CN" altLang="en-US" dirty="0" smtClean="0"/>
              <a:t>　　</a:t>
            </a:r>
            <a:r>
              <a:rPr lang="en-US" altLang="zh-CN" dirty="0" smtClean="0"/>
              <a:t>(2) </a:t>
            </a:r>
            <a:r>
              <a:rPr lang="zh-CN" altLang="en-US" dirty="0" smtClean="0">
                <a:latin typeface="宋体" charset="-122"/>
              </a:rPr>
              <a:t>提供一种算法，以利用这些信息来检测系统是否已进入死锁状态。</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pPr algn="just">
              <a:lnSpc>
                <a:spcPct val="140000"/>
              </a:lnSpc>
              <a:spcBef>
                <a:spcPct val="50000"/>
              </a:spcBef>
            </a:pPr>
            <a:r>
              <a:rPr lang="en-US" altLang="zh-CN" dirty="0" smtClean="0">
                <a:latin typeface="Arial" charset="0"/>
                <a:cs typeface="Arial" charset="0"/>
              </a:rPr>
              <a:t>1</a:t>
            </a:r>
            <a:r>
              <a:rPr lang="zh-CN" altLang="en-US" dirty="0" smtClean="0">
                <a:latin typeface="Arial" charset="0"/>
                <a:ea typeface="黑体" pitchFamily="2" charset="-122"/>
              </a:rPr>
              <a:t>．资源分配图</a:t>
            </a:r>
            <a:r>
              <a:rPr lang="en-US" altLang="zh-CN" dirty="0" smtClean="0">
                <a:latin typeface="Arial" charset="0"/>
                <a:cs typeface="Arial" charset="0"/>
              </a:rPr>
              <a:t>(Resource Allocation Graph)</a:t>
            </a:r>
          </a:p>
          <a:p>
            <a:pPr algn="just">
              <a:lnSpc>
                <a:spcPct val="140000"/>
              </a:lnSpc>
              <a:spcBef>
                <a:spcPct val="50000"/>
              </a:spcBef>
            </a:pPr>
            <a:r>
              <a:rPr lang="zh-CN" altLang="en-US" dirty="0" smtClean="0"/>
              <a:t>　　系统死锁可利用资源分配图来描述。该图是由一组结点</a:t>
            </a:r>
            <a:r>
              <a:rPr lang="en-US" altLang="zh-CN" dirty="0" smtClean="0"/>
              <a:t>N</a:t>
            </a:r>
            <a:r>
              <a:rPr lang="zh-CN" altLang="en-US" dirty="0" smtClean="0"/>
              <a:t>和一组边</a:t>
            </a:r>
            <a:r>
              <a:rPr lang="en-US" altLang="zh-CN" dirty="0" smtClean="0"/>
              <a:t>E</a:t>
            </a:r>
            <a:r>
              <a:rPr lang="zh-CN" altLang="en-US" dirty="0" smtClean="0"/>
              <a:t>所组成的一个对偶</a:t>
            </a:r>
            <a:r>
              <a:rPr lang="en-US" altLang="zh-CN" dirty="0" smtClean="0"/>
              <a:t>G=(N</a:t>
            </a:r>
            <a:r>
              <a:rPr lang="en-US" altLang="zh-CN" baseline="-30000" dirty="0" smtClean="0"/>
              <a:t>1</a:t>
            </a:r>
            <a:r>
              <a:rPr lang="en-US" altLang="zh-CN" dirty="0" smtClean="0"/>
              <a:t>E)</a:t>
            </a:r>
            <a:r>
              <a:rPr lang="zh-CN" altLang="en-US" dirty="0" smtClean="0"/>
              <a:t>，它具有下述形式的定义和限制：</a:t>
            </a:r>
          </a:p>
          <a:p>
            <a:pPr algn="just">
              <a:lnSpc>
                <a:spcPct val="140000"/>
              </a:lnSpc>
              <a:spcBef>
                <a:spcPct val="50000"/>
              </a:spcBef>
            </a:pPr>
            <a:r>
              <a:rPr lang="zh-CN" altLang="en-US" dirty="0" smtClean="0"/>
              <a:t>　　</a:t>
            </a:r>
            <a:r>
              <a:rPr lang="en-US" altLang="zh-CN" dirty="0" smtClean="0"/>
              <a:t>(1) </a:t>
            </a:r>
            <a:r>
              <a:rPr lang="zh-CN" altLang="en-US" dirty="0" smtClean="0"/>
              <a:t>把</a:t>
            </a:r>
            <a:r>
              <a:rPr lang="en-US" altLang="zh-CN" dirty="0" smtClean="0"/>
              <a:t>N</a:t>
            </a:r>
            <a:r>
              <a:rPr lang="zh-CN" altLang="en-US" dirty="0" smtClean="0"/>
              <a:t>分为两个互斥的子集，即一组进程结点</a:t>
            </a:r>
            <a:r>
              <a:rPr lang="en-US" altLang="zh-CN" dirty="0" smtClean="0"/>
              <a:t>P={p</a:t>
            </a:r>
            <a:r>
              <a:rPr lang="en-US" altLang="zh-CN" baseline="-30000" dirty="0" smtClean="0"/>
              <a:t>1</a:t>
            </a:r>
            <a:r>
              <a:rPr lang="zh-CN" altLang="en-US" dirty="0" smtClean="0"/>
              <a:t>，</a:t>
            </a:r>
            <a:r>
              <a:rPr lang="en-US" altLang="zh-CN" dirty="0" smtClean="0"/>
              <a:t>p</a:t>
            </a:r>
            <a:r>
              <a:rPr lang="en-US" altLang="zh-CN" baseline="-30000" dirty="0" smtClean="0"/>
              <a:t>2</a:t>
            </a:r>
            <a:r>
              <a:rPr lang="zh-CN" altLang="en-US" dirty="0" smtClean="0"/>
              <a:t>，</a:t>
            </a:r>
            <a:r>
              <a:rPr lang="en-US" altLang="zh-CN" dirty="0" smtClean="0"/>
              <a:t>…</a:t>
            </a:r>
            <a:r>
              <a:rPr lang="zh-CN" altLang="en-US" dirty="0" smtClean="0"/>
              <a:t>，</a:t>
            </a:r>
            <a:r>
              <a:rPr lang="en-US" altLang="zh-CN" dirty="0" err="1" smtClean="0"/>
              <a:t>p</a:t>
            </a:r>
            <a:r>
              <a:rPr lang="en-US" altLang="zh-CN" baseline="-30000" dirty="0" err="1" smtClean="0"/>
              <a:t>n</a:t>
            </a:r>
            <a:r>
              <a:rPr lang="en-US" altLang="zh-CN" dirty="0" smtClean="0"/>
              <a:t>}</a:t>
            </a:r>
            <a:r>
              <a:rPr lang="zh-CN" altLang="en-US" dirty="0" smtClean="0"/>
              <a:t>和一组资源结点</a:t>
            </a:r>
            <a:r>
              <a:rPr lang="en-US" altLang="zh-CN" dirty="0" smtClean="0"/>
              <a:t>R={r</a:t>
            </a:r>
            <a:r>
              <a:rPr lang="en-US" altLang="zh-CN" baseline="-30000" dirty="0" smtClean="0"/>
              <a:t>1</a:t>
            </a:r>
            <a:r>
              <a:rPr lang="zh-CN" altLang="en-US" dirty="0" smtClean="0"/>
              <a:t>，</a:t>
            </a:r>
            <a:r>
              <a:rPr lang="en-US" altLang="zh-CN" dirty="0" smtClean="0"/>
              <a:t>r</a:t>
            </a:r>
            <a:r>
              <a:rPr lang="en-US" altLang="zh-CN" baseline="-30000" dirty="0" smtClean="0"/>
              <a:t>2</a:t>
            </a:r>
            <a:r>
              <a:rPr lang="zh-CN" altLang="en-US" dirty="0" smtClean="0"/>
              <a:t>，</a:t>
            </a:r>
            <a:r>
              <a:rPr lang="en-US" altLang="zh-CN" dirty="0" smtClean="0"/>
              <a:t>…</a:t>
            </a:r>
            <a:r>
              <a:rPr lang="zh-CN" altLang="en-US" dirty="0" smtClean="0"/>
              <a:t>，</a:t>
            </a:r>
            <a:r>
              <a:rPr lang="en-US" altLang="zh-CN" dirty="0" err="1" smtClean="0"/>
              <a:t>r</a:t>
            </a:r>
            <a:r>
              <a:rPr lang="en-US" altLang="zh-CN" baseline="-30000" dirty="0" err="1" smtClean="0"/>
              <a:t>n</a:t>
            </a:r>
            <a:r>
              <a:rPr lang="en-US" altLang="zh-CN" dirty="0" smtClean="0"/>
              <a:t>}</a:t>
            </a:r>
            <a:r>
              <a:rPr lang="zh-CN" altLang="en-US" dirty="0" smtClean="0"/>
              <a:t>，</a:t>
            </a:r>
            <a:r>
              <a:rPr lang="en-US" altLang="zh-CN" dirty="0" smtClean="0"/>
              <a:t>N=P∪R</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6" name="文本占位符 5"/>
          <p:cNvSpPr>
            <a:spLocks noGrp="1"/>
          </p:cNvSpPr>
          <p:nvPr>
            <p:ph type="body" sz="quarter" idx="13"/>
          </p:nvPr>
        </p:nvSpPr>
        <p:spPr>
          <a:xfrm>
            <a:off x="251520" y="620688"/>
            <a:ext cx="2880320" cy="720079"/>
          </a:xfrm>
        </p:spPr>
        <p:txBody>
          <a:bodyPr>
            <a:normAutofit lnSpcReduction="10000"/>
          </a:bodyPr>
          <a:lstStyle/>
          <a:p>
            <a:r>
              <a:rPr lang="zh-CN" altLang="en-US" dirty="0" smtClean="0"/>
              <a:t>死锁的产生：</a:t>
            </a:r>
            <a:endParaRPr lang="zh-CN" altLang="en-US" dirty="0"/>
          </a:p>
        </p:txBody>
      </p:sp>
      <p:graphicFrame>
        <p:nvGraphicFramePr>
          <p:cNvPr id="16" name="表格 15"/>
          <p:cNvGraphicFramePr>
            <a:graphicFrameLocks noGrp="1"/>
          </p:cNvGraphicFramePr>
          <p:nvPr/>
        </p:nvGraphicFramePr>
        <p:xfrm>
          <a:off x="755576" y="1556792"/>
          <a:ext cx="2111896" cy="4392488"/>
        </p:xfrm>
        <a:graphic>
          <a:graphicData uri="http://schemas.openxmlformats.org/drawingml/2006/table">
            <a:tbl>
              <a:tblPr firstRow="1" bandRow="1">
                <a:tableStyleId>{2D5ABB26-0587-4C30-8999-92F81FD0307C}</a:tableStyleId>
              </a:tblPr>
              <a:tblGrid>
                <a:gridCol w="2111896"/>
              </a:tblGrid>
              <a:tr h="403722">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099116">
                <a:tc>
                  <a:txBody>
                    <a:bodyPr/>
                    <a:lstStyle/>
                    <a:p>
                      <a:pPr algn="ctr"/>
                      <a:r>
                        <a:rPr lang="zh-CN" altLang="en-US" sz="2400" b="1" dirty="0" smtClean="0"/>
                        <a:t>进程</a:t>
                      </a:r>
                      <a:r>
                        <a:rPr lang="en-US" altLang="zh-CN" sz="2400" b="1" dirty="0" smtClean="0"/>
                        <a:t>A</a:t>
                      </a:r>
                    </a:p>
                    <a:p>
                      <a:pPr algn="ctr"/>
                      <a:r>
                        <a:rPr lang="en-US" altLang="zh-CN"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1214813">
                <a:tc>
                  <a:txBody>
                    <a:bodyPr/>
                    <a:lstStyle/>
                    <a:p>
                      <a:pPr algn="ctr"/>
                      <a:r>
                        <a:rPr lang="zh-CN" altLang="en-US" sz="2400" b="1" dirty="0" smtClean="0"/>
                        <a:t>进程</a:t>
                      </a:r>
                      <a:r>
                        <a:rPr lang="en-US" altLang="zh-CN" sz="2400" b="1" dirty="0" smtClean="0"/>
                        <a:t>B</a:t>
                      </a:r>
                    </a:p>
                    <a:p>
                      <a:pPr algn="ctr"/>
                      <a:r>
                        <a:rPr lang="en-US" altLang="zh-CN"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504652">
                <a:tc>
                  <a:txBody>
                    <a:bodyPr/>
                    <a:lstStyle/>
                    <a:p>
                      <a:pPr algn="ctr"/>
                      <a:r>
                        <a:rPr lang="zh-CN" altLang="en-US" sz="2400" b="1" dirty="0" smtClean="0">
                          <a:latin typeface="Times New Roman" pitchFamily="18" charset="0"/>
                          <a:cs typeface="Times New Roman" pitchFamily="18" charset="0"/>
                        </a:rPr>
                        <a:t>数据</a:t>
                      </a:r>
                      <a:r>
                        <a:rPr lang="en-US" altLang="zh-CN" sz="2400" b="1" dirty="0" smtClean="0">
                          <a:latin typeface="Times New Roman" pitchFamily="18" charset="0"/>
                          <a:cs typeface="Times New Roman" pitchFamily="18" charset="0"/>
                        </a:rPr>
                        <a:t>D</a:t>
                      </a:r>
                      <a:endParaRPr lang="zh-CN" altLang="en-US" sz="2400" b="1" dirty="0">
                        <a:latin typeface="Times New Roman" pitchFamily="18" charset="0"/>
                        <a:cs typeface="Times New Roman" pitchFamily="18"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536658">
                <a:tc>
                  <a:txBody>
                    <a:bodyPr/>
                    <a:lstStyle/>
                    <a:p>
                      <a:pPr algn="ctr"/>
                      <a:r>
                        <a:rPr lang="zh-CN" altLang="en-US" sz="2400" b="1" dirty="0" smtClean="0">
                          <a:latin typeface="Times New Roman" pitchFamily="18" charset="0"/>
                          <a:cs typeface="Times New Roman" pitchFamily="18" charset="0"/>
                        </a:rPr>
                        <a:t>数据</a:t>
                      </a:r>
                      <a:r>
                        <a:rPr lang="en-US" altLang="zh-CN" sz="2400" b="1" dirty="0" smtClean="0">
                          <a:latin typeface="Times New Roman" pitchFamily="18" charset="0"/>
                          <a:cs typeface="Times New Roman" pitchFamily="18" charset="0"/>
                        </a:rPr>
                        <a:t>E</a:t>
                      </a:r>
                      <a:endParaRPr lang="zh-CN" altLang="en-US" sz="2400" b="1" dirty="0">
                        <a:latin typeface="Times New Roman" pitchFamily="18" charset="0"/>
                        <a:cs typeface="Times New Roman" pitchFamily="18"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33527">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34" name="左弧形箭头 33"/>
          <p:cNvSpPr/>
          <p:nvPr/>
        </p:nvSpPr>
        <p:spPr>
          <a:xfrm>
            <a:off x="251520" y="2420888"/>
            <a:ext cx="504056" cy="252028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右弧形箭头 34"/>
          <p:cNvSpPr/>
          <p:nvPr/>
        </p:nvSpPr>
        <p:spPr>
          <a:xfrm>
            <a:off x="2843808" y="3645024"/>
            <a:ext cx="432048" cy="122413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Box 35"/>
          <p:cNvSpPr txBox="1"/>
          <p:nvPr/>
        </p:nvSpPr>
        <p:spPr>
          <a:xfrm>
            <a:off x="765101" y="2381399"/>
            <a:ext cx="2088232" cy="61555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tIns="0" bIns="0" rtlCol="0">
            <a:spAutoFit/>
          </a:bodyPr>
          <a:lstStyle/>
          <a:p>
            <a:pPr algn="ctr"/>
            <a:r>
              <a:rPr lang="en-US" altLang="zh-CN" sz="2000" dirty="0" smtClean="0">
                <a:latin typeface="Times New Roman" pitchFamily="18" charset="0"/>
                <a:cs typeface="Times New Roman" pitchFamily="18" charset="0"/>
              </a:rPr>
              <a:t>wait(</a:t>
            </a:r>
            <a:r>
              <a:rPr lang="en-US" altLang="zh-CN" sz="2000" dirty="0" err="1" smtClean="0">
                <a:latin typeface="Times New Roman" pitchFamily="18" charset="0"/>
                <a:cs typeface="Times New Roman" pitchFamily="18" charset="0"/>
              </a:rPr>
              <a:t>Dmutex</a:t>
            </a:r>
            <a:r>
              <a:rPr lang="en-US" altLang="zh-CN" sz="2000" dirty="0" smtClean="0">
                <a:latin typeface="Times New Roman" pitchFamily="18" charset="0"/>
                <a:cs typeface="Times New Roman" pitchFamily="18" charset="0"/>
              </a:rPr>
              <a:t>); wait(</a:t>
            </a:r>
            <a:r>
              <a:rPr lang="en-US" altLang="zh-CN" sz="2000" dirty="0" err="1" smtClean="0">
                <a:latin typeface="Times New Roman" pitchFamily="18" charset="0"/>
                <a:cs typeface="Times New Roman" pitchFamily="18" charset="0"/>
              </a:rPr>
              <a:t>Emutex</a:t>
            </a:r>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
        <p:nvSpPr>
          <p:cNvPr id="37" name="TextBox 36"/>
          <p:cNvSpPr txBox="1"/>
          <p:nvPr/>
        </p:nvSpPr>
        <p:spPr>
          <a:xfrm>
            <a:off x="765101" y="3501008"/>
            <a:ext cx="2088232" cy="61555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tIns="0" bIns="0" rtlCol="0">
            <a:spAutoFit/>
          </a:bodyPr>
          <a:lstStyle/>
          <a:p>
            <a:pPr algn="ctr"/>
            <a:r>
              <a:rPr lang="en-US" altLang="zh-CN" sz="2000" dirty="0" smtClean="0">
                <a:latin typeface="Times New Roman" pitchFamily="18" charset="0"/>
                <a:cs typeface="Times New Roman" pitchFamily="18" charset="0"/>
              </a:rPr>
              <a:t>wait(</a:t>
            </a:r>
            <a:r>
              <a:rPr lang="en-US" altLang="zh-CN" sz="2000" dirty="0" err="1" smtClean="0">
                <a:latin typeface="Times New Roman" pitchFamily="18" charset="0"/>
                <a:cs typeface="Times New Roman" pitchFamily="18" charset="0"/>
              </a:rPr>
              <a:t>Emutex</a:t>
            </a:r>
            <a:r>
              <a:rPr lang="en-US" altLang="zh-CN" sz="2000" dirty="0" smtClean="0">
                <a:latin typeface="Times New Roman" pitchFamily="18" charset="0"/>
                <a:cs typeface="Times New Roman" pitchFamily="18" charset="0"/>
              </a:rPr>
              <a:t>); wait(</a:t>
            </a:r>
            <a:r>
              <a:rPr lang="en-US" altLang="zh-CN" sz="2000" dirty="0" err="1" smtClean="0">
                <a:latin typeface="Times New Roman" pitchFamily="18" charset="0"/>
                <a:cs typeface="Times New Roman" pitchFamily="18" charset="0"/>
              </a:rPr>
              <a:t>Dmutex</a:t>
            </a:r>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
        <p:nvSpPr>
          <p:cNvPr id="38" name="Text Box 1028"/>
          <p:cNvSpPr txBox="1">
            <a:spLocks noChangeArrowheads="1"/>
          </p:cNvSpPr>
          <p:nvPr/>
        </p:nvSpPr>
        <p:spPr bwMode="auto">
          <a:xfrm>
            <a:off x="3851920" y="1340768"/>
            <a:ext cx="4536504" cy="3194721"/>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40000"/>
              </a:lnSpc>
            </a:pPr>
            <a:r>
              <a:rPr lang="zh-CN" altLang="en-US" sz="2400" b="1" dirty="0" smtClean="0">
                <a:latin typeface="Times New Roman" pitchFamily="18" charset="0"/>
                <a:ea typeface="+mj-ea"/>
                <a:cs typeface="Times New Roman" pitchFamily="18" charset="0"/>
              </a:rPr>
              <a:t>若</a:t>
            </a:r>
            <a:r>
              <a:rPr lang="zh-CN" altLang="en-US" sz="2400" b="1" dirty="0">
                <a:latin typeface="Times New Roman" pitchFamily="18" charset="0"/>
                <a:ea typeface="+mj-ea"/>
                <a:cs typeface="Times New Roman" pitchFamily="18" charset="0"/>
              </a:rPr>
              <a:t>进程</a:t>
            </a:r>
            <a:r>
              <a:rPr lang="en-US" altLang="zh-CN" sz="2400" b="1" dirty="0">
                <a:latin typeface="Times New Roman" pitchFamily="18" charset="0"/>
                <a:ea typeface="+mj-ea"/>
                <a:cs typeface="Times New Roman" pitchFamily="18" charset="0"/>
              </a:rPr>
              <a:t>A</a:t>
            </a:r>
            <a:r>
              <a:rPr lang="zh-CN" altLang="en-US" sz="2400" b="1" dirty="0">
                <a:latin typeface="Times New Roman" pitchFamily="18" charset="0"/>
                <a:ea typeface="+mj-ea"/>
                <a:cs typeface="Times New Roman" pitchFamily="18" charset="0"/>
              </a:rPr>
              <a:t>和</a:t>
            </a:r>
            <a:r>
              <a:rPr lang="en-US" altLang="zh-CN" sz="2400" b="1" dirty="0">
                <a:latin typeface="Times New Roman" pitchFamily="18" charset="0"/>
                <a:ea typeface="+mj-ea"/>
                <a:cs typeface="Times New Roman" pitchFamily="18" charset="0"/>
              </a:rPr>
              <a:t>B</a:t>
            </a:r>
            <a:r>
              <a:rPr lang="zh-CN" altLang="en-US" sz="2400" b="1" dirty="0">
                <a:latin typeface="Times New Roman" pitchFamily="18" charset="0"/>
                <a:ea typeface="+mj-ea"/>
                <a:cs typeface="Times New Roman" pitchFamily="18" charset="0"/>
              </a:rPr>
              <a:t>按下述次序交替执行</a:t>
            </a:r>
            <a:r>
              <a:rPr lang="en-US" altLang="zh-CN" sz="2400" b="1" dirty="0">
                <a:latin typeface="Times New Roman" pitchFamily="18" charset="0"/>
                <a:ea typeface="+mj-ea"/>
                <a:cs typeface="Times New Roman" pitchFamily="18" charset="0"/>
              </a:rPr>
              <a:t>wait</a:t>
            </a:r>
            <a:r>
              <a:rPr lang="zh-CN" altLang="en-US" sz="2400" b="1" dirty="0">
                <a:latin typeface="Times New Roman" pitchFamily="18" charset="0"/>
                <a:ea typeface="+mj-ea"/>
                <a:cs typeface="Times New Roman" pitchFamily="18" charset="0"/>
              </a:rPr>
              <a:t>操作：</a:t>
            </a:r>
          </a:p>
          <a:p>
            <a:pPr>
              <a:lnSpc>
                <a:spcPct val="140000"/>
              </a:lnSpc>
            </a:pPr>
            <a:r>
              <a:rPr lang="zh-CN" altLang="en-US" sz="2400" b="1" dirty="0">
                <a:latin typeface="Times New Roman" pitchFamily="18" charset="0"/>
                <a:ea typeface="+mj-ea"/>
                <a:cs typeface="Times New Roman" pitchFamily="18" charset="0"/>
              </a:rPr>
              <a:t>　　</a:t>
            </a:r>
            <a:r>
              <a:rPr lang="en-US" altLang="zh-CN" sz="2400" b="1" dirty="0">
                <a:latin typeface="Times New Roman" pitchFamily="18" charset="0"/>
                <a:ea typeface="+mj-ea"/>
                <a:cs typeface="Times New Roman" pitchFamily="18" charset="0"/>
              </a:rPr>
              <a:t>process A: wait(</a:t>
            </a:r>
            <a:r>
              <a:rPr lang="en-US" altLang="zh-CN" sz="2400" b="1" dirty="0" err="1">
                <a:latin typeface="Times New Roman" pitchFamily="18" charset="0"/>
                <a:ea typeface="+mj-ea"/>
                <a:cs typeface="Times New Roman" pitchFamily="18" charset="0"/>
              </a:rPr>
              <a:t>Dmutex</a:t>
            </a:r>
            <a:r>
              <a:rPr lang="en-US" altLang="zh-CN" sz="2400" b="1" dirty="0">
                <a:latin typeface="Times New Roman" pitchFamily="18" charset="0"/>
                <a:ea typeface="+mj-ea"/>
                <a:cs typeface="Times New Roman" pitchFamily="18" charset="0"/>
              </a:rPr>
              <a:t>)</a:t>
            </a:r>
            <a:r>
              <a:rPr lang="zh-CN" altLang="en-US" sz="2400" b="1" dirty="0" smtClean="0">
                <a:latin typeface="Times New Roman" pitchFamily="18" charset="0"/>
                <a:ea typeface="+mj-ea"/>
                <a:cs typeface="Times New Roman" pitchFamily="18" charset="0"/>
              </a:rPr>
              <a:t>；</a:t>
            </a:r>
            <a:endParaRPr lang="en-US" altLang="zh-CN" sz="2400" b="1" dirty="0">
              <a:latin typeface="Times New Roman" pitchFamily="18" charset="0"/>
              <a:ea typeface="+mj-ea"/>
              <a:cs typeface="Times New Roman" pitchFamily="18" charset="0"/>
            </a:endParaRPr>
          </a:p>
          <a:p>
            <a:pPr>
              <a:lnSpc>
                <a:spcPct val="140000"/>
              </a:lnSpc>
            </a:pPr>
            <a:r>
              <a:rPr lang="zh-CN" altLang="en-US" sz="2400" b="1" dirty="0">
                <a:latin typeface="Times New Roman" pitchFamily="18" charset="0"/>
                <a:ea typeface="+mj-ea"/>
                <a:cs typeface="Times New Roman" pitchFamily="18" charset="0"/>
              </a:rPr>
              <a:t>　　</a:t>
            </a:r>
            <a:r>
              <a:rPr lang="en-US" altLang="zh-CN" sz="2400" b="1" dirty="0">
                <a:latin typeface="Times New Roman" pitchFamily="18" charset="0"/>
                <a:ea typeface="+mj-ea"/>
                <a:cs typeface="Times New Roman" pitchFamily="18" charset="0"/>
              </a:rPr>
              <a:t>process B: wait(</a:t>
            </a:r>
            <a:r>
              <a:rPr lang="en-US" altLang="zh-CN" sz="2400" b="1" dirty="0" err="1">
                <a:latin typeface="Times New Roman" pitchFamily="18" charset="0"/>
                <a:ea typeface="+mj-ea"/>
                <a:cs typeface="Times New Roman" pitchFamily="18" charset="0"/>
              </a:rPr>
              <a:t>Emutex</a:t>
            </a:r>
            <a:r>
              <a:rPr lang="en-US" altLang="zh-CN" sz="2400" b="1" dirty="0">
                <a:latin typeface="Times New Roman" pitchFamily="18" charset="0"/>
                <a:ea typeface="+mj-ea"/>
                <a:cs typeface="Times New Roman" pitchFamily="18" charset="0"/>
              </a:rPr>
              <a:t>)</a:t>
            </a:r>
            <a:r>
              <a:rPr lang="zh-CN" altLang="en-US" sz="2400" b="1" dirty="0" smtClean="0">
                <a:latin typeface="Times New Roman" pitchFamily="18" charset="0"/>
                <a:ea typeface="+mj-ea"/>
                <a:cs typeface="Times New Roman" pitchFamily="18" charset="0"/>
              </a:rPr>
              <a:t>；</a:t>
            </a:r>
            <a:endParaRPr lang="en-US" altLang="zh-CN" sz="2400" b="1" dirty="0">
              <a:latin typeface="Times New Roman" pitchFamily="18" charset="0"/>
              <a:ea typeface="+mj-ea"/>
              <a:cs typeface="Times New Roman" pitchFamily="18" charset="0"/>
            </a:endParaRPr>
          </a:p>
          <a:p>
            <a:pPr>
              <a:lnSpc>
                <a:spcPct val="140000"/>
              </a:lnSpc>
            </a:pPr>
            <a:r>
              <a:rPr lang="zh-CN" altLang="en-US" sz="2400" b="1" dirty="0">
                <a:latin typeface="Times New Roman" pitchFamily="18" charset="0"/>
                <a:ea typeface="+mj-ea"/>
                <a:cs typeface="Times New Roman" pitchFamily="18" charset="0"/>
              </a:rPr>
              <a:t>　　</a:t>
            </a:r>
            <a:r>
              <a:rPr lang="en-US" altLang="zh-CN" sz="2400" b="1" dirty="0">
                <a:latin typeface="Times New Roman" pitchFamily="18" charset="0"/>
                <a:ea typeface="+mj-ea"/>
                <a:cs typeface="Times New Roman" pitchFamily="18" charset="0"/>
              </a:rPr>
              <a:t>process A: wait(</a:t>
            </a:r>
            <a:r>
              <a:rPr lang="en-US" altLang="zh-CN" sz="2400" b="1" dirty="0" err="1">
                <a:latin typeface="Times New Roman" pitchFamily="18" charset="0"/>
                <a:ea typeface="+mj-ea"/>
                <a:cs typeface="Times New Roman" pitchFamily="18" charset="0"/>
              </a:rPr>
              <a:t>Emutex</a:t>
            </a:r>
            <a:r>
              <a:rPr lang="en-US" altLang="zh-CN" sz="2400" b="1" dirty="0">
                <a:latin typeface="Times New Roman" pitchFamily="18" charset="0"/>
                <a:ea typeface="+mj-ea"/>
                <a:cs typeface="Times New Roman" pitchFamily="18" charset="0"/>
              </a:rPr>
              <a:t>)</a:t>
            </a:r>
            <a:r>
              <a:rPr lang="zh-CN" altLang="en-US" sz="2400" b="1" dirty="0" smtClean="0">
                <a:latin typeface="Times New Roman" pitchFamily="18" charset="0"/>
                <a:ea typeface="+mj-ea"/>
                <a:cs typeface="Times New Roman" pitchFamily="18" charset="0"/>
              </a:rPr>
              <a:t>；</a:t>
            </a:r>
            <a:endParaRPr lang="zh-CN" altLang="en-US" sz="2400" b="1" dirty="0">
              <a:latin typeface="Times New Roman" pitchFamily="18" charset="0"/>
              <a:ea typeface="+mj-ea"/>
              <a:cs typeface="Times New Roman" pitchFamily="18" charset="0"/>
            </a:endParaRPr>
          </a:p>
          <a:p>
            <a:pPr>
              <a:lnSpc>
                <a:spcPct val="140000"/>
              </a:lnSpc>
            </a:pPr>
            <a:r>
              <a:rPr lang="zh-CN" altLang="en-US" sz="2400" b="1" dirty="0">
                <a:latin typeface="Times New Roman" pitchFamily="18" charset="0"/>
                <a:ea typeface="+mj-ea"/>
                <a:cs typeface="Times New Roman" pitchFamily="18" charset="0"/>
              </a:rPr>
              <a:t>　　</a:t>
            </a:r>
            <a:r>
              <a:rPr lang="en-US" altLang="zh-CN" sz="2400" b="1" dirty="0">
                <a:latin typeface="Times New Roman" pitchFamily="18" charset="0"/>
                <a:ea typeface="+mj-ea"/>
                <a:cs typeface="Times New Roman" pitchFamily="18" charset="0"/>
              </a:rPr>
              <a:t>process B: wait(</a:t>
            </a:r>
            <a:r>
              <a:rPr lang="en-US" altLang="zh-CN" sz="2400" b="1" dirty="0" err="1">
                <a:latin typeface="Times New Roman" pitchFamily="18" charset="0"/>
                <a:ea typeface="+mj-ea"/>
                <a:cs typeface="Times New Roman" pitchFamily="18" charset="0"/>
              </a:rPr>
              <a:t>Dmutex</a:t>
            </a:r>
            <a:r>
              <a:rPr lang="en-US" altLang="zh-CN" sz="2400" b="1" dirty="0">
                <a:latin typeface="Times New Roman" pitchFamily="18" charset="0"/>
                <a:ea typeface="+mj-ea"/>
                <a:cs typeface="Times New Roman" pitchFamily="18" charset="0"/>
              </a:rPr>
              <a:t>)</a:t>
            </a:r>
            <a:r>
              <a:rPr lang="zh-CN" altLang="en-US" sz="2400" b="1" dirty="0" smtClean="0">
                <a:latin typeface="Times New Roman" pitchFamily="18" charset="0"/>
                <a:ea typeface="+mj-ea"/>
                <a:cs typeface="Times New Roman" pitchFamily="18" charset="0"/>
              </a:rPr>
              <a:t>；</a:t>
            </a:r>
            <a:endParaRPr lang="zh-CN" altLang="en-US" sz="2400" b="1" dirty="0">
              <a:latin typeface="Times New Roman" pitchFamily="18" charset="0"/>
              <a:ea typeface="+mj-ea"/>
              <a:cs typeface="Times New Roman" pitchFamily="18" charset="0"/>
            </a:endParaRPr>
          </a:p>
        </p:txBody>
      </p:sp>
      <p:sp>
        <p:nvSpPr>
          <p:cNvPr id="39" name="矩形 38"/>
          <p:cNvSpPr/>
          <p:nvPr/>
        </p:nvSpPr>
        <p:spPr>
          <a:xfrm>
            <a:off x="3851920" y="4595644"/>
            <a:ext cx="4572000" cy="15696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r>
              <a:rPr lang="zh-CN" altLang="en-US" sz="2400" b="1" dirty="0" smtClean="0">
                <a:latin typeface="+mj-ea"/>
                <a:ea typeface="+mj-ea"/>
              </a:rPr>
              <a:t>进程</a:t>
            </a:r>
            <a:r>
              <a:rPr lang="en-US" altLang="zh-CN" sz="2400" b="1" dirty="0" smtClean="0">
                <a:latin typeface="+mj-ea"/>
                <a:ea typeface="+mj-ea"/>
              </a:rPr>
              <a:t>A</a:t>
            </a:r>
            <a:r>
              <a:rPr lang="zh-CN" altLang="en-US" sz="2400" b="1" dirty="0" smtClean="0">
                <a:latin typeface="+mj-ea"/>
                <a:ea typeface="+mj-ea"/>
              </a:rPr>
              <a:t>和</a:t>
            </a:r>
            <a:r>
              <a:rPr lang="en-US" altLang="zh-CN" sz="2400" b="1" dirty="0" smtClean="0">
                <a:latin typeface="+mj-ea"/>
                <a:ea typeface="+mj-ea"/>
              </a:rPr>
              <a:t>B</a:t>
            </a:r>
            <a:r>
              <a:rPr lang="zh-CN" altLang="en-US" sz="2400" b="1" dirty="0" smtClean="0">
                <a:latin typeface="+mj-ea"/>
                <a:ea typeface="+mj-ea"/>
              </a:rPr>
              <a:t>处于僵持状态。在无外力作用下，两者都将无法从僵持状态中解脱出来。此时的进程</a:t>
            </a:r>
            <a:r>
              <a:rPr lang="en-US" altLang="zh-CN" sz="2400" b="1" dirty="0" smtClean="0">
                <a:latin typeface="+mj-ea"/>
                <a:ea typeface="+mj-ea"/>
              </a:rPr>
              <a:t>A</a:t>
            </a:r>
            <a:r>
              <a:rPr lang="zh-CN" altLang="en-US" sz="2400" b="1" dirty="0" smtClean="0">
                <a:latin typeface="+mj-ea"/>
                <a:ea typeface="+mj-ea"/>
              </a:rPr>
              <a:t>和</a:t>
            </a:r>
            <a:r>
              <a:rPr lang="en-US" altLang="zh-CN" sz="2400" b="1" dirty="0" smtClean="0">
                <a:latin typeface="+mj-ea"/>
                <a:ea typeface="+mj-ea"/>
              </a:rPr>
              <a:t>B</a:t>
            </a:r>
            <a:r>
              <a:rPr lang="zh-CN" altLang="en-US" sz="2400" b="1" dirty="0" smtClean="0">
                <a:latin typeface="+mj-ea"/>
                <a:ea typeface="+mj-ea"/>
              </a:rPr>
              <a:t>已进入</a:t>
            </a:r>
            <a:r>
              <a:rPr lang="zh-CN" altLang="en-US" sz="2400" b="1" dirty="0" smtClean="0">
                <a:solidFill>
                  <a:srgbClr val="FF0000"/>
                </a:solidFill>
                <a:latin typeface="+mj-ea"/>
                <a:ea typeface="+mj-ea"/>
              </a:rPr>
              <a:t>死锁状态</a:t>
            </a:r>
            <a:r>
              <a:rPr lang="zh-CN" altLang="en-US" sz="2400" b="1" dirty="0" smtClean="0">
                <a:latin typeface="+mj-ea"/>
                <a:ea typeface="+mj-ea"/>
              </a:rPr>
              <a:t>。</a:t>
            </a:r>
            <a:endParaRPr lang="zh-CN" altLang="en-US" sz="2400" b="1"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checkerboard(across)">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linds(horizontal)">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凡属于</a:t>
            </a:r>
            <a:r>
              <a:rPr lang="en-US" altLang="zh-CN" dirty="0" smtClean="0"/>
              <a:t>E</a:t>
            </a:r>
            <a:r>
              <a:rPr lang="zh-CN" altLang="en-US" dirty="0" smtClean="0"/>
              <a:t>中的一个边</a:t>
            </a:r>
            <a:r>
              <a:rPr lang="en-US" altLang="zh-CN" dirty="0" err="1" smtClean="0"/>
              <a:t>e∈E</a:t>
            </a:r>
            <a:r>
              <a:rPr lang="zh-CN" altLang="en-US" dirty="0" smtClean="0"/>
              <a:t>，都连接着</a:t>
            </a:r>
            <a:r>
              <a:rPr lang="en-US" altLang="zh-CN" dirty="0" smtClean="0"/>
              <a:t>P</a:t>
            </a:r>
            <a:r>
              <a:rPr lang="zh-CN" altLang="en-US" dirty="0" smtClean="0"/>
              <a:t>中的一个结点和</a:t>
            </a:r>
            <a:r>
              <a:rPr lang="en-US" altLang="zh-CN" dirty="0" smtClean="0"/>
              <a:t>R</a:t>
            </a:r>
            <a:r>
              <a:rPr lang="zh-CN" altLang="en-US" dirty="0" smtClean="0"/>
              <a:t>中的一个结点，</a:t>
            </a:r>
            <a:r>
              <a:rPr lang="en-US" altLang="zh-CN" dirty="0" smtClean="0"/>
              <a:t>e={p</a:t>
            </a:r>
            <a:r>
              <a:rPr lang="en-US" altLang="zh-CN" baseline="-30000" dirty="0" smtClean="0"/>
              <a:t>i</a:t>
            </a:r>
            <a:r>
              <a:rPr lang="zh-CN" altLang="en-US" dirty="0" smtClean="0"/>
              <a:t>，</a:t>
            </a:r>
            <a:r>
              <a:rPr lang="en-US" altLang="zh-CN" dirty="0" err="1" smtClean="0"/>
              <a:t>r</a:t>
            </a:r>
            <a:r>
              <a:rPr lang="en-US" altLang="zh-CN" baseline="-30000" dirty="0" err="1" smtClean="0"/>
              <a:t>j</a:t>
            </a:r>
            <a:r>
              <a:rPr lang="en-US" altLang="zh-CN" dirty="0" smtClean="0"/>
              <a:t>}</a:t>
            </a:r>
            <a:r>
              <a:rPr lang="zh-CN" altLang="en-US" dirty="0" smtClean="0"/>
              <a:t>是资源请求边，由进程</a:t>
            </a:r>
            <a:r>
              <a:rPr lang="en-US" altLang="zh-CN" dirty="0" smtClean="0"/>
              <a:t>p</a:t>
            </a:r>
            <a:r>
              <a:rPr lang="en-US" altLang="zh-CN" baseline="-30000" dirty="0" smtClean="0"/>
              <a:t>i</a:t>
            </a:r>
            <a:r>
              <a:rPr lang="zh-CN" altLang="en-US" dirty="0" smtClean="0"/>
              <a:t>指向资源</a:t>
            </a:r>
            <a:r>
              <a:rPr lang="en-US" altLang="zh-CN" dirty="0" err="1" smtClean="0"/>
              <a:t>r</a:t>
            </a:r>
            <a:r>
              <a:rPr lang="en-US" altLang="zh-CN" baseline="-30000" dirty="0" err="1" smtClean="0"/>
              <a:t>j</a:t>
            </a:r>
            <a:r>
              <a:rPr lang="zh-CN" altLang="en-US" dirty="0" smtClean="0"/>
              <a:t>，它表示进程</a:t>
            </a:r>
            <a:r>
              <a:rPr lang="en-US" altLang="zh-CN" dirty="0" smtClean="0"/>
              <a:t>p</a:t>
            </a:r>
            <a:r>
              <a:rPr lang="en-US" altLang="zh-CN" baseline="-30000" dirty="0" smtClean="0"/>
              <a:t>i</a:t>
            </a:r>
            <a:r>
              <a:rPr lang="zh-CN" altLang="en-US" dirty="0" smtClean="0"/>
              <a:t>请求一个单位的</a:t>
            </a:r>
            <a:r>
              <a:rPr lang="en-US" altLang="zh-CN" dirty="0" err="1" smtClean="0"/>
              <a:t>r</a:t>
            </a:r>
            <a:r>
              <a:rPr lang="en-US" altLang="zh-CN" baseline="-30000" dirty="0" err="1" smtClean="0"/>
              <a:t>j</a:t>
            </a:r>
            <a:r>
              <a:rPr lang="zh-CN" altLang="en-US" dirty="0" smtClean="0"/>
              <a:t>资源。</a:t>
            </a:r>
            <a:r>
              <a:rPr lang="en-US" altLang="zh-CN" dirty="0" smtClean="0"/>
              <a:t>e={</a:t>
            </a:r>
            <a:r>
              <a:rPr lang="en-US" altLang="zh-CN" dirty="0" err="1" smtClean="0"/>
              <a:t>r</a:t>
            </a:r>
            <a:r>
              <a:rPr lang="en-US" altLang="zh-CN" baseline="-30000" dirty="0" err="1" smtClean="0"/>
              <a:t>j</a:t>
            </a:r>
            <a:r>
              <a:rPr lang="zh-CN" altLang="en-US" dirty="0" smtClean="0"/>
              <a:t>，</a:t>
            </a:r>
            <a:r>
              <a:rPr lang="en-US" altLang="zh-CN" dirty="0" smtClean="0"/>
              <a:t>p</a:t>
            </a:r>
            <a:r>
              <a:rPr lang="en-US" altLang="zh-CN" baseline="-30000" dirty="0" smtClean="0"/>
              <a:t>i</a:t>
            </a:r>
            <a:r>
              <a:rPr lang="en-US" altLang="zh-CN" dirty="0" smtClean="0"/>
              <a:t>}</a:t>
            </a:r>
            <a:r>
              <a:rPr lang="zh-CN" altLang="en-US" dirty="0" smtClean="0"/>
              <a:t>是资源分配边，由资源</a:t>
            </a:r>
            <a:r>
              <a:rPr lang="en-US" altLang="zh-CN" dirty="0" err="1" smtClean="0"/>
              <a:t>r</a:t>
            </a:r>
            <a:r>
              <a:rPr lang="en-US" altLang="zh-CN" baseline="-30000" dirty="0" err="1" smtClean="0"/>
              <a:t>j</a:t>
            </a:r>
            <a:r>
              <a:rPr lang="zh-CN" altLang="en-US" dirty="0" smtClean="0"/>
              <a:t>指向进程</a:t>
            </a:r>
            <a:r>
              <a:rPr lang="en-US" altLang="zh-CN" dirty="0" smtClean="0"/>
              <a:t>p</a:t>
            </a:r>
            <a:r>
              <a:rPr lang="en-US" altLang="zh-CN" baseline="-30000" dirty="0" smtClean="0"/>
              <a:t>i</a:t>
            </a:r>
            <a:r>
              <a:rPr lang="zh-CN" altLang="en-US" dirty="0" smtClean="0"/>
              <a:t>，它表示把一个单位的资源</a:t>
            </a:r>
            <a:r>
              <a:rPr lang="en-US" altLang="zh-CN" dirty="0" err="1" smtClean="0"/>
              <a:t>r</a:t>
            </a:r>
            <a:r>
              <a:rPr lang="en-US" altLang="zh-CN" baseline="-30000" dirty="0" err="1" smtClean="0"/>
              <a:t>j</a:t>
            </a:r>
            <a:r>
              <a:rPr lang="zh-CN" altLang="en-US" dirty="0" smtClean="0"/>
              <a:t>分配给进程</a:t>
            </a:r>
            <a:r>
              <a:rPr lang="en-US" altLang="zh-CN" dirty="0" smtClean="0"/>
              <a:t>p</a:t>
            </a:r>
            <a:r>
              <a:rPr lang="en-US" altLang="zh-CN" baseline="-30000" dirty="0" smtClean="0"/>
              <a:t>i</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r>
              <a:rPr lang="en-US" altLang="zh-CN" dirty="0" smtClean="0"/>
              <a:t>p</a:t>
            </a:r>
            <a:r>
              <a:rPr lang="en-US" altLang="zh-CN" baseline="-30000" dirty="0" smtClean="0"/>
              <a:t>1</a:t>
            </a:r>
            <a:r>
              <a:rPr lang="zh-CN" altLang="en-US" dirty="0" smtClean="0">
                <a:latin typeface="宋体" charset="-122"/>
              </a:rPr>
              <a:t>进程已经分得了两个</a:t>
            </a:r>
            <a:r>
              <a:rPr lang="en-US" altLang="zh-CN" dirty="0" smtClean="0"/>
              <a:t>r</a:t>
            </a:r>
            <a:r>
              <a:rPr lang="en-US" altLang="zh-CN" baseline="-30000" dirty="0" smtClean="0"/>
              <a:t>1</a:t>
            </a:r>
            <a:r>
              <a:rPr lang="zh-CN" altLang="en-US" dirty="0" smtClean="0">
                <a:latin typeface="宋体" charset="-122"/>
              </a:rPr>
              <a:t>资源，并又请求一个</a:t>
            </a:r>
            <a:r>
              <a:rPr lang="en-US" altLang="zh-CN" dirty="0" smtClean="0"/>
              <a:t>r</a:t>
            </a:r>
            <a:r>
              <a:rPr lang="en-US" altLang="zh-CN" baseline="-30000" dirty="0" smtClean="0"/>
              <a:t>2</a:t>
            </a:r>
            <a:r>
              <a:rPr lang="zh-CN" altLang="en-US" dirty="0" smtClean="0">
                <a:latin typeface="宋体" charset="-122"/>
              </a:rPr>
              <a:t>资源；</a:t>
            </a:r>
            <a:r>
              <a:rPr lang="en-US" altLang="zh-CN" dirty="0" smtClean="0"/>
              <a:t>p</a:t>
            </a:r>
            <a:r>
              <a:rPr lang="en-US" altLang="zh-CN" baseline="-30000" dirty="0" smtClean="0"/>
              <a:t>2</a:t>
            </a:r>
            <a:r>
              <a:rPr lang="zh-CN" altLang="en-US" dirty="0" smtClean="0">
                <a:latin typeface="宋体" charset="-122"/>
              </a:rPr>
              <a:t>进程分得了一个</a:t>
            </a:r>
            <a:r>
              <a:rPr lang="en-US" altLang="zh-CN" dirty="0" smtClean="0"/>
              <a:t>r</a:t>
            </a:r>
            <a:r>
              <a:rPr lang="en-US" altLang="zh-CN" baseline="-30000" dirty="0" smtClean="0"/>
              <a:t>1</a:t>
            </a:r>
            <a:r>
              <a:rPr lang="zh-CN" altLang="en-US" dirty="0" smtClean="0">
                <a:latin typeface="宋体" charset="-122"/>
              </a:rPr>
              <a:t>和一个</a:t>
            </a:r>
            <a:r>
              <a:rPr lang="en-US" altLang="zh-CN" dirty="0" smtClean="0"/>
              <a:t>r</a:t>
            </a:r>
            <a:r>
              <a:rPr lang="en-US" altLang="zh-CN" baseline="-30000" dirty="0" smtClean="0"/>
              <a:t>2</a:t>
            </a:r>
            <a:r>
              <a:rPr lang="zh-CN" altLang="en-US" dirty="0" smtClean="0">
                <a:latin typeface="宋体" charset="-122"/>
              </a:rPr>
              <a:t>资源，并又请求</a:t>
            </a:r>
            <a:r>
              <a:rPr lang="en-US" altLang="zh-CN" dirty="0" smtClean="0"/>
              <a:t>r</a:t>
            </a:r>
            <a:r>
              <a:rPr lang="en-US" altLang="zh-CN" baseline="-30000" dirty="0" smtClean="0"/>
              <a:t>1</a:t>
            </a:r>
            <a:r>
              <a:rPr lang="zh-CN" altLang="en-US" dirty="0" smtClean="0">
                <a:latin typeface="宋体" charset="-122"/>
              </a:rPr>
              <a:t>资源。</a:t>
            </a:r>
            <a:endParaRPr lang="zh-CN" altLang="en-US" dirty="0"/>
          </a:p>
        </p:txBody>
      </p:sp>
      <p:graphicFrame>
        <p:nvGraphicFramePr>
          <p:cNvPr id="57346" name="Object 2"/>
          <p:cNvGraphicFramePr>
            <a:graphicFrameLocks noChangeAspect="1"/>
          </p:cNvGraphicFramePr>
          <p:nvPr/>
        </p:nvGraphicFramePr>
        <p:xfrm>
          <a:off x="2411760" y="2348880"/>
          <a:ext cx="4191000" cy="3794125"/>
        </p:xfrm>
        <a:graphic>
          <a:graphicData uri="http://schemas.openxmlformats.org/presentationml/2006/ole">
            <mc:AlternateContent xmlns:mc="http://schemas.openxmlformats.org/markup-compatibility/2006">
              <mc:Choice xmlns:v="urn:schemas-microsoft-com:vml" Requires="v">
                <p:oleObj spid="_x0000_s57353" name="VISIO" r:id="rId3" imgW="1490040" imgH="1349640" progId="">
                  <p:embed/>
                </p:oleObj>
              </mc:Choice>
              <mc:Fallback>
                <p:oleObj name="VISIO" r:id="rId3" imgW="1490040" imgH="1349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348880"/>
                        <a:ext cx="4191000" cy="37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normAutofit lnSpcReduction="10000"/>
          </a:bodyPr>
          <a:lstStyle/>
          <a:p>
            <a:pPr algn="just">
              <a:lnSpc>
                <a:spcPct val="130000"/>
              </a:lnSpc>
              <a:spcBef>
                <a:spcPct val="50000"/>
              </a:spcBef>
            </a:pPr>
            <a:r>
              <a:rPr lang="en-US" altLang="zh-CN" dirty="0" smtClean="0">
                <a:latin typeface="宋体" charset="-122"/>
              </a:rPr>
              <a:t>2</a:t>
            </a:r>
            <a:r>
              <a:rPr lang="zh-CN" altLang="en-US" dirty="0" smtClean="0">
                <a:latin typeface="宋体" charset="-122"/>
              </a:rPr>
              <a:t>．死锁定理</a:t>
            </a:r>
          </a:p>
          <a:p>
            <a:pPr algn="just">
              <a:lnSpc>
                <a:spcPct val="130000"/>
              </a:lnSpc>
              <a:spcBef>
                <a:spcPct val="50000"/>
              </a:spcBef>
            </a:pPr>
            <a:r>
              <a:rPr lang="zh-CN" altLang="en-US" dirty="0" smtClean="0">
                <a:latin typeface="宋体" charset="-122"/>
              </a:rPr>
              <a:t>　　可以利用把资源分配图加以简化的方法，来检测当系统处于</a:t>
            </a:r>
            <a:r>
              <a:rPr lang="en-US" altLang="zh-CN" dirty="0" smtClean="0">
                <a:latin typeface="宋体" charset="-122"/>
              </a:rPr>
              <a:t>S</a:t>
            </a:r>
            <a:r>
              <a:rPr lang="zh-CN" altLang="en-US" dirty="0" smtClean="0">
                <a:latin typeface="宋体" charset="-122"/>
              </a:rPr>
              <a:t>状态时是否为死锁状态。简化方法如下：</a:t>
            </a:r>
          </a:p>
          <a:p>
            <a:pPr>
              <a:lnSpc>
                <a:spcPct val="130000"/>
              </a:lnSpc>
              <a:spcBef>
                <a:spcPct val="50000"/>
              </a:spcBef>
            </a:pPr>
            <a:r>
              <a:rPr lang="zh-CN" altLang="en-US" dirty="0" smtClean="0"/>
              <a:t>　 </a:t>
            </a:r>
            <a:r>
              <a:rPr lang="zh-CN" altLang="en-US" dirty="0" smtClean="0">
                <a:latin typeface="宋体" charset="-122"/>
              </a:rPr>
              <a:t>在资源分配图中，找出一个既不阻塞又非独立的进程结点</a:t>
            </a:r>
            <a:r>
              <a:rPr lang="en-US" altLang="zh-CN" dirty="0" smtClean="0"/>
              <a:t>Pi</a:t>
            </a:r>
            <a:r>
              <a:rPr lang="zh-CN" altLang="en-US" dirty="0" smtClean="0">
                <a:latin typeface="宋体" charset="-122"/>
              </a:rPr>
              <a:t>。在顺利的情况下，</a:t>
            </a:r>
            <a:r>
              <a:rPr lang="en-US" altLang="zh-CN" dirty="0" smtClean="0"/>
              <a:t>P</a:t>
            </a:r>
            <a:r>
              <a:rPr lang="en-US" altLang="zh-CN" baseline="-25000" dirty="0" smtClean="0"/>
              <a:t>i</a:t>
            </a:r>
            <a:r>
              <a:rPr lang="zh-CN" altLang="en-US" dirty="0" smtClean="0">
                <a:latin typeface="宋体" charset="-122"/>
              </a:rPr>
              <a:t>可获得所需资源而继续运行，直至运行完毕，再释放其所占有的全部资源，这相当于消去</a:t>
            </a:r>
            <a:r>
              <a:rPr lang="en-US" altLang="zh-CN" dirty="0" smtClean="0"/>
              <a:t>pi</a:t>
            </a:r>
            <a:r>
              <a:rPr lang="zh-CN" altLang="en-US" dirty="0" smtClean="0">
                <a:latin typeface="宋体" charset="-122"/>
              </a:rPr>
              <a:t>所求的请求边和分配边，使之成为孤立的结点。</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58370" name="Object 2"/>
          <p:cNvGraphicFramePr>
            <a:graphicFrameLocks noChangeAspect="1"/>
          </p:cNvGraphicFramePr>
          <p:nvPr/>
        </p:nvGraphicFramePr>
        <p:xfrm>
          <a:off x="0" y="1870075"/>
          <a:ext cx="9144000" cy="3082925"/>
        </p:xfrm>
        <a:graphic>
          <a:graphicData uri="http://schemas.openxmlformats.org/presentationml/2006/ole">
            <mc:AlternateContent xmlns:mc="http://schemas.openxmlformats.org/markup-compatibility/2006">
              <mc:Choice xmlns:v="urn:schemas-microsoft-com:vml" Requires="v">
                <p:oleObj spid="_x0000_s58377" r:id="rId3" imgW="4573500" imgH="1542253" progId="">
                  <p:embed/>
                </p:oleObj>
              </mc:Choice>
              <mc:Fallback>
                <p:oleObj r:id="rId3" imgW="4573500" imgH="154225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70075"/>
                        <a:ext cx="9144000" cy="308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在进行一系列的简化后，若能消去图中所有的边，使所有的进程结点都成为孤立结点，则称该图是可完全简化的；若不能通过任何过程使该图完全简化，则称该图是不可完全简化的。</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smtClean="0">
                <a:latin typeface="宋体" charset="-122"/>
              </a:rPr>
              <a:t>3.7.2</a:t>
            </a:r>
            <a:r>
              <a:rPr lang="zh-CN" altLang="en-US" dirty="0" smtClean="0">
                <a:latin typeface="宋体" charset="-122"/>
              </a:rPr>
              <a:t>　死锁的解除</a:t>
            </a:r>
          </a:p>
          <a:p>
            <a:pPr algn="just">
              <a:lnSpc>
                <a:spcPct val="120000"/>
              </a:lnSpc>
              <a:spcBef>
                <a:spcPct val="50000"/>
              </a:spcBef>
            </a:pPr>
            <a:r>
              <a:rPr lang="zh-CN" altLang="en-US" dirty="0" smtClean="0">
                <a:latin typeface="宋体" charset="-122"/>
              </a:rPr>
              <a:t>　　当发现有进程死锁时，便应立即把它们从死锁状态中解脱出来。常采用解除死锁的两种方法是：</a:t>
            </a:r>
          </a:p>
          <a:p>
            <a:pPr algn="just">
              <a:lnSpc>
                <a:spcPct val="12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剥夺资源。从其它进程剥夺足够数量的资源给死锁进程，以解除死锁状态。</a:t>
            </a:r>
          </a:p>
          <a:p>
            <a:pPr algn="just">
              <a:lnSpc>
                <a:spcPct val="120000"/>
              </a:lnSpc>
              <a:spcBef>
                <a:spcPct val="50000"/>
              </a:spcBef>
            </a:pPr>
            <a:r>
              <a:rPr lang="zh-CN" altLang="en-US" dirty="0" smtClean="0">
                <a:latin typeface="宋体" charset="-122"/>
              </a:rPr>
              <a:t>　　</a:t>
            </a:r>
            <a:r>
              <a:rPr lang="en-US" altLang="zh-CN" dirty="0" smtClean="0">
                <a:latin typeface="宋体" charset="-122"/>
              </a:rPr>
              <a:t>(2) </a:t>
            </a:r>
            <a:r>
              <a:rPr lang="zh-CN" altLang="en-US" dirty="0" smtClean="0">
                <a:latin typeface="宋体" charset="-122"/>
              </a:rPr>
              <a:t>撤消进程。最简单的撤消进程的方法是使全部死锁进程都夭折掉；稍微温和一点的方法是按照某种顺序逐个地撤消进程，直至有足够的资源可用，使死锁状态消除为止。</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a:xfrm>
            <a:off x="468313" y="476672"/>
            <a:ext cx="8207375" cy="6049218"/>
          </a:xfrm>
        </p:spPr>
        <p:txBody>
          <a:bodyPr>
            <a:normAutofit/>
          </a:bodyPr>
          <a:lstStyle/>
          <a:p>
            <a:r>
              <a:rPr lang="en-US" altLang="zh-CN" sz="3200" dirty="0" smtClean="0"/>
              <a:t>3.5</a:t>
            </a:r>
            <a:r>
              <a:rPr lang="zh-CN" altLang="en-US" sz="3200" dirty="0" smtClean="0">
                <a:latin typeface="宋体" charset="-122"/>
              </a:rPr>
              <a:t>　产生死锁的原因和必要条件</a:t>
            </a:r>
            <a:r>
              <a:rPr lang="zh-CN" altLang="en-US" sz="3200" dirty="0" smtClean="0"/>
              <a:t> </a:t>
            </a:r>
          </a:p>
          <a:p>
            <a:r>
              <a:rPr lang="en-US" altLang="zh-CN" dirty="0" smtClean="0"/>
              <a:t>3.5.1</a:t>
            </a:r>
            <a:r>
              <a:rPr lang="zh-CN" altLang="en-US" dirty="0" smtClean="0"/>
              <a:t>　产生死锁的原因</a:t>
            </a:r>
          </a:p>
          <a:p>
            <a:r>
              <a:rPr lang="zh-CN" altLang="en-US" dirty="0" smtClean="0"/>
              <a:t>　　产生死锁的原因可归结为如下两点：</a:t>
            </a:r>
          </a:p>
          <a:p>
            <a:r>
              <a:rPr lang="zh-CN" altLang="en-US" dirty="0" smtClean="0"/>
              <a:t>　　</a:t>
            </a:r>
            <a:r>
              <a:rPr lang="en-US" altLang="zh-CN" dirty="0" smtClean="0">
                <a:solidFill>
                  <a:srgbClr val="FF0000"/>
                </a:solidFill>
              </a:rPr>
              <a:t>(1) </a:t>
            </a:r>
            <a:r>
              <a:rPr lang="zh-CN" altLang="en-US" dirty="0" smtClean="0">
                <a:solidFill>
                  <a:srgbClr val="FF0000"/>
                </a:solidFill>
              </a:rPr>
              <a:t>竞争资源。</a:t>
            </a:r>
            <a:r>
              <a:rPr lang="zh-CN" altLang="en-US" dirty="0" smtClean="0"/>
              <a:t>当系统中供多个进程共享的资源如打印机、公用队列等，其数目不足以满足诸进程的需要时，引起诸进程对资源的竞争而产生死锁。</a:t>
            </a:r>
            <a:endParaRPr lang="en-US" altLang="zh-CN" dirty="0" smtClean="0"/>
          </a:p>
          <a:p>
            <a:r>
              <a:rPr lang="en-US" altLang="zh-CN" dirty="0" smtClean="0"/>
              <a:t>    </a:t>
            </a:r>
            <a:r>
              <a:rPr lang="en-US" altLang="zh-CN" dirty="0" smtClean="0">
                <a:solidFill>
                  <a:srgbClr val="FF0000"/>
                </a:solidFill>
              </a:rPr>
              <a:t>(2) </a:t>
            </a:r>
            <a:r>
              <a:rPr lang="zh-CN" altLang="en-US" dirty="0" smtClean="0">
                <a:solidFill>
                  <a:srgbClr val="FF0000"/>
                </a:solidFill>
              </a:rPr>
              <a:t>进程间推进顺序非法</a:t>
            </a:r>
            <a:r>
              <a:rPr lang="zh-CN" altLang="en-US" dirty="0" smtClean="0"/>
              <a:t>。进程在运行过程中，请求和释放资源的顺序不当，也同样会导致产生进程死锁。</a:t>
            </a:r>
            <a:endParaRPr lang="zh-CN" altLang="en-US" sz="3000" dirty="0" smtClean="0"/>
          </a:p>
        </p:txBody>
      </p:sp>
      <p:sp>
        <p:nvSpPr>
          <p:cNvPr id="6" name="TextBox 5"/>
          <p:cNvSpPr txBox="1"/>
          <p:nvPr/>
        </p:nvSpPr>
        <p:spPr>
          <a:xfrm>
            <a:off x="683568" y="4365104"/>
            <a:ext cx="7848872" cy="193899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z="2400" dirty="0" smtClean="0">
                <a:latin typeface="宋体" charset="-122"/>
              </a:rPr>
              <a:t>可剥夺性资源：进程在获得这类资源后，该资源可以再被其他进程或系统剥夺。如：处理机、内存。</a:t>
            </a:r>
            <a:endParaRPr lang="en-US" altLang="zh-CN" sz="2400" dirty="0" smtClean="0">
              <a:latin typeface="宋体" charset="-122"/>
            </a:endParaRPr>
          </a:p>
          <a:p>
            <a:r>
              <a:rPr lang="zh-CN" altLang="en-US" sz="2400" dirty="0" smtClean="0">
                <a:latin typeface="宋体" charset="-122"/>
              </a:rPr>
              <a:t>非剥夺性资源：系统把这类资源分配给某进程后，再不能强行收回，只能在进程用完后自行释放，如磁带机、打印机。</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p:txBody>
          <a:bodyPr>
            <a:normAutofit/>
          </a:bodyPr>
          <a:lstStyle/>
          <a:p>
            <a:pPr algn="just">
              <a:lnSpc>
                <a:spcPct val="120000"/>
              </a:lnSpc>
              <a:spcBef>
                <a:spcPct val="50000"/>
              </a:spcBef>
            </a:pPr>
            <a:r>
              <a:rPr lang="en-US" altLang="zh-CN" dirty="0" smtClean="0">
                <a:latin typeface="宋体" charset="-122"/>
              </a:rPr>
              <a:t>3.5.2</a:t>
            </a:r>
            <a:r>
              <a:rPr lang="zh-CN" altLang="en-US" dirty="0" smtClean="0">
                <a:latin typeface="宋体" charset="-122"/>
              </a:rPr>
              <a:t>　产生死锁的必要条件</a:t>
            </a:r>
          </a:p>
          <a:p>
            <a:pPr algn="just">
              <a:lnSpc>
                <a:spcPct val="12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互斥条件：指进程对所分配到的资源进行排它性使用，即在一段时间内某资源只由一个进程占用。如果此时还有其它进程请求该资源，则请求者只能等待，直至占有该资源的进程用毕释放。</a:t>
            </a:r>
          </a:p>
          <a:p>
            <a:pPr>
              <a:lnSpc>
                <a:spcPct val="120000"/>
              </a:lnSpc>
              <a:spcBef>
                <a:spcPct val="50000"/>
              </a:spcBef>
            </a:pPr>
            <a:r>
              <a:rPr lang="zh-CN" altLang="en-US" dirty="0" smtClean="0"/>
              <a:t>　　</a:t>
            </a:r>
            <a:r>
              <a:rPr lang="en-US" altLang="zh-CN" dirty="0" smtClean="0"/>
              <a:t>(2) </a:t>
            </a:r>
            <a:r>
              <a:rPr lang="zh-CN" altLang="en-US" dirty="0" smtClean="0">
                <a:latin typeface="宋体" charset="-122"/>
              </a:rPr>
              <a:t>请求和保持条件：指进程已经保持了至少一个资源，但又提出了新的资源请求，而该资源又已被其它进程占有，此时请求进程阻塞，但又对自己已获得的其它资源保持不放。</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pPr algn="just">
              <a:lnSpc>
                <a:spcPct val="140000"/>
              </a:lnSpc>
              <a:spcBef>
                <a:spcPct val="50000"/>
              </a:spcBef>
            </a:pPr>
            <a:r>
              <a:rPr lang="en-US" altLang="zh-CN" dirty="0" smtClean="0"/>
              <a:t>    (3) </a:t>
            </a:r>
            <a:r>
              <a:rPr lang="zh-CN" altLang="en-US" dirty="0" smtClean="0"/>
              <a:t>不剥夺条件：指进程已获得的资源，在未使用完之前，不能被剥夺，只能在使用完时由自己释放。</a:t>
            </a:r>
          </a:p>
          <a:p>
            <a:pPr>
              <a:lnSpc>
                <a:spcPct val="140000"/>
              </a:lnSpc>
              <a:spcBef>
                <a:spcPct val="50000"/>
              </a:spcBef>
            </a:pPr>
            <a:r>
              <a:rPr lang="zh-CN" altLang="en-US" dirty="0" smtClean="0"/>
              <a:t>　　</a:t>
            </a:r>
            <a:r>
              <a:rPr lang="en-US" altLang="zh-CN" dirty="0" smtClean="0"/>
              <a:t>(4) </a:t>
            </a:r>
            <a:r>
              <a:rPr lang="zh-CN" altLang="en-US" dirty="0" smtClean="0">
                <a:latin typeface="宋体" charset="-122"/>
              </a:rPr>
              <a:t>环路等待条件：指在发生死锁时，必然存在一个进程</a:t>
            </a:r>
            <a:r>
              <a:rPr lang="en-US" altLang="zh-CN" dirty="0" smtClean="0">
                <a:latin typeface="Times New Roman"/>
              </a:rPr>
              <a:t>——</a:t>
            </a:r>
            <a:r>
              <a:rPr lang="zh-CN" altLang="en-US" dirty="0" smtClean="0">
                <a:latin typeface="宋体" charset="-122"/>
              </a:rPr>
              <a:t>资源的环形链，即进程集合</a:t>
            </a:r>
            <a:r>
              <a:rPr lang="en-US" altLang="zh-CN" dirty="0" smtClean="0"/>
              <a:t>{P</a:t>
            </a:r>
            <a:r>
              <a:rPr lang="en-US" altLang="zh-CN" baseline="-30000" dirty="0" smtClean="0"/>
              <a:t>0</a:t>
            </a:r>
            <a:r>
              <a:rPr lang="zh-CN" altLang="en-US" dirty="0" smtClean="0">
                <a:latin typeface="宋体" charset="-122"/>
              </a:rPr>
              <a:t>，</a:t>
            </a:r>
            <a:r>
              <a:rPr lang="en-US" altLang="zh-CN" dirty="0" smtClean="0"/>
              <a:t>P</a:t>
            </a:r>
            <a:r>
              <a:rPr lang="en-US" altLang="zh-CN" baseline="-30000" dirty="0" smtClean="0"/>
              <a:t>1</a:t>
            </a:r>
            <a:r>
              <a:rPr lang="zh-CN" altLang="en-US" dirty="0" smtClean="0">
                <a:latin typeface="宋体" charset="-122"/>
              </a:rPr>
              <a:t>，</a:t>
            </a:r>
            <a:r>
              <a:rPr lang="en-US" altLang="zh-CN" dirty="0" smtClean="0"/>
              <a:t>P</a:t>
            </a:r>
            <a:r>
              <a:rPr lang="en-US" altLang="zh-CN" baseline="-30000" dirty="0" smtClean="0"/>
              <a:t>2</a:t>
            </a:r>
            <a:r>
              <a:rPr lang="zh-CN" altLang="en-US" dirty="0" smtClean="0">
                <a:latin typeface="宋体" charset="-122"/>
              </a:rPr>
              <a:t>，</a:t>
            </a:r>
            <a:r>
              <a:rPr lang="en-US" altLang="zh-CN" dirty="0" smtClean="0">
                <a:latin typeface="Times New Roman"/>
              </a:rPr>
              <a:t>…</a:t>
            </a:r>
            <a:r>
              <a:rPr lang="zh-CN" altLang="en-US" dirty="0" smtClean="0">
                <a:latin typeface="宋体" charset="-122"/>
              </a:rPr>
              <a:t>，</a:t>
            </a:r>
            <a:r>
              <a:rPr lang="en-US" altLang="zh-CN" dirty="0" err="1" smtClean="0"/>
              <a:t>P</a:t>
            </a:r>
            <a:r>
              <a:rPr lang="en-US" altLang="zh-CN" baseline="-30000" dirty="0" err="1" smtClean="0"/>
              <a:t>n</a:t>
            </a:r>
            <a:r>
              <a:rPr lang="en-US" altLang="zh-CN" dirty="0" smtClean="0"/>
              <a:t>}</a:t>
            </a:r>
            <a:r>
              <a:rPr lang="zh-CN" altLang="en-US" dirty="0" smtClean="0">
                <a:latin typeface="宋体" charset="-122"/>
              </a:rPr>
              <a:t>中的</a:t>
            </a:r>
            <a:r>
              <a:rPr lang="en-US" altLang="zh-CN" dirty="0" smtClean="0"/>
              <a:t>P</a:t>
            </a:r>
            <a:r>
              <a:rPr lang="en-US" altLang="zh-CN" baseline="-30000" dirty="0" smtClean="0"/>
              <a:t>0</a:t>
            </a:r>
            <a:r>
              <a:rPr lang="zh-CN" altLang="en-US" dirty="0" smtClean="0">
                <a:latin typeface="宋体" charset="-122"/>
              </a:rPr>
              <a:t>正在等待一个</a:t>
            </a:r>
            <a:r>
              <a:rPr lang="en-US" altLang="zh-CN" dirty="0" smtClean="0"/>
              <a:t>P</a:t>
            </a:r>
            <a:r>
              <a:rPr lang="en-US" altLang="zh-CN" baseline="-30000" dirty="0" smtClean="0"/>
              <a:t>1</a:t>
            </a:r>
            <a:r>
              <a:rPr lang="zh-CN" altLang="en-US" dirty="0" smtClean="0">
                <a:latin typeface="宋体" charset="-122"/>
              </a:rPr>
              <a:t>占用的资源；</a:t>
            </a:r>
            <a:r>
              <a:rPr lang="zh-CN" altLang="en-US" dirty="0" smtClean="0"/>
              <a:t> </a:t>
            </a:r>
            <a:r>
              <a:rPr lang="en-US" altLang="zh-CN" dirty="0" smtClean="0"/>
              <a:t>P</a:t>
            </a:r>
            <a:r>
              <a:rPr lang="en-US" altLang="zh-CN" baseline="-30000" dirty="0" smtClean="0"/>
              <a:t>1</a:t>
            </a:r>
            <a:r>
              <a:rPr lang="zh-CN" altLang="en-US" dirty="0" smtClean="0">
                <a:latin typeface="宋体" charset="-122"/>
              </a:rPr>
              <a:t>正在等待</a:t>
            </a:r>
            <a:r>
              <a:rPr lang="en-US" altLang="zh-CN" dirty="0" smtClean="0"/>
              <a:t>P</a:t>
            </a:r>
            <a:r>
              <a:rPr lang="en-US" altLang="zh-CN" baseline="-30000" dirty="0" smtClean="0"/>
              <a:t>2</a:t>
            </a:r>
            <a:r>
              <a:rPr lang="zh-CN" altLang="en-US" dirty="0" smtClean="0">
                <a:latin typeface="宋体" charset="-122"/>
              </a:rPr>
              <a:t>占用的资源，</a:t>
            </a:r>
            <a:r>
              <a:rPr lang="en-US" altLang="zh-CN" dirty="0" smtClean="0">
                <a:latin typeface="Times New Roman"/>
              </a:rPr>
              <a:t>……</a:t>
            </a:r>
            <a:r>
              <a:rPr lang="zh-CN" altLang="en-US" dirty="0" smtClean="0">
                <a:latin typeface="宋体" charset="-122"/>
              </a:rPr>
              <a:t>，</a:t>
            </a:r>
            <a:r>
              <a:rPr lang="en-US" altLang="zh-CN" dirty="0" err="1" smtClean="0"/>
              <a:t>P</a:t>
            </a:r>
            <a:r>
              <a:rPr lang="en-US" altLang="zh-CN" baseline="-30000" dirty="0" err="1" smtClean="0"/>
              <a:t>n</a:t>
            </a:r>
            <a:r>
              <a:rPr lang="zh-CN" altLang="en-US" dirty="0" smtClean="0">
                <a:latin typeface="宋体" charset="-122"/>
              </a:rPr>
              <a:t>正在等待已被</a:t>
            </a:r>
            <a:r>
              <a:rPr lang="en-US" altLang="zh-CN" dirty="0" smtClean="0"/>
              <a:t>P</a:t>
            </a:r>
            <a:r>
              <a:rPr lang="en-US" altLang="zh-CN" baseline="-30000" dirty="0" smtClean="0"/>
              <a:t>0</a:t>
            </a:r>
            <a:r>
              <a:rPr lang="zh-CN" altLang="en-US" dirty="0" smtClean="0">
                <a:latin typeface="宋体" charset="-122"/>
              </a:rPr>
              <a:t>占用的资源。</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a:xfrm>
            <a:off x="468313" y="692150"/>
            <a:ext cx="4391719" cy="5400675"/>
          </a:xfrm>
        </p:spPr>
        <p:txBody>
          <a:bodyPr/>
          <a:lstStyle/>
          <a:p>
            <a:r>
              <a:rPr lang="zh-CN" altLang="en-US" dirty="0" smtClean="0">
                <a:latin typeface="宋体" charset="-122"/>
              </a:rPr>
              <a:t>图中</a:t>
            </a:r>
            <a:r>
              <a:rPr lang="en-US" altLang="zh-CN" dirty="0" smtClean="0">
                <a:latin typeface="宋体" charset="-122"/>
                <a:cs typeface="Times New Roman" pitchFamily="18" charset="0"/>
              </a:rPr>
              <a:t>S</a:t>
            </a:r>
            <a:r>
              <a:rPr lang="en-US" altLang="zh-CN" baseline="-30000" dirty="0" smtClean="0">
                <a:latin typeface="宋体" charset="-122"/>
                <a:cs typeface="Times New Roman" pitchFamily="18" charset="0"/>
              </a:rPr>
              <a:t>1</a:t>
            </a:r>
            <a:r>
              <a:rPr lang="zh-CN" altLang="en-US" dirty="0" smtClean="0">
                <a:latin typeface="宋体" charset="-122"/>
              </a:rPr>
              <a:t>、</a:t>
            </a:r>
            <a:r>
              <a:rPr lang="en-US" altLang="zh-CN" dirty="0" smtClean="0">
                <a:latin typeface="宋体" charset="-122"/>
                <a:cs typeface="Times New Roman" pitchFamily="18" charset="0"/>
              </a:rPr>
              <a:t>S</a:t>
            </a:r>
            <a:r>
              <a:rPr lang="en-US" altLang="zh-CN" baseline="-30000" dirty="0" smtClean="0">
                <a:latin typeface="宋体" charset="-122"/>
                <a:cs typeface="Times New Roman" pitchFamily="18" charset="0"/>
              </a:rPr>
              <a:t>2</a:t>
            </a:r>
            <a:r>
              <a:rPr lang="zh-CN" altLang="en-US" dirty="0" smtClean="0">
                <a:latin typeface="宋体" charset="-122"/>
              </a:rPr>
              <a:t>和</a:t>
            </a:r>
            <a:r>
              <a:rPr lang="en-US" altLang="zh-CN" dirty="0" smtClean="0">
                <a:latin typeface="宋体" charset="-122"/>
                <a:cs typeface="Times New Roman" pitchFamily="18" charset="0"/>
              </a:rPr>
              <a:t>S</a:t>
            </a:r>
            <a:r>
              <a:rPr lang="en-US" altLang="zh-CN" baseline="-30000" dirty="0" smtClean="0">
                <a:latin typeface="宋体" charset="-122"/>
                <a:cs typeface="Times New Roman" pitchFamily="18" charset="0"/>
              </a:rPr>
              <a:t>3</a:t>
            </a:r>
            <a:r>
              <a:rPr lang="zh-CN" altLang="en-US" dirty="0" smtClean="0">
                <a:latin typeface="宋体" charset="-122"/>
              </a:rPr>
              <a:t>是临时性资源。进程</a:t>
            </a:r>
            <a:r>
              <a:rPr lang="en-US" altLang="zh-CN" dirty="0" smtClean="0">
                <a:latin typeface="宋体" charset="-122"/>
                <a:cs typeface="Times New Roman" pitchFamily="18" charset="0"/>
              </a:rPr>
              <a:t>P</a:t>
            </a:r>
            <a:r>
              <a:rPr lang="en-US" altLang="zh-CN" baseline="-30000" dirty="0" smtClean="0">
                <a:latin typeface="宋体" charset="-122"/>
                <a:cs typeface="Times New Roman" pitchFamily="18" charset="0"/>
              </a:rPr>
              <a:t>1</a:t>
            </a:r>
            <a:r>
              <a:rPr lang="zh-CN" altLang="en-US" dirty="0" smtClean="0">
                <a:latin typeface="宋体" charset="-122"/>
              </a:rPr>
              <a:t>产生消息</a:t>
            </a:r>
            <a:r>
              <a:rPr lang="en-US" altLang="zh-CN" dirty="0" smtClean="0">
                <a:latin typeface="宋体" charset="-122"/>
                <a:cs typeface="Times New Roman" pitchFamily="18" charset="0"/>
              </a:rPr>
              <a:t>S</a:t>
            </a:r>
            <a:r>
              <a:rPr lang="en-US" altLang="zh-CN" baseline="-30000" dirty="0" smtClean="0">
                <a:latin typeface="宋体" charset="-122"/>
                <a:cs typeface="Times New Roman" pitchFamily="18" charset="0"/>
              </a:rPr>
              <a:t>1</a:t>
            </a:r>
            <a:r>
              <a:rPr lang="zh-CN" altLang="en-US" dirty="0" smtClean="0">
                <a:latin typeface="宋体" charset="-122"/>
              </a:rPr>
              <a:t>，又要求从</a:t>
            </a:r>
            <a:r>
              <a:rPr lang="en-US" altLang="zh-CN" dirty="0" smtClean="0">
                <a:latin typeface="宋体" charset="-122"/>
                <a:cs typeface="Times New Roman" pitchFamily="18" charset="0"/>
              </a:rPr>
              <a:t>P</a:t>
            </a:r>
            <a:r>
              <a:rPr lang="en-US" altLang="zh-CN" baseline="-30000" dirty="0" smtClean="0">
                <a:latin typeface="宋体" charset="-122"/>
                <a:cs typeface="Times New Roman" pitchFamily="18" charset="0"/>
              </a:rPr>
              <a:t>3</a:t>
            </a:r>
            <a:r>
              <a:rPr lang="zh-CN" altLang="en-US" dirty="0" smtClean="0">
                <a:latin typeface="宋体" charset="-122"/>
              </a:rPr>
              <a:t>接收消息</a:t>
            </a:r>
            <a:r>
              <a:rPr lang="en-US" altLang="zh-CN" dirty="0" smtClean="0">
                <a:latin typeface="宋体" charset="-122"/>
                <a:cs typeface="Times New Roman" pitchFamily="18" charset="0"/>
              </a:rPr>
              <a:t>S</a:t>
            </a:r>
            <a:r>
              <a:rPr lang="en-US" altLang="zh-CN" baseline="-30000" dirty="0" smtClean="0">
                <a:latin typeface="宋体" charset="-122"/>
                <a:cs typeface="Times New Roman" pitchFamily="18" charset="0"/>
              </a:rPr>
              <a:t>3</a:t>
            </a:r>
            <a:r>
              <a:rPr lang="zh-CN" altLang="en-US" dirty="0" smtClean="0">
                <a:latin typeface="宋体" charset="-122"/>
              </a:rPr>
              <a:t>；进程</a:t>
            </a:r>
            <a:r>
              <a:rPr lang="en-US" altLang="zh-CN" dirty="0" smtClean="0">
                <a:latin typeface="宋体" charset="-122"/>
                <a:cs typeface="Times New Roman" pitchFamily="18" charset="0"/>
              </a:rPr>
              <a:t>P</a:t>
            </a:r>
            <a:r>
              <a:rPr lang="en-US" altLang="zh-CN" baseline="-30000" dirty="0" smtClean="0">
                <a:latin typeface="宋体" charset="-122"/>
                <a:cs typeface="Times New Roman" pitchFamily="18" charset="0"/>
              </a:rPr>
              <a:t>3</a:t>
            </a:r>
            <a:r>
              <a:rPr lang="zh-CN" altLang="en-US" dirty="0" smtClean="0">
                <a:latin typeface="宋体" charset="-122"/>
              </a:rPr>
              <a:t>产生消息</a:t>
            </a:r>
            <a:r>
              <a:rPr lang="en-US" altLang="zh-CN" dirty="0" smtClean="0">
                <a:latin typeface="宋体" charset="-122"/>
                <a:cs typeface="Times New Roman" pitchFamily="18" charset="0"/>
              </a:rPr>
              <a:t>S</a:t>
            </a:r>
            <a:r>
              <a:rPr lang="en-US" altLang="zh-CN" baseline="-30000" dirty="0" smtClean="0">
                <a:latin typeface="宋体" charset="-122"/>
                <a:cs typeface="Times New Roman" pitchFamily="18" charset="0"/>
              </a:rPr>
              <a:t>3</a:t>
            </a:r>
            <a:r>
              <a:rPr lang="zh-CN" altLang="en-US" dirty="0" smtClean="0">
                <a:latin typeface="宋体" charset="-122"/>
              </a:rPr>
              <a:t>，又要求从进程</a:t>
            </a:r>
            <a:r>
              <a:rPr lang="en-US" altLang="zh-CN" dirty="0" smtClean="0">
                <a:latin typeface="宋体" charset="-122"/>
                <a:cs typeface="Times New Roman" pitchFamily="18" charset="0"/>
              </a:rPr>
              <a:t>P</a:t>
            </a:r>
            <a:r>
              <a:rPr lang="en-US" altLang="zh-CN" baseline="-30000" dirty="0" smtClean="0">
                <a:latin typeface="宋体" charset="-122"/>
                <a:cs typeface="Times New Roman" pitchFamily="18" charset="0"/>
              </a:rPr>
              <a:t>2</a:t>
            </a:r>
            <a:r>
              <a:rPr lang="zh-CN" altLang="en-US" dirty="0" smtClean="0">
                <a:latin typeface="宋体" charset="-122"/>
              </a:rPr>
              <a:t>接收其所产生的消息</a:t>
            </a:r>
            <a:r>
              <a:rPr lang="en-US" altLang="zh-CN" dirty="0" smtClean="0">
                <a:latin typeface="宋体" charset="-122"/>
                <a:cs typeface="Times New Roman" pitchFamily="18" charset="0"/>
              </a:rPr>
              <a:t>S</a:t>
            </a:r>
            <a:r>
              <a:rPr lang="en-US" altLang="zh-CN" baseline="-30000" dirty="0" smtClean="0">
                <a:latin typeface="宋体" charset="-122"/>
                <a:cs typeface="Times New Roman" pitchFamily="18" charset="0"/>
              </a:rPr>
              <a:t>2</a:t>
            </a:r>
            <a:r>
              <a:rPr lang="zh-CN" altLang="en-US" dirty="0" smtClean="0">
                <a:latin typeface="宋体" charset="-122"/>
              </a:rPr>
              <a:t>；进程</a:t>
            </a:r>
            <a:r>
              <a:rPr lang="en-US" altLang="zh-CN" dirty="0" smtClean="0">
                <a:latin typeface="宋体" charset="-122"/>
                <a:cs typeface="Times New Roman" pitchFamily="18" charset="0"/>
              </a:rPr>
              <a:t>P</a:t>
            </a:r>
            <a:r>
              <a:rPr lang="en-US" altLang="zh-CN" baseline="-30000" dirty="0" smtClean="0">
                <a:latin typeface="宋体" charset="-122"/>
                <a:cs typeface="Times New Roman" pitchFamily="18" charset="0"/>
              </a:rPr>
              <a:t>2</a:t>
            </a:r>
            <a:r>
              <a:rPr lang="zh-CN" altLang="en-US" dirty="0" smtClean="0">
                <a:latin typeface="宋体" charset="-122"/>
              </a:rPr>
              <a:t>产生消息</a:t>
            </a:r>
            <a:r>
              <a:rPr lang="en-US" altLang="zh-CN" dirty="0" smtClean="0">
                <a:latin typeface="宋体" charset="-122"/>
                <a:cs typeface="Times New Roman" pitchFamily="18" charset="0"/>
              </a:rPr>
              <a:t>S</a:t>
            </a:r>
            <a:r>
              <a:rPr lang="en-US" altLang="zh-CN" baseline="-30000" dirty="0" smtClean="0">
                <a:latin typeface="宋体" charset="-122"/>
                <a:cs typeface="Times New Roman" pitchFamily="18" charset="0"/>
              </a:rPr>
              <a:t>2</a:t>
            </a:r>
            <a:r>
              <a:rPr lang="zh-CN" altLang="en-US" dirty="0" smtClean="0">
                <a:latin typeface="宋体" charset="-122"/>
              </a:rPr>
              <a:t>，又需要接收进程</a:t>
            </a:r>
            <a:r>
              <a:rPr lang="en-US" altLang="zh-CN" dirty="0" smtClean="0">
                <a:latin typeface="宋体" charset="-122"/>
                <a:cs typeface="Times New Roman" pitchFamily="18" charset="0"/>
              </a:rPr>
              <a:t>P</a:t>
            </a:r>
            <a:r>
              <a:rPr lang="en-US" altLang="zh-CN" baseline="-30000" dirty="0" smtClean="0">
                <a:latin typeface="宋体" charset="-122"/>
                <a:cs typeface="Times New Roman" pitchFamily="18" charset="0"/>
              </a:rPr>
              <a:t>1</a:t>
            </a:r>
            <a:r>
              <a:rPr lang="zh-CN" altLang="en-US" dirty="0" smtClean="0">
                <a:latin typeface="宋体" charset="-122"/>
              </a:rPr>
              <a:t>所产生的消息</a:t>
            </a:r>
            <a:r>
              <a:rPr lang="en-US" altLang="zh-CN" dirty="0" smtClean="0">
                <a:latin typeface="宋体" charset="-122"/>
                <a:cs typeface="Times New Roman" pitchFamily="18" charset="0"/>
              </a:rPr>
              <a:t>S</a:t>
            </a:r>
            <a:r>
              <a:rPr lang="en-US" altLang="zh-CN" baseline="-30000" dirty="0" smtClean="0">
                <a:latin typeface="宋体" charset="-122"/>
                <a:cs typeface="Times New Roman" pitchFamily="18" charset="0"/>
              </a:rPr>
              <a:t>1</a:t>
            </a:r>
            <a:r>
              <a:rPr lang="zh-CN" altLang="en-US" dirty="0" smtClean="0">
                <a:latin typeface="宋体" charset="-122"/>
              </a:rPr>
              <a:t>。</a:t>
            </a:r>
            <a:endParaRPr lang="zh-CN" altLang="en-US" dirty="0"/>
          </a:p>
        </p:txBody>
      </p:sp>
      <p:graphicFrame>
        <p:nvGraphicFramePr>
          <p:cNvPr id="50178" name="Object 2"/>
          <p:cNvGraphicFramePr>
            <a:graphicFrameLocks noChangeAspect="1"/>
          </p:cNvGraphicFramePr>
          <p:nvPr/>
        </p:nvGraphicFramePr>
        <p:xfrm>
          <a:off x="4953000" y="1052736"/>
          <a:ext cx="4191000" cy="4129088"/>
        </p:xfrm>
        <a:graphic>
          <a:graphicData uri="http://schemas.openxmlformats.org/presentationml/2006/ole">
            <mc:AlternateContent xmlns:mc="http://schemas.openxmlformats.org/markup-compatibility/2006">
              <mc:Choice xmlns:v="urn:schemas-microsoft-com:vml" Requires="v">
                <p:oleObj spid="_x0000_s50184" r:id="rId3" imgW="1294337" imgH="1276334" progId="">
                  <p:embed/>
                </p:oleObj>
              </mc:Choice>
              <mc:Fallback>
                <p:oleObj r:id="rId3" imgW="1294337" imgH="1276334"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052736"/>
                        <a:ext cx="4191000" cy="412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p:txBody>
          <a:bodyPr>
            <a:normAutofit lnSpcReduction="10000"/>
          </a:bodyPr>
          <a:lstStyle/>
          <a:p>
            <a:pPr algn="just">
              <a:spcBef>
                <a:spcPct val="50000"/>
              </a:spcBef>
            </a:pPr>
            <a:r>
              <a:rPr lang="zh-CN" altLang="en-US" dirty="0" smtClean="0">
                <a:latin typeface="Times New Roman" pitchFamily="18" charset="0"/>
                <a:cs typeface="Times New Roman" pitchFamily="18" charset="0"/>
              </a:rPr>
              <a:t>如果消息通信按下述顺序进行：</a:t>
            </a:r>
          </a:p>
          <a:p>
            <a:pPr lvl="2" algn="just">
              <a:spcBef>
                <a:spcPct val="50000"/>
              </a:spcBef>
            </a:pPr>
            <a:r>
              <a:rPr lang="en-US" altLang="zh-CN" sz="2800" dirty="0" smtClean="0">
                <a:latin typeface="Times New Roman" pitchFamily="18" charset="0"/>
                <a:cs typeface="Times New Roman" pitchFamily="18" charset="0"/>
              </a:rPr>
              <a:t>P</a:t>
            </a:r>
            <a:r>
              <a:rPr lang="en-US" altLang="zh-CN" sz="2800" baseline="-30000" dirty="0" smtClean="0">
                <a:latin typeface="Times New Roman" pitchFamily="18" charset="0"/>
                <a:cs typeface="Times New Roman" pitchFamily="18" charset="0"/>
              </a:rPr>
              <a:t>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…Release(S</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Request(S</a:t>
            </a:r>
            <a:r>
              <a:rPr lang="en-US" altLang="zh-CN" sz="2800" baseline="-30000" dirty="0" smtClean="0">
                <a:latin typeface="Times New Roman" pitchFamily="18" charset="0"/>
                <a:cs typeface="Times New Roman" pitchFamily="18" charset="0"/>
              </a:rPr>
              <a:t>3</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a:t>
            </a:r>
          </a:p>
          <a:p>
            <a:pPr lvl="2" algn="just">
              <a:spcBef>
                <a:spcPct val="50000"/>
              </a:spcBef>
            </a:pPr>
            <a:r>
              <a:rPr lang="en-US" altLang="zh-CN" sz="2800" dirty="0" smtClean="0">
                <a:latin typeface="Times New Roman" pitchFamily="18" charset="0"/>
                <a:cs typeface="Times New Roman" pitchFamily="18" charset="0"/>
              </a:rPr>
              <a:t>P</a:t>
            </a:r>
            <a:r>
              <a:rPr lang="en-US" altLang="zh-CN" sz="2800" baseline="-30000" dirty="0" smtClean="0">
                <a:latin typeface="Times New Roman" pitchFamily="18" charset="0"/>
                <a:cs typeface="Times New Roman" pitchFamily="18" charset="0"/>
              </a:rPr>
              <a:t>2</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…Release(S</a:t>
            </a:r>
            <a:r>
              <a:rPr lang="en-US" altLang="zh-CN" sz="2800" baseline="-30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Request(S</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a:t>
            </a:r>
          </a:p>
          <a:p>
            <a:pPr lvl="2">
              <a:spcBef>
                <a:spcPct val="50000"/>
              </a:spcBef>
            </a:pPr>
            <a:r>
              <a:rPr lang="en-US" altLang="zh-CN" sz="2800" dirty="0">
                <a:latin typeface="Times New Roman" pitchFamily="18" charset="0"/>
                <a:cs typeface="Times New Roman" pitchFamily="18" charset="0"/>
              </a:rPr>
              <a:t>P</a:t>
            </a:r>
            <a:r>
              <a:rPr lang="en-US" altLang="zh-CN" sz="2800" baseline="-30000" dirty="0">
                <a:latin typeface="Times New Roman" pitchFamily="18" charset="0"/>
                <a:cs typeface="Times New Roman" pitchFamily="18" charset="0"/>
              </a:rPr>
              <a:t>3</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…Release(S</a:t>
            </a:r>
            <a:r>
              <a:rPr lang="en-US" altLang="zh-CN" sz="2800" baseline="-30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Request(S</a:t>
            </a:r>
            <a:r>
              <a:rPr lang="en-US" altLang="zh-CN" sz="2800" baseline="-30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 </a:t>
            </a:r>
          </a:p>
          <a:p>
            <a:pPr>
              <a:lnSpc>
                <a:spcPct val="140000"/>
              </a:lnSpc>
            </a:pPr>
            <a:r>
              <a:rPr lang="zh-CN" altLang="en-US" sz="2600" dirty="0" smtClean="0">
                <a:latin typeface="Times New Roman" pitchFamily="18" charset="0"/>
                <a:cs typeface="Times New Roman" pitchFamily="18" charset="0"/>
              </a:rPr>
              <a:t>并不可能发生死锁，但若改成下述的运行顺序：</a:t>
            </a:r>
          </a:p>
          <a:p>
            <a:pPr lvl="2">
              <a:lnSpc>
                <a:spcPct val="140000"/>
              </a:lnSpc>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P</a:t>
            </a:r>
            <a:r>
              <a:rPr lang="en-US" altLang="zh-CN" sz="2600" baseline="-300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…Request(S</a:t>
            </a:r>
            <a:r>
              <a:rPr lang="en-US" altLang="zh-CN" sz="2600" baseline="-30000" dirty="0">
                <a:latin typeface="Times New Roman" pitchFamily="18" charset="0"/>
                <a:cs typeface="Times New Roman" pitchFamily="18" charset="0"/>
              </a:rPr>
              <a:t>3</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Release(S</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t>
            </a:r>
          </a:p>
          <a:p>
            <a:pPr lvl="2">
              <a:lnSpc>
                <a:spcPct val="140000"/>
              </a:lnSpc>
            </a:pPr>
            <a:r>
              <a:rPr lang="en-US" altLang="zh-CN" sz="2600" dirty="0">
                <a:latin typeface="Times New Roman" pitchFamily="18" charset="0"/>
                <a:cs typeface="Times New Roman" pitchFamily="18" charset="0"/>
              </a:rPr>
              <a:t>	P</a:t>
            </a:r>
            <a:r>
              <a:rPr lang="en-US" altLang="zh-CN" sz="2600" baseline="-30000" dirty="0">
                <a:latin typeface="Times New Roman" pitchFamily="18" charset="0"/>
                <a:cs typeface="Times New Roman" pitchFamily="18" charset="0"/>
              </a:rPr>
              <a:t>2</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…Request(S</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Release(S</a:t>
            </a:r>
            <a:r>
              <a:rPr lang="en-US" altLang="zh-CN" sz="2600" baseline="-30000" dirty="0">
                <a:latin typeface="Times New Roman" pitchFamily="18" charset="0"/>
                <a:cs typeface="Times New Roman" pitchFamily="18" charset="0"/>
              </a:rPr>
              <a:t>2</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t>
            </a:r>
          </a:p>
          <a:p>
            <a:pPr lvl="2">
              <a:lnSpc>
                <a:spcPct val="140000"/>
              </a:lnSpc>
            </a:pPr>
            <a:r>
              <a:rPr lang="en-US" altLang="zh-CN" sz="2600" dirty="0">
                <a:latin typeface="Times New Roman" pitchFamily="18" charset="0"/>
                <a:cs typeface="Times New Roman" pitchFamily="18" charset="0"/>
              </a:rPr>
              <a:t>	P</a:t>
            </a:r>
            <a:r>
              <a:rPr lang="en-US" altLang="zh-CN" sz="2600" baseline="-30000" dirty="0">
                <a:latin typeface="Times New Roman" pitchFamily="18" charset="0"/>
                <a:cs typeface="Times New Roman" pitchFamily="18" charset="0"/>
              </a:rPr>
              <a:t>3</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…Request(S</a:t>
            </a:r>
            <a:r>
              <a:rPr lang="en-US" altLang="zh-CN" sz="2600" baseline="-30000" dirty="0">
                <a:latin typeface="Times New Roman" pitchFamily="18" charset="0"/>
                <a:cs typeface="Times New Roman" pitchFamily="18" charset="0"/>
              </a:rPr>
              <a:t>2</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Release(S</a:t>
            </a:r>
            <a:r>
              <a:rPr lang="en-US" altLang="zh-CN" sz="2600" baseline="-30000" dirty="0">
                <a:latin typeface="Times New Roman" pitchFamily="18" charset="0"/>
                <a:cs typeface="Times New Roman" pitchFamily="18" charset="0"/>
              </a:rPr>
              <a:t>3</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t>
            </a:r>
          </a:p>
          <a:p>
            <a:pPr>
              <a:lnSpc>
                <a:spcPct val="140000"/>
              </a:lnSpc>
            </a:pPr>
            <a:r>
              <a:rPr lang="zh-CN" altLang="en-US" sz="2600" dirty="0" smtClean="0">
                <a:latin typeface="Times New Roman" pitchFamily="18" charset="0"/>
                <a:cs typeface="Times New Roman" pitchFamily="18" charset="0"/>
              </a:rPr>
              <a:t>则可能发生死锁。 </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a:xfrm>
            <a:off x="468313" y="692150"/>
            <a:ext cx="8207375" cy="3816969"/>
          </a:xfrm>
        </p:spPr>
        <p:txBody>
          <a:bodyPr>
            <a:normAutofit/>
          </a:bodyPr>
          <a:lstStyle/>
          <a:p>
            <a:pPr algn="just">
              <a:lnSpc>
                <a:spcPct val="130000"/>
              </a:lnSpc>
              <a:spcBef>
                <a:spcPct val="50000"/>
              </a:spcBef>
            </a:pPr>
            <a:r>
              <a:rPr lang="en-US" altLang="zh-CN" dirty="0" smtClean="0">
                <a:latin typeface="宋体" charset="-122"/>
              </a:rPr>
              <a:t>3.5.3</a:t>
            </a:r>
            <a:r>
              <a:rPr lang="zh-CN" altLang="en-US" dirty="0" smtClean="0">
                <a:latin typeface="宋体" charset="-122"/>
              </a:rPr>
              <a:t>　处理死锁的基本方法</a:t>
            </a:r>
          </a:p>
          <a:p>
            <a:pPr algn="just">
              <a:lnSpc>
                <a:spcPct val="130000"/>
              </a:lnSpc>
              <a:spcBef>
                <a:spcPct val="50000"/>
              </a:spcBef>
            </a:pPr>
            <a:r>
              <a:rPr lang="zh-CN" altLang="en-US" dirty="0" smtClean="0"/>
              <a:t>　　</a:t>
            </a:r>
            <a:r>
              <a:rPr lang="en-US" altLang="zh-CN" dirty="0" smtClean="0"/>
              <a:t>(1) </a:t>
            </a:r>
            <a:r>
              <a:rPr lang="zh-CN" altLang="en-US" dirty="0" smtClean="0">
                <a:latin typeface="宋体" charset="-122"/>
              </a:rPr>
              <a:t>预防死锁。这是一种较简单和直观的事先预防的方法。该方法是通过设置某些限制条件，去破坏产生死锁的四个必要条件中的一个或几个条件，来预防发生死锁。预防死锁是一种较易实现的方法，已被广泛使用。</a:t>
            </a:r>
            <a:endParaRPr lang="zh-CN" altLang="en-US" dirty="0" smtClean="0"/>
          </a:p>
          <a:p>
            <a:endParaRPr lang="zh-CN" altLang="en-US" dirty="0"/>
          </a:p>
        </p:txBody>
      </p:sp>
      <p:sp>
        <p:nvSpPr>
          <p:cNvPr id="5" name="TextBox 4"/>
          <p:cNvSpPr txBox="1"/>
          <p:nvPr/>
        </p:nvSpPr>
        <p:spPr>
          <a:xfrm>
            <a:off x="899592" y="4725144"/>
            <a:ext cx="72008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smtClean="0"/>
              <a:t>思考：具体措施可以有哪些？预防死锁的方法有什么弊端？</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5957</TotalTime>
  <Words>1821</Words>
  <Application>Microsoft Office PowerPoint</Application>
  <PresentationFormat>全屏显示(4:3)</PresentationFormat>
  <Paragraphs>171</Paragraphs>
  <Slides>35</Slides>
  <Notes>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38" baseType="lpstr">
      <vt:lpstr>质朴</vt:lpstr>
      <vt:lpstr>Document</vt:lpstr>
      <vt:lpstr>VISIO</vt:lpstr>
      <vt:lpstr>第十讲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443</cp:revision>
  <dcterms:created xsi:type="dcterms:W3CDTF">2013-09-15T00:45:06Z</dcterms:created>
  <dcterms:modified xsi:type="dcterms:W3CDTF">2014-10-20T16:34:53Z</dcterms:modified>
</cp:coreProperties>
</file>