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2014/12/15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084789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15899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1" name="TextBox 10"/>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atin typeface="Times New Roman" pitchFamily="18" charset="0"/>
                <a:cs typeface="Times New Roman" pitchFamily="18" charset="0"/>
              </a:defRPr>
            </a:lvl1pPr>
          </a:lstStyle>
          <a:p>
            <a:pPr lvl="0"/>
            <a:endParaRPr lang="zh-CN" altLang="en-US" dirty="0"/>
          </a:p>
        </p:txBody>
      </p:sp>
      <p:sp>
        <p:nvSpPr>
          <p:cNvPr id="9" name="TextBox 8"/>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0" name="TextBox 9"/>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92990" cy="461665"/>
          </a:xfrm>
          <a:prstGeom prst="rect">
            <a:avLst/>
          </a:prstGeom>
          <a:noFill/>
        </p:spPr>
        <p:txBody>
          <a:bodyPr wrap="none" rtlCol="0">
            <a:spAutoFit/>
          </a:bodyPr>
          <a:lstStyle/>
          <a:p>
            <a:r>
              <a:rPr lang="zh-CN" altLang="en-US" sz="2400" u="wavyDbl" baseline="0" dirty="0" smtClean="0">
                <a:uFill>
                  <a:solidFill>
                    <a:srgbClr val="7030A0"/>
                  </a:solidFill>
                </a:uFill>
              </a:rPr>
              <a:t>第六章 文件管理</a:t>
            </a:r>
            <a:endParaRPr lang="zh-CN" altLang="en-US" sz="2400" u="wavyDbl" baseline="0" dirty="0">
              <a:uFill>
                <a:solidFill>
                  <a:srgbClr val="7030A0"/>
                </a:solidFill>
              </a:uFill>
            </a:endParaRPr>
          </a:p>
        </p:txBody>
      </p:sp>
      <p:sp>
        <p:nvSpPr>
          <p:cNvPr id="15" name="TextBox 14"/>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第二十讲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文件管理（一）</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a:bodyPr>
          <a:lstStyle/>
          <a:p>
            <a:r>
              <a:rPr lang="en-US" altLang="zh-CN" dirty="0" smtClean="0"/>
              <a:t>1) </a:t>
            </a:r>
            <a:r>
              <a:rPr lang="zh-CN" altLang="en-US" dirty="0" smtClean="0"/>
              <a:t>对象及其属性</a:t>
            </a:r>
          </a:p>
          <a:p>
            <a:r>
              <a:rPr lang="zh-CN" altLang="en-US" dirty="0" smtClean="0"/>
              <a:t>　　文件管理系统管理的对象有：① 文件。它作为文件管理的直接对象。② 目录。为了方便用户对文件的存取和检索，在文件系统中必须配置目录，每个目录项中，必须含有文件名及该文件所在的物理地址</a:t>
            </a:r>
            <a:r>
              <a:rPr lang="en-US" altLang="zh-CN" dirty="0" smtClean="0"/>
              <a:t>(</a:t>
            </a:r>
            <a:r>
              <a:rPr lang="zh-CN" altLang="en-US" dirty="0" smtClean="0"/>
              <a:t>或指针</a:t>
            </a:r>
            <a:r>
              <a:rPr lang="en-US" altLang="zh-CN" dirty="0" smtClean="0"/>
              <a:t>)</a:t>
            </a:r>
            <a:r>
              <a:rPr lang="zh-CN" altLang="en-US" dirty="0" smtClean="0"/>
              <a:t>。对目录的组织和管理是方便用户和提高对文件存取速度的关键。③ 磁盘</a:t>
            </a:r>
            <a:r>
              <a:rPr lang="en-US" altLang="zh-CN" dirty="0" smtClean="0"/>
              <a:t>(</a:t>
            </a:r>
            <a:r>
              <a:rPr lang="zh-CN" altLang="en-US" dirty="0" smtClean="0"/>
              <a:t>磁带</a:t>
            </a:r>
            <a:r>
              <a:rPr lang="en-US" altLang="zh-CN" dirty="0" smtClean="0"/>
              <a:t>)</a:t>
            </a:r>
            <a:r>
              <a:rPr lang="zh-CN" altLang="en-US" dirty="0" smtClean="0"/>
              <a:t>存储空间。文件和目录必定占用存储空间，对这部分空间的有效管理，不仅能提高外存的利用率，而且能提高对文件的存取速度。 </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对对象操纵和管理的软件集合</a:t>
            </a:r>
          </a:p>
          <a:p>
            <a:r>
              <a:rPr lang="zh-CN" altLang="en-US" dirty="0" smtClean="0"/>
              <a:t>　　这是文件管理系统的核心部分。文件系统的功能大多是在这一层实现的，其中包括</a:t>
            </a:r>
            <a:r>
              <a:rPr lang="en-US" altLang="zh-CN" dirty="0" smtClean="0"/>
              <a:t>: </a:t>
            </a:r>
            <a:r>
              <a:rPr lang="zh-CN" altLang="en-US" dirty="0" smtClean="0"/>
              <a:t>对文件存储空间的管理、对文件目录的管理、用于将文件的逻辑地址转换为物理地址的机制、对文件读和写的管理，以及对文件的共享与保护等功能。 </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smtClean="0"/>
              <a:t>3) </a:t>
            </a:r>
            <a:r>
              <a:rPr lang="zh-CN" altLang="en-US" dirty="0" smtClean="0"/>
              <a:t>文件系统的接口</a:t>
            </a:r>
          </a:p>
          <a:p>
            <a:r>
              <a:rPr lang="zh-CN" altLang="en-US" dirty="0" smtClean="0"/>
              <a:t>　　为方便用户使用文件系统，文件系统通常向用户提供两种类型的接口</a:t>
            </a:r>
            <a:r>
              <a:rPr lang="en-US" altLang="zh-CN" dirty="0" smtClean="0"/>
              <a:t>:</a:t>
            </a:r>
          </a:p>
          <a:p>
            <a:r>
              <a:rPr lang="zh-CN" altLang="en-US" dirty="0" smtClean="0"/>
              <a:t>　　</a:t>
            </a:r>
            <a:r>
              <a:rPr lang="en-US" altLang="zh-CN" dirty="0" smtClean="0"/>
              <a:t>(1) </a:t>
            </a:r>
            <a:r>
              <a:rPr lang="zh-CN" altLang="en-US" dirty="0" smtClean="0"/>
              <a:t>命令接口。 这是指作为用户与文件系统交互的接口。 用户可通过键盘终端键入命令，取得文件系统的服务。</a:t>
            </a:r>
          </a:p>
          <a:p>
            <a:r>
              <a:rPr lang="zh-CN" altLang="en-US" dirty="0" smtClean="0"/>
              <a:t>　　</a:t>
            </a:r>
            <a:r>
              <a:rPr lang="en-US" altLang="zh-CN" dirty="0" smtClean="0"/>
              <a:t>(2) </a:t>
            </a:r>
            <a:r>
              <a:rPr lang="zh-CN" altLang="en-US" dirty="0" smtClean="0"/>
              <a:t>程序接口。这是指作为用户程序与文件系统的接口。用户程序可通过系统调用来取得文件系统的服务。 </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4" name="文本占位符 3"/>
          <p:cNvSpPr>
            <a:spLocks noGrp="1"/>
          </p:cNvSpPr>
          <p:nvPr>
            <p:ph type="body" sz="quarter" idx="13"/>
          </p:nvPr>
        </p:nvSpPr>
        <p:spPr/>
        <p:txBody>
          <a:bodyPr>
            <a:normAutofit fontScale="92500" lnSpcReduction="20000"/>
          </a:bodyPr>
          <a:lstStyle/>
          <a:p>
            <a:r>
              <a:rPr lang="en-US" altLang="zh-CN" dirty="0" smtClean="0"/>
              <a:t>6.1.3</a:t>
            </a:r>
            <a:r>
              <a:rPr lang="zh-CN" altLang="en-US" dirty="0" smtClean="0"/>
              <a:t>　文件操作</a:t>
            </a:r>
          </a:p>
          <a:p>
            <a:r>
              <a:rPr lang="zh-CN" altLang="en-US" dirty="0" smtClean="0"/>
              <a:t>　　</a:t>
            </a:r>
            <a:r>
              <a:rPr lang="en-US" altLang="zh-CN" dirty="0" smtClean="0"/>
              <a:t>1</a:t>
            </a:r>
            <a:r>
              <a:rPr lang="zh-CN" altLang="en-US" dirty="0" smtClean="0"/>
              <a:t>．最基本的文件操作</a:t>
            </a:r>
          </a:p>
          <a:p>
            <a:r>
              <a:rPr lang="zh-CN" altLang="en-US" dirty="0" smtClean="0"/>
              <a:t>　　</a:t>
            </a:r>
            <a:r>
              <a:rPr lang="en-US" altLang="zh-CN" dirty="0" smtClean="0"/>
              <a:t>(1) </a:t>
            </a:r>
            <a:r>
              <a:rPr lang="zh-CN" altLang="en-US" dirty="0" smtClean="0"/>
              <a:t>创建文件。在创建一个新文件时，系统首先要为新文件分配必要的外存空间，并在文件系统的目录中，为之建立一个目录项。目录项中应记录新文件的文件名及其在外存的地址等属性。</a:t>
            </a:r>
          </a:p>
          <a:p>
            <a:r>
              <a:rPr lang="zh-CN" altLang="en-US" dirty="0" smtClean="0"/>
              <a:t>　　</a:t>
            </a:r>
            <a:r>
              <a:rPr lang="en-US" altLang="zh-CN" dirty="0" smtClean="0"/>
              <a:t>(2) </a:t>
            </a:r>
            <a:r>
              <a:rPr lang="zh-CN" altLang="en-US" dirty="0" smtClean="0"/>
              <a:t>删除文件。当已不再需要某文件时，可将它从文件系统中删除。在删除时，系统应先从目录中找到要删除文件的目录项，使之成为空项，然后回收该文件所占用的存储空间。 </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        (3) </a:t>
            </a:r>
            <a:r>
              <a:rPr lang="zh-CN" altLang="en-US" dirty="0" smtClean="0"/>
              <a:t>读文件。在读一个文件时，须在相应系统调用中给出文件名和应读入的内存目标地址。此时，系统同样要查找目录，找到指定的目录项，从中得到被读文件在外存中的位置。在目录项中，还有一个指针用于对文件的读</a:t>
            </a:r>
            <a:r>
              <a:rPr lang="en-US" altLang="zh-CN" dirty="0" smtClean="0"/>
              <a:t>/</a:t>
            </a:r>
            <a:r>
              <a:rPr lang="zh-CN" altLang="en-US" dirty="0" smtClean="0"/>
              <a:t>写。</a:t>
            </a:r>
          </a:p>
          <a:p>
            <a:r>
              <a:rPr lang="zh-CN" altLang="en-US" dirty="0" smtClean="0"/>
              <a:t>　　</a:t>
            </a:r>
            <a:r>
              <a:rPr lang="en-US" altLang="zh-CN" dirty="0" smtClean="0"/>
              <a:t>(4) </a:t>
            </a:r>
            <a:r>
              <a:rPr lang="zh-CN" altLang="en-US" dirty="0" smtClean="0"/>
              <a:t>写文件。在写一个文件时，须在相应系统调用中给出该文件名及该文件在内存中的</a:t>
            </a:r>
            <a:r>
              <a:rPr lang="en-US" altLang="zh-CN" dirty="0" smtClean="0"/>
              <a:t>(</a:t>
            </a:r>
            <a:r>
              <a:rPr lang="zh-CN" altLang="en-US" dirty="0" smtClean="0"/>
              <a:t>源</a:t>
            </a:r>
            <a:r>
              <a:rPr lang="en-US" altLang="zh-CN" dirty="0" smtClean="0"/>
              <a:t>)</a:t>
            </a:r>
            <a:r>
              <a:rPr lang="zh-CN" altLang="en-US" dirty="0" smtClean="0"/>
              <a:t>地址。为此，也同样须先查找目录，找到指定文件的目录项，再利用目录中的写指针进行写操作。 </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a:xfrm>
            <a:off x="468313" y="548680"/>
            <a:ext cx="8207375" cy="5904656"/>
          </a:xfrm>
        </p:spPr>
        <p:txBody>
          <a:bodyPr>
            <a:normAutofit fontScale="92500" lnSpcReduction="20000"/>
          </a:bodyPr>
          <a:lstStyle/>
          <a:p>
            <a:r>
              <a:rPr lang="en-US" altLang="zh-CN" dirty="0" smtClean="0"/>
              <a:t>        (5) </a:t>
            </a:r>
            <a:r>
              <a:rPr lang="zh-CN" altLang="en-US" dirty="0" smtClean="0"/>
              <a:t>截断文件。如果一个文件的内容已经陈旧而需要全部更新时，一种方法是将此文件删除，再重新创建一个新文件。但如果文件名及其属性均无改变时，则可采取另一种所谓的截断文件的方法，此即将原有文件的长度设置为</a:t>
            </a:r>
            <a:r>
              <a:rPr lang="en-US" altLang="zh-CN" dirty="0" smtClean="0"/>
              <a:t>0</a:t>
            </a:r>
            <a:r>
              <a:rPr lang="zh-CN" altLang="en-US" dirty="0" smtClean="0"/>
              <a:t>，或者说是放弃原有的文件内容。</a:t>
            </a:r>
          </a:p>
          <a:p>
            <a:r>
              <a:rPr lang="zh-CN" altLang="en-US" dirty="0" smtClean="0"/>
              <a:t>　　</a:t>
            </a:r>
            <a:r>
              <a:rPr lang="en-US" altLang="zh-CN" dirty="0" smtClean="0"/>
              <a:t>(6) </a:t>
            </a:r>
            <a:r>
              <a:rPr lang="zh-CN" altLang="en-US" dirty="0" smtClean="0"/>
              <a:t>设置文件的读</a:t>
            </a:r>
            <a:r>
              <a:rPr lang="en-US" altLang="zh-CN" dirty="0" smtClean="0"/>
              <a:t>/</a:t>
            </a:r>
            <a:r>
              <a:rPr lang="zh-CN" altLang="en-US" dirty="0" smtClean="0"/>
              <a:t>写位置。前述的文件读</a:t>
            </a:r>
            <a:r>
              <a:rPr lang="en-US" altLang="zh-CN" dirty="0" smtClean="0"/>
              <a:t>/</a:t>
            </a:r>
            <a:r>
              <a:rPr lang="zh-CN" altLang="en-US" dirty="0" smtClean="0"/>
              <a:t>写操作都只提供了对文件顺序存取的手段，即每次都是从文件的始端读或写。设置文件读</a:t>
            </a:r>
            <a:r>
              <a:rPr lang="en-US" altLang="zh-CN" dirty="0" smtClean="0"/>
              <a:t>/</a:t>
            </a:r>
            <a:r>
              <a:rPr lang="zh-CN" altLang="en-US" dirty="0" smtClean="0"/>
              <a:t>写位置的操作，用于设置文件读</a:t>
            </a:r>
            <a:r>
              <a:rPr lang="en-US" altLang="zh-CN" dirty="0" smtClean="0"/>
              <a:t>/</a:t>
            </a:r>
            <a:r>
              <a:rPr lang="zh-CN" altLang="en-US" dirty="0" smtClean="0"/>
              <a:t>写指针的位置，以便每次读</a:t>
            </a:r>
            <a:r>
              <a:rPr lang="en-US" altLang="zh-CN" dirty="0" smtClean="0"/>
              <a:t>/</a:t>
            </a:r>
            <a:r>
              <a:rPr lang="zh-CN" altLang="en-US" dirty="0" smtClean="0"/>
              <a:t>写文件时，不是从其始端而是从所设置的位置开始操作。也正因如此，才能改顺序存取为随机存取。 </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a:xfrm>
            <a:off x="468313" y="476672"/>
            <a:ext cx="8207375" cy="5976664"/>
          </a:xfrm>
        </p:spPr>
        <p:txBody>
          <a:bodyPr>
            <a:normAutofit fontScale="85000" lnSpcReduction="10000"/>
          </a:bodyPr>
          <a:lstStyle/>
          <a:p>
            <a:r>
              <a:rPr lang="en-US" altLang="zh-CN" dirty="0" smtClean="0"/>
              <a:t>2</a:t>
            </a:r>
            <a:r>
              <a:rPr lang="zh-CN" altLang="en-US" dirty="0" smtClean="0"/>
              <a:t>．文件的“打开”和“关闭”操作</a:t>
            </a:r>
            <a:endParaRPr lang="en-US" altLang="zh-CN" dirty="0" smtClean="0"/>
          </a:p>
          <a:p>
            <a:r>
              <a:rPr lang="zh-CN" altLang="en-US" dirty="0" smtClean="0"/>
              <a:t>        所谓“打开”，是指系统将指名文件的属性</a:t>
            </a:r>
            <a:r>
              <a:rPr lang="en-US" altLang="zh-CN" dirty="0" smtClean="0"/>
              <a:t>(</a:t>
            </a:r>
            <a:r>
              <a:rPr lang="zh-CN" altLang="en-US" dirty="0" smtClean="0"/>
              <a:t>包括该文件在外存上的物理位置</a:t>
            </a:r>
            <a:r>
              <a:rPr lang="en-US" altLang="zh-CN" dirty="0" smtClean="0"/>
              <a:t>)</a:t>
            </a:r>
            <a:r>
              <a:rPr lang="zh-CN" altLang="en-US" dirty="0" smtClean="0"/>
              <a:t>从外存拷贝到内存打开文件表的一个表目中，并将该表目的编号</a:t>
            </a:r>
            <a:r>
              <a:rPr lang="en-US" altLang="zh-CN" dirty="0" smtClean="0"/>
              <a:t>(</a:t>
            </a:r>
            <a:r>
              <a:rPr lang="zh-CN" altLang="en-US" dirty="0" smtClean="0"/>
              <a:t>或称为索引</a:t>
            </a:r>
            <a:r>
              <a:rPr lang="en-US" altLang="zh-CN" dirty="0" smtClean="0"/>
              <a:t>)</a:t>
            </a:r>
            <a:r>
              <a:rPr lang="zh-CN" altLang="en-US" dirty="0" smtClean="0"/>
              <a:t>返回给用户。以后，当用户再要求对该文件进行相应的操作时，便可利用系统所返回的索引号向系统提出操作请求。系统这时便可直接利用该索引号到打开文件表中去查找，从而避免了对该文件的再次检索。这样不仅节省了大量的检索开销，也显著地提高了对文件的操作速度。如果用户已不再需要对该文件实施相应的操作时，可利用“关闭”</a:t>
            </a:r>
            <a:r>
              <a:rPr lang="en-US" altLang="zh-CN" dirty="0" smtClean="0"/>
              <a:t>(close)</a:t>
            </a:r>
            <a:r>
              <a:rPr lang="zh-CN" altLang="en-US" dirty="0" smtClean="0"/>
              <a:t>系统调用来关闭此文件，</a:t>
            </a:r>
            <a:r>
              <a:rPr lang="en-US" altLang="zh-CN" dirty="0" smtClean="0"/>
              <a:t>OS</a:t>
            </a:r>
            <a:r>
              <a:rPr lang="zh-CN" altLang="en-US" dirty="0" smtClean="0"/>
              <a:t>将会把该文件从打开文件表中的表目上删除掉。</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a:bodyPr>
          <a:lstStyle/>
          <a:p>
            <a:pPr algn="ctr"/>
            <a:r>
              <a:rPr lang="en-US" altLang="zh-CN" sz="3200" dirty="0" smtClean="0"/>
              <a:t>6.2</a:t>
            </a:r>
            <a:r>
              <a:rPr lang="zh-CN" altLang="en-US" sz="3200" dirty="0" smtClean="0">
                <a:latin typeface="宋体" charset="-122"/>
              </a:rPr>
              <a:t>　文件的逻辑结构</a:t>
            </a:r>
            <a:r>
              <a:rPr lang="zh-CN" altLang="en-US" sz="3200" dirty="0" smtClean="0"/>
              <a:t> </a:t>
            </a:r>
          </a:p>
          <a:p>
            <a:r>
              <a:rPr lang="en-US" altLang="zh-CN" dirty="0" smtClean="0"/>
              <a:t>6.2.1</a:t>
            </a:r>
            <a:r>
              <a:rPr lang="zh-CN" altLang="en-US" dirty="0" smtClean="0"/>
              <a:t>　文件逻辑结构的类型</a:t>
            </a:r>
          </a:p>
          <a:p>
            <a:r>
              <a:rPr lang="zh-CN" altLang="en-US" dirty="0" smtClean="0"/>
              <a:t>　　</a:t>
            </a:r>
            <a:r>
              <a:rPr lang="en-US" altLang="zh-CN" dirty="0" smtClean="0"/>
              <a:t>1</a:t>
            </a:r>
            <a:r>
              <a:rPr lang="zh-CN" altLang="en-US" dirty="0" smtClean="0"/>
              <a:t>．有结构文件</a:t>
            </a:r>
          </a:p>
          <a:p>
            <a:r>
              <a:rPr lang="en-US" altLang="zh-CN" dirty="0" smtClean="0"/>
              <a:t>        (1) </a:t>
            </a:r>
            <a:r>
              <a:rPr lang="zh-CN" altLang="en-US" dirty="0" smtClean="0"/>
              <a:t>定长记录。</a:t>
            </a:r>
            <a:endParaRPr lang="en-US" altLang="zh-CN" dirty="0" smtClean="0"/>
          </a:p>
          <a:p>
            <a:r>
              <a:rPr lang="en-US" altLang="zh-CN" dirty="0" smtClean="0"/>
              <a:t>        (2) </a:t>
            </a:r>
            <a:r>
              <a:rPr lang="zh-CN" altLang="en-US" dirty="0" smtClean="0"/>
              <a:t>变长记录。</a:t>
            </a:r>
          </a:p>
          <a:p>
            <a:r>
              <a:rPr lang="zh-CN" altLang="en-US" dirty="0" smtClean="0">
                <a:latin typeface="宋体" charset="-122"/>
              </a:rPr>
              <a:t>    根据用户和系统管理上的需要，可采用多种方式来组织这些记录，形成下述的几种文件：</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normAutofit lnSpcReduction="10000"/>
          </a:bodyPr>
          <a:lstStyle/>
          <a:p>
            <a:r>
              <a:rPr lang="en-US" altLang="zh-CN" dirty="0" smtClean="0"/>
              <a:t>(1) </a:t>
            </a:r>
            <a:r>
              <a:rPr lang="zh-CN" altLang="en-US" dirty="0" smtClean="0"/>
              <a:t>顺序文件。这是由一系列记录按某种顺序排列所形成的文件。其中的记录通常是定长记录，因而能用较快的速度查找文件中的记录。</a:t>
            </a:r>
            <a:endParaRPr lang="en-US" altLang="zh-CN" dirty="0" smtClean="0"/>
          </a:p>
          <a:p>
            <a:pPr algn="just">
              <a:lnSpc>
                <a:spcPct val="130000"/>
              </a:lnSpc>
              <a:spcBef>
                <a:spcPct val="50000"/>
              </a:spcBef>
            </a:pPr>
            <a:r>
              <a:rPr lang="en-US" altLang="zh-CN" dirty="0" smtClean="0">
                <a:latin typeface="宋体" charset="-122"/>
              </a:rPr>
              <a:t>(2) </a:t>
            </a:r>
            <a:r>
              <a:rPr lang="zh-CN" altLang="en-US" dirty="0" smtClean="0">
                <a:latin typeface="宋体" charset="-122"/>
              </a:rPr>
              <a:t>索引文件。当记录为可变长度时，通常为之建立一张索引表，并为每个记录设置一个表项，以加快对记录检索的速度。</a:t>
            </a:r>
          </a:p>
          <a:p>
            <a:pPr>
              <a:lnSpc>
                <a:spcPct val="130000"/>
              </a:lnSpc>
              <a:spcBef>
                <a:spcPct val="50000"/>
              </a:spcBef>
            </a:pPr>
            <a:r>
              <a:rPr lang="en-US" altLang="zh-CN" dirty="0" smtClean="0"/>
              <a:t>(3) </a:t>
            </a:r>
            <a:r>
              <a:rPr lang="zh-CN" altLang="en-US" dirty="0" smtClean="0">
                <a:latin typeface="宋体" charset="-122"/>
              </a:rPr>
              <a:t>索引顺序文件。这是上述两种文件构成方式的结合。它为文件建立一张索引表，为每一组记录中的第一个记录设置一个表项。</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a:bodyPr>
          <a:lstStyle/>
          <a:p>
            <a:r>
              <a:rPr lang="en-US" altLang="zh-CN" dirty="0" smtClean="0"/>
              <a:t>2</a:t>
            </a:r>
            <a:r>
              <a:rPr lang="zh-CN" altLang="en-US" dirty="0" smtClean="0"/>
              <a:t>．无结构文件</a:t>
            </a:r>
          </a:p>
          <a:p>
            <a:r>
              <a:rPr lang="zh-CN" altLang="en-US" dirty="0" smtClean="0"/>
              <a:t>　　如果说大量的数据结构和数据库是采用有结构的文件形式的话，则大量的源程序、可执行文件、库函数等，所采用的就是无结构的文件形式，即流式文件。其长度以字节为单位。对流式文件的访问，则是采用读</a:t>
            </a:r>
            <a:r>
              <a:rPr lang="en-US" altLang="zh-CN" dirty="0" smtClean="0"/>
              <a:t>/</a:t>
            </a:r>
            <a:r>
              <a:rPr lang="zh-CN" altLang="en-US" dirty="0" smtClean="0"/>
              <a:t>写指针来指出下一个要访问的字符。可以把流式文件看做是记录式文件的一个特例。在</a:t>
            </a:r>
            <a:r>
              <a:rPr lang="en-US" altLang="zh-CN" dirty="0" smtClean="0"/>
              <a:t>UNIX</a:t>
            </a:r>
            <a:r>
              <a:rPr lang="zh-CN" altLang="en-US" dirty="0" smtClean="0"/>
              <a:t>系统中，所有的文件都被看做是流式文件，即使是有结构文件，也被视为流式文件，系统不对文件进行格式处理。 </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smtClean="0">
                <a:latin typeface="Times New Roman" pitchFamily="18" charset="0"/>
                <a:cs typeface="Times New Roman" pitchFamily="18" charset="0"/>
              </a:rPr>
              <a:t>文件和文件系统</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文件和文件系统模型</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文件操作</a:t>
            </a:r>
            <a:endParaRPr lang="en-US" altLang="zh-CN" sz="28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文件的逻辑结构</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顺序文件</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索引文件</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索引顺序文件</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直接文件和哈希文件</a:t>
            </a:r>
            <a:endParaRPr lang="en-US" altLang="zh-CN" sz="28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外存分配方式</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6.2.2</a:t>
            </a:r>
            <a:r>
              <a:rPr lang="zh-CN" altLang="en-US" dirty="0" smtClean="0"/>
              <a:t>　顺序文件</a:t>
            </a:r>
          </a:p>
          <a:p>
            <a:r>
              <a:rPr lang="zh-CN" altLang="en-US" dirty="0" smtClean="0"/>
              <a:t>　　</a:t>
            </a:r>
            <a:r>
              <a:rPr lang="en-US" altLang="zh-CN" dirty="0" smtClean="0"/>
              <a:t>1</a:t>
            </a:r>
            <a:r>
              <a:rPr lang="zh-CN" altLang="en-US" dirty="0" smtClean="0"/>
              <a:t>．逻辑记录的排序</a:t>
            </a:r>
          </a:p>
          <a:p>
            <a:r>
              <a:rPr lang="zh-CN" altLang="en-US" dirty="0" smtClean="0"/>
              <a:t>　　文件是记录的集合。文件中的记录可以是任意顺序的，因此，它可以按照各种不同的顺序进行排列。一般地，可归纳为以下两种情况：</a:t>
            </a:r>
          </a:p>
          <a:p>
            <a:r>
              <a:rPr lang="zh-CN" altLang="en-US" dirty="0" smtClean="0"/>
              <a:t>　　第一种是串结构，各记录之间的顺序与关键字无关。通常的办法是由时间来决定，即按存入时间的先后排列，最先存入的记录作为第一个记录，其次存入的为第二个记录</a:t>
            </a:r>
            <a:r>
              <a:rPr lang="en-US" altLang="zh-CN" dirty="0" smtClean="0"/>
              <a:t>……</a:t>
            </a:r>
            <a:r>
              <a:rPr lang="zh-CN" altLang="en-US" dirty="0" smtClean="0"/>
              <a:t>， 依此类推。</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a:bodyPr>
          <a:lstStyle/>
          <a:p>
            <a:r>
              <a:rPr lang="zh-CN" altLang="en-US" dirty="0" smtClean="0"/>
              <a:t>        第二种情况是顺序结构，指文件中的所有记录按关键字</a:t>
            </a:r>
            <a:r>
              <a:rPr lang="en-US" altLang="zh-CN" dirty="0" smtClean="0"/>
              <a:t>(</a:t>
            </a:r>
            <a:r>
              <a:rPr lang="zh-CN" altLang="en-US" dirty="0" smtClean="0"/>
              <a:t>词</a:t>
            </a:r>
            <a:r>
              <a:rPr lang="en-US" altLang="zh-CN" dirty="0" smtClean="0"/>
              <a:t>)</a:t>
            </a:r>
            <a:r>
              <a:rPr lang="zh-CN" altLang="en-US" dirty="0" smtClean="0"/>
              <a:t>排列。可以按关键词的长短从小到大排序，也可以从大到小排序；或按其英文字母顺序排序。 </a:t>
            </a:r>
          </a:p>
          <a:p>
            <a:r>
              <a:rPr lang="zh-CN" altLang="en-US" dirty="0" smtClean="0"/>
              <a:t>　　对顺序结构文件可有更高的检索效率，因为在检索串结构文件时，每次都必须从头开始，逐个记录地查找，直至找到指定的记录，或查完所有的记录为止。而对顺序结构文件，则可利用某种有效的查找算法，如折半查找法、插值查找法、跳步查找法等方法来提高检索效率。 </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．对顺序文件</a:t>
            </a:r>
            <a:r>
              <a:rPr lang="en-US" altLang="zh-CN" dirty="0" smtClean="0"/>
              <a:t>(Sequential File)</a:t>
            </a:r>
            <a:r>
              <a:rPr lang="zh-CN" altLang="en-US" dirty="0" smtClean="0"/>
              <a:t>的读</a:t>
            </a:r>
            <a:r>
              <a:rPr lang="en-US" altLang="zh-CN" dirty="0" smtClean="0"/>
              <a:t>/</a:t>
            </a:r>
            <a:r>
              <a:rPr lang="zh-CN" altLang="en-US" dirty="0" smtClean="0"/>
              <a:t>写操作</a:t>
            </a:r>
          </a:p>
          <a:p>
            <a:r>
              <a:rPr lang="zh-CN" altLang="en-US" dirty="0" smtClean="0"/>
              <a:t>　　顺序文件中的记录可以是定长的，也可以是变长的。对于定长记录的顺序文件，如果已知当前记录的逻辑地址，便很容易确定下一个记录的逻辑地址。在读一个文件时，可设置一个读指针</a:t>
            </a:r>
            <a:r>
              <a:rPr lang="en-US" altLang="zh-CN" dirty="0" err="1" smtClean="0"/>
              <a:t>Rptr</a:t>
            </a:r>
            <a:r>
              <a:rPr lang="zh-CN" altLang="en-US" dirty="0" smtClean="0"/>
              <a:t>，令它指向下一个记录的首地址，每当读完一个记录时，便执行</a:t>
            </a:r>
          </a:p>
          <a:p>
            <a:r>
              <a:rPr lang="zh-CN" altLang="en-US" dirty="0" smtClean="0"/>
              <a:t>　　</a:t>
            </a:r>
            <a:r>
              <a:rPr lang="en-US" altLang="zh-CN" dirty="0" err="1" smtClean="0"/>
              <a:t>Rptr</a:t>
            </a:r>
            <a:r>
              <a:rPr lang="en-US" altLang="zh-CN" dirty="0" smtClean="0"/>
              <a:t>:=</a:t>
            </a:r>
            <a:r>
              <a:rPr lang="en-US" altLang="zh-CN" dirty="0" err="1" smtClean="0"/>
              <a:t>Rptr</a:t>
            </a:r>
            <a:r>
              <a:rPr lang="en-US" altLang="zh-CN" dirty="0" smtClean="0"/>
              <a:t> + L </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操作，使之指向下一个记录的首地址，其中的</a:t>
            </a:r>
            <a:r>
              <a:rPr lang="en-US" altLang="zh-CN" dirty="0" smtClean="0"/>
              <a:t>L</a:t>
            </a:r>
            <a:r>
              <a:rPr lang="zh-CN" altLang="en-US" dirty="0" smtClean="0"/>
              <a:t>为记录长度。类似地，在写一个文件时，也应设置一个写指针</a:t>
            </a:r>
            <a:r>
              <a:rPr lang="en-US" altLang="zh-CN" dirty="0" err="1" smtClean="0"/>
              <a:t>Wptr</a:t>
            </a:r>
            <a:r>
              <a:rPr lang="zh-CN" altLang="en-US" dirty="0" smtClean="0"/>
              <a:t>，使之指向要写的记录的首地址。同样，在每写完一个记录时，又须执行以下操作</a:t>
            </a:r>
            <a:r>
              <a:rPr lang="en-US" altLang="zh-CN" dirty="0" smtClean="0"/>
              <a:t>:</a:t>
            </a:r>
          </a:p>
          <a:p>
            <a:r>
              <a:rPr lang="zh-CN" altLang="en-US" dirty="0" smtClean="0"/>
              <a:t>　　</a:t>
            </a:r>
            <a:r>
              <a:rPr lang="en-US" altLang="zh-CN" dirty="0" err="1" smtClean="0"/>
              <a:t>Wptr</a:t>
            </a:r>
            <a:r>
              <a:rPr lang="en-US" altLang="zh-CN" dirty="0" smtClean="0"/>
              <a:t>:=</a:t>
            </a:r>
            <a:r>
              <a:rPr lang="en-US" altLang="zh-CN" dirty="0" err="1" smtClean="0"/>
              <a:t>Wptr</a:t>
            </a:r>
            <a:r>
              <a:rPr lang="en-US" altLang="zh-CN" dirty="0" smtClean="0"/>
              <a:t> + L</a:t>
            </a:r>
          </a:p>
          <a:p>
            <a:r>
              <a:rPr lang="zh-CN" altLang="en-US" dirty="0" smtClean="0"/>
              <a:t>　　对于变长记录的顺序文件，在顺序读或写时的情况相似，但应分别为它们设置读或写指针，在每次读或写完一个记录后，须将读或写指针加上</a:t>
            </a:r>
            <a:r>
              <a:rPr lang="en-US" altLang="zh-CN" dirty="0" smtClean="0"/>
              <a:t>Li</a:t>
            </a:r>
            <a:r>
              <a:rPr lang="zh-CN" altLang="en-US" dirty="0" smtClean="0"/>
              <a:t>。</a:t>
            </a:r>
            <a:r>
              <a:rPr lang="en-US" altLang="zh-CN" dirty="0" smtClean="0"/>
              <a:t>Li</a:t>
            </a:r>
            <a:r>
              <a:rPr lang="zh-CN" altLang="en-US" dirty="0" smtClean="0"/>
              <a:t>是刚读或刚写完的记录的长度。</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164866" name="Object 2"/>
          <p:cNvGraphicFramePr>
            <a:graphicFrameLocks noChangeAspect="1"/>
          </p:cNvGraphicFramePr>
          <p:nvPr/>
        </p:nvGraphicFramePr>
        <p:xfrm>
          <a:off x="179512" y="1556792"/>
          <a:ext cx="8686800" cy="3730625"/>
        </p:xfrm>
        <a:graphic>
          <a:graphicData uri="http://schemas.openxmlformats.org/presentationml/2006/ole">
            <mc:AlternateContent xmlns:mc="http://schemas.openxmlformats.org/markup-compatibility/2006">
              <mc:Choice xmlns:v="urn:schemas-microsoft-com:vml" Requires="v">
                <p:oleObj spid="_x0000_s164867" r:id="rId3" imgW="4459857" imgH="2027208" progId="Visio.Drawing.4">
                  <p:embed/>
                </p:oleObj>
              </mc:Choice>
              <mc:Fallback>
                <p:oleObj r:id="rId3" imgW="4459857" imgH="2027208"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t="2159" b="3481"/>
                      <a:stretch>
                        <a:fillRect/>
                      </a:stretch>
                    </p:blipFill>
                    <p:spPr bwMode="auto">
                      <a:xfrm>
                        <a:off x="179512" y="1556792"/>
                        <a:ext cx="8686800" cy="373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．顺序文件的优缺点</a:t>
            </a:r>
          </a:p>
          <a:p>
            <a:r>
              <a:rPr lang="zh-CN" altLang="en-US" dirty="0" smtClean="0"/>
              <a:t>　　顺序文件的最佳应用场合是在对诸记录进行批量存取时，即每次要读或写一大批记录时。此时，对顺序文件的存取效率是所有逻辑文件中最高的；此外，也只有顺序文件才能存储在磁带上，并能有效地工作。 </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normAutofit fontScale="92500"/>
          </a:bodyPr>
          <a:lstStyle/>
          <a:p>
            <a:r>
              <a:rPr lang="zh-CN" altLang="en-US" dirty="0" smtClean="0"/>
              <a:t>在交互应用的场合，如果用户</a:t>
            </a:r>
            <a:r>
              <a:rPr lang="en-US" altLang="zh-CN" dirty="0" smtClean="0"/>
              <a:t>(</a:t>
            </a:r>
            <a:r>
              <a:rPr lang="zh-CN" altLang="en-US" dirty="0" smtClean="0"/>
              <a:t>程序</a:t>
            </a:r>
            <a:r>
              <a:rPr lang="en-US" altLang="zh-CN" dirty="0" smtClean="0"/>
              <a:t>)</a:t>
            </a:r>
            <a:r>
              <a:rPr lang="zh-CN" altLang="en-US" dirty="0" smtClean="0"/>
              <a:t>要求查找或修改单个记录，为此系统便要去逐个地查找诸记录。这时，顺序文件所表现出来的性能就可能很差，尤其是当文件较大时，情况更为严重。例如，有一个含有</a:t>
            </a:r>
            <a:r>
              <a:rPr lang="en-US" altLang="zh-CN" dirty="0" smtClean="0"/>
              <a:t>104</a:t>
            </a:r>
            <a:r>
              <a:rPr lang="zh-CN" altLang="en-US" dirty="0" smtClean="0"/>
              <a:t>个记录的顺序文件，如果对它采用顺序查找法去查找一个指定的记录，则平均需要查找</a:t>
            </a:r>
            <a:r>
              <a:rPr lang="en-US" altLang="zh-CN" dirty="0" smtClean="0"/>
              <a:t>5×103</a:t>
            </a:r>
            <a:r>
              <a:rPr lang="zh-CN" altLang="en-US" dirty="0" smtClean="0"/>
              <a:t>个记录；如果是可变长记录的顺序文件，则为查找一个记录所需付出的开销将更大，这就限制了顺序文件的长度</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r>
              <a:rPr lang="zh-CN" altLang="en-US" dirty="0" smtClean="0"/>
              <a:t>顺序文件的另一个缺点是，如果想增加或删除一个记录都比较困难。为了解决这一问题， 可以为顺序文件配置一个运行记录文件</a:t>
            </a:r>
            <a:r>
              <a:rPr lang="en-US" altLang="zh-CN" dirty="0" smtClean="0"/>
              <a:t>(Log File)</a:t>
            </a:r>
            <a:r>
              <a:rPr lang="zh-CN" altLang="en-US" dirty="0" smtClean="0"/>
              <a:t>，或称为事务文件</a:t>
            </a:r>
            <a:r>
              <a:rPr lang="en-US" altLang="zh-CN" dirty="0" smtClean="0"/>
              <a:t>(Transaction File)</a:t>
            </a:r>
            <a:r>
              <a:rPr lang="zh-CN" altLang="en-US" dirty="0" smtClean="0"/>
              <a:t>，把试图增加、删除或修改的信息记录于其中，规定每隔一定时间，例如</a:t>
            </a:r>
            <a:r>
              <a:rPr lang="en-US" altLang="zh-CN" dirty="0" smtClean="0"/>
              <a:t>4</a:t>
            </a:r>
            <a:r>
              <a:rPr lang="zh-CN" altLang="en-US" dirty="0" smtClean="0"/>
              <a:t>小时，将运行记录文件与原来的主文件加以合并，产生一个按关键字排序的新文件。 </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r>
              <a:rPr lang="en-US" altLang="zh-CN" dirty="0" smtClean="0"/>
              <a:t>6.2.3</a:t>
            </a:r>
            <a:r>
              <a:rPr lang="zh-CN" altLang="en-US" dirty="0" smtClean="0"/>
              <a:t>　索引文件</a:t>
            </a:r>
          </a:p>
          <a:p>
            <a:r>
              <a:rPr lang="zh-CN" altLang="en-US" dirty="0" smtClean="0"/>
              <a:t>　　对于定长记录文件，如果要查找第</a:t>
            </a:r>
            <a:r>
              <a:rPr lang="en-US" altLang="zh-CN" dirty="0" err="1" smtClean="0"/>
              <a:t>i</a:t>
            </a:r>
            <a:r>
              <a:rPr lang="zh-CN" altLang="en-US" dirty="0" smtClean="0"/>
              <a:t>个记录，可直接根据下式计算来获得第</a:t>
            </a:r>
            <a:r>
              <a:rPr lang="en-US" altLang="zh-CN" dirty="0" err="1" smtClean="0"/>
              <a:t>i</a:t>
            </a:r>
            <a:r>
              <a:rPr lang="zh-CN" altLang="en-US" dirty="0" smtClean="0"/>
              <a:t>个记录相对于第一个记录首址的地址： </a:t>
            </a:r>
          </a:p>
          <a:p>
            <a:endParaRPr lang="zh-CN" altLang="en-US" dirty="0"/>
          </a:p>
        </p:txBody>
      </p:sp>
      <p:sp>
        <p:nvSpPr>
          <p:cNvPr id="5" name="Text Box 5"/>
          <p:cNvSpPr txBox="1">
            <a:spLocks noChangeArrowheads="1"/>
          </p:cNvSpPr>
          <p:nvPr/>
        </p:nvSpPr>
        <p:spPr bwMode="auto">
          <a:xfrm>
            <a:off x="3491880" y="3573016"/>
            <a:ext cx="1952625" cy="579438"/>
          </a:xfrm>
          <a:prstGeom prst="rect">
            <a:avLst/>
          </a:prstGeom>
          <a:noFill/>
          <a:ln w="9525">
            <a:noFill/>
            <a:miter lim="800000"/>
            <a:headEnd/>
            <a:tailEnd/>
          </a:ln>
          <a:effectLst/>
        </p:spPr>
        <p:txBody>
          <a:bodyPr wrap="none">
            <a:spAutoFit/>
          </a:bodyPr>
          <a:lstStyle/>
          <a:p>
            <a:r>
              <a:rPr lang="en-US" altLang="zh-CN" sz="3200" i="1" dirty="0"/>
              <a:t>A</a:t>
            </a:r>
            <a:r>
              <a:rPr lang="en-US" altLang="zh-CN" sz="3200" i="1" baseline="-25000" dirty="0"/>
              <a:t>i </a:t>
            </a:r>
            <a:r>
              <a:rPr lang="en-US" altLang="zh-CN" sz="3200" dirty="0"/>
              <a:t>= </a:t>
            </a:r>
            <a:r>
              <a:rPr lang="en-US" altLang="zh-CN" sz="3200" i="1" dirty="0" err="1"/>
              <a:t>i</a:t>
            </a:r>
            <a:r>
              <a:rPr lang="en-US" altLang="zh-CN" sz="3200" i="1" dirty="0"/>
              <a:t> </a:t>
            </a:r>
            <a:r>
              <a:rPr lang="en-US" altLang="zh-CN" sz="3200" dirty="0">
                <a:latin typeface="宋体" charset="-122"/>
              </a:rPr>
              <a:t>×</a:t>
            </a:r>
            <a:r>
              <a:rPr lang="en-US" altLang="zh-CN" sz="3200" dirty="0"/>
              <a:t> </a:t>
            </a:r>
            <a:r>
              <a:rPr lang="en-US" altLang="zh-CN" sz="3200" i="1" dirty="0"/>
              <a:t>L</a:t>
            </a:r>
            <a:r>
              <a:rPr lang="en-US" altLang="zh-CN" sz="32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r>
              <a:rPr lang="zh-CN" altLang="en-US" dirty="0" smtClean="0"/>
              <a:t>然而，对于可变长度记录的文件，要查找其第</a:t>
            </a:r>
            <a:r>
              <a:rPr lang="en-US" altLang="zh-CN" dirty="0" err="1" smtClean="0"/>
              <a:t>i</a:t>
            </a:r>
            <a:r>
              <a:rPr lang="zh-CN" altLang="en-US" dirty="0" smtClean="0"/>
              <a:t>个记录时，须首先计算出该记录的首地址。为此，须顺序地查找每个记录，从中获得相应记录的长度</a:t>
            </a:r>
            <a:r>
              <a:rPr lang="en-US" altLang="zh-CN" dirty="0" smtClean="0"/>
              <a:t>Li</a:t>
            </a:r>
            <a:r>
              <a:rPr lang="zh-CN" altLang="en-US" dirty="0" smtClean="0"/>
              <a:t>，然后才能按下式计算出第</a:t>
            </a:r>
            <a:r>
              <a:rPr lang="en-US" altLang="zh-CN" dirty="0" err="1" smtClean="0"/>
              <a:t>i</a:t>
            </a:r>
            <a:r>
              <a:rPr lang="zh-CN" altLang="en-US" dirty="0" smtClean="0"/>
              <a:t>个记录的首址。假定在每个记录前用一个字节指明该记录的长度，则 　</a:t>
            </a:r>
            <a:endParaRPr lang="zh-CN" altLang="en-US" dirty="0"/>
          </a:p>
        </p:txBody>
      </p:sp>
      <p:graphicFrame>
        <p:nvGraphicFramePr>
          <p:cNvPr id="165890" name="Object 2"/>
          <p:cNvGraphicFramePr>
            <a:graphicFrameLocks noChangeAspect="1"/>
          </p:cNvGraphicFramePr>
          <p:nvPr/>
        </p:nvGraphicFramePr>
        <p:xfrm>
          <a:off x="3203848" y="4149080"/>
          <a:ext cx="2514600" cy="1271588"/>
        </p:xfrm>
        <a:graphic>
          <a:graphicData uri="http://schemas.openxmlformats.org/presentationml/2006/ole">
            <mc:AlternateContent xmlns:mc="http://schemas.openxmlformats.org/markup-compatibility/2006">
              <mc:Choice xmlns:v="urn:schemas-microsoft-com:vml" Requires="v">
                <p:oleObj spid="_x0000_s165891" r:id="rId3" imgW="545863" imgH="279279" progId="Equation.3">
                  <p:embed/>
                </p:oleObj>
              </mc:Choice>
              <mc:Fallback>
                <p:oleObj r:id="rId3" imgW="545863" imgH="27927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149080"/>
                        <a:ext cx="2514600"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p:txBody>
          <a:bodyPr/>
          <a:lstStyle/>
          <a:p>
            <a:pPr algn="ctr"/>
            <a:r>
              <a:rPr lang="en-US" altLang="zh-CN" sz="3200" dirty="0" smtClean="0"/>
              <a:t>6.1</a:t>
            </a:r>
            <a:r>
              <a:rPr lang="zh-CN" altLang="en-US" sz="3200" dirty="0" smtClean="0"/>
              <a:t>　</a:t>
            </a:r>
            <a:r>
              <a:rPr lang="zh-CN" altLang="en-US" sz="3200" dirty="0" smtClean="0">
                <a:latin typeface="宋体" charset="-122"/>
              </a:rPr>
              <a:t>文件和文件系统</a:t>
            </a:r>
            <a:r>
              <a:rPr lang="zh-CN" altLang="en-US" sz="3200" dirty="0" smtClean="0"/>
              <a:t> </a:t>
            </a:r>
          </a:p>
          <a:p>
            <a:r>
              <a:rPr lang="en-US" altLang="zh-CN" dirty="0" smtClean="0"/>
              <a:t>6.1.1</a:t>
            </a:r>
            <a:r>
              <a:rPr lang="zh-CN" altLang="en-US" dirty="0" smtClean="0"/>
              <a:t>　文件、记录和数据项</a:t>
            </a:r>
          </a:p>
          <a:p>
            <a:endParaRPr lang="zh-CN" altLang="en-US" dirty="0"/>
          </a:p>
        </p:txBody>
      </p:sp>
      <p:graphicFrame>
        <p:nvGraphicFramePr>
          <p:cNvPr id="162818" name="Object 2"/>
          <p:cNvGraphicFramePr>
            <a:graphicFrameLocks noChangeAspect="1"/>
          </p:cNvGraphicFramePr>
          <p:nvPr/>
        </p:nvGraphicFramePr>
        <p:xfrm>
          <a:off x="683568" y="2636912"/>
          <a:ext cx="7696200" cy="3448050"/>
        </p:xfrm>
        <a:graphic>
          <a:graphicData uri="http://schemas.openxmlformats.org/presentationml/2006/ole">
            <mc:AlternateContent xmlns:mc="http://schemas.openxmlformats.org/markup-compatibility/2006">
              <mc:Choice xmlns:v="urn:schemas-microsoft-com:vml" Requires="v">
                <p:oleObj spid="_x0000_s162819" r:id="rId3" imgW="2320506" imgH="1037045" progId="Visio.Drawing.4">
                  <p:embed/>
                </p:oleObj>
              </mc:Choice>
              <mc:Fallback>
                <p:oleObj r:id="rId3" imgW="2320506" imgH="103704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636912"/>
                        <a:ext cx="7696200" cy="344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66914" name="Object 2"/>
          <p:cNvGraphicFramePr>
            <a:graphicFrameLocks noChangeAspect="1"/>
          </p:cNvGraphicFramePr>
          <p:nvPr/>
        </p:nvGraphicFramePr>
        <p:xfrm>
          <a:off x="457200" y="1295400"/>
          <a:ext cx="8229600" cy="3640138"/>
        </p:xfrm>
        <a:graphic>
          <a:graphicData uri="http://schemas.openxmlformats.org/presentationml/2006/ole">
            <mc:AlternateContent xmlns:mc="http://schemas.openxmlformats.org/markup-compatibility/2006">
              <mc:Choice xmlns:v="urn:schemas-microsoft-com:vml" Requires="v">
                <p:oleObj spid="_x0000_s166915" r:id="rId3" imgW="3377054" imgH="1491995" progId="Visio.Drawing.4">
                  <p:embed/>
                </p:oleObj>
              </mc:Choice>
              <mc:Fallback>
                <p:oleObj r:id="rId3" imgW="3377054" imgH="149199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364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6.2.4</a:t>
            </a:r>
            <a:r>
              <a:rPr lang="zh-CN" altLang="en-US" dirty="0" smtClean="0"/>
              <a:t>　索引顺序文件</a:t>
            </a:r>
          </a:p>
          <a:p>
            <a:r>
              <a:rPr lang="zh-CN" altLang="en-US" dirty="0" smtClean="0"/>
              <a:t>　　索引顺序文件</a:t>
            </a:r>
            <a:r>
              <a:rPr lang="en-US" altLang="zh-CN" dirty="0" smtClean="0"/>
              <a:t>(Index Sequential File)</a:t>
            </a:r>
            <a:r>
              <a:rPr lang="zh-CN" altLang="en-US" dirty="0" smtClean="0"/>
              <a:t>可能是最常见的一种逻辑文件形式。它有效地克服了变长记录文件不便于直接存取的缺点，而且所付出的代价也不算太大。前已述及，它是顺序文件和索引文件相结合的产物。它将顺序文件中的所有记录分为若干个组</a:t>
            </a:r>
            <a:r>
              <a:rPr lang="en-US" altLang="zh-CN" dirty="0" smtClean="0"/>
              <a:t>(</a:t>
            </a:r>
            <a:r>
              <a:rPr lang="zh-CN" altLang="en-US" dirty="0" smtClean="0"/>
              <a:t>例如，</a:t>
            </a:r>
            <a:r>
              <a:rPr lang="en-US" altLang="zh-CN" dirty="0" smtClean="0"/>
              <a:t>50</a:t>
            </a:r>
            <a:r>
              <a:rPr lang="zh-CN" altLang="en-US" dirty="0" smtClean="0"/>
              <a:t>个记录为一个组</a:t>
            </a:r>
            <a:r>
              <a:rPr lang="en-US" altLang="zh-CN" dirty="0" smtClean="0"/>
              <a:t>)</a:t>
            </a:r>
            <a:r>
              <a:rPr lang="zh-CN" altLang="en-US" dirty="0" smtClean="0"/>
              <a:t>；为顺序文件建立一张索引表，在索引表中为每组中的第一个记录建立一个索引项，其中含有该记录的键值和指向该记录的指针。</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67938" name="Object 2"/>
          <p:cNvGraphicFramePr>
            <a:graphicFrameLocks noChangeAspect="1"/>
          </p:cNvGraphicFramePr>
          <p:nvPr/>
        </p:nvGraphicFramePr>
        <p:xfrm>
          <a:off x="457200" y="1143000"/>
          <a:ext cx="8077200" cy="4038600"/>
        </p:xfrm>
        <a:graphic>
          <a:graphicData uri="http://schemas.openxmlformats.org/presentationml/2006/ole">
            <mc:AlternateContent xmlns:mc="http://schemas.openxmlformats.org/markup-compatibility/2006">
              <mc:Choice xmlns:v="urn:schemas-microsoft-com:vml" Requires="v">
                <p:oleObj spid="_x0000_s167939" r:id="rId3" imgW="3161019" imgH="1577134" progId="Visio.Drawing.4">
                  <p:embed/>
                </p:oleObj>
              </mc:Choice>
              <mc:Fallback>
                <p:oleObj r:id="rId3" imgW="3161019" imgH="157713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80772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10000"/>
          </a:bodyPr>
          <a:lstStyle/>
          <a:p>
            <a:r>
              <a:rPr lang="en-US" altLang="zh-CN" dirty="0" smtClean="0"/>
              <a:t>6.2.5</a:t>
            </a:r>
            <a:r>
              <a:rPr lang="zh-CN" altLang="en-US" dirty="0" smtClean="0"/>
              <a:t>　直接文件和哈希文件</a:t>
            </a:r>
          </a:p>
          <a:p>
            <a:r>
              <a:rPr lang="zh-CN" altLang="en-US" dirty="0" smtClean="0"/>
              <a:t>　　</a:t>
            </a:r>
            <a:r>
              <a:rPr lang="en-US" altLang="zh-CN" dirty="0" smtClean="0"/>
              <a:t>1</a:t>
            </a:r>
            <a:r>
              <a:rPr lang="zh-CN" altLang="en-US" dirty="0" smtClean="0"/>
              <a:t>．直接文件</a:t>
            </a:r>
          </a:p>
          <a:p>
            <a:r>
              <a:rPr lang="zh-CN" altLang="en-US" dirty="0" smtClean="0"/>
              <a:t>　　采用前述几种文件结构对记录进行存取时，都须利用给定的记录键值，先对线性表或链表进行检索，以找到指定记录的物理地址。然而对于直接文件，则可根据给定的记录键值，直接获得指定记录的物理地址。换言之，记录键值本身就决定了记录的物理地址。这种由记录键值到记录物理地址的转换被称为键值转换</a:t>
            </a:r>
            <a:r>
              <a:rPr lang="en-US" altLang="zh-CN" dirty="0" smtClean="0"/>
              <a:t>(Key to address transformation)</a:t>
            </a:r>
            <a:r>
              <a:rPr lang="zh-CN" altLang="en-US" dirty="0" smtClean="0"/>
              <a:t>。组织直接文件的关键，在于用什么方法进行从记录值到物理地址的转换。 </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smtClean="0">
                <a:latin typeface="宋体" charset="-122"/>
              </a:rPr>
              <a:t>2</a:t>
            </a:r>
            <a:r>
              <a:rPr lang="zh-CN" altLang="en-US" dirty="0" smtClean="0">
                <a:latin typeface="宋体" charset="-122"/>
              </a:rPr>
              <a:t>．哈希</a:t>
            </a:r>
            <a:r>
              <a:rPr lang="en-US" altLang="zh-CN" dirty="0" smtClean="0">
                <a:latin typeface="宋体" charset="-122"/>
              </a:rPr>
              <a:t>(Hash)</a:t>
            </a:r>
            <a:r>
              <a:rPr lang="zh-CN" altLang="en-US" dirty="0" smtClean="0">
                <a:latin typeface="宋体" charset="-122"/>
              </a:rPr>
              <a:t>文件</a:t>
            </a:r>
          </a:p>
          <a:p>
            <a:pPr>
              <a:lnSpc>
                <a:spcPct val="120000"/>
              </a:lnSpc>
              <a:spcBef>
                <a:spcPct val="50000"/>
              </a:spcBef>
            </a:pPr>
            <a:r>
              <a:rPr lang="zh-CN" altLang="en-US" dirty="0" smtClean="0">
                <a:latin typeface="宋体" charset="-122"/>
              </a:rPr>
              <a:t>　　这是目前应用最为广泛的一种直接文件。它利用</a:t>
            </a:r>
            <a:r>
              <a:rPr lang="en-US" altLang="zh-CN" dirty="0" smtClean="0"/>
              <a:t>Hash</a:t>
            </a:r>
            <a:r>
              <a:rPr lang="zh-CN" altLang="en-US" dirty="0" smtClean="0">
                <a:latin typeface="宋体" charset="-122"/>
              </a:rPr>
              <a:t>函数</a:t>
            </a:r>
            <a:r>
              <a:rPr lang="en-US" altLang="zh-CN" dirty="0" smtClean="0"/>
              <a:t>(</a:t>
            </a:r>
            <a:r>
              <a:rPr lang="zh-CN" altLang="en-US" dirty="0" smtClean="0">
                <a:latin typeface="宋体" charset="-122"/>
              </a:rPr>
              <a:t>或称散列函数</a:t>
            </a:r>
            <a:r>
              <a:rPr lang="en-US" altLang="zh-CN" dirty="0" smtClean="0"/>
              <a:t>)</a:t>
            </a:r>
            <a:r>
              <a:rPr lang="zh-CN" altLang="en-US" dirty="0" smtClean="0">
                <a:latin typeface="宋体" charset="-122"/>
              </a:rPr>
              <a:t>，可将记录键值转换为相应记录的地址。但为了能实现文件存储空间的动态分配，通常由</a:t>
            </a:r>
            <a:r>
              <a:rPr lang="en-US" altLang="zh-CN" dirty="0" smtClean="0"/>
              <a:t>Hash</a:t>
            </a:r>
            <a:r>
              <a:rPr lang="zh-CN" altLang="en-US" dirty="0" smtClean="0">
                <a:latin typeface="宋体" charset="-122"/>
              </a:rPr>
              <a:t>函数所求得的并非是相应记录的地址，而是指向一目录表相应表目的指针，该表目的内容指向相应记录所在的物理块</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68962" name="Object 2"/>
          <p:cNvGraphicFramePr>
            <a:graphicFrameLocks noChangeAspect="1"/>
          </p:cNvGraphicFramePr>
          <p:nvPr/>
        </p:nvGraphicFramePr>
        <p:xfrm>
          <a:off x="1905000" y="533400"/>
          <a:ext cx="5867400" cy="5221288"/>
        </p:xfrm>
        <a:graphic>
          <a:graphicData uri="http://schemas.openxmlformats.org/presentationml/2006/ole">
            <mc:AlternateContent xmlns:mc="http://schemas.openxmlformats.org/markup-compatibility/2006">
              <mc:Choice xmlns:v="urn:schemas-microsoft-com:vml" Requires="v">
                <p:oleObj spid="_x0000_s168963" r:id="rId3" imgW="2335883" imgH="2081216" progId="Visio.Drawing.4">
                  <p:embed/>
                </p:oleObj>
              </mc:Choice>
              <mc:Fallback>
                <p:oleObj r:id="rId3" imgW="2335883" imgH="2081216"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33400"/>
                        <a:ext cx="5867400" cy="522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20000"/>
          </a:bodyPr>
          <a:lstStyle/>
          <a:p>
            <a:r>
              <a:rPr lang="en-US" altLang="zh-CN" dirty="0" smtClean="0"/>
              <a:t>6.1.2</a:t>
            </a:r>
            <a:r>
              <a:rPr lang="zh-CN" altLang="en-US" dirty="0" smtClean="0"/>
              <a:t>　文件类型和文件系统模型</a:t>
            </a:r>
          </a:p>
          <a:p>
            <a:r>
              <a:rPr lang="en-US" altLang="zh-CN" dirty="0" smtClean="0"/>
              <a:t>1</a:t>
            </a:r>
            <a:r>
              <a:rPr lang="zh-CN" altLang="en-US" dirty="0" smtClean="0"/>
              <a:t>．文件类型</a:t>
            </a:r>
          </a:p>
          <a:p>
            <a:r>
              <a:rPr lang="en-US" altLang="zh-CN" dirty="0" smtClean="0"/>
              <a:t>1) </a:t>
            </a:r>
            <a:r>
              <a:rPr lang="zh-CN" altLang="en-US" dirty="0" smtClean="0"/>
              <a:t>按用途分类</a:t>
            </a:r>
          </a:p>
          <a:p>
            <a:r>
              <a:rPr lang="zh-CN" altLang="en-US" dirty="0" smtClean="0"/>
              <a:t>　　</a:t>
            </a:r>
            <a:r>
              <a:rPr lang="en-US" altLang="zh-CN" dirty="0" smtClean="0"/>
              <a:t>(1) </a:t>
            </a:r>
            <a:r>
              <a:rPr lang="zh-CN" altLang="en-US" dirty="0" smtClean="0"/>
              <a:t>系统文件。这是指由系统软件构成的文件。大多数的系统文件只允许用户调用，但不允许用户去读，更不允许修改；有的系统文件不直接对用户开放。</a:t>
            </a:r>
          </a:p>
          <a:p>
            <a:r>
              <a:rPr lang="zh-CN" altLang="en-US" dirty="0" smtClean="0"/>
              <a:t>　　</a:t>
            </a:r>
            <a:r>
              <a:rPr lang="en-US" altLang="zh-CN" dirty="0" smtClean="0"/>
              <a:t>(2) </a:t>
            </a:r>
            <a:r>
              <a:rPr lang="zh-CN" altLang="en-US" dirty="0" smtClean="0"/>
              <a:t>用户文件。指由用户的源代码、目标文件、可执行文件或数据等所构成的文件。用户将这些文件委托给系统保管。</a:t>
            </a:r>
          </a:p>
          <a:p>
            <a:r>
              <a:rPr lang="zh-CN" altLang="en-US" dirty="0" smtClean="0"/>
              <a:t>　　</a:t>
            </a:r>
            <a:r>
              <a:rPr lang="en-US" altLang="zh-CN" dirty="0" smtClean="0"/>
              <a:t>(3) </a:t>
            </a:r>
            <a:r>
              <a:rPr lang="zh-CN" altLang="en-US" dirty="0" smtClean="0"/>
              <a:t>库文件。这是由标准子例程及常用的例程等所构成的文件。这类文件允许用户调用，但不允许修改。 </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10000"/>
          </a:bodyPr>
          <a:lstStyle/>
          <a:p>
            <a:r>
              <a:rPr lang="en-US" altLang="zh-CN" dirty="0" smtClean="0"/>
              <a:t>2) </a:t>
            </a:r>
            <a:r>
              <a:rPr lang="zh-CN" altLang="en-US" dirty="0" smtClean="0"/>
              <a:t>按文件中数据的形式分类</a:t>
            </a:r>
          </a:p>
          <a:p>
            <a:r>
              <a:rPr lang="zh-CN" altLang="en-US" dirty="0" smtClean="0"/>
              <a:t>　　</a:t>
            </a:r>
            <a:r>
              <a:rPr lang="en-US" altLang="zh-CN" dirty="0" smtClean="0"/>
              <a:t>(1) </a:t>
            </a:r>
            <a:r>
              <a:rPr lang="zh-CN" altLang="en-US" dirty="0" smtClean="0"/>
              <a:t>源文件。这是指由源程序和数据构成的文件。通常由终端或输入设备输入的源程序和数据所形成的文件都属于源文件。它通常是由</a:t>
            </a:r>
            <a:r>
              <a:rPr lang="en-US" altLang="zh-CN" dirty="0" smtClean="0"/>
              <a:t>ASCII</a:t>
            </a:r>
            <a:r>
              <a:rPr lang="zh-CN" altLang="en-US" dirty="0" smtClean="0"/>
              <a:t>码或汉字所组成的。</a:t>
            </a:r>
          </a:p>
          <a:p>
            <a:r>
              <a:rPr lang="zh-CN" altLang="en-US" dirty="0" smtClean="0"/>
              <a:t>　　</a:t>
            </a:r>
            <a:r>
              <a:rPr lang="en-US" altLang="zh-CN" dirty="0" smtClean="0"/>
              <a:t>(2) </a:t>
            </a:r>
            <a:r>
              <a:rPr lang="zh-CN" altLang="en-US" dirty="0" smtClean="0"/>
              <a:t>目标文件。这是指把源程序经过相应语言的编译程序编译过，但尚未经过链接程序链接的目标代码所构成的文件。它属于二进制文件。通常，目标文件所使用的后缀名是“</a:t>
            </a:r>
            <a:r>
              <a:rPr lang="en-US" altLang="zh-CN" dirty="0" smtClean="0"/>
              <a:t>.</a:t>
            </a:r>
            <a:r>
              <a:rPr lang="en-US" altLang="zh-CN" dirty="0" err="1" smtClean="0"/>
              <a:t>obj</a:t>
            </a:r>
            <a:r>
              <a:rPr lang="en-US" altLang="zh-CN" dirty="0" smtClean="0"/>
              <a:t>”</a:t>
            </a:r>
            <a:r>
              <a:rPr lang="zh-CN" altLang="en-US" dirty="0" smtClean="0"/>
              <a:t>。</a:t>
            </a:r>
          </a:p>
          <a:p>
            <a:r>
              <a:rPr lang="zh-CN" altLang="en-US" dirty="0" smtClean="0"/>
              <a:t>　　</a:t>
            </a:r>
            <a:r>
              <a:rPr lang="en-US" altLang="zh-CN" dirty="0" smtClean="0"/>
              <a:t>(3) </a:t>
            </a:r>
            <a:r>
              <a:rPr lang="zh-CN" altLang="en-US" dirty="0" smtClean="0"/>
              <a:t>可执行文件。这是指把编译后所产生的目标代码再经过链接程序链接后所形成的文件。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3) </a:t>
            </a:r>
            <a:r>
              <a:rPr lang="zh-CN" altLang="en-US" dirty="0" smtClean="0"/>
              <a:t>按存取控制属性分类</a:t>
            </a:r>
          </a:p>
          <a:p>
            <a:r>
              <a:rPr lang="zh-CN" altLang="en-US" dirty="0" smtClean="0"/>
              <a:t>　　根据系统管理员或用户所规定的存取控制属性，可将文件分为三类：</a:t>
            </a:r>
          </a:p>
          <a:p>
            <a:r>
              <a:rPr lang="zh-CN" altLang="en-US" dirty="0" smtClean="0"/>
              <a:t>　　</a:t>
            </a:r>
            <a:r>
              <a:rPr lang="en-US" altLang="zh-CN" dirty="0" smtClean="0"/>
              <a:t>(1) </a:t>
            </a:r>
            <a:r>
              <a:rPr lang="zh-CN" altLang="en-US" dirty="0" smtClean="0"/>
              <a:t>只执行文件。该类文件只允许被核准的用户调用执行，既不允许读，更不允许写。</a:t>
            </a:r>
          </a:p>
          <a:p>
            <a:r>
              <a:rPr lang="zh-CN" altLang="en-US" dirty="0" smtClean="0"/>
              <a:t>　　</a:t>
            </a:r>
            <a:r>
              <a:rPr lang="en-US" altLang="zh-CN" dirty="0" smtClean="0"/>
              <a:t>(2) </a:t>
            </a:r>
            <a:r>
              <a:rPr lang="zh-CN" altLang="en-US" dirty="0" smtClean="0"/>
              <a:t>只读文件。该类文件只允许文件主及被核准的用户去读，但不允许写。</a:t>
            </a:r>
          </a:p>
          <a:p>
            <a:r>
              <a:rPr lang="zh-CN" altLang="en-US" dirty="0" smtClean="0"/>
              <a:t>　　</a:t>
            </a:r>
            <a:r>
              <a:rPr lang="en-US" altLang="zh-CN" dirty="0" smtClean="0"/>
              <a:t>(3) </a:t>
            </a:r>
            <a:r>
              <a:rPr lang="zh-CN" altLang="en-US" dirty="0" smtClean="0"/>
              <a:t>读写文件。这是指允许文件主和被核准的用户去读或写的文件。 </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85000" lnSpcReduction="20000"/>
          </a:bodyPr>
          <a:lstStyle/>
          <a:p>
            <a:r>
              <a:rPr lang="en-US" altLang="zh-CN" dirty="0" smtClean="0"/>
              <a:t>4) </a:t>
            </a:r>
            <a:r>
              <a:rPr lang="zh-CN" altLang="en-US" dirty="0" smtClean="0"/>
              <a:t>按组织形式和处理方式分类</a:t>
            </a:r>
          </a:p>
          <a:p>
            <a:r>
              <a:rPr lang="zh-CN" altLang="en-US" dirty="0" smtClean="0"/>
              <a:t>　　根据文件的组织形式和系统对其的处理方式，可将文件分为三类：</a:t>
            </a:r>
          </a:p>
          <a:p>
            <a:r>
              <a:rPr lang="zh-CN" altLang="en-US" dirty="0" smtClean="0"/>
              <a:t>　　</a:t>
            </a:r>
            <a:r>
              <a:rPr lang="en-US" altLang="zh-CN" dirty="0" smtClean="0"/>
              <a:t>(1) </a:t>
            </a:r>
            <a:r>
              <a:rPr lang="zh-CN" altLang="en-US" dirty="0" smtClean="0"/>
              <a:t>普通文件：由</a:t>
            </a:r>
            <a:r>
              <a:rPr lang="en-US" altLang="zh-CN" dirty="0" smtClean="0"/>
              <a:t>ASCII</a:t>
            </a:r>
            <a:r>
              <a:rPr lang="zh-CN" altLang="en-US" dirty="0" smtClean="0"/>
              <a:t>码或二进制码组成的字符文件。一般用户建立的源程序文件、数据文件、目标代码文件及操作系统自身代码文件、库文件、实用程序文件等都是普通文件，它们通常存储在外存储设备上。</a:t>
            </a:r>
          </a:p>
          <a:p>
            <a:r>
              <a:rPr lang="zh-CN" altLang="en-US" dirty="0" smtClean="0"/>
              <a:t>　　</a:t>
            </a:r>
            <a:r>
              <a:rPr lang="en-US" altLang="zh-CN" dirty="0" smtClean="0"/>
              <a:t>(2) </a:t>
            </a:r>
            <a:r>
              <a:rPr lang="zh-CN" altLang="en-US" dirty="0" smtClean="0"/>
              <a:t>目录文件：由文件目录组成的，用来管理和实现文件系统功能的系统文件，通过目录文件可以对其它文件的信息进行检索。由于目录文件也是由字符序列构成，因此对其可进行与普通文件一样的种种文件操作。 </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(3) </a:t>
            </a:r>
            <a:r>
              <a:rPr lang="zh-CN" altLang="en-US" dirty="0" smtClean="0"/>
              <a:t>特殊文件：特指系统中的各类</a:t>
            </a:r>
            <a:r>
              <a:rPr lang="en-US" altLang="zh-CN" dirty="0" smtClean="0"/>
              <a:t>I/O</a:t>
            </a:r>
            <a:r>
              <a:rPr lang="zh-CN" altLang="en-US" dirty="0" smtClean="0"/>
              <a:t>设备。为了便于统一管理，系统将所有的输入</a:t>
            </a:r>
            <a:r>
              <a:rPr lang="en-US" altLang="zh-CN" dirty="0" smtClean="0"/>
              <a:t>/</a:t>
            </a:r>
            <a:r>
              <a:rPr lang="zh-CN" altLang="en-US" dirty="0" smtClean="0"/>
              <a:t>输出设备都视为文件，按文件方式提供给用户使用，如目录的检索、权限的验证等都与普通文件相似，只是对这些文件的操作是和设备驱动程序紧密相连的，系统将这些操作转为对具体设备的操作。</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　　</a:t>
            </a:r>
            <a:r>
              <a:rPr lang="en-US" altLang="zh-CN" dirty="0" smtClean="0">
                <a:latin typeface="宋体" charset="-122"/>
              </a:rPr>
              <a:t>2</a:t>
            </a:r>
            <a:r>
              <a:rPr lang="zh-CN" altLang="en-US" dirty="0" smtClean="0">
                <a:latin typeface="宋体" charset="-122"/>
              </a:rPr>
              <a:t>．文件系统模型</a:t>
            </a:r>
          </a:p>
          <a:p>
            <a:endParaRPr lang="zh-CN" altLang="en-US" dirty="0"/>
          </a:p>
        </p:txBody>
      </p:sp>
      <p:pic>
        <p:nvPicPr>
          <p:cNvPr id="163843" name="Picture 3"/>
          <p:cNvPicPr>
            <a:picLocks noChangeAspect="1" noChangeArrowheads="1"/>
          </p:cNvPicPr>
          <p:nvPr/>
        </p:nvPicPr>
        <p:blipFill>
          <a:blip r:embed="rId2" cstate="print"/>
          <a:srcRect/>
          <a:stretch>
            <a:fillRect/>
          </a:stretch>
        </p:blipFill>
        <p:spPr bwMode="auto">
          <a:xfrm>
            <a:off x="2123728" y="2492896"/>
            <a:ext cx="4539208" cy="2258949"/>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13332</TotalTime>
  <Words>1009</Words>
  <Application>Microsoft Office PowerPoint</Application>
  <PresentationFormat>全屏显示(4:3)</PresentationFormat>
  <Paragraphs>125</Paragraphs>
  <Slides>35</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38" baseType="lpstr">
      <vt:lpstr>质朴</vt:lpstr>
      <vt:lpstr>VISIO 4 Drawing</vt:lpstr>
      <vt:lpstr>Microsoft 公式 3.0</vt:lpstr>
      <vt:lpstr>第二十讲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748</cp:revision>
  <dcterms:created xsi:type="dcterms:W3CDTF">2013-09-15T00:45:06Z</dcterms:created>
  <dcterms:modified xsi:type="dcterms:W3CDTF">2014-12-15T15:49:01Z</dcterms:modified>
</cp:coreProperties>
</file>