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doc" ContentType="application/kswp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1"/>
  </p:notesMasterIdLst>
  <p:handoutMasterIdLst>
    <p:handoutMasterId r:id="rId52"/>
  </p:handoutMasterIdLst>
  <p:sldIdLst>
    <p:sldId id="256" r:id="rId2"/>
    <p:sldId id="258" r:id="rId3"/>
    <p:sldId id="291"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94" r:id="rId39"/>
    <p:sldId id="295" r:id="rId40"/>
    <p:sldId id="296" r:id="rId41"/>
    <p:sldId id="297" r:id="rId42"/>
    <p:sldId id="298" r:id="rId43"/>
    <p:sldId id="299" r:id="rId44"/>
    <p:sldId id="309" r:id="rId45"/>
    <p:sldId id="310" r:id="rId46"/>
    <p:sldId id="311" r:id="rId47"/>
    <p:sldId id="312" r:id="rId48"/>
    <p:sldId id="313" r:id="rId49"/>
    <p:sldId id="314"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96329" autoAdjust="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2014/12/16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3274747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2014/12/16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1735319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30424"/>
            <a:ext cx="8229600" cy="666328"/>
          </a:xfrm>
        </p:spPr>
        <p:txBody>
          <a:bodyPr>
            <a:normAutofit/>
          </a:bodyPr>
          <a:lstStyle>
            <a:lvl1pPr>
              <a:defRPr sz="4000"/>
            </a:lvl1pPr>
          </a:lstStyle>
          <a:p>
            <a:r>
              <a:rPr kumimoji="0" lang="zh-CN" altLang="en-US" dirty="0" smtClean="0"/>
              <a:t>单击此处编辑母版标题样式</a:t>
            </a:r>
            <a:endParaRPr kumimoji="0"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smtClean="0"/>
              <a:t>单击此处编辑母版文本样式</a:t>
            </a:r>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492990" cy="461665"/>
          </a:xfrm>
          <a:prstGeom prst="rect">
            <a:avLst/>
          </a:prstGeom>
          <a:noFill/>
        </p:spPr>
        <p:txBody>
          <a:bodyPr wrap="none" rtlCol="0">
            <a:spAutoFit/>
          </a:bodyPr>
          <a:lstStyle/>
          <a:p>
            <a:r>
              <a:rPr lang="zh-CN" altLang="en-US" sz="2400" u="wavyDbl" baseline="0" dirty="0" smtClean="0">
                <a:uFill>
                  <a:solidFill>
                    <a:srgbClr val="7030A0"/>
                  </a:solidFill>
                </a:uFill>
              </a:rPr>
              <a:t>第六章 文件管理</a:t>
            </a:r>
            <a:endParaRPr lang="zh-CN" altLang="en-US" sz="2400" u="wavyDbl" baseline="0" dirty="0">
              <a:uFill>
                <a:solidFill>
                  <a:srgbClr val="7030A0"/>
                </a:solidFill>
              </a:uFill>
            </a:endParaRPr>
          </a:p>
        </p:txBody>
      </p:sp>
      <p:sp>
        <p:nvSpPr>
          <p:cNvPr id="12" name="TextBox 11"/>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spcBef>
                <a:spcPts val="0"/>
              </a:spcBef>
              <a:buNone/>
              <a:defRPr sz="2800" b="1">
                <a:latin typeface="Times New Roman" pitchFamily="18" charset="0"/>
                <a:cs typeface="Times New Roman" pitchFamily="18" charset="0"/>
              </a:defRPr>
            </a:lvl1pPr>
          </a:lstStyle>
          <a:p>
            <a:pPr lvl="0"/>
            <a:endParaRPr lang="zh-CN" altLang="en-US" dirty="0"/>
          </a:p>
        </p:txBody>
      </p:sp>
      <p:sp>
        <p:nvSpPr>
          <p:cNvPr id="9" name="TextBox 8"/>
          <p:cNvSpPr txBox="1"/>
          <p:nvPr userDrawn="1"/>
        </p:nvSpPr>
        <p:spPr>
          <a:xfrm>
            <a:off x="6372200" y="0"/>
            <a:ext cx="2492990" cy="461665"/>
          </a:xfrm>
          <a:prstGeom prst="rect">
            <a:avLst/>
          </a:prstGeom>
          <a:noFill/>
        </p:spPr>
        <p:txBody>
          <a:bodyPr wrap="none" rtlCol="0">
            <a:spAutoFit/>
          </a:bodyPr>
          <a:lstStyle/>
          <a:p>
            <a:r>
              <a:rPr lang="zh-CN" altLang="en-US" sz="2400" u="wavyDbl" baseline="0" dirty="0" smtClean="0">
                <a:uFill>
                  <a:solidFill>
                    <a:srgbClr val="7030A0"/>
                  </a:solidFill>
                </a:uFill>
              </a:rPr>
              <a:t>第六章 文件管理</a:t>
            </a:r>
            <a:endParaRPr lang="zh-CN" altLang="en-US" sz="2400" u="wavyDbl" baseline="0" dirty="0">
              <a:uFill>
                <a:solidFill>
                  <a:srgbClr val="7030A0"/>
                </a:solidFill>
              </a:uFill>
            </a:endParaRPr>
          </a:p>
        </p:txBody>
      </p:sp>
      <p:sp>
        <p:nvSpPr>
          <p:cNvPr id="10" name="TextBox 9"/>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67544" y="530424"/>
            <a:ext cx="8229600" cy="666328"/>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492990" cy="461665"/>
          </a:xfrm>
          <a:prstGeom prst="rect">
            <a:avLst/>
          </a:prstGeom>
          <a:noFill/>
        </p:spPr>
        <p:txBody>
          <a:bodyPr wrap="none" rtlCol="0">
            <a:spAutoFit/>
          </a:bodyPr>
          <a:lstStyle/>
          <a:p>
            <a:r>
              <a:rPr lang="zh-CN" altLang="en-US" sz="2400" u="wavyDbl" baseline="0" dirty="0" smtClean="0">
                <a:uFill>
                  <a:solidFill>
                    <a:srgbClr val="7030A0"/>
                  </a:solidFill>
                </a:uFill>
              </a:rPr>
              <a:t>第六章 文件管理</a:t>
            </a:r>
            <a:endParaRPr lang="zh-CN" altLang="en-US" sz="2400" u="wavyDbl" baseline="0" dirty="0">
              <a:uFill>
                <a:solidFill>
                  <a:srgbClr val="7030A0"/>
                </a:solidFill>
              </a:uFill>
            </a:endParaRPr>
          </a:p>
        </p:txBody>
      </p:sp>
      <p:sp>
        <p:nvSpPr>
          <p:cNvPr id="15" name="TextBox 14"/>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9" r:id="rId3"/>
  </p:sldLayoutIdLst>
  <p:timing>
    <p:tnLst>
      <p:par>
        <p:cTn id="1" dur="indefinite" restart="never" nodeType="tmRoot"/>
      </p:par>
    </p:tnLst>
  </p:timing>
  <p:hf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lang="zh-CN" altLang="en-US" sz="3200" b="1" kern="1200" dirty="0" smtClean="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lang="zh-CN" altLang="en-US" sz="3200" b="1" kern="1200" dirty="0" smtClean="0">
          <a:solidFill>
            <a:schemeClr val="tx1"/>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lang="zh-CN" altLang="en-US" sz="3200" b="1" kern="1200" dirty="0" smtClean="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lang="zh-CN" altLang="en-US" sz="3200" b="1" kern="1200" dirty="0" smtClean="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lang="en-US" altLang="en-US" sz="3200" b="1" kern="1200" dirty="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Word_97_-_2003_Document22.doc"/><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Word_97_-_2003_Document33.doc"/><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1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1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15.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Word_97_-_2003_Document11.doc"/><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第二十二讲</a:t>
            </a:r>
            <a:endParaRPr lang="zh-CN" altLang="en-US" b="1" dirty="0"/>
          </a:p>
        </p:txBody>
      </p:sp>
      <p:sp>
        <p:nvSpPr>
          <p:cNvPr id="3" name="副标题 2"/>
          <p:cNvSpPr>
            <a:spLocks noGrp="1"/>
          </p:cNvSpPr>
          <p:nvPr>
            <p:ph type="body" idx="1"/>
          </p:nvPr>
        </p:nvSpPr>
        <p:spPr/>
        <p:txBody>
          <a:bodyPr>
            <a:normAutofit/>
          </a:bodyPr>
          <a:lstStyle/>
          <a:p>
            <a:r>
              <a:rPr lang="zh-CN" altLang="en-US" dirty="0" smtClean="0"/>
              <a:t>文件管理（三）</a:t>
            </a:r>
            <a:endParaRPr lang="en-US" altLang="zh-CN" dirty="0" smtClean="0"/>
          </a:p>
          <a:p>
            <a:endParaRPr lang="zh-CN" altLang="en-US" dirty="0"/>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a:t>
            </a:r>
            <a:r>
              <a:rPr lang="en-US" altLang="zh-CN" dirty="0" smtClean="0"/>
              <a:t>Hash</a:t>
            </a:r>
            <a:r>
              <a:rPr lang="zh-CN" altLang="en-US" dirty="0" smtClean="0"/>
              <a:t>方法</a:t>
            </a:r>
            <a:endParaRPr lang="en-US" altLang="zh-CN" dirty="0" smtClean="0"/>
          </a:p>
          <a:p>
            <a:r>
              <a:rPr lang="zh-CN" altLang="en-US" dirty="0" smtClean="0"/>
              <a:t>如果我们建立了一张</a:t>
            </a:r>
            <a:r>
              <a:rPr lang="en-US" altLang="zh-CN" dirty="0" smtClean="0"/>
              <a:t>Hash</a:t>
            </a:r>
            <a:r>
              <a:rPr lang="zh-CN" altLang="en-US" dirty="0" smtClean="0"/>
              <a:t>索引文件目录，便可利用</a:t>
            </a:r>
            <a:r>
              <a:rPr lang="en-US" altLang="zh-CN" dirty="0" smtClean="0"/>
              <a:t>Hash</a:t>
            </a:r>
            <a:r>
              <a:rPr lang="zh-CN" altLang="en-US" dirty="0" smtClean="0"/>
              <a:t>方法进行查询，即系统利用用户提供的文件名并将它变换为文件目录的索引值，再利用该索引值到目录中去查找，这将显著地提高检索速度。</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 name="文本占位符 3"/>
          <p:cNvSpPr>
            <a:spLocks noGrp="1"/>
          </p:cNvSpPr>
          <p:nvPr>
            <p:ph type="body" sz="quarter" idx="13"/>
          </p:nvPr>
        </p:nvSpPr>
        <p:spPr/>
        <p:txBody>
          <a:bodyPr/>
          <a:lstStyle/>
          <a:p>
            <a:pPr algn="ctr"/>
            <a:r>
              <a:rPr lang="en-US" altLang="zh-CN" sz="3200" dirty="0" smtClean="0"/>
              <a:t>6.5</a:t>
            </a:r>
            <a:r>
              <a:rPr lang="zh-CN" altLang="en-US" sz="3200" dirty="0" smtClean="0"/>
              <a:t>　文件存储空间的管理 </a:t>
            </a:r>
          </a:p>
          <a:p>
            <a:r>
              <a:rPr lang="en-US" altLang="zh-CN" dirty="0" smtClean="0"/>
              <a:t>6.5.1</a:t>
            </a:r>
            <a:r>
              <a:rPr lang="zh-CN" altLang="en-US" dirty="0" smtClean="0"/>
              <a:t>　空闲表法和空闲链表法</a:t>
            </a:r>
          </a:p>
          <a:p>
            <a:r>
              <a:rPr lang="en-US" altLang="zh-CN" dirty="0" smtClean="0"/>
              <a:t>1</a:t>
            </a:r>
            <a:r>
              <a:rPr lang="zh-CN" altLang="en-US" dirty="0" smtClean="0"/>
              <a:t>．空闲表法</a:t>
            </a:r>
          </a:p>
          <a:p>
            <a:r>
              <a:rPr lang="zh-CN" altLang="en-US" dirty="0" smtClean="0"/>
              <a:t>　　</a:t>
            </a:r>
            <a:r>
              <a:rPr lang="en-US" altLang="zh-CN" dirty="0" smtClean="0"/>
              <a:t>1) </a:t>
            </a:r>
            <a:r>
              <a:rPr lang="zh-CN" altLang="en-US" dirty="0" smtClean="0"/>
              <a:t>空闲表</a:t>
            </a:r>
          </a:p>
          <a:p>
            <a:endParaRPr lang="zh-CN" altLang="en-US" dirty="0"/>
          </a:p>
        </p:txBody>
      </p:sp>
      <p:graphicFrame>
        <p:nvGraphicFramePr>
          <p:cNvPr id="262146" name="Object 5"/>
          <p:cNvGraphicFramePr>
            <a:graphicFrameLocks noChangeAspect="1"/>
          </p:cNvGraphicFramePr>
          <p:nvPr/>
        </p:nvGraphicFramePr>
        <p:xfrm>
          <a:off x="-972616" y="3573016"/>
          <a:ext cx="11125200" cy="2322512"/>
        </p:xfrm>
        <a:graphic>
          <a:graphicData uri="http://schemas.openxmlformats.org/presentationml/2006/ole">
            <mc:AlternateContent xmlns:mc="http://schemas.openxmlformats.org/markup-compatibility/2006">
              <mc:Choice xmlns:v="urn:schemas-microsoft-com:vml" Requires="v">
                <p:oleObj spid="_x0000_s262148" name="Document" r:id="rId3" imgW="5423400" imgH="1131480" progId="Word.Document.8">
                  <p:embed/>
                </p:oleObj>
              </mc:Choice>
              <mc:Fallback>
                <p:oleObj name="Document" r:id="rId3" imgW="5423400" imgH="113148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616" y="3573016"/>
                        <a:ext cx="11125200" cy="232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文本占位符 3"/>
          <p:cNvSpPr>
            <a:spLocks noGrp="1"/>
          </p:cNvSpPr>
          <p:nvPr>
            <p:ph type="body" sz="quarter" idx="13"/>
          </p:nvPr>
        </p:nvSpPr>
        <p:spPr>
          <a:xfrm>
            <a:off x="468313" y="692150"/>
            <a:ext cx="8207375" cy="5833194"/>
          </a:xfrm>
        </p:spPr>
        <p:txBody>
          <a:bodyPr>
            <a:normAutofit fontScale="92500"/>
          </a:bodyPr>
          <a:lstStyle/>
          <a:p>
            <a:r>
              <a:rPr lang="en-US" altLang="zh-CN" dirty="0" smtClean="0"/>
              <a:t>2) </a:t>
            </a:r>
            <a:r>
              <a:rPr lang="zh-CN" altLang="en-US" dirty="0" smtClean="0"/>
              <a:t>存储空间的分配与回收</a:t>
            </a:r>
          </a:p>
          <a:p>
            <a:r>
              <a:rPr lang="zh-CN" altLang="en-US" dirty="0" smtClean="0"/>
              <a:t>        空闲盘区的分配与内存的动态分配类似，同样是采用首次适应算法、循环首次适应算法等。例如，在系统为某新创建的文件分配空闲盘块时，先顺序地检索空闲表的各表项，直至找到第一个其大小能满足要求的空闲区，再将该盘区分配给用户</a:t>
            </a:r>
            <a:r>
              <a:rPr lang="en-US" altLang="zh-CN" dirty="0" smtClean="0"/>
              <a:t>(</a:t>
            </a:r>
            <a:r>
              <a:rPr lang="zh-CN" altLang="en-US" dirty="0" smtClean="0"/>
              <a:t>进程</a:t>
            </a:r>
            <a:r>
              <a:rPr lang="en-US" altLang="zh-CN" dirty="0" smtClean="0"/>
              <a:t>)</a:t>
            </a:r>
            <a:r>
              <a:rPr lang="zh-CN" altLang="en-US" dirty="0" smtClean="0"/>
              <a:t>，同时修改空闲表。系统在对用户所释放的存储空间进行回收时，也采取类似于内存回收的方法，即要考虑回收区是否与空闲表中插入点的前区和后区相邻接，对相邻接者应予以合并。 </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．空闲链表法</a:t>
            </a:r>
          </a:p>
          <a:p>
            <a:r>
              <a:rPr lang="zh-CN" altLang="en-US" dirty="0" smtClean="0"/>
              <a:t>　　空闲链表法是将所有空闲盘区拉成一条空闲链。根据构成链所用基本元素的不同，可把链表分成两种形式：空闲盘块链和空闲盘区链。</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．空闲链表法</a:t>
            </a:r>
          </a:p>
          <a:p>
            <a:r>
              <a:rPr lang="zh-CN" altLang="en-US" dirty="0" smtClean="0"/>
              <a:t>　　空闲链表法是将所有空闲盘区拉成一条空闲链。根据构成链所用基本元素的不同，可把链表分成两种形式：空闲盘块链和空闲盘区链。</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a:bodyPr>
          <a:lstStyle/>
          <a:p>
            <a:r>
              <a:rPr lang="en-US" altLang="zh-CN" dirty="0" smtClean="0"/>
              <a:t>6.5.2</a:t>
            </a:r>
            <a:r>
              <a:rPr lang="zh-CN" altLang="en-US" dirty="0" smtClean="0"/>
              <a:t>　位示图法</a:t>
            </a:r>
          </a:p>
          <a:p>
            <a:r>
              <a:rPr lang="zh-CN" altLang="en-US" dirty="0" smtClean="0"/>
              <a:t>　　</a:t>
            </a:r>
            <a:r>
              <a:rPr lang="en-US" altLang="zh-CN" dirty="0" smtClean="0"/>
              <a:t>1</a:t>
            </a:r>
            <a:r>
              <a:rPr lang="zh-CN" altLang="en-US" dirty="0" smtClean="0"/>
              <a:t>．位示图</a:t>
            </a:r>
          </a:p>
          <a:p>
            <a:r>
              <a:rPr lang="zh-CN" altLang="en-US" dirty="0" smtClean="0"/>
              <a:t>　　位示图是利用二进制的一位来表示磁盘中一个盘块的使用情况。当其值为“</a:t>
            </a:r>
            <a:r>
              <a:rPr lang="en-US" altLang="zh-CN" dirty="0" smtClean="0"/>
              <a:t>0”</a:t>
            </a:r>
            <a:r>
              <a:rPr lang="zh-CN" altLang="en-US" dirty="0" smtClean="0"/>
              <a:t>时，表示对应的盘块空闲；为“</a:t>
            </a:r>
            <a:r>
              <a:rPr lang="en-US" altLang="zh-CN" dirty="0" smtClean="0"/>
              <a:t>1”</a:t>
            </a:r>
            <a:r>
              <a:rPr lang="zh-CN" altLang="en-US" dirty="0" smtClean="0"/>
              <a:t>时，表示已分配。有的系统把“</a:t>
            </a:r>
            <a:r>
              <a:rPr lang="en-US" altLang="zh-CN" dirty="0" smtClean="0"/>
              <a:t>0”</a:t>
            </a:r>
            <a:r>
              <a:rPr lang="zh-CN" altLang="en-US" dirty="0" smtClean="0"/>
              <a:t>作为盘块已分配的标志，把“</a:t>
            </a:r>
            <a:r>
              <a:rPr lang="en-US" altLang="zh-CN" dirty="0" smtClean="0"/>
              <a:t>1”</a:t>
            </a:r>
            <a:r>
              <a:rPr lang="zh-CN" altLang="en-US" dirty="0" smtClean="0"/>
              <a:t>作为空闲标志。磁盘上的所有盘块都有一个二进制位与之对应，这样，由所有盘块所对应的位构成一个集合，称为位示图。</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p:txBody>
          <a:bodyPr/>
          <a:lstStyle/>
          <a:p>
            <a:endParaRPr lang="zh-CN" altLang="en-US" dirty="0"/>
          </a:p>
        </p:txBody>
      </p:sp>
      <p:graphicFrame>
        <p:nvGraphicFramePr>
          <p:cNvPr id="263170" name="Object 366"/>
          <p:cNvGraphicFramePr>
            <a:graphicFrameLocks noChangeAspect="1"/>
          </p:cNvGraphicFramePr>
          <p:nvPr/>
        </p:nvGraphicFramePr>
        <p:xfrm>
          <a:off x="0" y="2057400"/>
          <a:ext cx="9144000" cy="2763838"/>
        </p:xfrm>
        <a:graphic>
          <a:graphicData uri="http://schemas.openxmlformats.org/presentationml/2006/ole">
            <mc:AlternateContent xmlns:mc="http://schemas.openxmlformats.org/markup-compatibility/2006">
              <mc:Choice xmlns:v="urn:schemas-microsoft-com:vml" Requires="v">
                <p:oleObj spid="_x0000_s263172" name="Document" r:id="rId3" imgW="5410800" imgH="1635480" progId="Word.Document.8">
                  <p:embed/>
                </p:oleObj>
              </mc:Choice>
              <mc:Fallback>
                <p:oleObj name="Document" r:id="rId3" imgW="5410800" imgH="1635480" progId="Word.Document.8">
                  <p:embed/>
                  <p:pic>
                    <p:nvPicPr>
                      <p:cNvPr id="0" name="Object 3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57400"/>
                        <a:ext cx="9144000" cy="276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a:xfrm>
            <a:off x="468313" y="692150"/>
            <a:ext cx="8207375" cy="5905202"/>
          </a:xfrm>
        </p:spPr>
        <p:txBody>
          <a:bodyPr>
            <a:normAutofit fontScale="92500"/>
          </a:bodyPr>
          <a:lstStyle/>
          <a:p>
            <a:r>
              <a:rPr lang="en-US" altLang="zh-CN" dirty="0" smtClean="0"/>
              <a:t>2</a:t>
            </a:r>
            <a:r>
              <a:rPr lang="zh-CN" altLang="en-US" dirty="0" smtClean="0"/>
              <a:t>．盘块的分配</a:t>
            </a:r>
          </a:p>
          <a:p>
            <a:r>
              <a:rPr lang="zh-CN" altLang="en-US" dirty="0" smtClean="0"/>
              <a:t>　　</a:t>
            </a:r>
            <a:r>
              <a:rPr lang="en-US" altLang="zh-CN" dirty="0" smtClean="0"/>
              <a:t>(1) </a:t>
            </a:r>
            <a:r>
              <a:rPr lang="zh-CN" altLang="en-US" dirty="0" smtClean="0"/>
              <a:t>顺序扫描位示图，从中找出一个或一组其值为“</a:t>
            </a:r>
            <a:r>
              <a:rPr lang="en-US" altLang="zh-CN" dirty="0" smtClean="0"/>
              <a:t>0”</a:t>
            </a:r>
            <a:r>
              <a:rPr lang="zh-CN" altLang="en-US" dirty="0" smtClean="0"/>
              <a:t>的二进制位</a:t>
            </a:r>
            <a:r>
              <a:rPr lang="en-US" altLang="zh-CN" dirty="0" smtClean="0"/>
              <a:t>(“0”</a:t>
            </a:r>
            <a:r>
              <a:rPr lang="zh-CN" altLang="en-US" dirty="0" smtClean="0"/>
              <a:t>表示空闲时</a:t>
            </a:r>
            <a:r>
              <a:rPr lang="en-US" altLang="zh-CN" dirty="0" smtClean="0"/>
              <a:t>)</a:t>
            </a:r>
            <a:r>
              <a:rPr lang="zh-CN" altLang="en-US" dirty="0" smtClean="0"/>
              <a:t>。</a:t>
            </a:r>
          </a:p>
          <a:p>
            <a:r>
              <a:rPr lang="zh-CN" altLang="en-US" dirty="0" smtClean="0"/>
              <a:t>　　</a:t>
            </a:r>
            <a:r>
              <a:rPr lang="en-US" altLang="zh-CN" dirty="0" smtClean="0"/>
              <a:t>(2) </a:t>
            </a:r>
            <a:r>
              <a:rPr lang="zh-CN" altLang="en-US" dirty="0" smtClean="0"/>
              <a:t>将所找到的一个或一组二进制位转换成与之相应的盘块号。假定找到的其值为“</a:t>
            </a:r>
            <a:r>
              <a:rPr lang="en-US" altLang="zh-CN" dirty="0" smtClean="0"/>
              <a:t>0”</a:t>
            </a:r>
            <a:r>
              <a:rPr lang="zh-CN" altLang="en-US" dirty="0" smtClean="0"/>
              <a:t>的二进制位位于位示图的第</a:t>
            </a:r>
            <a:r>
              <a:rPr lang="en-US" altLang="zh-CN" dirty="0" err="1" smtClean="0"/>
              <a:t>i</a:t>
            </a:r>
            <a:r>
              <a:rPr lang="zh-CN" altLang="en-US" dirty="0" smtClean="0"/>
              <a:t>行、第</a:t>
            </a:r>
            <a:r>
              <a:rPr lang="en-US" altLang="zh-CN" dirty="0" smtClean="0"/>
              <a:t>j</a:t>
            </a:r>
            <a:r>
              <a:rPr lang="zh-CN" altLang="en-US" dirty="0" smtClean="0"/>
              <a:t>列，则其相应的盘块号应按下式计算：</a:t>
            </a:r>
            <a:endParaRPr lang="en-US" altLang="zh-CN" dirty="0" smtClean="0"/>
          </a:p>
          <a:p>
            <a:endParaRPr lang="en-US" altLang="zh-CN" dirty="0" smtClean="0"/>
          </a:p>
          <a:p>
            <a:r>
              <a:rPr lang="zh-CN" altLang="en-US" dirty="0" smtClean="0"/>
              <a:t> </a:t>
            </a:r>
          </a:p>
          <a:p>
            <a:r>
              <a:rPr lang="en-US" altLang="zh-CN" dirty="0" smtClean="0"/>
              <a:t>          (3) </a:t>
            </a:r>
            <a:r>
              <a:rPr lang="zh-CN" altLang="en-US" dirty="0" smtClean="0"/>
              <a:t>修改位示图，令</a:t>
            </a:r>
            <a:r>
              <a:rPr lang="en-US" altLang="zh-CN" dirty="0" smtClean="0"/>
              <a:t>map[</a:t>
            </a:r>
            <a:r>
              <a:rPr lang="en-US" altLang="zh-CN" dirty="0" err="1" smtClean="0"/>
              <a:t>i,j</a:t>
            </a:r>
            <a:r>
              <a:rPr lang="en-US" altLang="zh-CN" dirty="0" smtClean="0"/>
              <a:t>]=1</a:t>
            </a:r>
            <a:r>
              <a:rPr lang="zh-CN" altLang="en-US" dirty="0" smtClean="0"/>
              <a:t>。 </a:t>
            </a:r>
          </a:p>
          <a:p>
            <a:endParaRPr lang="zh-CN" altLang="en-US" dirty="0"/>
          </a:p>
        </p:txBody>
      </p:sp>
      <p:sp>
        <p:nvSpPr>
          <p:cNvPr id="5" name="Text Box 5"/>
          <p:cNvSpPr txBox="1">
            <a:spLocks noChangeArrowheads="1"/>
          </p:cNvSpPr>
          <p:nvPr/>
        </p:nvSpPr>
        <p:spPr bwMode="auto">
          <a:xfrm>
            <a:off x="2987824" y="4725144"/>
            <a:ext cx="2383986" cy="523220"/>
          </a:xfrm>
          <a:prstGeom prst="rect">
            <a:avLst/>
          </a:prstGeom>
          <a:noFill/>
          <a:ln w="9525">
            <a:noFill/>
            <a:miter lim="800000"/>
            <a:headEnd/>
            <a:tailEnd/>
          </a:ln>
        </p:spPr>
        <p:txBody>
          <a:bodyPr wrap="none">
            <a:spAutoFit/>
          </a:bodyPr>
          <a:lstStyle/>
          <a:p>
            <a:r>
              <a:rPr lang="en-US" altLang="zh-CN" sz="2800" b="1" dirty="0">
                <a:latin typeface="Times New Roman" pitchFamily="18" charset="0"/>
                <a:cs typeface="Times New Roman" pitchFamily="18" charset="0"/>
              </a:rPr>
              <a:t>b = n(</a:t>
            </a:r>
            <a:r>
              <a:rPr lang="en-US" altLang="zh-CN" sz="2800" b="1" dirty="0" err="1">
                <a:latin typeface="Times New Roman" pitchFamily="18" charset="0"/>
                <a:cs typeface="Times New Roman" pitchFamily="18" charset="0"/>
              </a:rPr>
              <a:t>i</a:t>
            </a:r>
            <a:r>
              <a:rPr lang="en-US" altLang="zh-CN" sz="2800" b="1" dirty="0">
                <a:latin typeface="Times New Roman" pitchFamily="18" charset="0"/>
                <a:cs typeface="Times New Roman" pitchFamily="18" charset="0"/>
              </a:rPr>
              <a:t> - 1) + j </a:t>
            </a:r>
          </a:p>
        </p:txBody>
      </p:sp>
      <p:sp>
        <p:nvSpPr>
          <p:cNvPr id="6" name="Text Box 6"/>
          <p:cNvSpPr txBox="1">
            <a:spLocks noChangeArrowheads="1"/>
          </p:cNvSpPr>
          <p:nvPr/>
        </p:nvSpPr>
        <p:spPr bwMode="auto">
          <a:xfrm>
            <a:off x="4067944" y="5229200"/>
            <a:ext cx="3765550" cy="457200"/>
          </a:xfrm>
          <a:prstGeom prst="rect">
            <a:avLst/>
          </a:prstGeom>
          <a:noFill/>
          <a:ln w="9525">
            <a:noFill/>
            <a:miter lim="800000"/>
            <a:headEnd/>
            <a:tailEnd/>
          </a:ln>
        </p:spPr>
        <p:txBody>
          <a:bodyPr wrap="none">
            <a:spAutoFit/>
          </a:bodyPr>
          <a:lstStyle/>
          <a:p>
            <a:r>
              <a:rPr lang="zh-CN" altLang="en-US" dirty="0"/>
              <a:t>式中，</a:t>
            </a:r>
            <a:r>
              <a:rPr lang="en-US" altLang="zh-CN" dirty="0"/>
              <a:t>n</a:t>
            </a:r>
            <a:r>
              <a:rPr lang="zh-CN" altLang="en-US" dirty="0"/>
              <a:t>代表每行的位数。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 name="文本占位符 3"/>
          <p:cNvSpPr>
            <a:spLocks noGrp="1"/>
          </p:cNvSpPr>
          <p:nvPr>
            <p:ph type="body" sz="quarter" idx="13"/>
          </p:nvPr>
        </p:nvSpPr>
        <p:spPr/>
        <p:txBody>
          <a:bodyPr/>
          <a:lstStyle/>
          <a:p>
            <a:r>
              <a:rPr lang="en-US" altLang="zh-CN" dirty="0" smtClean="0"/>
              <a:t>3</a:t>
            </a:r>
            <a:r>
              <a:rPr lang="zh-CN" altLang="en-US" dirty="0" smtClean="0"/>
              <a:t>．盘块的回收</a:t>
            </a:r>
          </a:p>
          <a:p>
            <a:r>
              <a:rPr lang="zh-CN" altLang="en-US" dirty="0" smtClean="0"/>
              <a:t>　　盘块的回收分两步：</a:t>
            </a:r>
          </a:p>
          <a:p>
            <a:r>
              <a:rPr lang="zh-CN" altLang="en-US" dirty="0" smtClean="0"/>
              <a:t>　　</a:t>
            </a:r>
            <a:r>
              <a:rPr lang="en-US" altLang="zh-CN" dirty="0" smtClean="0"/>
              <a:t>(1) </a:t>
            </a:r>
            <a:r>
              <a:rPr lang="zh-CN" altLang="en-US" dirty="0" smtClean="0"/>
              <a:t>将回收盘块的盘块号转换成位示图中的行号和列号。转换公式为：</a:t>
            </a:r>
            <a:endParaRPr lang="en-US" altLang="zh-CN" dirty="0" smtClean="0"/>
          </a:p>
          <a:p>
            <a:endParaRPr lang="en-US" altLang="zh-CN" dirty="0" smtClean="0"/>
          </a:p>
          <a:p>
            <a:endParaRPr lang="en-US" altLang="zh-CN" dirty="0" smtClean="0"/>
          </a:p>
          <a:p>
            <a:r>
              <a:rPr lang="en-US" altLang="zh-CN" dirty="0" smtClean="0"/>
              <a:t>         (2) </a:t>
            </a:r>
            <a:r>
              <a:rPr lang="zh-CN" altLang="en-US" dirty="0" smtClean="0"/>
              <a:t>修改位示图。令</a:t>
            </a:r>
            <a:r>
              <a:rPr lang="en-US" altLang="zh-CN" dirty="0" smtClean="0"/>
              <a:t>map[</a:t>
            </a:r>
            <a:r>
              <a:rPr lang="en-US" altLang="zh-CN" dirty="0" err="1" smtClean="0"/>
              <a:t>i,j</a:t>
            </a:r>
            <a:r>
              <a:rPr lang="en-US" altLang="zh-CN" dirty="0" smtClean="0"/>
              <a:t>] =0</a:t>
            </a:r>
            <a:r>
              <a:rPr lang="zh-CN" altLang="en-US" dirty="0" smtClean="0"/>
              <a:t>。 </a:t>
            </a:r>
          </a:p>
          <a:p>
            <a:endParaRPr lang="zh-CN" altLang="en-US" dirty="0"/>
          </a:p>
        </p:txBody>
      </p:sp>
      <p:sp>
        <p:nvSpPr>
          <p:cNvPr id="5" name="Text Box 6"/>
          <p:cNvSpPr txBox="1">
            <a:spLocks noChangeArrowheads="1"/>
          </p:cNvSpPr>
          <p:nvPr/>
        </p:nvSpPr>
        <p:spPr bwMode="auto">
          <a:xfrm>
            <a:off x="3059832" y="3356992"/>
            <a:ext cx="2962671" cy="1198598"/>
          </a:xfrm>
          <a:prstGeom prst="rect">
            <a:avLst/>
          </a:prstGeom>
          <a:noFill/>
          <a:ln w="9525">
            <a:noFill/>
            <a:miter lim="800000"/>
            <a:headEnd/>
            <a:tailEnd/>
          </a:ln>
        </p:spPr>
        <p:txBody>
          <a:bodyPr wrap="none">
            <a:spAutoFit/>
          </a:bodyPr>
          <a:lstStyle/>
          <a:p>
            <a:pPr>
              <a:lnSpc>
                <a:spcPct val="160000"/>
              </a:lnSpc>
            </a:pPr>
            <a:r>
              <a:rPr lang="en-US" altLang="zh-CN" sz="2400" b="1" dirty="0" err="1">
                <a:latin typeface="Times New Roman" pitchFamily="18" charset="0"/>
                <a:cs typeface="Times New Roman" pitchFamily="18" charset="0"/>
              </a:rPr>
              <a:t>i</a:t>
            </a:r>
            <a:r>
              <a:rPr lang="en-US" altLang="zh-CN" sz="2400" b="1" dirty="0">
                <a:latin typeface="Times New Roman" pitchFamily="18" charset="0"/>
                <a:cs typeface="Times New Roman" pitchFamily="18" charset="0"/>
              </a:rPr>
              <a:t> = (b - 1)DIV n + 1</a:t>
            </a:r>
          </a:p>
          <a:p>
            <a:pPr>
              <a:lnSpc>
                <a:spcPct val="160000"/>
              </a:lnSpc>
            </a:pPr>
            <a:r>
              <a:rPr lang="en-US" altLang="zh-CN" sz="2400" b="1" dirty="0">
                <a:latin typeface="Times New Roman" pitchFamily="18" charset="0"/>
                <a:cs typeface="Times New Roman" pitchFamily="18" charset="0"/>
              </a:rPr>
              <a:t>j = (b - 1)MOD n + 1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占位符 3"/>
          <p:cNvSpPr>
            <a:spLocks noGrp="1"/>
          </p:cNvSpPr>
          <p:nvPr>
            <p:ph type="body" sz="quarter" idx="13"/>
          </p:nvPr>
        </p:nvSpPr>
        <p:spPr>
          <a:xfrm>
            <a:off x="468313" y="404664"/>
            <a:ext cx="8207375" cy="5688161"/>
          </a:xfrm>
        </p:spPr>
        <p:txBody>
          <a:bodyPr/>
          <a:lstStyle/>
          <a:p>
            <a:r>
              <a:rPr lang="en-US" altLang="zh-CN" dirty="0" smtClean="0"/>
              <a:t>6.5.3</a:t>
            </a:r>
            <a:r>
              <a:rPr lang="zh-CN" altLang="en-US" dirty="0" smtClean="0"/>
              <a:t>　成组链接法</a:t>
            </a:r>
          </a:p>
          <a:p>
            <a:r>
              <a:rPr lang="en-US" altLang="zh-CN" dirty="0" smtClean="0"/>
              <a:t>1</a:t>
            </a:r>
            <a:r>
              <a:rPr lang="zh-CN" altLang="en-US" dirty="0" smtClean="0"/>
              <a:t>．空闲盘块的组织</a:t>
            </a:r>
          </a:p>
          <a:p>
            <a:endParaRPr lang="zh-CN" altLang="en-US" dirty="0"/>
          </a:p>
        </p:txBody>
      </p:sp>
      <p:graphicFrame>
        <p:nvGraphicFramePr>
          <p:cNvPr id="264194" name="Object 5"/>
          <p:cNvGraphicFramePr>
            <a:graphicFrameLocks noChangeAspect="1"/>
          </p:cNvGraphicFramePr>
          <p:nvPr/>
        </p:nvGraphicFramePr>
        <p:xfrm>
          <a:off x="685800" y="1484784"/>
          <a:ext cx="8458200" cy="4926013"/>
        </p:xfrm>
        <a:graphic>
          <a:graphicData uri="http://schemas.openxmlformats.org/presentationml/2006/ole">
            <mc:AlternateContent xmlns:mc="http://schemas.openxmlformats.org/markup-compatibility/2006">
              <mc:Choice xmlns:v="urn:schemas-microsoft-com:vml" Requires="v">
                <p:oleObj spid="_x0000_s264196" r:id="rId3" imgW="4750529" imgH="2766454" progId="Visio.Drawing.4">
                  <p:embed/>
                </p:oleObj>
              </mc:Choice>
              <mc:Fallback>
                <p:oleObj r:id="rId3" imgW="4750529" imgH="2766454"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84784"/>
                        <a:ext cx="8458200" cy="492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t>本次课程主要内容</a:t>
            </a:r>
            <a:endParaRPr lang="zh-CN" altLang="en-US" dirty="0"/>
          </a:p>
        </p:txBody>
      </p:sp>
      <p:sp>
        <p:nvSpPr>
          <p:cNvPr id="4" name="内容占位符 3"/>
          <p:cNvSpPr>
            <a:spLocks noGrp="1"/>
          </p:cNvSpPr>
          <p:nvPr>
            <p:ph sz="quarter" idx="4294967295"/>
          </p:nvPr>
        </p:nvSpPr>
        <p:spPr>
          <a:xfrm>
            <a:off x="467544" y="1268760"/>
            <a:ext cx="8208912" cy="5256584"/>
          </a:xfrm>
        </p:spPr>
        <p:txBody>
          <a:bodyPr>
            <a:normAutofit/>
          </a:bodyPr>
          <a:lstStyle/>
          <a:p>
            <a:pPr>
              <a:lnSpc>
                <a:spcPct val="120000"/>
              </a:lnSpc>
            </a:pPr>
            <a:r>
              <a:rPr lang="zh-CN" altLang="en-US" sz="2800" dirty="0">
                <a:latin typeface="Times New Roman" pitchFamily="18" charset="0"/>
                <a:cs typeface="Times New Roman" pitchFamily="18" charset="0"/>
              </a:rPr>
              <a:t>目录管理</a:t>
            </a:r>
            <a:endParaRPr lang="en-US" altLang="zh-CN" sz="2800" dirty="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目录</a:t>
            </a:r>
            <a:r>
              <a:rPr lang="zh-CN" altLang="en-US" sz="2800" dirty="0">
                <a:latin typeface="Times New Roman" pitchFamily="18" charset="0"/>
                <a:cs typeface="Times New Roman" pitchFamily="18" charset="0"/>
              </a:rPr>
              <a:t>结构</a:t>
            </a:r>
            <a:endParaRPr lang="en-US" altLang="zh-CN" sz="2800" dirty="0">
              <a:latin typeface="Times New Roman" pitchFamily="18" charset="0"/>
              <a:cs typeface="Times New Roman" pitchFamily="18" charset="0"/>
            </a:endParaRPr>
          </a:p>
          <a:p>
            <a:pPr lvl="1">
              <a:lnSpc>
                <a:spcPct val="120000"/>
              </a:lnSpc>
            </a:pPr>
            <a:r>
              <a:rPr lang="zh-CN" altLang="en-US" sz="2800" dirty="0">
                <a:latin typeface="Times New Roman" pitchFamily="18" charset="0"/>
                <a:cs typeface="Times New Roman" pitchFamily="18" charset="0"/>
              </a:rPr>
              <a:t>目录查询技术</a:t>
            </a:r>
            <a:r>
              <a:rPr lang="en-US" altLang="zh-CN" sz="2800" dirty="0">
                <a:latin typeface="Times New Roman" pitchFamily="18" charset="0"/>
                <a:cs typeface="Times New Roman" pitchFamily="18" charset="0"/>
              </a:rPr>
              <a:t>	</a:t>
            </a:r>
            <a:endParaRPr lang="en-US" altLang="zh-CN" sz="2800" dirty="0" smtClean="0">
              <a:latin typeface="Times New Roman" pitchFamily="18" charset="0"/>
              <a:cs typeface="Times New Roman" pitchFamily="18" charset="0"/>
            </a:endParaRPr>
          </a:p>
          <a:p>
            <a:pPr>
              <a:lnSpc>
                <a:spcPct val="120000"/>
              </a:lnSpc>
            </a:pPr>
            <a:r>
              <a:rPr lang="zh-CN" altLang="en-US" sz="2800" dirty="0" smtClean="0">
                <a:latin typeface="Times New Roman" pitchFamily="18" charset="0"/>
                <a:cs typeface="Times New Roman" pitchFamily="18" charset="0"/>
              </a:rPr>
              <a:t>文件存储空间的管理</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空闲表法和空闲链表发</a:t>
            </a:r>
            <a:endParaRPr lang="en-US" altLang="zh-CN" sz="2800" dirty="0" smtClean="0">
              <a:latin typeface="Times New Roman" pitchFamily="18" charset="0"/>
              <a:cs typeface="Times New Roman" pitchFamily="18" charset="0"/>
            </a:endParaRPr>
          </a:p>
          <a:p>
            <a:pPr lvl="1">
              <a:lnSpc>
                <a:spcPct val="120000"/>
              </a:lnSpc>
            </a:pPr>
            <a:r>
              <a:rPr lang="zh-CN" altLang="en-US" sz="2800" dirty="0">
                <a:latin typeface="Times New Roman" pitchFamily="18" charset="0"/>
                <a:cs typeface="Times New Roman" pitchFamily="18" charset="0"/>
              </a:rPr>
              <a:t>位示图法</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成组链接</a:t>
            </a:r>
            <a:endParaRPr lang="en-US" altLang="zh-CN"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占位符 3"/>
          <p:cNvSpPr>
            <a:spLocks noGrp="1"/>
          </p:cNvSpPr>
          <p:nvPr>
            <p:ph type="body" sz="quarter" idx="13"/>
          </p:nvPr>
        </p:nvSpPr>
        <p:spPr/>
        <p:txBody>
          <a:bodyPr/>
          <a:lstStyle/>
          <a:p>
            <a:pPr algn="ctr"/>
            <a:r>
              <a:rPr lang="en-US" altLang="zh-CN" sz="3200" dirty="0" smtClean="0"/>
              <a:t>6.6</a:t>
            </a:r>
            <a:r>
              <a:rPr lang="zh-CN" altLang="en-US" sz="3200" dirty="0" smtClean="0"/>
              <a:t>　文件共享与文件保护 </a:t>
            </a:r>
          </a:p>
          <a:p>
            <a:r>
              <a:rPr lang="en-US" altLang="zh-CN" dirty="0" smtClean="0"/>
              <a:t>6.6.1</a:t>
            </a:r>
            <a:r>
              <a:rPr lang="zh-CN" altLang="en-US" dirty="0" smtClean="0"/>
              <a:t>　基于索引结点的共享方式</a:t>
            </a:r>
          </a:p>
          <a:p>
            <a:endParaRPr lang="zh-CN" altLang="en-US" dirty="0"/>
          </a:p>
        </p:txBody>
      </p:sp>
      <p:graphicFrame>
        <p:nvGraphicFramePr>
          <p:cNvPr id="265218" name="Object 5"/>
          <p:cNvGraphicFramePr>
            <a:graphicFrameLocks noChangeAspect="1"/>
          </p:cNvGraphicFramePr>
          <p:nvPr/>
        </p:nvGraphicFramePr>
        <p:xfrm>
          <a:off x="899592" y="2060848"/>
          <a:ext cx="7543800" cy="4451350"/>
        </p:xfrm>
        <a:graphic>
          <a:graphicData uri="http://schemas.openxmlformats.org/presentationml/2006/ole">
            <mc:AlternateContent xmlns:mc="http://schemas.openxmlformats.org/markup-compatibility/2006">
              <mc:Choice xmlns:v="urn:schemas-microsoft-com:vml" Requires="v">
                <p:oleObj spid="_x0000_s265220" r:id="rId3" imgW="2860594" imgH="1685151" progId="Visio.Drawing.4">
                  <p:embed/>
                </p:oleObj>
              </mc:Choice>
              <mc:Fallback>
                <p:oleObj r:id="rId3" imgW="2860594" imgH="1685151"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060848"/>
                        <a:ext cx="7543800" cy="445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266242" name="Object 5"/>
          <p:cNvGraphicFramePr>
            <a:graphicFrameLocks noChangeAspect="1"/>
          </p:cNvGraphicFramePr>
          <p:nvPr/>
        </p:nvGraphicFramePr>
        <p:xfrm>
          <a:off x="914400" y="762000"/>
          <a:ext cx="7924800" cy="4657725"/>
        </p:xfrm>
        <a:graphic>
          <a:graphicData uri="http://schemas.openxmlformats.org/presentationml/2006/ole">
            <mc:AlternateContent xmlns:mc="http://schemas.openxmlformats.org/markup-compatibility/2006">
              <mc:Choice xmlns:v="urn:schemas-microsoft-com:vml" Requires="v">
                <p:oleObj spid="_x0000_s266244" r:id="rId3" imgW="3305042" imgH="1937193" progId="Visio.Drawing.4">
                  <p:embed/>
                </p:oleObj>
              </mc:Choice>
              <mc:Fallback>
                <p:oleObj r:id="rId3" imgW="3305042" imgH="1937193"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762000"/>
                        <a:ext cx="7924800" cy="465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267266" name="Object 5"/>
          <p:cNvGraphicFramePr>
            <a:graphicFrameLocks noChangeAspect="1"/>
          </p:cNvGraphicFramePr>
          <p:nvPr/>
        </p:nvGraphicFramePr>
        <p:xfrm>
          <a:off x="838200" y="1000125"/>
          <a:ext cx="7848600" cy="4333875"/>
        </p:xfrm>
        <a:graphic>
          <a:graphicData uri="http://schemas.openxmlformats.org/presentationml/2006/ole">
            <mc:AlternateContent xmlns:mc="http://schemas.openxmlformats.org/markup-compatibility/2006">
              <mc:Choice xmlns:v="urn:schemas-microsoft-com:vml" Requires="v">
                <p:oleObj spid="_x0000_s267268" r:id="rId3" imgW="3379679" imgH="1865181" progId="Visio.Drawing.4">
                  <p:embed/>
                </p:oleObj>
              </mc:Choice>
              <mc:Fallback>
                <p:oleObj r:id="rId3" imgW="3379679" imgH="1865181"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000125"/>
                        <a:ext cx="7848600" cy="433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fontScale="92500" lnSpcReduction="10000"/>
          </a:bodyPr>
          <a:lstStyle/>
          <a:p>
            <a:r>
              <a:rPr lang="en-US" altLang="zh-CN" dirty="0" smtClean="0"/>
              <a:t>6.6.2</a:t>
            </a:r>
            <a:r>
              <a:rPr lang="zh-CN" altLang="en-US" dirty="0" smtClean="0"/>
              <a:t>　利用符号链实现文件共享</a:t>
            </a:r>
          </a:p>
          <a:p>
            <a:r>
              <a:rPr lang="zh-CN" altLang="en-US" dirty="0" smtClean="0"/>
              <a:t>　　为使</a:t>
            </a:r>
            <a:r>
              <a:rPr lang="en-US" altLang="zh-CN" dirty="0" smtClean="0"/>
              <a:t>B</a:t>
            </a:r>
            <a:r>
              <a:rPr lang="zh-CN" altLang="en-US" dirty="0" smtClean="0"/>
              <a:t>能共享</a:t>
            </a:r>
            <a:r>
              <a:rPr lang="en-US" altLang="zh-CN" dirty="0" smtClean="0"/>
              <a:t>C</a:t>
            </a:r>
            <a:r>
              <a:rPr lang="zh-CN" altLang="en-US" dirty="0" smtClean="0"/>
              <a:t>的一个文件</a:t>
            </a:r>
            <a:r>
              <a:rPr lang="en-US" altLang="zh-CN" dirty="0" smtClean="0"/>
              <a:t>F</a:t>
            </a:r>
            <a:r>
              <a:rPr lang="zh-CN" altLang="en-US" dirty="0" smtClean="0"/>
              <a:t>，可以由系统创建一个</a:t>
            </a:r>
            <a:r>
              <a:rPr lang="en-US" altLang="zh-CN" dirty="0" smtClean="0"/>
              <a:t>LINK</a:t>
            </a:r>
            <a:r>
              <a:rPr lang="zh-CN" altLang="en-US" dirty="0" smtClean="0"/>
              <a:t>类型的新文件，也取名为</a:t>
            </a:r>
            <a:r>
              <a:rPr lang="en-US" altLang="zh-CN" dirty="0" smtClean="0"/>
              <a:t>F</a:t>
            </a:r>
            <a:r>
              <a:rPr lang="zh-CN" altLang="en-US" dirty="0" smtClean="0"/>
              <a:t>，并将</a:t>
            </a:r>
            <a:r>
              <a:rPr lang="en-US" altLang="zh-CN" dirty="0" smtClean="0"/>
              <a:t>F</a:t>
            </a:r>
            <a:r>
              <a:rPr lang="zh-CN" altLang="en-US" dirty="0" smtClean="0"/>
              <a:t>写入</a:t>
            </a:r>
            <a:r>
              <a:rPr lang="en-US" altLang="zh-CN" dirty="0" smtClean="0"/>
              <a:t>B</a:t>
            </a:r>
            <a:r>
              <a:rPr lang="zh-CN" altLang="en-US" dirty="0" smtClean="0"/>
              <a:t>的目录中，以实现</a:t>
            </a:r>
            <a:r>
              <a:rPr lang="en-US" altLang="zh-CN" dirty="0" smtClean="0"/>
              <a:t>B</a:t>
            </a:r>
            <a:r>
              <a:rPr lang="zh-CN" altLang="en-US" dirty="0" smtClean="0"/>
              <a:t>的目录与文件</a:t>
            </a:r>
            <a:r>
              <a:rPr lang="en-US" altLang="zh-CN" dirty="0" smtClean="0"/>
              <a:t>F</a:t>
            </a:r>
            <a:r>
              <a:rPr lang="zh-CN" altLang="en-US" dirty="0" smtClean="0"/>
              <a:t>的链接。在新文件中只包含被链接文件</a:t>
            </a:r>
            <a:r>
              <a:rPr lang="en-US" altLang="zh-CN" dirty="0" smtClean="0"/>
              <a:t>F</a:t>
            </a:r>
            <a:r>
              <a:rPr lang="zh-CN" altLang="en-US" dirty="0" smtClean="0"/>
              <a:t>的路径名。这样的链接方法被称为符号链接</a:t>
            </a:r>
            <a:r>
              <a:rPr lang="en-US" altLang="zh-CN" dirty="0" smtClean="0"/>
              <a:t>(Symbolic Linking)</a:t>
            </a:r>
            <a:r>
              <a:rPr lang="zh-CN" altLang="en-US" dirty="0" smtClean="0"/>
              <a:t>。新文件中的路径名则只被看作是符号链</a:t>
            </a:r>
            <a:r>
              <a:rPr lang="en-US" altLang="zh-CN" dirty="0" smtClean="0"/>
              <a:t>(Symbolic Link)</a:t>
            </a:r>
            <a:r>
              <a:rPr lang="zh-CN" altLang="en-US" dirty="0" smtClean="0"/>
              <a:t>，当</a:t>
            </a:r>
            <a:r>
              <a:rPr lang="en-US" altLang="zh-CN" dirty="0" smtClean="0"/>
              <a:t>B</a:t>
            </a:r>
            <a:r>
              <a:rPr lang="zh-CN" altLang="en-US" dirty="0" smtClean="0"/>
              <a:t>要访问被链接的文件</a:t>
            </a:r>
            <a:r>
              <a:rPr lang="en-US" altLang="zh-CN" dirty="0" smtClean="0"/>
              <a:t>F</a:t>
            </a:r>
            <a:r>
              <a:rPr lang="zh-CN" altLang="en-US" dirty="0" smtClean="0"/>
              <a:t>且正要读</a:t>
            </a:r>
            <a:r>
              <a:rPr lang="en-US" altLang="zh-CN" dirty="0" smtClean="0"/>
              <a:t>LINK</a:t>
            </a:r>
            <a:r>
              <a:rPr lang="zh-CN" altLang="en-US" dirty="0" smtClean="0"/>
              <a:t>类新文件时，此要求将被</a:t>
            </a:r>
            <a:r>
              <a:rPr lang="en-US" altLang="zh-CN" dirty="0" smtClean="0"/>
              <a:t>OS</a:t>
            </a:r>
            <a:r>
              <a:rPr lang="zh-CN" altLang="en-US" dirty="0" smtClean="0"/>
              <a:t>截获，</a:t>
            </a:r>
            <a:r>
              <a:rPr lang="en-US" altLang="zh-CN" dirty="0" smtClean="0"/>
              <a:t>OS</a:t>
            </a:r>
            <a:r>
              <a:rPr lang="zh-CN" altLang="en-US" dirty="0" smtClean="0"/>
              <a:t>根据新文件中的路径名去读该文件，于是就实现了用户</a:t>
            </a:r>
            <a:r>
              <a:rPr lang="en-US" altLang="zh-CN" dirty="0" smtClean="0"/>
              <a:t>B</a:t>
            </a:r>
            <a:r>
              <a:rPr lang="zh-CN" altLang="en-US" dirty="0" smtClean="0"/>
              <a:t>对文件</a:t>
            </a:r>
            <a:r>
              <a:rPr lang="en-US" altLang="zh-CN" dirty="0" smtClean="0"/>
              <a:t>F</a:t>
            </a:r>
            <a:r>
              <a:rPr lang="zh-CN" altLang="en-US" dirty="0" smtClean="0"/>
              <a:t>的共享。 </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文本占位符 3"/>
          <p:cNvSpPr>
            <a:spLocks noGrp="1"/>
          </p:cNvSpPr>
          <p:nvPr>
            <p:ph type="body" sz="quarter" idx="13"/>
          </p:nvPr>
        </p:nvSpPr>
        <p:spPr/>
        <p:txBody>
          <a:bodyPr>
            <a:normAutofit fontScale="92500" lnSpcReduction="20000"/>
          </a:bodyPr>
          <a:lstStyle/>
          <a:p>
            <a:r>
              <a:rPr lang="en-US" altLang="zh-CN" dirty="0" smtClean="0"/>
              <a:t>6.6.3</a:t>
            </a:r>
            <a:r>
              <a:rPr lang="zh-CN" altLang="en-US" dirty="0" smtClean="0"/>
              <a:t>　磁盘容错技术</a:t>
            </a:r>
          </a:p>
          <a:p>
            <a:r>
              <a:rPr lang="zh-CN" altLang="en-US" dirty="0" smtClean="0"/>
              <a:t>影响文件安全性的主要因素有三：</a:t>
            </a:r>
          </a:p>
          <a:p>
            <a:r>
              <a:rPr lang="zh-CN" altLang="en-US" dirty="0" smtClean="0"/>
              <a:t>　　</a:t>
            </a:r>
            <a:r>
              <a:rPr lang="en-US" altLang="zh-CN" dirty="0" smtClean="0"/>
              <a:t>(1) </a:t>
            </a:r>
            <a:r>
              <a:rPr lang="zh-CN" altLang="en-US" dirty="0" smtClean="0"/>
              <a:t>人为因素，即由于人们有意或无意的行为，而使文件系统中的数据遭到破坏或丢失。</a:t>
            </a:r>
          </a:p>
          <a:p>
            <a:r>
              <a:rPr lang="zh-CN" altLang="en-US" dirty="0" smtClean="0"/>
              <a:t>　　</a:t>
            </a:r>
            <a:r>
              <a:rPr lang="en-US" altLang="zh-CN" dirty="0" smtClean="0"/>
              <a:t>(2) </a:t>
            </a:r>
            <a:r>
              <a:rPr lang="zh-CN" altLang="en-US" dirty="0" smtClean="0"/>
              <a:t>系统因素，即由于系统的某部分出现异常情况，而造成对数据的破坏或丢失。特别是作为数据存储介质的磁盘，在出现故障或损坏时，会对文件系统的安全性造成影响； </a:t>
            </a:r>
          </a:p>
          <a:p>
            <a:r>
              <a:rPr lang="zh-CN" altLang="en-US" dirty="0" smtClean="0"/>
              <a:t>　　</a:t>
            </a:r>
            <a:r>
              <a:rPr lang="en-US" altLang="zh-CN" dirty="0" smtClean="0"/>
              <a:t>(3) </a:t>
            </a:r>
            <a:r>
              <a:rPr lang="zh-CN" altLang="en-US" dirty="0" smtClean="0"/>
              <a:t>自然因素，即存放在磁盘上的数据，随着时间的推移将可能发生溢出或逐渐消失。</a:t>
            </a: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a:bodyPr>
          <a:lstStyle/>
          <a:p>
            <a:r>
              <a:rPr lang="zh-CN" altLang="en-US" dirty="0" smtClean="0"/>
              <a:t>为了确保文件系统的安全性，可针对上述原因而采取以下措施：</a:t>
            </a:r>
          </a:p>
          <a:p>
            <a:r>
              <a:rPr lang="zh-CN" altLang="en-US" dirty="0" smtClean="0"/>
              <a:t>　　</a:t>
            </a:r>
            <a:r>
              <a:rPr lang="en-US" altLang="zh-CN" dirty="0" smtClean="0"/>
              <a:t>(1) </a:t>
            </a:r>
            <a:r>
              <a:rPr lang="zh-CN" altLang="en-US" dirty="0" smtClean="0"/>
              <a:t>通过存取控制机制来防止由人为因素所造成的文件不安全性。</a:t>
            </a:r>
          </a:p>
          <a:p>
            <a:r>
              <a:rPr lang="zh-CN" altLang="en-US" dirty="0" smtClean="0"/>
              <a:t>　　</a:t>
            </a:r>
            <a:r>
              <a:rPr lang="en-US" altLang="zh-CN" dirty="0" smtClean="0"/>
              <a:t>(2) </a:t>
            </a:r>
            <a:r>
              <a:rPr lang="zh-CN" altLang="en-US" dirty="0" smtClean="0"/>
              <a:t>通过磁盘容错技术来防止由磁盘部分的故障所造成的文件不安全性。</a:t>
            </a:r>
          </a:p>
          <a:p>
            <a:r>
              <a:rPr lang="zh-CN" altLang="en-US" dirty="0" smtClean="0"/>
              <a:t>　　</a:t>
            </a:r>
            <a:r>
              <a:rPr lang="en-US" altLang="zh-CN" dirty="0" smtClean="0"/>
              <a:t>(3) </a:t>
            </a:r>
            <a:r>
              <a:rPr lang="zh-CN" altLang="en-US" dirty="0" smtClean="0"/>
              <a:t>通过“后备系统”来防止由自然因素所造成的不安全性。 </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文本占位符 3"/>
          <p:cNvSpPr>
            <a:spLocks noGrp="1"/>
          </p:cNvSpPr>
          <p:nvPr>
            <p:ph type="body" sz="quarter" idx="13"/>
          </p:nvPr>
        </p:nvSpPr>
        <p:spPr>
          <a:xfrm>
            <a:off x="468313" y="692150"/>
            <a:ext cx="8207375" cy="6165850"/>
          </a:xfrm>
        </p:spPr>
        <p:txBody>
          <a:bodyPr>
            <a:normAutofit fontScale="85000" lnSpcReduction="20000"/>
          </a:bodyPr>
          <a:lstStyle/>
          <a:p>
            <a:r>
              <a:rPr lang="en-US" altLang="zh-CN" dirty="0" smtClean="0"/>
              <a:t>1</a:t>
            </a:r>
            <a:r>
              <a:rPr lang="zh-CN" altLang="en-US" dirty="0" smtClean="0"/>
              <a:t>．第一级容错技术</a:t>
            </a:r>
            <a:r>
              <a:rPr lang="en-US" altLang="zh-CN" dirty="0" smtClean="0"/>
              <a:t>SFT-Ⅰ</a:t>
            </a:r>
          </a:p>
          <a:p>
            <a:r>
              <a:rPr lang="zh-CN" altLang="en-US" dirty="0" smtClean="0"/>
              <a:t>　　第一级容错技术</a:t>
            </a:r>
            <a:r>
              <a:rPr lang="en-US" altLang="zh-CN" dirty="0" smtClean="0"/>
              <a:t>(SFT-Ⅰ)</a:t>
            </a:r>
            <a:r>
              <a:rPr lang="zh-CN" altLang="en-US" dirty="0" smtClean="0"/>
              <a:t>是最基本的一种磁盘容错技术，主要用于防止因磁盘表面缺陷所造成的数据丢失。它包含双份目录、双份文件分配表及写后读校验等措施。</a:t>
            </a:r>
          </a:p>
          <a:p>
            <a:r>
              <a:rPr lang="zh-CN" altLang="en-US" dirty="0" smtClean="0"/>
              <a:t>　　</a:t>
            </a:r>
            <a:r>
              <a:rPr lang="en-US" altLang="zh-CN" dirty="0" smtClean="0"/>
              <a:t>1) </a:t>
            </a:r>
            <a:r>
              <a:rPr lang="zh-CN" altLang="en-US" dirty="0" smtClean="0"/>
              <a:t>双份目录和双份文件分配表</a:t>
            </a:r>
          </a:p>
          <a:p>
            <a:r>
              <a:rPr lang="zh-CN" altLang="en-US" dirty="0" smtClean="0"/>
              <a:t>　　在磁盘上存放的文件目录和文件分配表</a:t>
            </a:r>
            <a:r>
              <a:rPr lang="en-US" altLang="zh-CN" dirty="0" smtClean="0"/>
              <a:t>FAT</a:t>
            </a:r>
            <a:r>
              <a:rPr lang="zh-CN" altLang="en-US" dirty="0" smtClean="0"/>
              <a:t>，是文件管理所用的重要数据结构。为了防止这些表格被破坏，可在不同的磁盘上或在磁盘的不同区域中，分别建立</a:t>
            </a:r>
            <a:r>
              <a:rPr lang="en-US" altLang="zh-CN" dirty="0" smtClean="0"/>
              <a:t>(</a:t>
            </a:r>
            <a:r>
              <a:rPr lang="zh-CN" altLang="en-US" dirty="0" smtClean="0"/>
              <a:t>双份</a:t>
            </a:r>
            <a:r>
              <a:rPr lang="en-US" altLang="zh-CN" dirty="0" smtClean="0"/>
              <a:t>)</a:t>
            </a:r>
            <a:r>
              <a:rPr lang="zh-CN" altLang="en-US" dirty="0" smtClean="0"/>
              <a:t>目录表和</a:t>
            </a:r>
            <a:r>
              <a:rPr lang="en-US" altLang="zh-CN" dirty="0" smtClean="0"/>
              <a:t>FAT</a:t>
            </a:r>
            <a:r>
              <a:rPr lang="zh-CN" altLang="en-US" dirty="0" smtClean="0"/>
              <a:t>。其中一份为主目录及主</a:t>
            </a:r>
            <a:r>
              <a:rPr lang="en-US" altLang="zh-CN" dirty="0" smtClean="0"/>
              <a:t>FAT</a:t>
            </a:r>
            <a:r>
              <a:rPr lang="zh-CN" altLang="en-US" dirty="0" smtClean="0"/>
              <a:t>；另一份为备份目录及备份</a:t>
            </a:r>
            <a:r>
              <a:rPr lang="en-US" altLang="zh-CN" dirty="0" smtClean="0"/>
              <a:t>FAT</a:t>
            </a:r>
            <a:r>
              <a:rPr lang="zh-CN" altLang="en-US" dirty="0" smtClean="0"/>
              <a:t>。一旦由于磁盘表面缺陷而造成主文件目录或主</a:t>
            </a:r>
            <a:r>
              <a:rPr lang="en-US" altLang="zh-CN" dirty="0" smtClean="0"/>
              <a:t>FAT</a:t>
            </a:r>
            <a:r>
              <a:rPr lang="zh-CN" altLang="en-US" dirty="0" smtClean="0"/>
              <a:t>的损坏时，系统便自动启用备份文件目录及备份</a:t>
            </a:r>
            <a:r>
              <a:rPr lang="en-US" altLang="zh-CN" dirty="0" smtClean="0"/>
              <a:t>FAT</a:t>
            </a:r>
            <a:r>
              <a:rPr lang="zh-CN" altLang="en-US" dirty="0" smtClean="0"/>
              <a:t>，从而可以保证磁盘上的数据仍是可访问的。 </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4" name="文本占位符 3"/>
          <p:cNvSpPr>
            <a:spLocks noGrp="1"/>
          </p:cNvSpPr>
          <p:nvPr>
            <p:ph type="body" sz="quarter" idx="13"/>
          </p:nvPr>
        </p:nvSpPr>
        <p:spPr/>
        <p:txBody>
          <a:bodyPr/>
          <a:lstStyle/>
          <a:p>
            <a:r>
              <a:rPr lang="en-US" altLang="zh-CN" dirty="0" smtClean="0"/>
              <a:t>2) </a:t>
            </a:r>
            <a:r>
              <a:rPr lang="zh-CN" altLang="en-US" dirty="0" smtClean="0"/>
              <a:t>热修复重定向和写后读校验</a:t>
            </a:r>
          </a:p>
          <a:p>
            <a:r>
              <a:rPr lang="zh-CN" altLang="en-US" dirty="0" smtClean="0"/>
              <a:t>　　由于磁盘价格昂贵，当磁盘表面有少量缺陷时，则可采取某种补救措施后继续使用磁盘。一般主要采取以下两个补救措施：</a:t>
            </a:r>
          </a:p>
          <a:p>
            <a:r>
              <a:rPr lang="zh-CN" altLang="en-US" dirty="0" smtClean="0"/>
              <a:t>　　</a:t>
            </a:r>
            <a:r>
              <a:rPr lang="en-US" altLang="zh-CN" dirty="0" smtClean="0"/>
              <a:t>(1) </a:t>
            </a:r>
            <a:r>
              <a:rPr lang="zh-CN" altLang="en-US" dirty="0" smtClean="0"/>
              <a:t>热修复重定向：系统将磁盘容量的一部分</a:t>
            </a:r>
            <a:r>
              <a:rPr lang="en-US" altLang="zh-CN" dirty="0" smtClean="0"/>
              <a:t>(</a:t>
            </a:r>
            <a:r>
              <a:rPr lang="zh-CN" altLang="en-US" dirty="0" smtClean="0"/>
              <a:t>例如</a:t>
            </a:r>
            <a:r>
              <a:rPr lang="en-US" altLang="zh-CN" dirty="0" smtClean="0"/>
              <a:t>2%</a:t>
            </a:r>
            <a:r>
              <a:rPr lang="zh-CN" altLang="en-US" dirty="0" smtClean="0"/>
              <a:t>～</a:t>
            </a:r>
            <a:r>
              <a:rPr lang="en-US" altLang="zh-CN" dirty="0" smtClean="0"/>
              <a:t>3%)</a:t>
            </a:r>
            <a:r>
              <a:rPr lang="zh-CN" altLang="en-US" dirty="0" smtClean="0"/>
              <a:t>作为热修复重定向区，用于存放当发现磁盘有缺陷时的待写数据，并对写入该区的所有数据进行登记，以便于以后对数据进行访问。 </a:t>
            </a: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zh-CN" altLang="en-US" dirty="0" smtClean="0"/>
              <a:t>　</a:t>
            </a:r>
            <a:r>
              <a:rPr lang="en-US" altLang="zh-CN" dirty="0" smtClean="0"/>
              <a:t>(2) </a:t>
            </a:r>
            <a:r>
              <a:rPr lang="zh-CN" altLang="en-US" dirty="0" smtClean="0"/>
              <a:t>写后读校验方式。为了保证所有写入磁盘的数据都能写入到完好的盘块中，应该在每次从内存缓冲区向磁盘中写入一个数据块后，又立即从磁盘上读出该数据块，并送至另一缓冲区中，再将该缓冲区内容与内存缓冲区中在写后仍保留的数据进行比较。若两者一致，便认为此次写入成功，可继续写下一个盘块；否则，再重写。若重写后两者仍不一致，则认为该盘块有缺陷，此时，便将应写入该盘块的数据，写入到热修复重定向区中。 </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4" name="文本占位符 3"/>
          <p:cNvSpPr>
            <a:spLocks noGrp="1"/>
          </p:cNvSpPr>
          <p:nvPr>
            <p:ph type="body" sz="quarter" idx="13"/>
          </p:nvPr>
        </p:nvSpPr>
        <p:spPr>
          <a:xfrm>
            <a:off x="468313" y="692150"/>
            <a:ext cx="8207375" cy="6165850"/>
          </a:xfrm>
        </p:spPr>
        <p:txBody>
          <a:bodyPr>
            <a:normAutofit fontScale="85000" lnSpcReduction="20000"/>
          </a:bodyPr>
          <a:lstStyle/>
          <a:p>
            <a:r>
              <a:rPr lang="en-US" altLang="zh-CN" dirty="0" smtClean="0"/>
              <a:t>2</a:t>
            </a:r>
            <a:r>
              <a:rPr lang="zh-CN" altLang="en-US" dirty="0" smtClean="0"/>
              <a:t>．第二级容错技术</a:t>
            </a:r>
            <a:r>
              <a:rPr lang="en-US" altLang="zh-CN" dirty="0" smtClean="0"/>
              <a:t>SFT-Ⅱ</a:t>
            </a:r>
          </a:p>
          <a:p>
            <a:r>
              <a:rPr lang="zh-CN" altLang="en-US" dirty="0" smtClean="0"/>
              <a:t>　　</a:t>
            </a:r>
            <a:r>
              <a:rPr lang="en-US" altLang="zh-CN" dirty="0" smtClean="0"/>
              <a:t>1) </a:t>
            </a:r>
            <a:r>
              <a:rPr lang="zh-CN" altLang="en-US" dirty="0" smtClean="0"/>
              <a:t>磁盘镜像</a:t>
            </a:r>
            <a:r>
              <a:rPr lang="en-US" altLang="zh-CN" dirty="0" smtClean="0"/>
              <a:t>(Disk Mirroring) </a:t>
            </a:r>
          </a:p>
          <a:p>
            <a:r>
              <a:rPr lang="zh-CN" altLang="en-US" dirty="0" smtClean="0"/>
              <a:t>　　为了避免磁盘驱动器发生故障而丢失数据，便增设了磁盘镜像功能。为实现该功能，须在同一磁盘控制器下再增设一个完全相同的磁盘驱动器，如图</a:t>
            </a:r>
            <a:r>
              <a:rPr lang="en-US" altLang="zh-CN" dirty="0" smtClean="0"/>
              <a:t>6-27</a:t>
            </a:r>
            <a:r>
              <a:rPr lang="zh-CN" altLang="en-US" dirty="0" smtClean="0"/>
              <a:t>所示。当采用磁盘镜像方式时，在每次向主磁盘写入数据后，都需要将数据再写到备份磁盘上，使两个磁盘上具有完全相同的位像图。把备份磁盘看作是主磁盘的一面镜子，当主磁盘驱动器发生故障时，由于有备份磁盘的存在，在进行切换后，使主机仍能正常工作。磁盘镜像虽然实现了容错功能，但未能使服务器的磁盘</a:t>
            </a:r>
            <a:r>
              <a:rPr lang="en-US" altLang="zh-CN" dirty="0" smtClean="0"/>
              <a:t>I/O</a:t>
            </a:r>
            <a:r>
              <a:rPr lang="zh-CN" altLang="en-US" dirty="0" smtClean="0"/>
              <a:t>速度得到提高，却使磁盘的利用率降至仅为</a:t>
            </a:r>
            <a:r>
              <a:rPr lang="en-US" altLang="zh-CN" dirty="0" smtClean="0"/>
              <a:t>50%</a:t>
            </a:r>
            <a:r>
              <a:rPr lang="zh-CN" altLang="en-US" dirty="0" smtClean="0"/>
              <a:t>。如图</a:t>
            </a:r>
            <a:r>
              <a:rPr lang="en-US" altLang="zh-CN" dirty="0" smtClean="0"/>
              <a:t>6-27</a:t>
            </a:r>
            <a:r>
              <a:rPr lang="zh-CN" altLang="en-US" dirty="0" smtClean="0"/>
              <a:t>所示。 </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t>本次课程主要内容</a:t>
            </a:r>
            <a:endParaRPr lang="zh-CN" altLang="en-US" dirty="0"/>
          </a:p>
        </p:txBody>
      </p:sp>
      <p:sp>
        <p:nvSpPr>
          <p:cNvPr id="4" name="内容占位符 3"/>
          <p:cNvSpPr>
            <a:spLocks noGrp="1"/>
          </p:cNvSpPr>
          <p:nvPr>
            <p:ph sz="quarter" idx="4294967295"/>
          </p:nvPr>
        </p:nvSpPr>
        <p:spPr>
          <a:xfrm>
            <a:off x="467544" y="1268760"/>
            <a:ext cx="8208912" cy="5256584"/>
          </a:xfrm>
        </p:spPr>
        <p:txBody>
          <a:bodyPr>
            <a:normAutofit/>
          </a:bodyPr>
          <a:lstStyle/>
          <a:p>
            <a:pPr>
              <a:lnSpc>
                <a:spcPct val="120000"/>
              </a:lnSpc>
            </a:pPr>
            <a:r>
              <a:rPr lang="zh-CN" altLang="en-US" sz="2800" dirty="0" smtClean="0">
                <a:latin typeface="Times New Roman" pitchFamily="18" charset="0"/>
                <a:cs typeface="Times New Roman" pitchFamily="18" charset="0"/>
              </a:rPr>
              <a:t>数据一致性控制</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事务</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检查点</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并发控制</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重复数据的一致性问题</a:t>
            </a:r>
            <a:r>
              <a:rPr lang="en-US" altLang="zh-CN" sz="2800" dirty="0">
                <a:latin typeface="Times New Roman" pitchFamily="18" charset="0"/>
                <a:cs typeface="Times New Roman" pitchFamily="18" charset="0"/>
              </a:rPr>
              <a:t>	</a:t>
            </a:r>
            <a:endParaRPr lang="en-US" altLang="zh-CN" sz="2800" dirty="0" smtClean="0">
              <a:latin typeface="Times New Roman" pitchFamily="18" charset="0"/>
              <a:cs typeface="Times New Roman" pitchFamily="18" charset="0"/>
            </a:endParaRPr>
          </a:p>
          <a:p>
            <a:pPr>
              <a:lnSpc>
                <a:spcPct val="120000"/>
              </a:lnSpc>
            </a:pPr>
            <a:r>
              <a:rPr lang="zh-CN" altLang="en-US" sz="2800" dirty="0" smtClean="0">
                <a:latin typeface="Times New Roman" pitchFamily="18" charset="0"/>
                <a:cs typeface="Times New Roman" pitchFamily="18" charset="0"/>
              </a:rPr>
              <a:t>本章习题</a:t>
            </a:r>
            <a:endParaRPr lang="en-US" altLang="zh-CN"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1931694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4" name="文本占位符 3"/>
          <p:cNvSpPr>
            <a:spLocks noGrp="1"/>
          </p:cNvSpPr>
          <p:nvPr>
            <p:ph type="body" sz="quarter" idx="13"/>
          </p:nvPr>
        </p:nvSpPr>
        <p:spPr/>
        <p:txBody>
          <a:bodyPr/>
          <a:lstStyle/>
          <a:p>
            <a:endParaRPr lang="zh-CN" altLang="en-US" dirty="0"/>
          </a:p>
        </p:txBody>
      </p:sp>
      <p:graphicFrame>
        <p:nvGraphicFramePr>
          <p:cNvPr id="268290" name="Object 5"/>
          <p:cNvGraphicFramePr>
            <a:graphicFrameLocks noChangeAspect="1"/>
          </p:cNvGraphicFramePr>
          <p:nvPr/>
        </p:nvGraphicFramePr>
        <p:xfrm>
          <a:off x="2057400" y="2133600"/>
          <a:ext cx="5486400" cy="2355850"/>
        </p:xfrm>
        <a:graphic>
          <a:graphicData uri="http://schemas.openxmlformats.org/presentationml/2006/ole">
            <mc:AlternateContent xmlns:mc="http://schemas.openxmlformats.org/markup-compatibility/2006">
              <mc:Choice xmlns:v="urn:schemas-microsoft-com:vml" Requires="v">
                <p:oleObj spid="_x0000_s268292" r:id="rId3" imgW="1829175" imgH="785004" progId="Visio.Drawing.4">
                  <p:embed/>
                </p:oleObj>
              </mc:Choice>
              <mc:Fallback>
                <p:oleObj r:id="rId3" imgW="1829175" imgH="785004"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133600"/>
                        <a:ext cx="5486400" cy="235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4" name="文本占位符 3"/>
          <p:cNvSpPr>
            <a:spLocks noGrp="1"/>
          </p:cNvSpPr>
          <p:nvPr>
            <p:ph type="body" sz="quarter" idx="13"/>
          </p:nvPr>
        </p:nvSpPr>
        <p:spPr/>
        <p:txBody>
          <a:bodyPr/>
          <a:lstStyle/>
          <a:p>
            <a:r>
              <a:rPr lang="zh-CN" altLang="en-US" dirty="0" smtClean="0"/>
              <a:t>　</a:t>
            </a:r>
            <a:r>
              <a:rPr lang="en-US" altLang="zh-CN" dirty="0" smtClean="0"/>
              <a:t>2) </a:t>
            </a:r>
            <a:r>
              <a:rPr lang="zh-CN" altLang="en-US" dirty="0" smtClean="0"/>
              <a:t>磁盘双工</a:t>
            </a:r>
            <a:r>
              <a:rPr lang="en-US" altLang="zh-CN" dirty="0" smtClean="0"/>
              <a:t>(Disk </a:t>
            </a:r>
            <a:r>
              <a:rPr lang="en-US" altLang="zh-CN" dirty="0" err="1" smtClean="0"/>
              <a:t>Duplexing</a:t>
            </a:r>
            <a:r>
              <a:rPr lang="en-US" altLang="zh-CN" dirty="0" smtClean="0"/>
              <a:t>)</a:t>
            </a:r>
            <a:endParaRPr lang="zh-CN" altLang="en-US" dirty="0"/>
          </a:p>
        </p:txBody>
      </p:sp>
      <p:graphicFrame>
        <p:nvGraphicFramePr>
          <p:cNvPr id="269314" name="Object 5"/>
          <p:cNvGraphicFramePr>
            <a:graphicFrameLocks noChangeAspect="1"/>
          </p:cNvGraphicFramePr>
          <p:nvPr/>
        </p:nvGraphicFramePr>
        <p:xfrm>
          <a:off x="1979712" y="1844824"/>
          <a:ext cx="5334000" cy="3546475"/>
        </p:xfrm>
        <a:graphic>
          <a:graphicData uri="http://schemas.openxmlformats.org/presentationml/2006/ole">
            <mc:AlternateContent xmlns:mc="http://schemas.openxmlformats.org/markup-compatibility/2006">
              <mc:Choice xmlns:v="urn:schemas-microsoft-com:vml" Requires="v">
                <p:oleObj spid="_x0000_s269316" r:id="rId3" imgW="1721157" imgH="1145063" progId="Visio.Drawing.4">
                  <p:embed/>
                </p:oleObj>
              </mc:Choice>
              <mc:Fallback>
                <p:oleObj r:id="rId3" imgW="1721157" imgH="1145063"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1844824"/>
                        <a:ext cx="5334000" cy="354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文本占位符 3"/>
          <p:cNvSpPr>
            <a:spLocks noGrp="1"/>
          </p:cNvSpPr>
          <p:nvPr>
            <p:ph type="body" sz="quarter" idx="13"/>
          </p:nvPr>
        </p:nvSpPr>
        <p:spPr/>
        <p:txBody>
          <a:bodyPr>
            <a:normAutofit fontScale="92500"/>
          </a:bodyPr>
          <a:lstStyle/>
          <a:p>
            <a:r>
              <a:rPr lang="en-US" altLang="zh-CN" dirty="0" smtClean="0"/>
              <a:t>3</a:t>
            </a:r>
            <a:r>
              <a:rPr lang="zh-CN" altLang="en-US" dirty="0" smtClean="0"/>
              <a:t>．基于集群技术的容错功能</a:t>
            </a:r>
            <a:endParaRPr lang="en-US" altLang="zh-CN" dirty="0" smtClean="0"/>
          </a:p>
          <a:p>
            <a:r>
              <a:rPr lang="zh-CN" altLang="en-US" dirty="0" smtClean="0"/>
              <a:t>　    </a:t>
            </a:r>
            <a:r>
              <a:rPr lang="en-US" altLang="zh-CN" dirty="0" smtClean="0"/>
              <a:t>1) </a:t>
            </a:r>
            <a:r>
              <a:rPr lang="zh-CN" altLang="en-US" dirty="0" smtClean="0"/>
              <a:t>双机热备份模式</a:t>
            </a:r>
            <a:endParaRPr lang="en-US" altLang="zh-CN" dirty="0" smtClean="0"/>
          </a:p>
          <a:p>
            <a:r>
              <a:rPr lang="zh-CN" altLang="en-US" dirty="0" smtClean="0"/>
              <a:t>        在这种模式的系统中，备有两台服务器，两者的处理能力通常是完全相同的，一台作为主服务器，另一台作为备份服务器。平时主服务器运行，备份服务器则时刻监视着主服务器的运行，一旦主服务器出现故障，备份服务器便立即接替主服务器的工作而成为系统中的主服务器，修复后的服务器再作为备份服务器。</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270338" name="Object 5"/>
          <p:cNvGraphicFramePr>
            <a:graphicFrameLocks noChangeAspect="1"/>
          </p:cNvGraphicFramePr>
          <p:nvPr/>
        </p:nvGraphicFramePr>
        <p:xfrm>
          <a:off x="228600" y="1981200"/>
          <a:ext cx="8763000" cy="1570038"/>
        </p:xfrm>
        <a:graphic>
          <a:graphicData uri="http://schemas.openxmlformats.org/presentationml/2006/ole">
            <mc:AlternateContent xmlns:mc="http://schemas.openxmlformats.org/markup-compatibility/2006">
              <mc:Choice xmlns:v="urn:schemas-microsoft-com:vml" Requires="v">
                <p:oleObj spid="_x0000_s270340" r:id="rId3" imgW="4301956" imgH="774127" progId="Visio.Drawing.4">
                  <p:embed/>
                </p:oleObj>
              </mc:Choice>
              <mc:Fallback>
                <p:oleObj r:id="rId3" imgW="4301956" imgH="774127"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981200"/>
                        <a:ext cx="8763000" cy="157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4" name="文本占位符 3"/>
          <p:cNvSpPr>
            <a:spLocks noGrp="1"/>
          </p:cNvSpPr>
          <p:nvPr>
            <p:ph type="body" sz="quarter" idx="13"/>
          </p:nvPr>
        </p:nvSpPr>
        <p:spPr/>
        <p:txBody>
          <a:bodyPr/>
          <a:lstStyle/>
          <a:p>
            <a:r>
              <a:rPr lang="en-US" altLang="zh-CN" dirty="0" smtClean="0"/>
              <a:t>2) </a:t>
            </a:r>
            <a:r>
              <a:rPr lang="zh-CN" altLang="en-US" dirty="0" smtClean="0"/>
              <a:t>双机互为备份模式</a:t>
            </a:r>
            <a:endParaRPr lang="zh-CN" altLang="en-US" dirty="0"/>
          </a:p>
        </p:txBody>
      </p:sp>
      <p:graphicFrame>
        <p:nvGraphicFramePr>
          <p:cNvPr id="271362" name="Object 5"/>
          <p:cNvGraphicFramePr>
            <a:graphicFrameLocks noChangeAspect="1"/>
          </p:cNvGraphicFramePr>
          <p:nvPr/>
        </p:nvGraphicFramePr>
        <p:xfrm>
          <a:off x="755576" y="1556792"/>
          <a:ext cx="7848600" cy="4595812"/>
        </p:xfrm>
        <a:graphic>
          <a:graphicData uri="http://schemas.openxmlformats.org/presentationml/2006/ole">
            <mc:AlternateContent xmlns:mc="http://schemas.openxmlformats.org/markup-compatibility/2006">
              <mc:Choice xmlns:v="urn:schemas-microsoft-com:vml" Requires="v">
                <p:oleObj spid="_x0000_s271364" r:id="rId3" imgW="3565710" imgH="2087217" progId="Visio.Drawing.4">
                  <p:embed/>
                </p:oleObj>
              </mc:Choice>
              <mc:Fallback>
                <p:oleObj r:id="rId3" imgW="3565710" imgH="2087217"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556792"/>
                        <a:ext cx="7848600" cy="459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en-US" altLang="zh-CN" dirty="0" smtClean="0"/>
              <a:t>3) </a:t>
            </a:r>
            <a:r>
              <a:rPr lang="zh-CN" altLang="en-US" dirty="0" smtClean="0"/>
              <a:t>公用磁盘模式</a:t>
            </a:r>
          </a:p>
          <a:p>
            <a:r>
              <a:rPr lang="zh-CN" altLang="en-US" dirty="0" smtClean="0"/>
              <a:t>　　为了减少信息复制的开销，可以将多台计算机连接到一台公共的磁盘系统上去。该公共磁盘被划分为若干个卷。每台计算机使用一个卷。如果某台计算机发生故障，此时系统将重新进行配置，根据某种调度策略来选择另一台替代机器，后者对发生故障的机器的卷拥有所有权，从而来接替故障计算机所承担的任务。这种模式的优点是：消除了信息的复制时间，因而减少了网络和服务器的开销。 </a:t>
            </a:r>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36</a:t>
            </a:fld>
            <a:endParaRPr lang="zh-CN" altLang="en-US" dirty="0"/>
          </a:p>
        </p:txBody>
      </p:sp>
      <p:sp>
        <p:nvSpPr>
          <p:cNvPr id="6" name="文本占位符 5"/>
          <p:cNvSpPr>
            <a:spLocks noGrp="1"/>
          </p:cNvSpPr>
          <p:nvPr>
            <p:ph type="body" sz="quarter" idx="13"/>
          </p:nvPr>
        </p:nvSpPr>
        <p:spPr>
          <a:xfrm>
            <a:off x="323528" y="692696"/>
            <a:ext cx="8207375" cy="5864221"/>
          </a:xfrm>
        </p:spPr>
        <p:txBody>
          <a:bodyPr>
            <a:normAutofit fontScale="85000" lnSpcReduction="10000"/>
          </a:bodyPr>
          <a:lstStyle/>
          <a:p>
            <a:pPr algn="ctr"/>
            <a:r>
              <a:rPr lang="en-US" altLang="zh-CN" sz="3200" dirty="0" smtClean="0"/>
              <a:t>6.7</a:t>
            </a:r>
            <a:r>
              <a:rPr lang="zh-CN" altLang="en-US" sz="3200" dirty="0" smtClean="0"/>
              <a:t>　数据一致性控制 </a:t>
            </a:r>
          </a:p>
          <a:p>
            <a:r>
              <a:rPr lang="en-US" altLang="zh-CN" dirty="0" smtClean="0"/>
              <a:t>6.7.1</a:t>
            </a:r>
            <a:r>
              <a:rPr lang="zh-CN" altLang="en-US" dirty="0" smtClean="0"/>
              <a:t>　事务</a:t>
            </a:r>
          </a:p>
          <a:p>
            <a:r>
              <a:rPr lang="en-US" altLang="zh-CN" dirty="0" smtClean="0"/>
              <a:t>1</a:t>
            </a:r>
            <a:r>
              <a:rPr lang="zh-CN" altLang="en-US" dirty="0" smtClean="0"/>
              <a:t>．事务的定义</a:t>
            </a:r>
          </a:p>
          <a:p>
            <a:r>
              <a:rPr lang="zh-CN" altLang="en-US" dirty="0" smtClean="0"/>
              <a:t>        事务是用于访问和修改各种数据项的一个程序单位。事务也可以被看做是一系列相关读和写操作。被访问的数据可以分散地存放在同一文件的不同记录中，也可放在多个文件中。只有对分布在不同位置的同一数据所进行的读和写</a:t>
            </a:r>
            <a:r>
              <a:rPr lang="en-US" altLang="zh-CN" dirty="0" smtClean="0"/>
              <a:t>(</a:t>
            </a:r>
            <a:r>
              <a:rPr lang="zh-CN" altLang="en-US" dirty="0" smtClean="0"/>
              <a:t>含修改</a:t>
            </a:r>
            <a:r>
              <a:rPr lang="en-US" altLang="zh-CN" dirty="0" smtClean="0"/>
              <a:t>)</a:t>
            </a:r>
            <a:r>
              <a:rPr lang="zh-CN" altLang="en-US" dirty="0" smtClean="0"/>
              <a:t>操作全部完成时，才能再以托付操作</a:t>
            </a:r>
            <a:r>
              <a:rPr lang="en-US" altLang="zh-CN" dirty="0" smtClean="0"/>
              <a:t>(Commit Operation)</a:t>
            </a:r>
            <a:r>
              <a:rPr lang="zh-CN" altLang="en-US" dirty="0" smtClean="0"/>
              <a:t>来终止事务。只要有一个读、写或修改操作失败，便须执行夭折操作</a:t>
            </a:r>
            <a:r>
              <a:rPr lang="en-US" altLang="zh-CN" dirty="0" smtClean="0"/>
              <a:t>(Abort Operation)</a:t>
            </a:r>
            <a:r>
              <a:rPr lang="zh-CN" altLang="en-US" dirty="0" smtClean="0"/>
              <a:t>。读或写操作的失败可能是由于逻辑错误，也可能是系统故障所导致的。</a:t>
            </a:r>
            <a:endParaRPr lang="zh-CN" altLang="en-US" dirty="0"/>
          </a:p>
        </p:txBody>
      </p:sp>
    </p:spTree>
    <p:extLst>
      <p:ext uri="{BB962C8B-B14F-4D97-AF65-F5344CB8AC3E}">
        <p14:creationId xmlns:p14="http://schemas.microsoft.com/office/powerpoint/2010/main" val="1404561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lnSpcReduction="10000"/>
          </a:bodyPr>
          <a:lstStyle/>
          <a:p>
            <a:r>
              <a:rPr lang="zh-CN" altLang="en-US" dirty="0" smtClean="0"/>
              <a:t>一个夭折的事务，通常已执行了一些操作，因而可能已对某些数据做了修改。为使夭折的事务不会引起数据的不一致性，须将该事务内刚被修改的数据项恢复成原来的情况，使系统中各数据项与该事务未执行时的数据项内容完全相同。此时，可以说该事务“已被退回”</a:t>
            </a:r>
            <a:r>
              <a:rPr lang="en-US" altLang="zh-CN" dirty="0" smtClean="0"/>
              <a:t>(rolled back)</a:t>
            </a:r>
            <a:r>
              <a:rPr lang="zh-CN" altLang="en-US" dirty="0" smtClean="0"/>
              <a:t>。不难看出，一个事务在对一批数据执行修改操作时，要么全部完成，并用修改后的数据去代替原来的数据，要么一个也不修改。</a:t>
            </a:r>
            <a:endParaRPr lang="zh-CN" altLang="en-US" dirty="0"/>
          </a:p>
        </p:txBody>
      </p:sp>
    </p:spTree>
    <p:extLst>
      <p:ext uri="{BB962C8B-B14F-4D97-AF65-F5344CB8AC3E}">
        <p14:creationId xmlns:p14="http://schemas.microsoft.com/office/powerpoint/2010/main" val="3466478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4" name="文本占位符 3"/>
          <p:cNvSpPr>
            <a:spLocks noGrp="1"/>
          </p:cNvSpPr>
          <p:nvPr>
            <p:ph type="body" sz="quarter" idx="13"/>
          </p:nvPr>
        </p:nvSpPr>
        <p:spPr>
          <a:xfrm>
            <a:off x="468313" y="692150"/>
            <a:ext cx="8207375" cy="5833194"/>
          </a:xfrm>
        </p:spPr>
        <p:txBody>
          <a:bodyPr>
            <a:normAutofit lnSpcReduction="10000"/>
          </a:bodyPr>
          <a:lstStyle/>
          <a:p>
            <a:r>
              <a:rPr lang="zh-CN" altLang="en-US" dirty="0" smtClean="0"/>
              <a:t>为了实现上述的原子修改，通常须借助于称为事务记录的数据结构来实现。这些数据结构被放在稳定存储器中，用来记录在事务运行时数据项修改的全部信息，故又称为运行记录</a:t>
            </a:r>
            <a:r>
              <a:rPr lang="en-US" altLang="zh-CN" dirty="0" smtClean="0"/>
              <a:t>(Log)</a:t>
            </a:r>
            <a:r>
              <a:rPr lang="zh-CN" altLang="en-US" dirty="0" smtClean="0"/>
              <a:t>。该记录中包括有下列字段</a:t>
            </a:r>
            <a:r>
              <a:rPr lang="en-US" altLang="zh-CN" dirty="0" smtClean="0"/>
              <a:t>:</a:t>
            </a:r>
          </a:p>
          <a:p>
            <a:r>
              <a:rPr lang="en-US" altLang="zh-CN" dirty="0" smtClean="0"/>
              <a:t>	· </a:t>
            </a:r>
            <a:r>
              <a:rPr lang="zh-CN" altLang="en-US" dirty="0" smtClean="0"/>
              <a:t>事务名：用于标识该事务的惟一名字；</a:t>
            </a:r>
          </a:p>
          <a:p>
            <a:r>
              <a:rPr lang="en-US" altLang="zh-CN" dirty="0" smtClean="0"/>
              <a:t>	· </a:t>
            </a:r>
            <a:r>
              <a:rPr lang="zh-CN" altLang="en-US" dirty="0" smtClean="0"/>
              <a:t>数据项名：指被修改数据项的惟一名字；</a:t>
            </a:r>
          </a:p>
          <a:p>
            <a:r>
              <a:rPr lang="en-US" altLang="zh-CN" dirty="0" smtClean="0"/>
              <a:t>	· </a:t>
            </a:r>
            <a:r>
              <a:rPr lang="zh-CN" altLang="en-US" dirty="0" smtClean="0"/>
              <a:t>旧值：修改前数据项的值；</a:t>
            </a:r>
          </a:p>
          <a:p>
            <a:r>
              <a:rPr lang="en-US" altLang="zh-CN" dirty="0" smtClean="0"/>
              <a:t>	· </a:t>
            </a:r>
            <a:r>
              <a:rPr lang="zh-CN" altLang="en-US" dirty="0" smtClean="0"/>
              <a:t>新值：修改后数据项将具有的值。 </a:t>
            </a:r>
          </a:p>
          <a:p>
            <a:endParaRPr lang="zh-CN" altLang="en-US" dirty="0"/>
          </a:p>
        </p:txBody>
      </p:sp>
    </p:spTree>
    <p:extLst>
      <p:ext uri="{BB962C8B-B14F-4D97-AF65-F5344CB8AC3E}">
        <p14:creationId xmlns:p14="http://schemas.microsoft.com/office/powerpoint/2010/main" val="2450460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39</a:t>
            </a:fld>
            <a:endParaRPr lang="zh-CN" altLang="en-US"/>
          </a:p>
        </p:txBody>
      </p:sp>
      <p:sp>
        <p:nvSpPr>
          <p:cNvPr id="4" name="文本占位符 3"/>
          <p:cNvSpPr>
            <a:spLocks noGrp="1"/>
          </p:cNvSpPr>
          <p:nvPr>
            <p:ph type="body" sz="quarter" idx="13"/>
          </p:nvPr>
        </p:nvSpPr>
        <p:spPr>
          <a:xfrm>
            <a:off x="468313" y="692150"/>
            <a:ext cx="8207375" cy="5617170"/>
          </a:xfrm>
        </p:spPr>
        <p:txBody>
          <a:bodyPr>
            <a:normAutofit fontScale="92500"/>
          </a:bodyPr>
          <a:lstStyle/>
          <a:p>
            <a:r>
              <a:rPr lang="en-US" altLang="zh-CN" dirty="0" smtClean="0"/>
              <a:t>3</a:t>
            </a:r>
            <a:r>
              <a:rPr lang="zh-CN" altLang="en-US" dirty="0" smtClean="0"/>
              <a:t>．恢复算法</a:t>
            </a:r>
          </a:p>
          <a:p>
            <a:r>
              <a:rPr lang="zh-CN" altLang="en-US" dirty="0" smtClean="0"/>
              <a:t>　　由于一组被事务</a:t>
            </a:r>
            <a:r>
              <a:rPr lang="en-US" altLang="zh-CN" dirty="0" smtClean="0"/>
              <a:t>Ti</a:t>
            </a:r>
            <a:r>
              <a:rPr lang="zh-CN" altLang="en-US" dirty="0" smtClean="0"/>
              <a:t>修改的数据以及它们被修改前和修改后的值都能在事务记录表中找到，因此，利用事务记录表，系统能处理任何故障而不致使故障造成非易失性存储器中信息的丢失。恢复算法可利用以下两个过程</a:t>
            </a:r>
            <a:r>
              <a:rPr lang="en-US" altLang="zh-CN" dirty="0" smtClean="0"/>
              <a:t>:</a:t>
            </a:r>
          </a:p>
          <a:p>
            <a:r>
              <a:rPr lang="zh-CN" altLang="en-US" dirty="0" smtClean="0"/>
              <a:t>　　</a:t>
            </a:r>
            <a:r>
              <a:rPr lang="en-US" altLang="zh-CN" dirty="0" smtClean="0"/>
              <a:t>(1)  </a:t>
            </a:r>
            <a:r>
              <a:rPr lang="en-US" altLang="zh-CN" dirty="0" err="1" smtClean="0"/>
              <a:t>undo〈Ti</a:t>
            </a:r>
            <a:r>
              <a:rPr lang="en-US" altLang="zh-CN" dirty="0" smtClean="0"/>
              <a:t>〉</a:t>
            </a:r>
            <a:r>
              <a:rPr lang="zh-CN" altLang="en-US" dirty="0" smtClean="0"/>
              <a:t>。该过程把所有被事务</a:t>
            </a:r>
            <a:r>
              <a:rPr lang="en-US" altLang="zh-CN" dirty="0" smtClean="0"/>
              <a:t>Ti</a:t>
            </a:r>
            <a:r>
              <a:rPr lang="zh-CN" altLang="en-US" dirty="0" smtClean="0"/>
              <a:t>修改过的数据恢复为修改前的值。</a:t>
            </a:r>
          </a:p>
          <a:p>
            <a:r>
              <a:rPr lang="zh-CN" altLang="en-US" dirty="0" smtClean="0"/>
              <a:t>　　</a:t>
            </a:r>
            <a:r>
              <a:rPr lang="en-US" altLang="zh-CN" dirty="0" smtClean="0"/>
              <a:t>(2)  </a:t>
            </a:r>
            <a:r>
              <a:rPr lang="en-US" altLang="zh-CN" dirty="0" err="1" smtClean="0"/>
              <a:t>redo〈Ti</a:t>
            </a:r>
            <a:r>
              <a:rPr lang="en-US" altLang="zh-CN" dirty="0" smtClean="0"/>
              <a:t>〉</a:t>
            </a:r>
            <a:r>
              <a:rPr lang="zh-CN" altLang="en-US" dirty="0" smtClean="0"/>
              <a:t>。该过程把所有被事务</a:t>
            </a:r>
            <a:r>
              <a:rPr lang="en-US" altLang="zh-CN" dirty="0" smtClean="0"/>
              <a:t>Ti</a:t>
            </a:r>
            <a:r>
              <a:rPr lang="zh-CN" altLang="en-US" dirty="0" smtClean="0"/>
              <a:t>修改过的数据设置为新值。 </a:t>
            </a:r>
          </a:p>
          <a:p>
            <a:endParaRPr lang="zh-CN" altLang="en-US" dirty="0"/>
          </a:p>
        </p:txBody>
      </p:sp>
    </p:spTree>
    <p:extLst>
      <p:ext uri="{BB962C8B-B14F-4D97-AF65-F5344CB8AC3E}">
        <p14:creationId xmlns:p14="http://schemas.microsoft.com/office/powerpoint/2010/main" val="43306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
        <p:nvSpPr>
          <p:cNvPr id="6" name="文本占位符 5"/>
          <p:cNvSpPr>
            <a:spLocks noGrp="1"/>
          </p:cNvSpPr>
          <p:nvPr>
            <p:ph type="body" sz="quarter" idx="13"/>
          </p:nvPr>
        </p:nvSpPr>
        <p:spPr>
          <a:xfrm>
            <a:off x="323528" y="692696"/>
            <a:ext cx="8207375" cy="5864221"/>
          </a:xfrm>
        </p:spPr>
        <p:txBody>
          <a:bodyPr>
            <a:normAutofit/>
          </a:bodyPr>
          <a:lstStyle/>
          <a:p>
            <a:r>
              <a:rPr lang="en-US" altLang="zh-CN" dirty="0" smtClean="0"/>
              <a:t>6.4.2</a:t>
            </a:r>
            <a:r>
              <a:rPr lang="zh-CN" altLang="en-US" dirty="0" smtClean="0"/>
              <a:t>　目录结构</a:t>
            </a:r>
          </a:p>
          <a:p>
            <a:r>
              <a:rPr lang="en-US" altLang="zh-CN" dirty="0" smtClean="0"/>
              <a:t>1</a:t>
            </a:r>
            <a:r>
              <a:rPr lang="zh-CN" altLang="en-US" dirty="0" smtClean="0"/>
              <a:t>．单级目录结构</a:t>
            </a:r>
            <a:endParaRPr lang="en-US" altLang="zh-CN" dirty="0" smtClean="0"/>
          </a:p>
          <a:p>
            <a:endParaRPr lang="en-US" altLang="zh-CN" dirty="0" smtClean="0"/>
          </a:p>
          <a:p>
            <a:endParaRPr lang="en-US" altLang="zh-CN" dirty="0" smtClean="0"/>
          </a:p>
          <a:p>
            <a:endParaRPr lang="en-US" altLang="zh-CN" dirty="0" smtClean="0"/>
          </a:p>
          <a:p>
            <a:r>
              <a:rPr lang="zh-CN" altLang="en-US" dirty="0" smtClean="0">
                <a:latin typeface="宋体" charset="-122"/>
              </a:rPr>
              <a:t>    目录项中含文件名、文件扩展名、文件长度、文件类型、文件物理地址以及其它文件属性。此外，为表明每个目录项是否空闲，又设置了一个状态位。</a:t>
            </a:r>
            <a:endParaRPr lang="zh-CN" altLang="en-US" dirty="0" smtClean="0"/>
          </a:p>
          <a:p>
            <a:endParaRPr lang="zh-CN" altLang="en-US" dirty="0"/>
          </a:p>
        </p:txBody>
      </p:sp>
      <p:graphicFrame>
        <p:nvGraphicFramePr>
          <p:cNvPr id="234497" name="Object 5"/>
          <p:cNvGraphicFramePr>
            <a:graphicFrameLocks noChangeAspect="1"/>
          </p:cNvGraphicFramePr>
          <p:nvPr/>
        </p:nvGraphicFramePr>
        <p:xfrm>
          <a:off x="-2412776" y="2204864"/>
          <a:ext cx="13792200" cy="2616200"/>
        </p:xfrm>
        <a:graphic>
          <a:graphicData uri="http://schemas.openxmlformats.org/presentationml/2006/ole">
            <mc:AlternateContent xmlns:mc="http://schemas.openxmlformats.org/markup-compatibility/2006">
              <mc:Choice xmlns:v="urn:schemas-microsoft-com:vml" Requires="v">
                <p:oleObj spid="_x0000_s234499" name="Document" r:id="rId3" imgW="5423400" imgH="1028520" progId="Word.Document.8">
                  <p:embed/>
                </p:oleObj>
              </mc:Choice>
              <mc:Fallback>
                <p:oleObj name="Document" r:id="rId3" imgW="5423400" imgH="102852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2776" y="2204864"/>
                        <a:ext cx="13792200"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40</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fontScale="92500" lnSpcReduction="20000"/>
          </a:bodyPr>
          <a:lstStyle/>
          <a:p>
            <a:r>
              <a:rPr lang="zh-CN" altLang="en-US" dirty="0" smtClean="0"/>
              <a:t>如果系统发生故障，系统应对以前所发生的事务进行清理。通过查找事务记录表，可以把尚未清理的事务分成两类。一类是其所包含的各类操作都已完成的事务。确定为这一类事务的依据是，在事务记录表中，既包含了</a:t>
            </a:r>
            <a:r>
              <a:rPr lang="en-US" altLang="zh-CN" dirty="0" smtClean="0"/>
              <a:t>〈Ti</a:t>
            </a:r>
            <a:r>
              <a:rPr lang="zh-CN" altLang="en-US" dirty="0" smtClean="0"/>
              <a:t>开始</a:t>
            </a:r>
            <a:r>
              <a:rPr lang="en-US" altLang="zh-CN" dirty="0" smtClean="0"/>
              <a:t>〉</a:t>
            </a:r>
            <a:r>
              <a:rPr lang="zh-CN" altLang="en-US" dirty="0" smtClean="0"/>
              <a:t>记录，又包含了</a:t>
            </a:r>
            <a:r>
              <a:rPr lang="en-US" altLang="zh-CN" dirty="0" smtClean="0"/>
              <a:t>〈Ti</a:t>
            </a:r>
            <a:r>
              <a:rPr lang="zh-CN" altLang="en-US" dirty="0" smtClean="0"/>
              <a:t>托付</a:t>
            </a:r>
            <a:r>
              <a:rPr lang="en-US" altLang="zh-CN" dirty="0" smtClean="0"/>
              <a:t>〉</a:t>
            </a:r>
            <a:r>
              <a:rPr lang="zh-CN" altLang="en-US" dirty="0" smtClean="0"/>
              <a:t>记录。此时系统利用</a:t>
            </a:r>
            <a:r>
              <a:rPr lang="en-US" altLang="zh-CN" dirty="0" err="1" smtClean="0"/>
              <a:t>redo〈Ti</a:t>
            </a:r>
            <a:r>
              <a:rPr lang="en-US" altLang="zh-CN" dirty="0" smtClean="0"/>
              <a:t>〉</a:t>
            </a:r>
            <a:r>
              <a:rPr lang="zh-CN" altLang="en-US" dirty="0" smtClean="0"/>
              <a:t>过程，把所有已被修改的数据设置成新值。另一类是其所包含的各个操作并未全部完成的事务。对于事务</a:t>
            </a:r>
            <a:r>
              <a:rPr lang="en-US" altLang="zh-CN" dirty="0" smtClean="0"/>
              <a:t>Ti</a:t>
            </a:r>
            <a:r>
              <a:rPr lang="zh-CN" altLang="en-US" dirty="0" smtClean="0"/>
              <a:t>，如果在</a:t>
            </a:r>
            <a:r>
              <a:rPr lang="en-US" altLang="zh-CN" dirty="0" smtClean="0"/>
              <a:t>Log</a:t>
            </a:r>
            <a:r>
              <a:rPr lang="zh-CN" altLang="en-US" dirty="0" smtClean="0"/>
              <a:t>表中只有</a:t>
            </a:r>
            <a:r>
              <a:rPr lang="en-US" altLang="zh-CN" dirty="0" smtClean="0"/>
              <a:t>〈Ti</a:t>
            </a:r>
            <a:r>
              <a:rPr lang="zh-CN" altLang="en-US" dirty="0" smtClean="0"/>
              <a:t>开始</a:t>
            </a:r>
            <a:r>
              <a:rPr lang="en-US" altLang="zh-CN" dirty="0" smtClean="0"/>
              <a:t>〉</a:t>
            </a:r>
            <a:r>
              <a:rPr lang="zh-CN" altLang="en-US" dirty="0" smtClean="0"/>
              <a:t>记录而无</a:t>
            </a:r>
            <a:r>
              <a:rPr lang="en-US" altLang="zh-CN" dirty="0" smtClean="0"/>
              <a:t>〈Ti</a:t>
            </a:r>
            <a:r>
              <a:rPr lang="zh-CN" altLang="en-US" dirty="0" smtClean="0"/>
              <a:t>托付</a:t>
            </a:r>
            <a:r>
              <a:rPr lang="en-US" altLang="zh-CN" dirty="0" smtClean="0"/>
              <a:t>〉</a:t>
            </a:r>
            <a:r>
              <a:rPr lang="zh-CN" altLang="en-US" dirty="0" smtClean="0"/>
              <a:t>记录，则此</a:t>
            </a:r>
            <a:r>
              <a:rPr lang="en-US" altLang="zh-CN" dirty="0" smtClean="0"/>
              <a:t>Ti</a:t>
            </a:r>
            <a:r>
              <a:rPr lang="zh-CN" altLang="en-US" dirty="0" smtClean="0"/>
              <a:t>便属于这类事务。此时，系统便利用</a:t>
            </a:r>
            <a:r>
              <a:rPr lang="en-US" altLang="zh-CN" dirty="0" err="1" smtClean="0"/>
              <a:t>undo〈Ti</a:t>
            </a:r>
            <a:r>
              <a:rPr lang="en-US" altLang="zh-CN" dirty="0" smtClean="0"/>
              <a:t>〉</a:t>
            </a:r>
            <a:r>
              <a:rPr lang="zh-CN" altLang="en-US" dirty="0" smtClean="0"/>
              <a:t>过程，将所有已被修改的数据，恢复为修改前的值。 </a:t>
            </a:r>
          </a:p>
          <a:p>
            <a:endParaRPr lang="zh-CN" altLang="en-US" dirty="0"/>
          </a:p>
        </p:txBody>
      </p:sp>
    </p:spTree>
    <p:extLst>
      <p:ext uri="{BB962C8B-B14F-4D97-AF65-F5344CB8AC3E}">
        <p14:creationId xmlns:p14="http://schemas.microsoft.com/office/powerpoint/2010/main" val="241890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41</a:t>
            </a:fld>
            <a:endParaRPr lang="zh-CN" altLang="en-US"/>
          </a:p>
        </p:txBody>
      </p:sp>
      <p:sp>
        <p:nvSpPr>
          <p:cNvPr id="4" name="文本占位符 3"/>
          <p:cNvSpPr>
            <a:spLocks noGrp="1"/>
          </p:cNvSpPr>
          <p:nvPr>
            <p:ph type="body" sz="quarter" idx="13"/>
          </p:nvPr>
        </p:nvSpPr>
        <p:spPr/>
        <p:txBody>
          <a:bodyPr/>
          <a:lstStyle/>
          <a:p>
            <a:r>
              <a:rPr lang="en-US" altLang="zh-CN" dirty="0" smtClean="0"/>
              <a:t>6.7.2</a:t>
            </a:r>
            <a:r>
              <a:rPr lang="zh-CN" altLang="en-US" dirty="0" smtClean="0"/>
              <a:t>　检查点</a:t>
            </a:r>
          </a:p>
          <a:p>
            <a:r>
              <a:rPr lang="en-US" altLang="zh-CN" dirty="0" smtClean="0"/>
              <a:t>1</a:t>
            </a:r>
            <a:r>
              <a:rPr lang="zh-CN" altLang="en-US" dirty="0" smtClean="0"/>
              <a:t>．检查点</a:t>
            </a:r>
            <a:r>
              <a:rPr lang="en-US" altLang="zh-CN" dirty="0" smtClean="0"/>
              <a:t>(Check Points)</a:t>
            </a:r>
            <a:r>
              <a:rPr lang="zh-CN" altLang="en-US" dirty="0" smtClean="0"/>
              <a:t>的作用</a:t>
            </a:r>
          </a:p>
          <a:p>
            <a:endParaRPr lang="zh-CN" altLang="en-US" dirty="0"/>
          </a:p>
        </p:txBody>
      </p:sp>
      <p:pic>
        <p:nvPicPr>
          <p:cNvPr id="289794" name="Picture 2" descr="http://dec3.jlu.edu.cn/webcourse/T000211/files/images/133.gif"/>
          <p:cNvPicPr>
            <a:picLocks noChangeAspect="1" noChangeArrowheads="1"/>
          </p:cNvPicPr>
          <p:nvPr/>
        </p:nvPicPr>
        <p:blipFill>
          <a:blip r:embed="rId2" cstate="print"/>
          <a:srcRect/>
          <a:stretch>
            <a:fillRect/>
          </a:stretch>
        </p:blipFill>
        <p:spPr bwMode="auto">
          <a:xfrm>
            <a:off x="1907704" y="2780928"/>
            <a:ext cx="4762732" cy="3024336"/>
          </a:xfrm>
          <a:prstGeom prst="rect">
            <a:avLst/>
          </a:prstGeom>
          <a:noFill/>
        </p:spPr>
      </p:pic>
    </p:spTree>
    <p:extLst>
      <p:ext uri="{BB962C8B-B14F-4D97-AF65-F5344CB8AC3E}">
        <p14:creationId xmlns:p14="http://schemas.microsoft.com/office/powerpoint/2010/main" val="150316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42</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fontScale="92500"/>
          </a:bodyPr>
          <a:lstStyle/>
          <a:p>
            <a:r>
              <a:rPr lang="en-US" altLang="zh-CN" dirty="0" smtClean="0"/>
              <a:t>6.7.3</a:t>
            </a:r>
            <a:r>
              <a:rPr lang="zh-CN" altLang="en-US" dirty="0" smtClean="0"/>
              <a:t>　并发控制</a:t>
            </a:r>
          </a:p>
          <a:p>
            <a:r>
              <a:rPr lang="en-US" altLang="zh-CN" dirty="0" smtClean="0"/>
              <a:t>1</a:t>
            </a:r>
            <a:r>
              <a:rPr lang="zh-CN" altLang="en-US" dirty="0" smtClean="0"/>
              <a:t>．利用互斥锁实现“顺序性”</a:t>
            </a:r>
          </a:p>
          <a:p>
            <a:r>
              <a:rPr lang="zh-CN" altLang="en-US" dirty="0" smtClean="0"/>
              <a:t>        实现顺序性的一种最简单的方法是，设置一种用于实现互斥的锁，简称为互斥锁</a:t>
            </a:r>
            <a:r>
              <a:rPr lang="en-US" altLang="zh-CN" dirty="0" smtClean="0"/>
              <a:t>(Exclusive Lock)</a:t>
            </a:r>
            <a:r>
              <a:rPr lang="zh-CN" altLang="en-US" dirty="0" smtClean="0"/>
              <a:t>。在利用互斥锁实现顺序性时，应为每一个共享对象设置一把互斥锁。当一事务</a:t>
            </a:r>
            <a:r>
              <a:rPr lang="en-US" altLang="zh-CN" dirty="0" smtClean="0"/>
              <a:t>Ti</a:t>
            </a:r>
            <a:r>
              <a:rPr lang="zh-CN" altLang="en-US" dirty="0" smtClean="0"/>
              <a:t>要去访问某对象时，应先获得该对象的互斥锁。若成功，便用该锁将该对象锁住，于是事务</a:t>
            </a:r>
            <a:r>
              <a:rPr lang="en-US" altLang="zh-CN" dirty="0" smtClean="0"/>
              <a:t>Ti</a:t>
            </a:r>
            <a:r>
              <a:rPr lang="zh-CN" altLang="en-US" dirty="0" smtClean="0"/>
              <a:t>便可对该对象执行读或写操作；而其它事务由于未能获得该锁而不能访问该对象。</a:t>
            </a:r>
            <a:endParaRPr lang="zh-CN" altLang="en-US" dirty="0"/>
          </a:p>
        </p:txBody>
      </p:sp>
    </p:spTree>
    <p:extLst>
      <p:ext uri="{BB962C8B-B14F-4D97-AF65-F5344CB8AC3E}">
        <p14:creationId xmlns:p14="http://schemas.microsoft.com/office/powerpoint/2010/main" val="599280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43</a:t>
            </a:fld>
            <a:endParaRPr lang="zh-CN" altLang="en-US"/>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．利用互斥锁和共享锁实现顺序性</a:t>
            </a:r>
            <a:endParaRPr lang="en-US" altLang="zh-CN" dirty="0" smtClean="0"/>
          </a:p>
          <a:p>
            <a:r>
              <a:rPr lang="en-US" altLang="zh-CN" dirty="0" smtClean="0"/>
              <a:t>        </a:t>
            </a:r>
            <a:r>
              <a:rPr lang="zh-CN" altLang="en-US" dirty="0" smtClean="0"/>
              <a:t>共享锁与互斥锁的区别在于</a:t>
            </a:r>
            <a:r>
              <a:rPr lang="en-US" altLang="zh-CN" dirty="0" smtClean="0"/>
              <a:t>: </a:t>
            </a:r>
            <a:r>
              <a:rPr lang="zh-CN" altLang="en-US" dirty="0" smtClean="0"/>
              <a:t>互斥锁仅允许一个事务对相应对象执行读或写操作，而共享锁则允许多个事务对相应对象执行读操作，不允许其中任何一个事务对对象执行写操作。 </a:t>
            </a:r>
          </a:p>
          <a:p>
            <a:endParaRPr lang="zh-CN" altLang="en-US" dirty="0"/>
          </a:p>
        </p:txBody>
      </p:sp>
    </p:spTree>
    <p:extLst>
      <p:ext uri="{BB962C8B-B14F-4D97-AF65-F5344CB8AC3E}">
        <p14:creationId xmlns:p14="http://schemas.microsoft.com/office/powerpoint/2010/main" val="3238794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44</a:t>
            </a:fld>
            <a:endParaRPr lang="zh-CN" altLang="en-US"/>
          </a:p>
        </p:txBody>
      </p:sp>
      <p:sp>
        <p:nvSpPr>
          <p:cNvPr id="4" name="文本占位符 3"/>
          <p:cNvSpPr>
            <a:spLocks noGrp="1"/>
          </p:cNvSpPr>
          <p:nvPr>
            <p:ph type="body" sz="quarter" idx="13"/>
          </p:nvPr>
        </p:nvSpPr>
        <p:spPr/>
        <p:txBody>
          <a:bodyPr/>
          <a:lstStyle/>
          <a:p>
            <a:r>
              <a:rPr lang="en-US" altLang="zh-CN" dirty="0" smtClean="0"/>
              <a:t>1</a:t>
            </a:r>
            <a:r>
              <a:rPr lang="zh-CN" altLang="en-US" dirty="0" smtClean="0"/>
              <a:t>、用户在删除某文件的过程中，操作系统不可能执行的操作是</a:t>
            </a:r>
          </a:p>
          <a:p>
            <a:r>
              <a:rPr lang="en-US" altLang="zh-CN" dirty="0" smtClean="0"/>
              <a:t>A.</a:t>
            </a:r>
            <a:r>
              <a:rPr lang="zh-CN" altLang="en-US" dirty="0" smtClean="0"/>
              <a:t>删除此文件所在的目录</a:t>
            </a:r>
            <a:endParaRPr lang="en-US" altLang="zh-CN" dirty="0" smtClean="0"/>
          </a:p>
          <a:p>
            <a:r>
              <a:rPr lang="en-US" altLang="zh-CN" dirty="0" smtClean="0"/>
              <a:t>B.</a:t>
            </a:r>
            <a:r>
              <a:rPr lang="zh-CN" altLang="en-US" dirty="0" smtClean="0"/>
              <a:t>删除与此文件关联的目录项</a:t>
            </a:r>
          </a:p>
          <a:p>
            <a:r>
              <a:rPr lang="en-US" altLang="zh-CN" dirty="0" smtClean="0"/>
              <a:t>C.</a:t>
            </a:r>
            <a:r>
              <a:rPr lang="zh-CN" altLang="en-US" dirty="0" smtClean="0"/>
              <a:t>删除与此文件对应的文件控制块</a:t>
            </a:r>
            <a:endParaRPr lang="en-US" altLang="zh-CN" dirty="0" smtClean="0"/>
          </a:p>
          <a:p>
            <a:r>
              <a:rPr lang="en-US" altLang="zh-CN" dirty="0" smtClean="0"/>
              <a:t>D.</a:t>
            </a:r>
            <a:r>
              <a:rPr lang="zh-CN" altLang="en-US" dirty="0" smtClean="0"/>
              <a:t>释放与此文件关联的</a:t>
            </a:r>
            <a:r>
              <a:rPr lang="zh-CN" altLang="en-US" dirty="0" smtClean="0"/>
              <a:t>内存</a:t>
            </a:r>
            <a:r>
              <a:rPr lang="zh-CN" altLang="en-US" dirty="0"/>
              <a:t>缓</a:t>
            </a:r>
            <a:r>
              <a:rPr lang="zh-CN" altLang="en-US" dirty="0" smtClean="0"/>
              <a:t>冲区</a:t>
            </a:r>
            <a:endParaRPr lang="zh-CN" altLang="en-US" dirty="0"/>
          </a:p>
        </p:txBody>
      </p:sp>
    </p:spTree>
    <p:extLst>
      <p:ext uri="{BB962C8B-B14F-4D97-AF65-F5344CB8AC3E}">
        <p14:creationId xmlns:p14="http://schemas.microsoft.com/office/powerpoint/2010/main" val="13702622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45</a:t>
            </a:fld>
            <a:endParaRPr lang="zh-CN" altLang="en-US"/>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、为支持</a:t>
            </a:r>
            <a:r>
              <a:rPr lang="en-US" altLang="zh-CN" dirty="0" smtClean="0"/>
              <a:t>CD-ROM</a:t>
            </a:r>
            <a:r>
              <a:rPr lang="zh-CN" altLang="en-US" dirty="0" smtClean="0"/>
              <a:t>中视频文件的快速随机播放，播放性能最好的文件数据块组织方式是</a:t>
            </a:r>
          </a:p>
          <a:p>
            <a:r>
              <a:rPr lang="en-US" altLang="zh-CN" dirty="0" smtClean="0"/>
              <a:t>A.</a:t>
            </a:r>
            <a:r>
              <a:rPr lang="zh-CN" altLang="en-US" dirty="0" smtClean="0"/>
              <a:t>连续结构</a:t>
            </a:r>
            <a:endParaRPr lang="en-US" altLang="zh-CN" dirty="0" smtClean="0"/>
          </a:p>
          <a:p>
            <a:r>
              <a:rPr lang="en-US" altLang="zh-CN" dirty="0" smtClean="0"/>
              <a:t>B.</a:t>
            </a:r>
            <a:r>
              <a:rPr lang="zh-CN" altLang="en-US" dirty="0" smtClean="0"/>
              <a:t>链式结构</a:t>
            </a:r>
            <a:endParaRPr lang="en-US" altLang="zh-CN" dirty="0" smtClean="0"/>
          </a:p>
          <a:p>
            <a:r>
              <a:rPr lang="en-US" altLang="zh-CN" dirty="0" smtClean="0"/>
              <a:t>C.</a:t>
            </a:r>
            <a:r>
              <a:rPr lang="zh-CN" altLang="en-US" dirty="0" smtClean="0"/>
              <a:t>直接索引结构</a:t>
            </a:r>
            <a:endParaRPr lang="en-US" altLang="zh-CN" dirty="0" smtClean="0"/>
          </a:p>
          <a:p>
            <a:r>
              <a:rPr lang="en-US" altLang="zh-CN" dirty="0" smtClean="0"/>
              <a:t>D.</a:t>
            </a:r>
            <a:r>
              <a:rPr lang="zh-CN" altLang="en-US" dirty="0" smtClean="0"/>
              <a:t>多级索引结钩</a:t>
            </a:r>
            <a:endParaRPr lang="zh-CN" altLang="en-US" dirty="0"/>
          </a:p>
        </p:txBody>
      </p:sp>
    </p:spTree>
    <p:extLst>
      <p:ext uri="{BB962C8B-B14F-4D97-AF65-F5344CB8AC3E}">
        <p14:creationId xmlns:p14="http://schemas.microsoft.com/office/powerpoint/2010/main" val="29953234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46</a:t>
            </a:fld>
            <a:endParaRPr lang="zh-CN" altLang="en-US"/>
          </a:p>
        </p:txBody>
      </p:sp>
      <p:sp>
        <p:nvSpPr>
          <p:cNvPr id="4" name="文本占位符 3"/>
          <p:cNvSpPr>
            <a:spLocks noGrp="1"/>
          </p:cNvSpPr>
          <p:nvPr>
            <p:ph type="body" sz="quarter" idx="13"/>
          </p:nvPr>
        </p:nvSpPr>
        <p:spPr/>
        <p:txBody>
          <a:bodyPr/>
          <a:lstStyle/>
          <a:p>
            <a:r>
              <a:rPr lang="en-US" altLang="zh-CN" dirty="0" smtClean="0"/>
              <a:t>3</a:t>
            </a:r>
            <a:r>
              <a:rPr lang="zh-CN" altLang="en-US" dirty="0" smtClean="0"/>
              <a:t>、若某文件系统索引结点（</a:t>
            </a:r>
            <a:r>
              <a:rPr lang="en-US" altLang="zh-CN" dirty="0" err="1" smtClean="0"/>
              <a:t>inode</a:t>
            </a:r>
            <a:r>
              <a:rPr lang="zh-CN" altLang="en-US" dirty="0" smtClean="0"/>
              <a:t>）中有直接地址项和间接地址项，则下列选项中，与单个文件长度无关的因素是</a:t>
            </a:r>
          </a:p>
          <a:p>
            <a:r>
              <a:rPr lang="en-US" altLang="zh-CN" dirty="0" smtClean="0"/>
              <a:t>A.</a:t>
            </a:r>
            <a:r>
              <a:rPr lang="zh-CN" altLang="en-US" dirty="0" smtClean="0"/>
              <a:t>索引结点的总数</a:t>
            </a:r>
            <a:endParaRPr lang="en-US" altLang="zh-CN" dirty="0" smtClean="0"/>
          </a:p>
          <a:p>
            <a:r>
              <a:rPr lang="en-US" altLang="zh-CN" dirty="0" smtClean="0"/>
              <a:t>B.</a:t>
            </a:r>
            <a:r>
              <a:rPr lang="zh-CN" altLang="en-US" dirty="0" smtClean="0"/>
              <a:t>间接地址索引的级数</a:t>
            </a:r>
          </a:p>
          <a:p>
            <a:r>
              <a:rPr lang="en-US" altLang="zh-CN" dirty="0" smtClean="0"/>
              <a:t>C.</a:t>
            </a:r>
            <a:r>
              <a:rPr lang="zh-CN" altLang="en-US" dirty="0" smtClean="0"/>
              <a:t>地址项的个数</a:t>
            </a:r>
            <a:endParaRPr lang="en-US" altLang="zh-CN" dirty="0" smtClean="0"/>
          </a:p>
          <a:p>
            <a:r>
              <a:rPr lang="en-US" altLang="zh-CN" dirty="0" smtClean="0"/>
              <a:t>D.</a:t>
            </a:r>
            <a:r>
              <a:rPr lang="zh-CN" altLang="en-US" dirty="0" smtClean="0"/>
              <a:t>文件块大小</a:t>
            </a:r>
            <a:endParaRPr lang="zh-CN" altLang="en-US" dirty="0"/>
          </a:p>
        </p:txBody>
      </p:sp>
    </p:spTree>
    <p:extLst>
      <p:ext uri="{BB962C8B-B14F-4D97-AF65-F5344CB8AC3E}">
        <p14:creationId xmlns:p14="http://schemas.microsoft.com/office/powerpoint/2010/main" val="3056884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47</a:t>
            </a:fld>
            <a:endParaRPr lang="zh-CN" altLang="en-US"/>
          </a:p>
        </p:txBody>
      </p:sp>
      <p:sp>
        <p:nvSpPr>
          <p:cNvPr id="4" name="文本占位符 3"/>
          <p:cNvSpPr>
            <a:spLocks noGrp="1"/>
          </p:cNvSpPr>
          <p:nvPr>
            <p:ph type="body" sz="quarter" idx="13"/>
          </p:nvPr>
        </p:nvSpPr>
        <p:spPr>
          <a:xfrm>
            <a:off x="251521" y="692150"/>
            <a:ext cx="8640959" cy="5617170"/>
          </a:xfrm>
        </p:spPr>
        <p:txBody>
          <a:bodyPr>
            <a:normAutofit/>
          </a:bodyPr>
          <a:lstStyle/>
          <a:p>
            <a:r>
              <a:rPr lang="en-US" altLang="zh-CN" dirty="0" smtClean="0"/>
              <a:t>4</a:t>
            </a:r>
            <a:r>
              <a:rPr lang="zh-CN" altLang="en-US" dirty="0" smtClean="0"/>
              <a:t>、若一个用户进程通过</a:t>
            </a:r>
            <a:r>
              <a:rPr lang="en-US" altLang="zh-CN" dirty="0" smtClean="0"/>
              <a:t>read</a:t>
            </a:r>
            <a:r>
              <a:rPr lang="zh-CN" altLang="en-US" dirty="0" smtClean="0"/>
              <a:t>系统调用读取一个磁盘文件中的数据，则下列关于此过程的叙述中，正确的是</a:t>
            </a:r>
            <a:r>
              <a:rPr lang="en-US" altLang="zh-CN" dirty="0" smtClean="0"/>
              <a:t>( ) </a:t>
            </a:r>
          </a:p>
          <a:p>
            <a:r>
              <a:rPr lang="en-US" altLang="zh-CN" dirty="0" smtClean="0"/>
              <a:t>.Ⅰ</a:t>
            </a:r>
            <a:r>
              <a:rPr lang="zh-CN" altLang="en-US" dirty="0" smtClean="0"/>
              <a:t>若该文件的数据不在内存，则该进程进入睡眠等待状态 </a:t>
            </a:r>
          </a:p>
          <a:p>
            <a:r>
              <a:rPr lang="en-US" altLang="zh-CN" dirty="0" smtClean="0"/>
              <a:t>.Ⅱ</a:t>
            </a:r>
            <a:r>
              <a:rPr lang="zh-CN" altLang="en-US" dirty="0" smtClean="0"/>
              <a:t>请求</a:t>
            </a:r>
            <a:r>
              <a:rPr lang="en-US" altLang="zh-CN" dirty="0" smtClean="0"/>
              <a:t>read</a:t>
            </a:r>
            <a:r>
              <a:rPr lang="zh-CN" altLang="en-US" dirty="0" smtClean="0"/>
              <a:t>系统调用会导致</a:t>
            </a:r>
            <a:r>
              <a:rPr lang="en-US" altLang="zh-CN" dirty="0" smtClean="0"/>
              <a:t>CPU</a:t>
            </a:r>
            <a:r>
              <a:rPr lang="zh-CN" altLang="en-US" dirty="0" smtClean="0"/>
              <a:t>从用户态切换到核心态 </a:t>
            </a:r>
          </a:p>
          <a:p>
            <a:r>
              <a:rPr lang="en-US" altLang="zh-CN" dirty="0" err="1" smtClean="0"/>
              <a:t>Ⅲread</a:t>
            </a:r>
            <a:r>
              <a:rPr lang="zh-CN" altLang="en-US" dirty="0" smtClean="0"/>
              <a:t>系统调用的参数应包含文件的名称 </a:t>
            </a:r>
          </a:p>
          <a:p>
            <a:r>
              <a:rPr lang="en-US" altLang="zh-CN" dirty="0" smtClean="0"/>
              <a:t>A. </a:t>
            </a:r>
            <a:r>
              <a:rPr lang="zh-CN" altLang="en-US" dirty="0" smtClean="0"/>
              <a:t>仅</a:t>
            </a:r>
            <a:r>
              <a:rPr lang="en-US" altLang="zh-CN" dirty="0" smtClean="0"/>
              <a:t>Ⅰ</a:t>
            </a:r>
            <a:r>
              <a:rPr lang="zh-CN" altLang="en-US" dirty="0" smtClean="0"/>
              <a:t>、</a:t>
            </a:r>
            <a:r>
              <a:rPr lang="en-US" altLang="zh-CN" dirty="0" smtClean="0"/>
              <a:t>Ⅱ B.</a:t>
            </a:r>
            <a:r>
              <a:rPr lang="zh-CN" altLang="en-US" dirty="0" smtClean="0"/>
              <a:t>仅 </a:t>
            </a:r>
            <a:r>
              <a:rPr lang="en-US" altLang="zh-CN" dirty="0" smtClean="0"/>
              <a:t>Ⅰ</a:t>
            </a:r>
            <a:r>
              <a:rPr lang="zh-CN" altLang="en-US" dirty="0" smtClean="0"/>
              <a:t>、</a:t>
            </a:r>
            <a:r>
              <a:rPr lang="en-US" altLang="zh-CN" dirty="0" smtClean="0"/>
              <a:t>Ⅲ C.</a:t>
            </a:r>
            <a:r>
              <a:rPr lang="zh-CN" altLang="en-US" dirty="0" smtClean="0"/>
              <a:t>仅 </a:t>
            </a:r>
            <a:r>
              <a:rPr lang="en-US" altLang="zh-CN" dirty="0" smtClean="0"/>
              <a:t>Ⅱ</a:t>
            </a:r>
            <a:r>
              <a:rPr lang="zh-CN" altLang="en-US" dirty="0" smtClean="0"/>
              <a:t>、</a:t>
            </a:r>
            <a:r>
              <a:rPr lang="en-US" altLang="zh-CN" dirty="0" smtClean="0"/>
              <a:t>Ⅲ </a:t>
            </a:r>
            <a:r>
              <a:rPr lang="en-US" altLang="zh-CN" dirty="0" err="1" smtClean="0"/>
              <a:t>D.Ⅰ</a:t>
            </a:r>
            <a:r>
              <a:rPr lang="zh-CN" altLang="en-US" dirty="0" smtClean="0"/>
              <a:t>、</a:t>
            </a:r>
            <a:r>
              <a:rPr lang="en-US" altLang="zh-CN" dirty="0" smtClean="0"/>
              <a:t>Ⅱ</a:t>
            </a:r>
            <a:r>
              <a:rPr lang="zh-CN" altLang="en-US" dirty="0" smtClean="0"/>
              <a:t>和</a:t>
            </a:r>
            <a:r>
              <a:rPr lang="en-US" altLang="zh-CN" dirty="0" smtClean="0"/>
              <a:t>Ⅲ </a:t>
            </a:r>
            <a:endParaRPr lang="zh-CN" altLang="en-US" dirty="0"/>
          </a:p>
        </p:txBody>
      </p:sp>
    </p:spTree>
    <p:extLst>
      <p:ext uri="{BB962C8B-B14F-4D97-AF65-F5344CB8AC3E}">
        <p14:creationId xmlns:p14="http://schemas.microsoft.com/office/powerpoint/2010/main" val="583886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48</a:t>
            </a:fld>
            <a:endParaRPr lang="zh-CN" altLang="en-US"/>
          </a:p>
        </p:txBody>
      </p:sp>
      <p:sp>
        <p:nvSpPr>
          <p:cNvPr id="4" name="文本占位符 3"/>
          <p:cNvSpPr>
            <a:spLocks noGrp="1"/>
          </p:cNvSpPr>
          <p:nvPr>
            <p:ph type="body" sz="quarter" idx="13"/>
          </p:nvPr>
        </p:nvSpPr>
        <p:spPr>
          <a:xfrm>
            <a:off x="468313" y="692150"/>
            <a:ext cx="8207375" cy="5905202"/>
          </a:xfrm>
        </p:spPr>
        <p:txBody>
          <a:bodyPr>
            <a:normAutofit fontScale="85000" lnSpcReduction="20000"/>
          </a:bodyPr>
          <a:lstStyle/>
          <a:p>
            <a:r>
              <a:rPr lang="en-US" altLang="zh-CN" dirty="0" smtClean="0"/>
              <a:t>5</a:t>
            </a:r>
            <a:r>
              <a:rPr lang="zh-CN" altLang="en-US" dirty="0" smtClean="0"/>
              <a:t>、某文件系统空间的最大容量为</a:t>
            </a:r>
            <a:r>
              <a:rPr lang="en-US" altLang="zh-CN" dirty="0" smtClean="0"/>
              <a:t>4TB</a:t>
            </a:r>
            <a:r>
              <a:rPr lang="zh-CN" altLang="en-US" dirty="0" smtClean="0"/>
              <a:t>（</a:t>
            </a:r>
            <a:r>
              <a:rPr lang="en-US" altLang="zh-CN" dirty="0" smtClean="0"/>
              <a:t>1TB =2</a:t>
            </a:r>
            <a:r>
              <a:rPr lang="en-US" altLang="zh-CN" baseline="30000" dirty="0" smtClean="0"/>
              <a:t>40</a:t>
            </a:r>
            <a:r>
              <a:rPr lang="zh-CN" altLang="en-US" dirty="0" smtClean="0"/>
              <a:t>），以磁盘块为基本分配单元。磁盘块大小为</a:t>
            </a:r>
            <a:r>
              <a:rPr lang="en-US" altLang="zh-CN" dirty="0" smtClean="0"/>
              <a:t>1KB</a:t>
            </a:r>
            <a:r>
              <a:rPr lang="zh-CN" altLang="en-US" dirty="0" smtClean="0"/>
              <a:t>。文件控制块（</a:t>
            </a:r>
            <a:r>
              <a:rPr lang="en-US" altLang="zh-CN" dirty="0" smtClean="0"/>
              <a:t>FCB</a:t>
            </a:r>
            <a:r>
              <a:rPr lang="zh-CN" altLang="en-US" dirty="0" smtClean="0"/>
              <a:t>）包含一个</a:t>
            </a:r>
            <a:r>
              <a:rPr lang="en-US" altLang="zh-CN" dirty="0" smtClean="0"/>
              <a:t>512B</a:t>
            </a:r>
            <a:r>
              <a:rPr lang="zh-CN" altLang="en-US" dirty="0" smtClean="0"/>
              <a:t>的索引表区。请回答下列问题。 </a:t>
            </a:r>
          </a:p>
          <a:p>
            <a:r>
              <a:rPr lang="en-US" altLang="zh-CN" dirty="0" smtClean="0"/>
              <a:t>1</a:t>
            </a:r>
            <a:r>
              <a:rPr lang="zh-CN" altLang="en-US" dirty="0" smtClean="0"/>
              <a:t>）假设索引表区仅采用直接索引结构，索引表区存放文件占用的磁盘块号，索引表项中块号最少占多少字节？可支持的单个文件最大长度是多少字节？ </a:t>
            </a:r>
          </a:p>
          <a:p>
            <a:r>
              <a:rPr lang="en-US" altLang="zh-CN" dirty="0" smtClean="0"/>
              <a:t>2</a:t>
            </a:r>
            <a:r>
              <a:rPr lang="zh-CN" altLang="en-US" dirty="0" smtClean="0"/>
              <a:t>）假设索引表区采用如下结构：第</a:t>
            </a:r>
            <a:r>
              <a:rPr lang="en-US" altLang="zh-CN" dirty="0" smtClean="0"/>
              <a:t>0~7</a:t>
            </a:r>
            <a:r>
              <a:rPr lang="zh-CN" altLang="en-US" dirty="0" smtClean="0"/>
              <a:t>字节采用</a:t>
            </a:r>
            <a:r>
              <a:rPr lang="en-US" altLang="zh-CN" dirty="0" smtClean="0"/>
              <a:t>&lt;</a:t>
            </a:r>
            <a:r>
              <a:rPr lang="zh-CN" altLang="en-US" dirty="0" smtClean="0"/>
              <a:t>起始块号，块数</a:t>
            </a:r>
            <a:r>
              <a:rPr lang="en-US" altLang="zh-CN" dirty="0" smtClean="0"/>
              <a:t>&gt;</a:t>
            </a:r>
            <a:r>
              <a:rPr lang="zh-CN" altLang="en-US" dirty="0" smtClean="0"/>
              <a:t>格式表示文件创建时预分配的连续存储空间。其中起始块号占</a:t>
            </a:r>
            <a:r>
              <a:rPr lang="en-US" altLang="zh-CN" dirty="0" smtClean="0"/>
              <a:t>6B</a:t>
            </a:r>
            <a:r>
              <a:rPr lang="zh-CN" altLang="en-US" dirty="0" smtClean="0"/>
              <a:t>，块数占</a:t>
            </a:r>
            <a:r>
              <a:rPr lang="en-US" altLang="zh-CN" dirty="0" smtClean="0"/>
              <a:t>2B</a:t>
            </a:r>
            <a:r>
              <a:rPr lang="zh-CN" altLang="en-US" dirty="0" smtClean="0"/>
              <a:t>；剩余</a:t>
            </a:r>
            <a:r>
              <a:rPr lang="en-US" altLang="zh-CN" dirty="0" smtClean="0"/>
              <a:t>504</a:t>
            </a:r>
            <a:r>
              <a:rPr lang="zh-CN" altLang="en-US" dirty="0" smtClean="0"/>
              <a:t>字节采用直接索引结构，一个索引项占</a:t>
            </a:r>
            <a:r>
              <a:rPr lang="en-US" altLang="zh-CN" dirty="0" smtClean="0"/>
              <a:t>6B</a:t>
            </a:r>
            <a:r>
              <a:rPr lang="zh-CN" altLang="en-US" dirty="0" smtClean="0"/>
              <a:t>，则可支持的单个文件最大长度是多少字节？为了使单个文件的长度达到最大，请指出起始块号和块数分别所占字节数的合理值并说明理由。</a:t>
            </a:r>
            <a:endParaRPr lang="zh-CN" altLang="en-US" dirty="0"/>
          </a:p>
        </p:txBody>
      </p:sp>
    </p:spTree>
    <p:extLst>
      <p:ext uri="{BB962C8B-B14F-4D97-AF65-F5344CB8AC3E}">
        <p14:creationId xmlns:p14="http://schemas.microsoft.com/office/powerpoint/2010/main" val="39398882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49</a:t>
            </a:fld>
            <a:endParaRPr lang="zh-CN" altLang="en-US"/>
          </a:p>
        </p:txBody>
      </p:sp>
      <p:sp>
        <p:nvSpPr>
          <p:cNvPr id="4" name="文本占位符 3"/>
          <p:cNvSpPr>
            <a:spLocks noGrp="1"/>
          </p:cNvSpPr>
          <p:nvPr>
            <p:ph type="body" sz="quarter" idx="13"/>
          </p:nvPr>
        </p:nvSpPr>
        <p:spPr>
          <a:xfrm>
            <a:off x="468313" y="404664"/>
            <a:ext cx="8207375" cy="6453336"/>
          </a:xfrm>
        </p:spPr>
        <p:txBody>
          <a:bodyPr>
            <a:normAutofit fontScale="70000" lnSpcReduction="20000"/>
          </a:bodyPr>
          <a:lstStyle/>
          <a:p>
            <a:r>
              <a:rPr lang="zh-CN" altLang="en-US" dirty="0" smtClean="0"/>
              <a:t>（</a:t>
            </a:r>
            <a:r>
              <a:rPr lang="en-US" altLang="zh-CN" dirty="0" smtClean="0"/>
              <a:t>1</a:t>
            </a:r>
            <a:r>
              <a:rPr lang="zh-CN" altLang="en-US" dirty="0" smtClean="0"/>
              <a:t>）文件系统中所能容纳的磁盘块总数为 </a:t>
            </a:r>
            <a:r>
              <a:rPr lang="en-US" altLang="zh-CN" dirty="0" smtClean="0"/>
              <a:t>4TB/1KB=2</a:t>
            </a:r>
            <a:r>
              <a:rPr lang="en-US" altLang="zh-CN" baseline="30000" dirty="0" smtClean="0"/>
              <a:t>32</a:t>
            </a:r>
            <a:r>
              <a:rPr lang="zh-CN" altLang="en-US" dirty="0" smtClean="0"/>
              <a:t>。要完全表示所有磁盘块，索引项中的块号最少要占</a:t>
            </a:r>
            <a:r>
              <a:rPr lang="en-US" altLang="zh-CN" dirty="0" smtClean="0"/>
              <a:t>32/8=4B</a:t>
            </a:r>
            <a:r>
              <a:rPr lang="zh-CN" altLang="en-US" dirty="0" smtClean="0"/>
              <a:t>。而索引表区仅采用直接索引结构，故 </a:t>
            </a:r>
            <a:r>
              <a:rPr lang="en-US" altLang="zh-CN" dirty="0" smtClean="0"/>
              <a:t>512B </a:t>
            </a:r>
            <a:r>
              <a:rPr lang="zh-CN" altLang="en-US" dirty="0" smtClean="0"/>
              <a:t>的索引表区能容纳 </a:t>
            </a:r>
            <a:r>
              <a:rPr lang="en-US" altLang="zh-CN" dirty="0" smtClean="0"/>
              <a:t>512B/4B=128 </a:t>
            </a:r>
            <a:r>
              <a:rPr lang="zh-CN" altLang="en-US" dirty="0" smtClean="0"/>
              <a:t>个索引项。每个索引项对应一个磁盘块，所以该系统可支持的单个文件最大长度是 </a:t>
            </a:r>
            <a:r>
              <a:rPr lang="en-US" altLang="zh-CN" dirty="0" smtClean="0"/>
              <a:t>128×1KB=128KB</a:t>
            </a:r>
            <a:r>
              <a:rPr lang="zh-CN" altLang="en-US" dirty="0" smtClean="0"/>
              <a:t>。</a:t>
            </a:r>
          </a:p>
          <a:p>
            <a:r>
              <a:rPr lang="zh-CN" altLang="en-US" dirty="0" smtClean="0"/>
              <a:t>（</a:t>
            </a:r>
            <a:r>
              <a:rPr lang="en-US" altLang="zh-CN" dirty="0" smtClean="0"/>
              <a:t>2</a:t>
            </a:r>
            <a:r>
              <a:rPr lang="zh-CN" altLang="en-US" dirty="0" smtClean="0"/>
              <a:t>）这里的考查的分配方式不同于我们所熟悉的三种经典分配方式，但是题目中给出了详细的解释。所求的单个文件最大长度一共包含两部分：预分配的连续空间和直接索引区。</a:t>
            </a:r>
            <a:endParaRPr lang="en-US" altLang="zh-CN" dirty="0" smtClean="0"/>
          </a:p>
          <a:p>
            <a:r>
              <a:rPr lang="zh-CN" altLang="en-US" dirty="0" smtClean="0"/>
              <a:t>        连续区块数占 </a:t>
            </a:r>
            <a:r>
              <a:rPr lang="en-US" altLang="zh-CN" dirty="0" smtClean="0"/>
              <a:t>2B</a:t>
            </a:r>
            <a:r>
              <a:rPr lang="zh-CN" altLang="en-US" dirty="0" smtClean="0"/>
              <a:t>，共可以表示 </a:t>
            </a:r>
            <a:r>
              <a:rPr lang="en-US" altLang="zh-CN" dirty="0" smtClean="0"/>
              <a:t>2</a:t>
            </a:r>
            <a:r>
              <a:rPr lang="en-US" altLang="zh-CN" baseline="30000" dirty="0" smtClean="0"/>
              <a:t>16 </a:t>
            </a:r>
            <a:r>
              <a:rPr lang="zh-CN" altLang="en-US" dirty="0" smtClean="0"/>
              <a:t>个磁盘块，即 </a:t>
            </a:r>
            <a:r>
              <a:rPr lang="en-US" altLang="zh-CN" dirty="0" smtClean="0"/>
              <a:t>2</a:t>
            </a:r>
            <a:r>
              <a:rPr lang="en-US" altLang="zh-CN" baseline="30000" dirty="0" smtClean="0"/>
              <a:t>26</a:t>
            </a:r>
            <a:r>
              <a:rPr lang="en-US" altLang="zh-CN" dirty="0" smtClean="0"/>
              <a:t>B</a:t>
            </a:r>
            <a:r>
              <a:rPr lang="zh-CN" altLang="en-US" dirty="0" smtClean="0"/>
              <a:t>。直接索引区共 </a:t>
            </a:r>
            <a:r>
              <a:rPr lang="en-US" altLang="zh-CN" dirty="0" smtClean="0"/>
              <a:t>504B/6B=84 </a:t>
            </a:r>
            <a:r>
              <a:rPr lang="zh-CN" altLang="en-US" dirty="0" smtClean="0"/>
              <a:t>个索引项。所以该系统可支持的单个文件最大长度是 </a:t>
            </a:r>
            <a:r>
              <a:rPr lang="en-US" altLang="zh-CN" dirty="0" smtClean="0"/>
              <a:t>2</a:t>
            </a:r>
            <a:r>
              <a:rPr lang="en-US" altLang="zh-CN" baseline="30000" dirty="0" smtClean="0"/>
              <a:t>26</a:t>
            </a:r>
            <a:r>
              <a:rPr lang="en-US" altLang="zh-CN" dirty="0" smtClean="0"/>
              <a:t>B+84KB</a:t>
            </a:r>
            <a:r>
              <a:rPr lang="zh-CN" altLang="en-US" dirty="0" smtClean="0"/>
              <a:t>。</a:t>
            </a:r>
          </a:p>
          <a:p>
            <a:r>
              <a:rPr lang="zh-CN" altLang="en-US" dirty="0" smtClean="0"/>
              <a:t>        为了使单个文件的长度达到最大，应使连续区的块数字段表示的空间大小尽可能接近系统最大容量 </a:t>
            </a:r>
            <a:r>
              <a:rPr lang="en-US" altLang="zh-CN" dirty="0" smtClean="0"/>
              <a:t>4TB</a:t>
            </a:r>
            <a:r>
              <a:rPr lang="zh-CN" altLang="en-US" dirty="0" smtClean="0"/>
              <a:t>。分别设起始块号和块数分别占 </a:t>
            </a:r>
            <a:r>
              <a:rPr lang="en-US" altLang="zh-CN" dirty="0" smtClean="0"/>
              <a:t>4B</a:t>
            </a:r>
            <a:r>
              <a:rPr lang="zh-CN" altLang="en-US" dirty="0" smtClean="0"/>
              <a:t>，这样起始块号可以寻址的范围是 </a:t>
            </a:r>
            <a:r>
              <a:rPr lang="en-US" altLang="zh-CN" dirty="0" smtClean="0"/>
              <a:t>2</a:t>
            </a:r>
            <a:r>
              <a:rPr lang="en-US" altLang="zh-CN" baseline="30000" dirty="0" smtClean="0"/>
              <a:t>32</a:t>
            </a:r>
            <a:r>
              <a:rPr lang="en-US" altLang="zh-CN" dirty="0" smtClean="0"/>
              <a:t> </a:t>
            </a:r>
            <a:r>
              <a:rPr lang="zh-CN" altLang="en-US" dirty="0" smtClean="0"/>
              <a:t>个磁盘块，共 </a:t>
            </a:r>
            <a:r>
              <a:rPr lang="en-US" altLang="zh-CN" dirty="0" smtClean="0"/>
              <a:t>4TB</a:t>
            </a:r>
            <a:r>
              <a:rPr lang="zh-CN" altLang="en-US" dirty="0" smtClean="0"/>
              <a:t>，即整个系统空间。同样的，块数字段可以表示最多 </a:t>
            </a:r>
            <a:r>
              <a:rPr lang="en-US" altLang="zh-CN" dirty="0" smtClean="0"/>
              <a:t>2</a:t>
            </a:r>
            <a:r>
              <a:rPr lang="en-US" altLang="zh-CN" baseline="30000" dirty="0" smtClean="0"/>
              <a:t>32 </a:t>
            </a:r>
            <a:r>
              <a:rPr lang="zh-CN" altLang="en-US" dirty="0" smtClean="0"/>
              <a:t>个磁盘块，共 </a:t>
            </a:r>
            <a:r>
              <a:rPr lang="en-US" altLang="zh-CN" dirty="0" smtClean="0"/>
              <a:t>4TB</a:t>
            </a:r>
            <a:r>
              <a:rPr lang="zh-CN" altLang="en-US" dirty="0" smtClean="0"/>
              <a:t>。</a:t>
            </a:r>
          </a:p>
          <a:p>
            <a:endParaRPr lang="zh-CN" altLang="en-US" dirty="0"/>
          </a:p>
        </p:txBody>
      </p:sp>
    </p:spTree>
    <p:extLst>
      <p:ext uri="{BB962C8B-B14F-4D97-AF65-F5344CB8AC3E}">
        <p14:creationId xmlns:p14="http://schemas.microsoft.com/office/powerpoint/2010/main" val="3699220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．两级目录</a:t>
            </a:r>
          </a:p>
          <a:p>
            <a:endParaRPr lang="zh-CN" altLang="en-US" dirty="0"/>
          </a:p>
        </p:txBody>
      </p:sp>
      <p:graphicFrame>
        <p:nvGraphicFramePr>
          <p:cNvPr id="258050" name="Object 5"/>
          <p:cNvGraphicFramePr>
            <a:graphicFrameLocks noChangeAspect="1"/>
          </p:cNvGraphicFramePr>
          <p:nvPr/>
        </p:nvGraphicFramePr>
        <p:xfrm>
          <a:off x="304800" y="1484784"/>
          <a:ext cx="8839200" cy="4579937"/>
        </p:xfrm>
        <a:graphic>
          <a:graphicData uri="http://schemas.openxmlformats.org/presentationml/2006/ole">
            <mc:AlternateContent xmlns:mc="http://schemas.openxmlformats.org/markup-compatibility/2006">
              <mc:Choice xmlns:v="urn:schemas-microsoft-com:vml" Requires="v">
                <p:oleObj spid="_x0000_s258052" r:id="rId3" imgW="3953148" imgH="2046336" progId="Visio.Drawing.4">
                  <p:embed/>
                </p:oleObj>
              </mc:Choice>
              <mc:Fallback>
                <p:oleObj r:id="rId3" imgW="3953148" imgH="2046336"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484784"/>
                        <a:ext cx="8839200" cy="457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文本占位符 3"/>
          <p:cNvSpPr>
            <a:spLocks noGrp="1"/>
          </p:cNvSpPr>
          <p:nvPr>
            <p:ph type="body" sz="quarter" idx="13"/>
          </p:nvPr>
        </p:nvSpPr>
        <p:spPr/>
        <p:txBody>
          <a:bodyPr/>
          <a:lstStyle/>
          <a:p>
            <a:r>
              <a:rPr lang="en-US" altLang="zh-CN" dirty="0" smtClean="0"/>
              <a:t>3</a:t>
            </a:r>
            <a:r>
              <a:rPr lang="zh-CN" altLang="en-US" dirty="0" smtClean="0"/>
              <a:t>．多级目录结构</a:t>
            </a:r>
          </a:p>
          <a:p>
            <a:r>
              <a:rPr lang="zh-CN" altLang="en-US" dirty="0" smtClean="0"/>
              <a:t>　　</a:t>
            </a:r>
            <a:r>
              <a:rPr lang="en-US" altLang="zh-CN" dirty="0" smtClean="0"/>
              <a:t>1) </a:t>
            </a:r>
            <a:r>
              <a:rPr lang="zh-CN" altLang="en-US" dirty="0" smtClean="0"/>
              <a:t>目录结构</a:t>
            </a:r>
          </a:p>
          <a:p>
            <a:endParaRPr lang="zh-CN" altLang="en-US" dirty="0"/>
          </a:p>
        </p:txBody>
      </p:sp>
      <p:graphicFrame>
        <p:nvGraphicFramePr>
          <p:cNvPr id="259074" name="Object 5"/>
          <p:cNvGraphicFramePr>
            <a:graphicFrameLocks noChangeAspect="1"/>
          </p:cNvGraphicFramePr>
          <p:nvPr/>
        </p:nvGraphicFramePr>
        <p:xfrm>
          <a:off x="539552" y="1556792"/>
          <a:ext cx="8229600" cy="4667250"/>
        </p:xfrm>
        <a:graphic>
          <a:graphicData uri="http://schemas.openxmlformats.org/presentationml/2006/ole">
            <mc:AlternateContent xmlns:mc="http://schemas.openxmlformats.org/markup-compatibility/2006">
              <mc:Choice xmlns:v="urn:schemas-microsoft-com:vml" Requires="v">
                <p:oleObj spid="_x0000_s259076" r:id="rId3" imgW="4429852" imgH="2513287" progId="Visio.Drawing.4">
                  <p:embed/>
                </p:oleObj>
              </mc:Choice>
              <mc:Fallback>
                <p:oleObj r:id="rId3" imgW="4429852" imgH="2513287"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556792"/>
                        <a:ext cx="8229600" cy="466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lnSpcReduction="10000"/>
          </a:bodyPr>
          <a:lstStyle/>
          <a:p>
            <a:r>
              <a:rPr lang="zh-CN" altLang="en-US" dirty="0" smtClean="0"/>
              <a:t>    　</a:t>
            </a:r>
            <a:r>
              <a:rPr lang="en-US" altLang="zh-CN" dirty="0" smtClean="0"/>
              <a:t>2) </a:t>
            </a:r>
            <a:r>
              <a:rPr lang="zh-CN" altLang="en-US" dirty="0" smtClean="0"/>
              <a:t>路径名</a:t>
            </a:r>
            <a:endParaRPr lang="en-US" altLang="zh-CN" dirty="0" smtClean="0"/>
          </a:p>
          <a:p>
            <a:r>
              <a:rPr lang="zh-CN" altLang="en-US" dirty="0" smtClean="0"/>
              <a:t>        在图</a:t>
            </a:r>
            <a:r>
              <a:rPr lang="en-US" altLang="zh-CN" dirty="0" smtClean="0"/>
              <a:t>6-19 </a:t>
            </a:r>
            <a:r>
              <a:rPr lang="zh-CN" altLang="en-US" dirty="0" smtClean="0"/>
              <a:t>中用户</a:t>
            </a:r>
            <a:r>
              <a:rPr lang="en-US" altLang="zh-CN" dirty="0" smtClean="0"/>
              <a:t>B</a:t>
            </a:r>
            <a:r>
              <a:rPr lang="zh-CN" altLang="en-US" dirty="0" smtClean="0"/>
              <a:t>为访问文件</a:t>
            </a:r>
            <a:r>
              <a:rPr lang="en-US" altLang="zh-CN" dirty="0" smtClean="0"/>
              <a:t>J</a:t>
            </a:r>
            <a:r>
              <a:rPr lang="zh-CN" altLang="en-US" dirty="0" smtClean="0"/>
              <a:t>，应使用其路径名</a:t>
            </a:r>
            <a:r>
              <a:rPr lang="en-US" altLang="zh-CN" dirty="0" smtClean="0"/>
              <a:t>/B/F/J</a:t>
            </a:r>
            <a:r>
              <a:rPr lang="zh-CN" altLang="en-US" dirty="0" smtClean="0"/>
              <a:t>来访问。</a:t>
            </a:r>
            <a:endParaRPr lang="en-US" altLang="zh-CN" dirty="0" smtClean="0"/>
          </a:p>
          <a:p>
            <a:r>
              <a:rPr lang="en-US" altLang="zh-CN" dirty="0" smtClean="0"/>
              <a:t>        3) </a:t>
            </a:r>
            <a:r>
              <a:rPr lang="zh-CN" altLang="en-US" dirty="0" smtClean="0"/>
              <a:t>当前目录</a:t>
            </a:r>
            <a:r>
              <a:rPr lang="en-US" altLang="zh-CN" dirty="0" smtClean="0"/>
              <a:t>(Current Directory)</a:t>
            </a:r>
          </a:p>
          <a:p>
            <a:r>
              <a:rPr lang="zh-CN" altLang="en-US" dirty="0" smtClean="0"/>
              <a:t>        如用户</a:t>
            </a:r>
            <a:r>
              <a:rPr lang="en-US" altLang="zh-CN" dirty="0" smtClean="0"/>
              <a:t>B</a:t>
            </a:r>
            <a:r>
              <a:rPr lang="zh-CN" altLang="en-US" dirty="0" smtClean="0"/>
              <a:t>的当前目录是</a:t>
            </a:r>
            <a:r>
              <a:rPr lang="en-US" altLang="zh-CN" dirty="0" smtClean="0"/>
              <a:t>F</a:t>
            </a:r>
            <a:r>
              <a:rPr lang="zh-CN" altLang="en-US" dirty="0" smtClean="0"/>
              <a:t>，则此时文件</a:t>
            </a:r>
            <a:r>
              <a:rPr lang="en-US" altLang="zh-CN" dirty="0" smtClean="0"/>
              <a:t>J</a:t>
            </a:r>
            <a:r>
              <a:rPr lang="zh-CN" altLang="en-US" dirty="0" smtClean="0"/>
              <a:t>的相对路径名仅是</a:t>
            </a:r>
            <a:r>
              <a:rPr lang="en-US" altLang="zh-CN" dirty="0" smtClean="0"/>
              <a:t>J</a:t>
            </a:r>
            <a:r>
              <a:rPr lang="zh-CN" altLang="en-US" dirty="0" smtClean="0"/>
              <a:t>本身。这样，把从当前目录开始直到数据文件为止所构成的路径名，称为相对路径名</a:t>
            </a:r>
            <a:r>
              <a:rPr lang="en-US" altLang="zh-CN" dirty="0" smtClean="0"/>
              <a:t>(relative path name)</a:t>
            </a:r>
            <a:r>
              <a:rPr lang="zh-CN" altLang="en-US" dirty="0" smtClean="0"/>
              <a:t>；而把从树根开始的路径名称为绝对路径名</a:t>
            </a:r>
            <a:r>
              <a:rPr lang="en-US" altLang="zh-CN" dirty="0" smtClean="0"/>
              <a:t>(absolute path name)</a:t>
            </a:r>
            <a:r>
              <a:rPr lang="zh-CN" altLang="en-US" dirty="0" smtClean="0"/>
              <a:t>。 </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lnSpcReduction="10000"/>
          </a:bodyPr>
          <a:lstStyle/>
          <a:p>
            <a:r>
              <a:rPr lang="en-US" altLang="zh-CN" dirty="0" smtClean="0"/>
              <a:t>6.4.3</a:t>
            </a:r>
            <a:r>
              <a:rPr lang="zh-CN" altLang="en-US" dirty="0" smtClean="0"/>
              <a:t>　目录查询技术</a:t>
            </a:r>
          </a:p>
          <a:p>
            <a:r>
              <a:rPr lang="en-US" altLang="zh-CN" dirty="0" smtClean="0"/>
              <a:t>1</a:t>
            </a:r>
            <a:r>
              <a:rPr lang="zh-CN" altLang="en-US" dirty="0" smtClean="0"/>
              <a:t>．线性检索法</a:t>
            </a:r>
            <a:endParaRPr lang="en-US" altLang="zh-CN" dirty="0" smtClean="0"/>
          </a:p>
          <a:p>
            <a:r>
              <a:rPr lang="zh-CN" altLang="en-US" dirty="0" smtClean="0"/>
              <a:t>        线性检索法又称为顺序检索法。在单级目录中，利用用户提供的文件名，用顺序查找法直接从文件目录中找到指名文件的目录项。在树型目录中，用户提供的文件名是由多个文件分量名组成的路径名，此时须对多级目录进行查找。假定用户给定的文件路径名是</a:t>
            </a:r>
            <a:r>
              <a:rPr lang="en-US" altLang="zh-CN" dirty="0" smtClean="0"/>
              <a:t>/</a:t>
            </a:r>
            <a:r>
              <a:rPr lang="en-US" altLang="zh-CN" dirty="0" err="1" smtClean="0"/>
              <a:t>usr</a:t>
            </a:r>
            <a:r>
              <a:rPr lang="en-US" altLang="zh-CN" dirty="0" smtClean="0"/>
              <a:t>/</a:t>
            </a:r>
            <a:r>
              <a:rPr lang="en-US" altLang="zh-CN" dirty="0" err="1" smtClean="0"/>
              <a:t>ast</a:t>
            </a:r>
            <a:r>
              <a:rPr lang="en-US" altLang="zh-CN" dirty="0" smtClean="0"/>
              <a:t>/</a:t>
            </a:r>
            <a:r>
              <a:rPr lang="en-US" altLang="zh-CN" dirty="0" err="1" smtClean="0"/>
              <a:t>mbox</a:t>
            </a:r>
            <a:r>
              <a:rPr lang="zh-CN" altLang="en-US" dirty="0" smtClean="0"/>
              <a:t>，则查找</a:t>
            </a:r>
            <a:r>
              <a:rPr lang="en-US" altLang="zh-CN" dirty="0" smtClean="0"/>
              <a:t>/</a:t>
            </a:r>
            <a:r>
              <a:rPr lang="en-US" altLang="zh-CN" dirty="0" err="1" smtClean="0"/>
              <a:t>usr</a:t>
            </a:r>
            <a:r>
              <a:rPr lang="en-US" altLang="zh-CN" dirty="0" smtClean="0"/>
              <a:t>/</a:t>
            </a:r>
            <a:r>
              <a:rPr lang="en-US" altLang="zh-CN" dirty="0" err="1" smtClean="0"/>
              <a:t>ast</a:t>
            </a:r>
            <a:r>
              <a:rPr lang="en-US" altLang="zh-CN" dirty="0" smtClean="0"/>
              <a:t>/</a:t>
            </a:r>
            <a:r>
              <a:rPr lang="en-US" altLang="zh-CN" dirty="0" err="1" smtClean="0"/>
              <a:t>mbox</a:t>
            </a:r>
            <a:r>
              <a:rPr lang="zh-CN" altLang="en-US" dirty="0" smtClean="0"/>
              <a:t>文件的过程如图</a:t>
            </a:r>
            <a:r>
              <a:rPr lang="en-US" altLang="zh-CN" dirty="0" smtClean="0"/>
              <a:t>6-20</a:t>
            </a:r>
            <a:r>
              <a:rPr lang="zh-CN" altLang="en-US" dirty="0" smtClean="0"/>
              <a:t>所示。</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261122" name="Object 5"/>
          <p:cNvGraphicFramePr>
            <a:graphicFrameLocks noChangeAspect="1"/>
          </p:cNvGraphicFramePr>
          <p:nvPr/>
        </p:nvGraphicFramePr>
        <p:xfrm>
          <a:off x="395536" y="1052736"/>
          <a:ext cx="8534400" cy="4697412"/>
        </p:xfrm>
        <a:graphic>
          <a:graphicData uri="http://schemas.openxmlformats.org/presentationml/2006/ole">
            <mc:AlternateContent xmlns:mc="http://schemas.openxmlformats.org/markup-compatibility/2006">
              <mc:Choice xmlns:v="urn:schemas-microsoft-com:vml" Requires="v">
                <p:oleObj spid="_x0000_s261124" r:id="rId3" imgW="4313208" imgH="2513287" progId="Visio.Drawing.4">
                  <p:embed/>
                </p:oleObj>
              </mc:Choice>
              <mc:Fallback>
                <p:oleObj r:id="rId3" imgW="4313208" imgH="2513287"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t="1743" b="3409"/>
                      <a:stretch>
                        <a:fillRect/>
                      </a:stretch>
                    </p:blipFill>
                    <p:spPr bwMode="auto">
                      <a:xfrm>
                        <a:off x="395536" y="1052736"/>
                        <a:ext cx="8534400" cy="469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14227</TotalTime>
  <Words>1506</Words>
  <Application>Microsoft Office PowerPoint</Application>
  <PresentationFormat>全屏显示(4:3)</PresentationFormat>
  <Paragraphs>194</Paragraphs>
  <Slides>49</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52" baseType="lpstr">
      <vt:lpstr>质朴</vt:lpstr>
      <vt:lpstr>Document</vt:lpstr>
      <vt:lpstr>VISIO 4 Drawing</vt:lpstr>
      <vt:lpstr>第二十二讲</vt:lpstr>
      <vt:lpstr>本次课程主要内容</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wx</cp:lastModifiedBy>
  <cp:revision>805</cp:revision>
  <dcterms:created xsi:type="dcterms:W3CDTF">2013-09-15T00:45:06Z</dcterms:created>
  <dcterms:modified xsi:type="dcterms:W3CDTF">2014-12-16T17:49:30Z</dcterms:modified>
</cp:coreProperties>
</file>