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75" r:id="rId7"/>
    <p:sldId id="279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69" r:id="rId16"/>
    <p:sldId id="276" r:id="rId17"/>
    <p:sldId id="277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96329" autoAdjust="0"/>
  </p:normalViewPr>
  <p:slideViewPr>
    <p:cSldViewPr>
      <p:cViewPr>
        <p:scale>
          <a:sx n="100" d="100"/>
          <a:sy n="100" d="100"/>
        </p:scale>
        <p:origin x="348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34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32085-39C4-4D72-A10E-FF16FF987031}" type="datetimeFigureOut">
              <a:rPr lang="zh-CN" altLang="en-US" smtClean="0"/>
              <a:pPr/>
              <a:t>2014/10/24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8C39E-73C8-4A1F-81CA-66DC4A8B00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29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AA2D9-0245-4213-A546-AFF980BE33C8}" type="datetimeFigureOut">
              <a:rPr lang="zh-CN" altLang="en-US" smtClean="0"/>
              <a:pPr/>
              <a:t>2014/10/24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C97FA-DC5D-4BAC-9F14-F824A46E9B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10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F37B4158-9F6C-4AD6-AE5E-4CE912EF3AAB}" type="datetime8">
              <a:rPr lang="zh-CN" altLang="en-US" smtClean="0"/>
              <a:t>2014年10月24日3时4分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4392" y="1997224"/>
            <a:ext cx="6858000" cy="1066800"/>
          </a:xfrm>
        </p:spPr>
        <p:txBody>
          <a:bodyPr anchor="t" anchorCtr="0">
            <a:noAutofit/>
          </a:bodyPr>
          <a:lstStyle>
            <a:lvl1pPr algn="ctr">
              <a:buNone/>
              <a:defRPr sz="4800" b="1"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592" y="3292624"/>
            <a:ext cx="67818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600" b="1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9592" y="1844824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矩形 7"/>
          <p:cNvSpPr/>
          <p:nvPr/>
        </p:nvSpPr>
        <p:spPr>
          <a:xfrm>
            <a:off x="959024" y="1844824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74916" y="0"/>
            <a:ext cx="366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 smtClean="0">
                <a:uFill>
                  <a:solidFill>
                    <a:srgbClr val="7030A0"/>
                  </a:solidFill>
                </a:uFill>
              </a:rPr>
              <a:t>第三章 处理机调度与死锁</a:t>
            </a:r>
            <a:endParaRPr lang="zh-CN" altLang="en-US" sz="2400" u="wavyDbl" baseline="0" dirty="0">
              <a:uFill>
                <a:solidFill>
                  <a:srgbClr val="7030A0"/>
                </a:solidFill>
              </a:u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871417" y="6413377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东北大学秦皇岛分校计算机与通信工程学院</a:t>
            </a:r>
            <a:endParaRPr lang="zh-CN" altLang="en-US" sz="1600" b="0" cap="none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374916" y="0"/>
            <a:ext cx="366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 smtClean="0">
                <a:uFill>
                  <a:solidFill>
                    <a:srgbClr val="7030A0"/>
                  </a:solidFill>
                </a:uFill>
              </a:rPr>
              <a:t>第三章 处理机调度与死锁</a:t>
            </a:r>
            <a:endParaRPr lang="zh-CN" altLang="en-US" sz="2400" u="wavyDbl" baseline="0" dirty="0">
              <a:uFill>
                <a:solidFill>
                  <a:srgbClr val="7030A0"/>
                </a:solidFill>
              </a:u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400675"/>
          </a:xfrm>
        </p:spPr>
        <p:txBody>
          <a:bodyPr>
            <a:normAutofit/>
          </a:bodyPr>
          <a:lstStyle>
            <a:lvl1pPr marL="0">
              <a:lnSpc>
                <a:spcPct val="150000"/>
              </a:lnSpc>
              <a:spcBef>
                <a:spcPts val="0"/>
              </a:spcBef>
              <a:buNone/>
              <a:defRPr sz="2800" b="1"/>
            </a:lvl1pPr>
          </a:lstStyle>
          <a:p>
            <a:pPr lvl="0"/>
            <a:endParaRPr lang="zh-CN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871417" y="6413377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东北大学秦皇岛分校计算机与通信工程学院</a:t>
            </a:r>
            <a:endParaRPr lang="zh-CN" altLang="en-US" sz="1600" b="0" cap="none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6632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4916" y="0"/>
            <a:ext cx="366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 smtClean="0">
                <a:uFill>
                  <a:solidFill>
                    <a:srgbClr val="7030A0"/>
                  </a:solidFill>
                </a:uFill>
              </a:rPr>
              <a:t>第三章 处理机调度与死锁</a:t>
            </a:r>
            <a:endParaRPr lang="zh-CN" altLang="en-US" sz="2400" u="wavyDbl" baseline="0" dirty="0">
              <a:uFill>
                <a:solidFill>
                  <a:srgbClr val="7030A0"/>
                </a:solidFill>
              </a:u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871417" y="6413377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东北大学秦皇岛分校计算机与通信工程学院</a:t>
            </a:r>
            <a:endParaRPr lang="zh-CN" altLang="en-US" sz="1600" b="0" cap="none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9" r:id="rId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lang="en-US" altLang="en-US" sz="3200" b="1" kern="1200" dirty="0">
          <a:solidFill>
            <a:schemeClr val="tx1"/>
          </a:solidFill>
          <a:latin typeface="+mj-ea"/>
          <a:ea typeface="+mj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第十一讲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习题二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61717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、系统产生死锁是指（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）。产生死锁的基本原因是（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）和（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），产生死锁的四个必要条件是互斥条件、（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）、不剥夺条件和（</a:t>
            </a:r>
            <a:r>
              <a:rPr lang="en-US" altLang="zh-CN" dirty="0" smtClean="0"/>
              <a:t>E</a:t>
            </a:r>
            <a:r>
              <a:rPr lang="zh-CN" altLang="en-US" dirty="0" smtClean="0"/>
              <a:t>）。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A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： （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）系统发生重大故障（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）若干进程同时处于阻塞状态（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3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）若干进程正在等待永远不可能得到的资源（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4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）请求的资源数量大于系统提供的资源数量（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5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）若干进程等待被其它进程所占用而又不可能被释放的资源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61717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、系统产生死锁是指（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）。产生死锁的基本原因是（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）和（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），产生死锁的四个必要条件是互斥条件、（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）、不剥夺条件和（</a:t>
            </a:r>
            <a:r>
              <a:rPr lang="en-US" altLang="zh-CN" dirty="0" smtClean="0"/>
              <a:t>E</a:t>
            </a:r>
            <a:r>
              <a:rPr lang="zh-CN" altLang="en-US" dirty="0" smtClean="0"/>
              <a:t>）。</a:t>
            </a:r>
          </a:p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  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： （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）资源分配不当（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）系统资源不足（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3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）作业调度不当（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4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）资源的独占性</a:t>
            </a:r>
          </a:p>
          <a:p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  C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： （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）进程推荐顺序不当（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）进程调度不当（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3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）系统中进程太多（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4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）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运行太快</a:t>
            </a:r>
          </a:p>
          <a:p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  D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： （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）请求和阻塞条件（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）请求和释放条件（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3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）请求和保持条件（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4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）释放和阻塞条件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7544" y="764704"/>
            <a:ext cx="8207375" cy="5400675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、系统产生死锁是指（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）。产生死锁的基本原因是（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）和（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），产生死锁的四个必要条件是互斥条件、（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）、不剥夺条件和（</a:t>
            </a:r>
            <a:r>
              <a:rPr lang="en-US" altLang="zh-CN" dirty="0" smtClean="0"/>
              <a:t>E</a:t>
            </a:r>
            <a:r>
              <a:rPr lang="zh-CN" altLang="en-US" dirty="0" smtClean="0"/>
              <a:t>）。</a:t>
            </a:r>
          </a:p>
          <a:p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E</a:t>
            </a:r>
            <a:r>
              <a:rPr lang="zh-CN" altLang="en-US" dirty="0" smtClean="0">
                <a:solidFill>
                  <a:srgbClr val="0070C0"/>
                </a:solidFill>
              </a:rPr>
              <a:t>： （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）线性增长条件（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）环路条件（</a:t>
            </a:r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r>
              <a:rPr lang="zh-CN" altLang="en-US" dirty="0" smtClean="0">
                <a:solidFill>
                  <a:srgbClr val="0070C0"/>
                </a:solidFill>
              </a:rPr>
              <a:t>）无序释放条件（</a:t>
            </a:r>
            <a:r>
              <a:rPr lang="en-US" altLang="zh-CN" dirty="0" smtClean="0">
                <a:solidFill>
                  <a:srgbClr val="0070C0"/>
                </a:solidFill>
              </a:rPr>
              <a:t>4</a:t>
            </a:r>
            <a:r>
              <a:rPr lang="zh-CN" altLang="en-US" dirty="0" smtClean="0">
                <a:solidFill>
                  <a:srgbClr val="0070C0"/>
                </a:solidFill>
              </a:rPr>
              <a:t>）有序释放条件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95536" y="692150"/>
            <a:ext cx="8496943" cy="55451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、从下面关于安全状态和非安全状态的论述中，选出一条正确的论述。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）安全状态是没有死锁的状态，非安全状态是有死锁的状态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）安全状态是可能有死锁的状态，非安全状态也可能有死锁的状态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r>
              <a:rPr lang="zh-CN" altLang="en-US" dirty="0" smtClean="0">
                <a:solidFill>
                  <a:srgbClr val="0070C0"/>
                </a:solidFill>
              </a:rPr>
              <a:t>）安全状态是可能没有死锁的状态，非安全状态是有死锁的状态。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4</a:t>
            </a:r>
            <a:r>
              <a:rPr lang="zh-CN" altLang="en-US" dirty="0" smtClean="0">
                <a:solidFill>
                  <a:srgbClr val="0070C0"/>
                </a:solidFill>
              </a:rPr>
              <a:t>）安全状态是没有死锁的状态，非安全状态是有可能死锁的状态。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424167" cy="5400675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、下列关于银行家算法的叙述中，正确的是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A. </a:t>
            </a:r>
            <a:r>
              <a:rPr lang="zh-CN" altLang="en-US" dirty="0" smtClean="0">
                <a:solidFill>
                  <a:srgbClr val="0070C0"/>
                </a:solidFill>
              </a:rPr>
              <a:t>银行家算法可以预防死锁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B. </a:t>
            </a:r>
            <a:r>
              <a:rPr lang="zh-CN" altLang="en-US" dirty="0" smtClean="0">
                <a:solidFill>
                  <a:srgbClr val="0070C0"/>
                </a:solidFill>
              </a:rPr>
              <a:t>当系统处于安全状态时，系统中一定无死锁进程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C. </a:t>
            </a:r>
            <a:r>
              <a:rPr lang="zh-CN" altLang="en-US" dirty="0" smtClean="0">
                <a:solidFill>
                  <a:srgbClr val="0070C0"/>
                </a:solidFill>
              </a:rPr>
              <a:t>当系统处于不安全状态时，系统中一定会出现死锁进程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D.</a:t>
            </a:r>
            <a:r>
              <a:rPr lang="zh-CN" altLang="en-US" dirty="0" smtClean="0">
                <a:solidFill>
                  <a:srgbClr val="0070C0"/>
                </a:solidFill>
              </a:rPr>
              <a:t>银行家算法破坏了死锁必要条件中的“请求和保持”条件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、解决死锁的方法有预防、避免、检测并解除等，一次性分配所有资源采用的是其中的（   ）方法，银行家算法采用的是其中的（  ）方法。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假设</a:t>
            </a:r>
            <a:r>
              <a:rPr lang="en-US" altLang="zh-CN" dirty="0" smtClean="0"/>
              <a:t> 5 </a:t>
            </a:r>
            <a:r>
              <a:rPr lang="zh-CN" altLang="zh-CN" dirty="0" smtClean="0"/>
              <a:t>个进程</a:t>
            </a:r>
            <a:r>
              <a:rPr lang="en-US" altLang="zh-CN" dirty="0" smtClean="0"/>
              <a:t> P0</a:t>
            </a:r>
            <a:r>
              <a:rPr lang="zh-CN" altLang="zh-CN" dirty="0" smtClean="0"/>
              <a:t>、</a:t>
            </a:r>
            <a:r>
              <a:rPr lang="en-US" altLang="zh-CN" dirty="0" smtClean="0"/>
              <a:t>P1</a:t>
            </a:r>
            <a:r>
              <a:rPr lang="zh-CN" altLang="zh-CN" dirty="0" smtClean="0"/>
              <a:t>、</a:t>
            </a:r>
            <a:r>
              <a:rPr lang="en-US" altLang="zh-CN" dirty="0" smtClean="0"/>
              <a:t>P2</a:t>
            </a:r>
            <a:r>
              <a:rPr lang="zh-CN" altLang="zh-CN" dirty="0" smtClean="0"/>
              <a:t>、</a:t>
            </a:r>
            <a:r>
              <a:rPr lang="en-US" altLang="zh-CN" dirty="0" smtClean="0"/>
              <a:t>P3</a:t>
            </a:r>
            <a:r>
              <a:rPr lang="zh-CN" altLang="zh-CN" dirty="0" smtClean="0"/>
              <a:t>、</a:t>
            </a:r>
            <a:r>
              <a:rPr lang="en-US" altLang="zh-CN" dirty="0" smtClean="0"/>
              <a:t>P4 </a:t>
            </a:r>
            <a:r>
              <a:rPr lang="zh-CN" altLang="zh-CN" dirty="0" smtClean="0"/>
              <a:t>共享三类资源</a:t>
            </a:r>
            <a:r>
              <a:rPr lang="en-US" altLang="zh-CN" dirty="0" smtClean="0"/>
              <a:t> R1</a:t>
            </a:r>
            <a:r>
              <a:rPr lang="zh-CN" altLang="zh-CN" dirty="0" smtClean="0"/>
              <a:t>、</a:t>
            </a:r>
            <a:r>
              <a:rPr lang="en-US" altLang="zh-CN" dirty="0" smtClean="0"/>
              <a:t>R2</a:t>
            </a:r>
            <a:r>
              <a:rPr lang="zh-CN" altLang="zh-CN" dirty="0" smtClean="0"/>
              <a:t>、</a:t>
            </a:r>
            <a:r>
              <a:rPr lang="en-US" altLang="zh-CN" dirty="0" smtClean="0"/>
              <a:t>R3</a:t>
            </a:r>
            <a:r>
              <a:rPr lang="zh-CN" altLang="zh-CN" dirty="0" smtClean="0"/>
              <a:t>，这些资源总数分别为</a:t>
            </a:r>
            <a:r>
              <a:rPr lang="en-US" altLang="zh-CN" dirty="0" smtClean="0"/>
              <a:t> 18</a:t>
            </a:r>
            <a:r>
              <a:rPr lang="zh-CN" altLang="zh-CN" dirty="0" smtClean="0"/>
              <a:t>、</a:t>
            </a:r>
            <a:r>
              <a:rPr lang="en-US" altLang="zh-CN" dirty="0" smtClean="0"/>
              <a:t>6</a:t>
            </a:r>
            <a:r>
              <a:rPr lang="zh-CN" altLang="zh-CN" dirty="0" smtClean="0"/>
              <a:t>、</a:t>
            </a:r>
            <a:r>
              <a:rPr lang="en-US" altLang="zh-CN" dirty="0" smtClean="0"/>
              <a:t>22</a:t>
            </a:r>
            <a:r>
              <a:rPr lang="zh-CN" altLang="zh-CN" dirty="0" smtClean="0"/>
              <a:t>。</a:t>
            </a:r>
            <a:r>
              <a:rPr lang="en-US" altLang="zh-CN" dirty="0" smtClean="0"/>
              <a:t>T0 </a:t>
            </a:r>
            <a:r>
              <a:rPr lang="zh-CN" altLang="zh-CN" dirty="0" smtClean="0"/>
              <a:t>时刻的资源分配情况如下表所示，此时存在的一个安全序列是</a:t>
            </a:r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115947"/>
              </p:ext>
            </p:extLst>
          </p:nvPr>
        </p:nvGraphicFramePr>
        <p:xfrm>
          <a:off x="1403648" y="3356992"/>
          <a:ext cx="6095999" cy="3200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进程</a:t>
                      </a:r>
                      <a:endParaRPr lang="zh-CN" altLang="en-US" sz="2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已分配资源</a:t>
                      </a:r>
                      <a:endParaRPr lang="zh-CN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资源最大需求</a:t>
                      </a:r>
                      <a:endParaRPr lang="zh-CN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R3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40030" indent="-514350"/>
            <a:r>
              <a:rPr lang="en-US" altLang="zh-CN" dirty="0" smtClean="0">
                <a:solidFill>
                  <a:srgbClr val="0070C0"/>
                </a:solidFill>
              </a:rPr>
              <a:t>A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P0, P2, P4, P1, P3</a:t>
            </a:r>
          </a:p>
          <a:p>
            <a:pPr marL="240030" indent="-514350"/>
            <a:r>
              <a:rPr lang="en-US" altLang="zh-CN" dirty="0" smtClean="0">
                <a:solidFill>
                  <a:srgbClr val="0070C0"/>
                </a:solidFill>
              </a:rPr>
              <a:t>B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P1, P0, P3, P4, P2</a:t>
            </a:r>
            <a:endParaRPr lang="zh-CN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C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P2</a:t>
            </a:r>
            <a:r>
              <a:rPr lang="zh-CN" altLang="zh-CN" dirty="0" smtClean="0">
                <a:solidFill>
                  <a:srgbClr val="0070C0"/>
                </a:solidFill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</a:rPr>
              <a:t>P1</a:t>
            </a:r>
            <a:r>
              <a:rPr lang="zh-CN" altLang="zh-CN" dirty="0" smtClean="0">
                <a:solidFill>
                  <a:srgbClr val="0070C0"/>
                </a:solidFill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</a:rPr>
              <a:t>P0</a:t>
            </a:r>
            <a:r>
              <a:rPr lang="zh-CN" altLang="zh-CN" dirty="0" smtClean="0">
                <a:solidFill>
                  <a:srgbClr val="0070C0"/>
                </a:solidFill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</a:rPr>
              <a:t>P3</a:t>
            </a:r>
            <a:r>
              <a:rPr lang="zh-CN" altLang="zh-CN" dirty="0" smtClean="0">
                <a:solidFill>
                  <a:srgbClr val="0070C0"/>
                </a:solidFill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</a:rPr>
              <a:t>P4</a:t>
            </a:r>
            <a:endParaRPr lang="zh-CN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D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P3, P4, P2, P1, P0</a:t>
            </a:r>
            <a:endParaRPr lang="zh-CN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/>
            </a:r>
            <a:br>
              <a:rPr lang="en-US" altLang="zh-CN" dirty="0" smtClean="0">
                <a:solidFill>
                  <a:srgbClr val="0070C0"/>
                </a:solidFill>
              </a:rPr>
            </a:br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、在银行家算法种，若出现下面的资源分配情况：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问：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）该状态是否安全？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3568" y="1397000"/>
          <a:ext cx="7704856" cy="2743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26214"/>
                <a:gridCol w="1926214"/>
                <a:gridCol w="1926214"/>
                <a:gridCol w="19262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Process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Allocation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Need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Available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0 0 3 2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0 0 1 2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1 6 2 2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1 0 0 0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1 6 5 0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1 3 5 4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2 3 5 6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0 0 3 2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0 6 5 2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0 0 1 4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0 6 5 6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）若进程</a:t>
            </a:r>
            <a:r>
              <a:rPr lang="en-US" altLang="zh-CN" dirty="0" smtClean="0"/>
              <a:t>P2</a:t>
            </a:r>
            <a:r>
              <a:rPr lang="zh-CN" altLang="en-US" dirty="0" smtClean="0"/>
              <a:t>提出请求</a:t>
            </a:r>
            <a:r>
              <a:rPr lang="en-US" altLang="zh-CN" dirty="0" smtClean="0"/>
              <a:t>Request(1,2,2,2)</a:t>
            </a:r>
            <a:r>
              <a:rPr lang="zh-CN" altLang="en-US" dirty="0" smtClean="0"/>
              <a:t>后，系统能否将资源分配给它？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）若果系统立即满足</a:t>
            </a:r>
            <a:r>
              <a:rPr lang="en-US" altLang="zh-CN" dirty="0" smtClean="0"/>
              <a:t>P2</a:t>
            </a:r>
            <a:r>
              <a:rPr lang="zh-CN" altLang="en-US" dirty="0" smtClean="0"/>
              <a:t>的上述请求，请问，系统是否立即进入死锁状态？  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39552" y="692150"/>
            <a:ext cx="8136136" cy="568917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一、处理机调度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三级调度</a:t>
            </a:r>
          </a:p>
          <a:p>
            <a:r>
              <a:rPr lang="zh-CN" altLang="en-US" dirty="0" smtClean="0"/>
              <a:t>    高级调度又称作业调度或长程调度</a:t>
            </a:r>
          </a:p>
          <a:p>
            <a:r>
              <a:rPr lang="zh-CN" altLang="en-US" dirty="0" smtClean="0"/>
              <a:t>    低级调度又称进程调度或短程调度</a:t>
            </a:r>
          </a:p>
          <a:p>
            <a:r>
              <a:rPr lang="zh-CN" altLang="en-US" dirty="0" smtClean="0"/>
              <a:t>    中级调度又称中程调度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调度算法</a:t>
            </a:r>
          </a:p>
          <a:p>
            <a:r>
              <a:rPr lang="zh-CN" altLang="en-US" dirty="0" smtClean="0"/>
              <a:t>    先来先服务</a:t>
            </a:r>
            <a:r>
              <a:rPr lang="en-US" altLang="zh-CN" dirty="0" smtClean="0"/>
              <a:t>FCFS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短作业（进程）优先（</a:t>
            </a:r>
            <a:r>
              <a:rPr lang="en-US" altLang="zh-CN" dirty="0" smtClean="0"/>
              <a:t>SJF/SPF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存在安全序列</a:t>
            </a:r>
            <a:r>
              <a:rPr lang="en-US" altLang="zh-CN" dirty="0" smtClean="0"/>
              <a:t>{P0, P3, P4, P1, P2}</a:t>
            </a:r>
          </a:p>
          <a:p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13" y="2060848"/>
            <a:ext cx="8713787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79512" y="692150"/>
            <a:ext cx="8712969" cy="5400675"/>
          </a:xfrm>
        </p:spPr>
        <p:txBody>
          <a:bodyPr/>
          <a:lstStyle/>
          <a:p>
            <a:pPr marL="609600" indent="-609600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P2</a:t>
            </a:r>
            <a:r>
              <a:rPr lang="zh-CN" altLang="en-US" dirty="0" smtClean="0"/>
              <a:t>发出请求</a:t>
            </a:r>
            <a:r>
              <a:rPr lang="en-US" altLang="zh-CN" dirty="0" smtClean="0"/>
              <a:t>Request(1,2,2,2)</a:t>
            </a:r>
            <a:r>
              <a:rPr lang="zh-CN" altLang="en-US" dirty="0" smtClean="0"/>
              <a:t>后，系统用银行家算法进行检测：</a:t>
            </a:r>
          </a:p>
          <a:p>
            <a:pPr marL="990600" lvl="1" indent="-533400">
              <a:lnSpc>
                <a:spcPct val="150000"/>
              </a:lnSpc>
              <a:buFontTx/>
              <a:buAutoNum type="circleNumDbPlain"/>
            </a:pPr>
            <a:r>
              <a:rPr lang="en-US" altLang="zh-CN" sz="2800" dirty="0"/>
              <a:t>Request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(1,2,2,2) ≤ Need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（</a:t>
            </a:r>
            <a:r>
              <a:rPr lang="en-US" altLang="zh-CN" sz="2800" dirty="0"/>
              <a:t>2,3,5,6</a:t>
            </a:r>
            <a:r>
              <a:rPr lang="zh-CN" altLang="en-US" sz="2800" dirty="0"/>
              <a:t>）</a:t>
            </a:r>
            <a:r>
              <a:rPr lang="en-US" altLang="zh-CN" sz="2800" dirty="0"/>
              <a:t>;</a:t>
            </a:r>
          </a:p>
          <a:p>
            <a:pPr marL="990600" lvl="1" indent="-533400">
              <a:lnSpc>
                <a:spcPct val="150000"/>
              </a:lnSpc>
              <a:buFontTx/>
              <a:buAutoNum type="circleNumDbPlain"/>
            </a:pPr>
            <a:r>
              <a:rPr lang="en-US" altLang="zh-CN" sz="2800" dirty="0"/>
              <a:t> Request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(1,2,2,2) ≤ Available</a:t>
            </a:r>
            <a:r>
              <a:rPr lang="zh-CN" altLang="en-US" sz="2800" dirty="0"/>
              <a:t>（</a:t>
            </a:r>
            <a:r>
              <a:rPr lang="en-US" altLang="zh-CN" sz="2800" dirty="0"/>
              <a:t>1,6,2,2</a:t>
            </a:r>
            <a:r>
              <a:rPr lang="zh-CN" altLang="en-US" sz="2800" dirty="0"/>
              <a:t>）</a:t>
            </a:r>
            <a:r>
              <a:rPr lang="en-US" altLang="zh-CN" sz="2800" dirty="0"/>
              <a:t>;</a:t>
            </a:r>
          </a:p>
          <a:p>
            <a:pPr marL="990600" lvl="1" indent="-533400">
              <a:lnSpc>
                <a:spcPct val="150000"/>
              </a:lnSpc>
              <a:buFontTx/>
              <a:buAutoNum type="circleNumDbPlain"/>
            </a:pPr>
            <a:r>
              <a:rPr lang="zh-CN" altLang="en-US" sz="2800" dirty="0"/>
              <a:t>若系统假定可为</a:t>
            </a:r>
            <a:r>
              <a:rPr lang="en-US" altLang="zh-CN" sz="2800" dirty="0"/>
              <a:t>P2</a:t>
            </a:r>
            <a:r>
              <a:rPr lang="zh-CN" altLang="en-US" sz="2800" dirty="0"/>
              <a:t>分配资源，并</a:t>
            </a:r>
            <a:r>
              <a:rPr lang="zh-CN" altLang="en-US" sz="2800" dirty="0" smtClean="0"/>
              <a:t>修改</a:t>
            </a:r>
            <a:r>
              <a:rPr lang="en-US" altLang="zh-CN" sz="2800" dirty="0" smtClean="0"/>
              <a:t>Available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Allocation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/>
              <a:t>和</a:t>
            </a:r>
            <a:r>
              <a:rPr lang="en-US" altLang="zh-CN" sz="2800" dirty="0"/>
              <a:t>Need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向量：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609600" indent="-609600"/>
            <a:r>
              <a:rPr lang="en-US" altLang="zh-CN" dirty="0" smtClean="0"/>
              <a:t>     Available</a:t>
            </a:r>
            <a:r>
              <a:rPr lang="zh-CN" altLang="en-US" dirty="0" smtClean="0"/>
              <a:t>＝（</a:t>
            </a:r>
            <a:r>
              <a:rPr lang="en-US" altLang="zh-CN" dirty="0" smtClean="0"/>
              <a:t>0,4,0,0</a:t>
            </a:r>
            <a:r>
              <a:rPr lang="zh-CN" altLang="en-US" dirty="0" smtClean="0"/>
              <a:t>）</a:t>
            </a:r>
          </a:p>
          <a:p>
            <a:pPr marL="609600" indent="-609600"/>
            <a:r>
              <a:rPr lang="zh-CN" altLang="en-US" dirty="0" smtClean="0"/>
              <a:t>	  </a:t>
            </a:r>
            <a:r>
              <a:rPr lang="en-US" altLang="zh-CN" dirty="0" smtClean="0"/>
              <a:t>Allocation2=(2,5,7,,6)</a:t>
            </a:r>
          </a:p>
          <a:p>
            <a:pPr marL="609600" indent="-609600"/>
            <a:r>
              <a:rPr lang="en-US" altLang="zh-CN" dirty="0" smtClean="0"/>
              <a:t>	  Need2</a:t>
            </a:r>
            <a:r>
              <a:rPr lang="zh-CN" altLang="en-US" dirty="0" smtClean="0"/>
              <a:t>＝（</a:t>
            </a:r>
            <a:r>
              <a:rPr lang="en-US" altLang="zh-CN" dirty="0" smtClean="0"/>
              <a:t>1,1,3,4</a:t>
            </a:r>
            <a:r>
              <a:rPr lang="zh-CN" altLang="en-US" dirty="0" smtClean="0"/>
              <a:t>）</a:t>
            </a:r>
          </a:p>
          <a:p>
            <a:pPr marL="609600" indent="-609600">
              <a:buFontTx/>
              <a:buAutoNum type="circleNumDbPlain" startAt="4"/>
            </a:pPr>
            <a:r>
              <a:rPr lang="zh-CN" altLang="en-US" dirty="0" smtClean="0"/>
              <a:t>进行安全性检测：发现所有进程</a:t>
            </a:r>
            <a:r>
              <a:rPr lang="en-US" altLang="zh-CN" dirty="0" err="1" smtClean="0"/>
              <a:t>Needi</a:t>
            </a:r>
            <a:r>
              <a:rPr lang="en-US" altLang="zh-CN" dirty="0" smtClean="0"/>
              <a:t> ≤ </a:t>
            </a:r>
            <a:r>
              <a:rPr lang="en-US" altLang="zh-CN" dirty="0" err="1" smtClean="0"/>
              <a:t>Aailable</a:t>
            </a:r>
            <a:r>
              <a:rPr lang="en-US" altLang="zh-CN" dirty="0" smtClean="0"/>
              <a:t>( 0,4,0,0) </a:t>
            </a:r>
            <a:r>
              <a:rPr lang="zh-CN" altLang="en-US" dirty="0" smtClean="0"/>
              <a:t>都不成立，系统进步不安全状态。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	高优先权优先（</a:t>
            </a:r>
            <a:r>
              <a:rPr lang="en-US" altLang="zh-CN" dirty="0" smtClean="0"/>
              <a:t>HPF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	高响应比优先（</a:t>
            </a:r>
            <a:r>
              <a:rPr lang="en-US" altLang="zh-CN" dirty="0" smtClean="0"/>
              <a:t>HRRN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	时间片轮转（</a:t>
            </a:r>
            <a:r>
              <a:rPr lang="en-US" altLang="zh-CN" dirty="0" smtClean="0"/>
              <a:t>RR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	多级反馈队列调度（</a:t>
            </a:r>
            <a:r>
              <a:rPr lang="en-US" altLang="zh-CN" dirty="0" smtClean="0"/>
              <a:t>FB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 3. </a:t>
            </a:r>
            <a:r>
              <a:rPr lang="zh-CN" altLang="en-US" dirty="0" smtClean="0"/>
              <a:t>实时调度</a:t>
            </a:r>
          </a:p>
          <a:p>
            <a:r>
              <a:rPr lang="zh-CN" altLang="en-US" dirty="0" smtClean="0"/>
              <a:t>	最早截止时间优先（</a:t>
            </a:r>
            <a:r>
              <a:rPr lang="en-US" altLang="zh-CN" dirty="0" smtClean="0"/>
              <a:t>EDF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	最低松弛度优先（</a:t>
            </a:r>
            <a:r>
              <a:rPr lang="en-US" altLang="zh-CN" dirty="0" smtClean="0"/>
              <a:t>LIF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95536" y="476672"/>
            <a:ext cx="8496943" cy="583264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、在三种基本类型的操作系统中，都设置了（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），在批处理系统中还应该设置（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）；在分时系统中</a:t>
            </a:r>
            <a:r>
              <a:rPr lang="zh-CN" altLang="en-US" dirty="0"/>
              <a:t>除</a:t>
            </a:r>
            <a:r>
              <a:rPr lang="zh-CN" altLang="en-US" dirty="0" smtClean="0"/>
              <a:t>了（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），通常还设置了（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）。</a:t>
            </a:r>
          </a:p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rgbClr val="0070C0"/>
                </a:solidFill>
              </a:rPr>
              <a:t>A</a:t>
            </a:r>
            <a:r>
              <a:rPr lang="zh-CN" altLang="en-US" dirty="0" smtClean="0">
                <a:solidFill>
                  <a:srgbClr val="0070C0"/>
                </a:solidFill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</a:rPr>
              <a:t>B</a:t>
            </a:r>
            <a:r>
              <a:rPr lang="zh-CN" altLang="en-US" dirty="0" smtClean="0">
                <a:solidFill>
                  <a:srgbClr val="0070C0"/>
                </a:solidFill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</a:rPr>
              <a:t>C</a:t>
            </a:r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）剥夺调度（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）作业调度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rgbClr val="0070C0"/>
                </a:solidFill>
              </a:rPr>
              <a:t>           </a:t>
            </a:r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r>
              <a:rPr lang="zh-CN" altLang="en-US" dirty="0" smtClean="0">
                <a:solidFill>
                  <a:srgbClr val="0070C0"/>
                </a:solidFill>
              </a:rPr>
              <a:t>）进程调度（</a:t>
            </a:r>
            <a:r>
              <a:rPr lang="en-US" altLang="zh-CN" dirty="0" smtClean="0">
                <a:solidFill>
                  <a:srgbClr val="0070C0"/>
                </a:solidFill>
              </a:rPr>
              <a:t>4</a:t>
            </a:r>
            <a:r>
              <a:rPr lang="zh-CN" altLang="en-US" dirty="0" smtClean="0">
                <a:solidFill>
                  <a:srgbClr val="0070C0"/>
                </a:solidFill>
              </a:rPr>
              <a:t>）中级调度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、下列算法中，（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）只能采用非抢占调度方式（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）只能采用抢占调度方式，而其余的算法即可采用抢占方式，也可采用非抢占方式。</a:t>
            </a:r>
          </a:p>
          <a:p>
            <a:pPr>
              <a:lnSpc>
                <a:spcPct val="160000"/>
              </a:lnSpc>
            </a:pPr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）高优先权优先法（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）时间片轮转法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r>
              <a:rPr lang="en-US" altLang="zh-CN" dirty="0" smtClean="0">
                <a:solidFill>
                  <a:srgbClr val="0070C0"/>
                </a:solidFill>
              </a:rPr>
              <a:t>FCFS</a:t>
            </a:r>
            <a:r>
              <a:rPr lang="zh-CN" altLang="en-US" dirty="0" smtClean="0">
                <a:solidFill>
                  <a:srgbClr val="0070C0"/>
                </a:solidFill>
              </a:rPr>
              <a:t>调度算法  （</a:t>
            </a:r>
            <a:r>
              <a:rPr lang="en-US" altLang="zh-CN" dirty="0" smtClean="0">
                <a:solidFill>
                  <a:srgbClr val="0070C0"/>
                </a:solidFill>
              </a:rPr>
              <a:t>4</a:t>
            </a:r>
            <a:r>
              <a:rPr lang="zh-CN" altLang="en-US" dirty="0" smtClean="0">
                <a:solidFill>
                  <a:srgbClr val="0070C0"/>
                </a:solidFill>
              </a:rPr>
              <a:t>）短作业优先算法</a:t>
            </a:r>
          </a:p>
          <a:p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若某单处理器多进程系统中有多个就绪态进程，则下列关于处理机调度的叙述中错误的是</a:t>
            </a:r>
            <a:r>
              <a:rPr lang="zh-CN" altLang="en-US" dirty="0" smtClean="0"/>
              <a:t>（）</a:t>
            </a:r>
            <a:endParaRPr lang="zh-CN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 A. </a:t>
            </a:r>
            <a:r>
              <a:rPr lang="zh-CN" altLang="zh-CN" dirty="0" smtClean="0">
                <a:solidFill>
                  <a:srgbClr val="0070C0"/>
                </a:solidFill>
              </a:rPr>
              <a:t>在进程结束时能进行处理机调度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 B. </a:t>
            </a:r>
            <a:r>
              <a:rPr lang="zh-CN" altLang="zh-CN" dirty="0" smtClean="0">
                <a:solidFill>
                  <a:srgbClr val="0070C0"/>
                </a:solidFill>
              </a:rPr>
              <a:t>创建新进程后能进行处理机调度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 C. </a:t>
            </a:r>
            <a:r>
              <a:rPr lang="zh-CN" altLang="zh-CN" dirty="0" smtClean="0">
                <a:solidFill>
                  <a:srgbClr val="0070C0"/>
                </a:solidFill>
              </a:rPr>
              <a:t>在进程处于临界区时不能进行处理机调度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 D. </a:t>
            </a:r>
            <a:r>
              <a:rPr lang="zh-CN" altLang="zh-CN" dirty="0" smtClean="0">
                <a:solidFill>
                  <a:srgbClr val="0070C0"/>
                </a:solidFill>
              </a:rPr>
              <a:t>在系统调用完成并返回用户态时能进行处理机调度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95536" y="620688"/>
            <a:ext cx="8207375" cy="54006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、某系统正在执行三个进程</a:t>
            </a:r>
            <a:r>
              <a:rPr lang="en-US" altLang="zh-CN" dirty="0" smtClean="0"/>
              <a:t>P1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P3</a:t>
            </a:r>
            <a:r>
              <a:rPr lang="zh-CN" altLang="en-US" dirty="0" smtClean="0"/>
              <a:t>，各进程的计算（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）时间和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时间比例如下表所示。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为提高系统资源利用率，合理的进程优先级设置应为</a:t>
            </a:r>
            <a:r>
              <a:rPr lang="en-US" altLang="zh-CN" dirty="0" smtClean="0"/>
              <a:t>()</a:t>
            </a:r>
            <a:endParaRPr lang="zh-CN" altLang="en-US" dirty="0" smtClean="0"/>
          </a:p>
          <a:p>
            <a:pPr marL="240030" indent="-514350"/>
            <a:r>
              <a:rPr lang="en-US" altLang="zh-CN" dirty="0" smtClean="0">
                <a:solidFill>
                  <a:srgbClr val="0070C0"/>
                </a:solidFill>
              </a:rPr>
              <a:t>A. P1&gt;P2&gt;P3     B. P3&gt;P2&gt;P1</a:t>
            </a:r>
          </a:p>
          <a:p>
            <a:pPr marL="240030" indent="-514350"/>
            <a:r>
              <a:rPr lang="en-US" altLang="zh-CN" dirty="0" smtClean="0">
                <a:solidFill>
                  <a:srgbClr val="0070C0"/>
                </a:solidFill>
              </a:rPr>
              <a:t>C. P2&gt;P1=P3     D. P1&gt;P2=P3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79819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7544" y="692150"/>
            <a:ext cx="8208144" cy="561717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二、死锁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产生的原因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	</a:t>
            </a:r>
            <a:r>
              <a:rPr lang="zh-CN" altLang="en-US" dirty="0" smtClean="0"/>
              <a:t>竞争资源</a:t>
            </a:r>
          </a:p>
          <a:p>
            <a:r>
              <a:rPr lang="zh-CN" altLang="en-US" dirty="0" smtClean="0"/>
              <a:t>     进程推进顺序非法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产生死锁的必要条件</a:t>
            </a:r>
          </a:p>
          <a:p>
            <a:r>
              <a:rPr lang="zh-CN" altLang="en-US" dirty="0" smtClean="0"/>
              <a:t> 	互斥条件</a:t>
            </a:r>
          </a:p>
          <a:p>
            <a:r>
              <a:rPr lang="zh-CN" altLang="en-US" dirty="0" smtClean="0"/>
              <a:t>	请求与保持条件</a:t>
            </a:r>
          </a:p>
          <a:p>
            <a:r>
              <a:rPr lang="zh-CN" altLang="en-US" dirty="0" smtClean="0"/>
              <a:t>	不剥夺条件</a:t>
            </a:r>
          </a:p>
          <a:p>
            <a:r>
              <a:rPr lang="zh-CN" altLang="en-US" dirty="0" smtClean="0"/>
              <a:t>	环路等待条件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11560" y="692150"/>
            <a:ext cx="8064128" cy="5400675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处理死锁的基本方法</a:t>
            </a:r>
          </a:p>
          <a:p>
            <a:r>
              <a:rPr lang="zh-CN" altLang="en-US" dirty="0" smtClean="0"/>
              <a:t>	预防死锁</a:t>
            </a:r>
          </a:p>
          <a:p>
            <a:r>
              <a:rPr lang="zh-CN" altLang="en-US" dirty="0" smtClean="0"/>
              <a:t>	避免死锁</a:t>
            </a:r>
          </a:p>
          <a:p>
            <a:r>
              <a:rPr lang="zh-CN" altLang="en-US" dirty="0" smtClean="0"/>
              <a:t>	死锁的检测与解除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6445</TotalTime>
  <Words>1168</Words>
  <Application>Microsoft Office PowerPoint</Application>
  <PresentationFormat>全屏显示(4:3)</PresentationFormat>
  <Paragraphs>179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质朴</vt:lpstr>
      <vt:lpstr>第十一讲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T430</dc:creator>
  <cp:lastModifiedBy>wx</cp:lastModifiedBy>
  <cp:revision>468</cp:revision>
  <dcterms:created xsi:type="dcterms:W3CDTF">2013-09-15T00:45:06Z</dcterms:created>
  <dcterms:modified xsi:type="dcterms:W3CDTF">2014-10-24T07:09:13Z</dcterms:modified>
</cp:coreProperties>
</file>