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6329" autoAdjust="0"/>
  </p:normalViewPr>
  <p:slideViewPr>
    <p:cSldViewPr>
      <p:cViewPr varScale="1">
        <p:scale>
          <a:sx n="110" d="100"/>
          <a:sy n="110" d="100"/>
        </p:scale>
        <p:origin x="-17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33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32085-39C4-4D72-A10E-FF16FF987031}" type="datetimeFigureOut">
              <a:rPr lang="zh-CN" altLang="en-US" smtClean="0"/>
              <a:pPr/>
              <a:t>2014/12/17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8C39E-73C8-4A1F-81CA-66DC4A8B00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160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AA2D9-0245-4213-A546-AFF980BE33C8}" type="datetimeFigureOut">
              <a:rPr lang="zh-CN" altLang="en-US" smtClean="0"/>
              <a:pPr/>
              <a:t>2014/12/17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C97FA-DC5D-4BAC-9F14-F824A46E9B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04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4392" y="1997224"/>
            <a:ext cx="6858000" cy="1066800"/>
          </a:xfrm>
        </p:spPr>
        <p:txBody>
          <a:bodyPr anchor="t" anchorCtr="0">
            <a:noAutofit/>
          </a:bodyPr>
          <a:lstStyle>
            <a:lvl1pPr algn="ctr">
              <a:buNone/>
              <a:defRPr sz="4800" b="1" cap="none" baseline="0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0592" y="3292624"/>
            <a:ext cx="67818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600" b="1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99592" y="1844824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8" name="矩形 7"/>
          <p:cNvSpPr/>
          <p:nvPr/>
        </p:nvSpPr>
        <p:spPr>
          <a:xfrm>
            <a:off x="959024" y="1844824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7668344" y="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u="wavyDbl" baseline="0" dirty="0" smtClean="0">
                <a:uFill>
                  <a:solidFill>
                    <a:srgbClr val="7030A0"/>
                  </a:solidFill>
                </a:uFill>
              </a:rPr>
              <a:t>总复习</a:t>
            </a:r>
            <a:endParaRPr lang="zh-CN" altLang="en-US" sz="2400" u="wavyDbl" baseline="0" dirty="0">
              <a:uFill>
                <a:solidFill>
                  <a:srgbClr val="7030A0"/>
                </a:solidFill>
              </a:u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860032" y="6353175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东北大学秦皇岛分校计算机与通信工程学院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468313" y="692150"/>
            <a:ext cx="8207375" cy="540067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8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668344" y="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u="wavyDbl" baseline="0" dirty="0" smtClean="0">
                <a:uFill>
                  <a:solidFill>
                    <a:srgbClr val="7030A0"/>
                  </a:solidFill>
                </a:uFill>
              </a:rPr>
              <a:t>总复习</a:t>
            </a:r>
            <a:endParaRPr lang="zh-CN" altLang="en-US" sz="2400" u="wavyDbl" baseline="0" dirty="0">
              <a:uFill>
                <a:solidFill>
                  <a:srgbClr val="7030A0"/>
                </a:solidFill>
              </a:u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860032" y="6353175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东北大学秦皇岛分校计算机与通信工程学院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67544" y="530424"/>
            <a:ext cx="8229600" cy="666328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68344" y="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u="wavyDbl" baseline="0" dirty="0" smtClean="0">
                <a:uFill>
                  <a:solidFill>
                    <a:srgbClr val="7030A0"/>
                  </a:solidFill>
                </a:uFill>
              </a:rPr>
              <a:t>总复习</a:t>
            </a:r>
            <a:endParaRPr lang="zh-CN" altLang="en-US" sz="2400" u="wavyDbl" baseline="0" dirty="0">
              <a:uFill>
                <a:solidFill>
                  <a:srgbClr val="7030A0"/>
                </a:solidFill>
              </a:u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860032" y="6353175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东北大学秦皇岛分校计算机与通信工程学院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lang="zh-CN" altLang="en-US" sz="3200" b="1" kern="1200" dirty="0" smtClean="0">
          <a:solidFill>
            <a:schemeClr val="tx1"/>
          </a:solidFill>
          <a:latin typeface="+mj-ea"/>
          <a:ea typeface="+mj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lang="zh-CN" altLang="en-US" sz="3200" b="1" kern="1200" dirty="0" smtClean="0">
          <a:solidFill>
            <a:schemeClr val="tx1"/>
          </a:solidFill>
          <a:latin typeface="+mj-ea"/>
          <a:ea typeface="+mj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lang="zh-CN" altLang="en-US" sz="3200" b="1" kern="1200" dirty="0" smtClean="0">
          <a:solidFill>
            <a:schemeClr val="tx1"/>
          </a:solidFill>
          <a:latin typeface="+mj-ea"/>
          <a:ea typeface="+mj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lang="zh-CN" altLang="en-US" sz="3200" b="1" kern="1200" dirty="0" smtClean="0">
          <a:solidFill>
            <a:schemeClr val="tx1"/>
          </a:solidFill>
          <a:latin typeface="+mj-ea"/>
          <a:ea typeface="+mj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lang="en-US" altLang="en-US" sz="3200" b="1" kern="1200" dirty="0">
          <a:solidFill>
            <a:schemeClr val="tx1"/>
          </a:solidFill>
          <a:latin typeface="+mj-ea"/>
          <a:ea typeface="+mj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第二十四讲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总复习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zh-CN" dirty="0" smtClean="0"/>
              <a:t>（三）</a:t>
            </a:r>
            <a:r>
              <a:rPr lang="en-US" altLang="zh-CN" dirty="0" smtClean="0"/>
              <a:t> </a:t>
            </a:r>
            <a:r>
              <a:rPr lang="zh-CN" altLang="zh-CN" dirty="0" smtClean="0"/>
              <a:t>磁盘组织与管理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1.   </a:t>
            </a:r>
            <a:r>
              <a:rPr lang="zh-CN" altLang="zh-CN" dirty="0" smtClean="0"/>
              <a:t>磁盘的结构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2.   </a:t>
            </a:r>
            <a:r>
              <a:rPr lang="zh-CN" altLang="zh-CN" dirty="0" smtClean="0"/>
              <a:t>磁盘调度算法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3.   </a:t>
            </a:r>
            <a:r>
              <a:rPr lang="zh-CN" altLang="zh-CN" dirty="0" smtClean="0"/>
              <a:t>磁盘的管理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7544" y="332656"/>
            <a:ext cx="8207375" cy="612068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zh-CN" altLang="en-US" sz="3900" dirty="0" smtClean="0"/>
              <a:t>第六章</a:t>
            </a:r>
            <a:endParaRPr lang="en-US" altLang="zh-CN" sz="3900" dirty="0" smtClean="0"/>
          </a:p>
          <a:p>
            <a:r>
              <a:rPr lang="zh-CN" altLang="zh-CN" dirty="0" smtClean="0"/>
              <a:t>（一）</a:t>
            </a:r>
            <a:r>
              <a:rPr lang="en-US" altLang="zh-CN" dirty="0" smtClean="0"/>
              <a:t> </a:t>
            </a:r>
            <a:r>
              <a:rPr lang="zh-CN" altLang="zh-CN" dirty="0" smtClean="0"/>
              <a:t>文件系统基础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1.   </a:t>
            </a:r>
            <a:r>
              <a:rPr lang="zh-CN" altLang="zh-CN" dirty="0" smtClean="0"/>
              <a:t>文件概念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2.   </a:t>
            </a:r>
            <a:r>
              <a:rPr lang="zh-CN" altLang="zh-CN" dirty="0" smtClean="0"/>
              <a:t>文件的逻辑结构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zh-CN" altLang="zh-CN" dirty="0" smtClean="0"/>
              <a:t>顺序文件；索引文件；索引顺序文件。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3.   </a:t>
            </a:r>
            <a:r>
              <a:rPr lang="zh-CN" altLang="zh-CN" dirty="0" smtClean="0"/>
              <a:t>目录结构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zh-CN" altLang="zh-CN" dirty="0" smtClean="0"/>
              <a:t>文件控制块和索引节点；单级目录结构和两级目录结构；树形目录结构；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4.   </a:t>
            </a:r>
            <a:r>
              <a:rPr lang="zh-CN" altLang="zh-CN" dirty="0" smtClean="0"/>
              <a:t>文件共享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5.   </a:t>
            </a:r>
            <a:r>
              <a:rPr lang="zh-CN" altLang="zh-CN" dirty="0" smtClean="0"/>
              <a:t>文件保护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zh-CN" altLang="zh-CN" dirty="0" smtClean="0"/>
              <a:t>访问类型；访问控制。</a:t>
            </a:r>
            <a:r>
              <a:rPr lang="en-US" altLang="zh-CN" dirty="0" smtClean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zh-CN" dirty="0" smtClean="0"/>
              <a:t>（二）</a:t>
            </a:r>
            <a:r>
              <a:rPr lang="en-US" altLang="zh-CN" dirty="0" smtClean="0"/>
              <a:t> </a:t>
            </a:r>
            <a:r>
              <a:rPr lang="zh-CN" altLang="zh-CN" dirty="0" smtClean="0"/>
              <a:t>文件系统实现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1.   </a:t>
            </a:r>
            <a:r>
              <a:rPr lang="zh-CN" altLang="zh-CN" dirty="0" smtClean="0"/>
              <a:t>文件系统层次结构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2.   </a:t>
            </a:r>
            <a:r>
              <a:rPr lang="zh-CN" altLang="zh-CN" dirty="0" smtClean="0"/>
              <a:t>目录实现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3.   </a:t>
            </a:r>
            <a:r>
              <a:rPr lang="zh-CN" altLang="zh-CN" dirty="0" smtClean="0"/>
              <a:t>文件实现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 smtClean="0"/>
              <a:t>第一章</a:t>
            </a:r>
            <a:endParaRPr lang="en-US" altLang="zh-CN" sz="3600" dirty="0" smtClean="0"/>
          </a:p>
          <a:p>
            <a:r>
              <a:rPr lang="zh-CN" altLang="en-US" dirty="0" smtClean="0"/>
              <a:t>（一） 操作系统的概念、特征、功能和提供的服务 </a:t>
            </a:r>
            <a:br>
              <a:rPr lang="zh-CN" altLang="en-US" dirty="0" smtClean="0"/>
            </a:br>
            <a:r>
              <a:rPr lang="zh-CN" altLang="en-US" dirty="0" smtClean="0"/>
              <a:t>（二） 操作系统的发展与分类 </a:t>
            </a:r>
            <a:br>
              <a:rPr lang="zh-CN" altLang="en-US" dirty="0" smtClean="0"/>
            </a:br>
            <a:r>
              <a:rPr lang="zh-CN" altLang="en-US" dirty="0" smtClean="0"/>
              <a:t>（三） 操作系统的运行环境 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内核态和用户态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中断、异常</a:t>
            </a:r>
          </a:p>
          <a:p>
            <a:r>
              <a:rPr lang="zh-CN" altLang="en-US" dirty="0" smtClean="0"/>
              <a:t>（四）操作系统的体系结构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zh-CN" altLang="en-US" sz="3900" dirty="0" smtClean="0"/>
              <a:t>第二章</a:t>
            </a:r>
            <a:endParaRPr lang="en-US" altLang="zh-CN" sz="3900" dirty="0" smtClean="0"/>
          </a:p>
          <a:p>
            <a:r>
              <a:rPr lang="zh-CN" altLang="zh-CN" dirty="0" smtClean="0"/>
              <a:t>（一）</a:t>
            </a:r>
            <a:r>
              <a:rPr lang="en-US" altLang="zh-CN" dirty="0" smtClean="0"/>
              <a:t> </a:t>
            </a:r>
            <a:r>
              <a:rPr lang="zh-CN" altLang="zh-CN" dirty="0" smtClean="0"/>
              <a:t>进程与线程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1.   </a:t>
            </a:r>
            <a:r>
              <a:rPr lang="zh-CN" altLang="zh-CN" dirty="0" smtClean="0"/>
              <a:t>进程概念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2.   </a:t>
            </a:r>
            <a:r>
              <a:rPr lang="zh-CN" altLang="zh-CN" dirty="0" smtClean="0"/>
              <a:t>进程的状态与转换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3.   </a:t>
            </a:r>
            <a:r>
              <a:rPr lang="zh-CN" altLang="zh-CN" dirty="0" smtClean="0"/>
              <a:t>进程控制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4.   </a:t>
            </a:r>
            <a:r>
              <a:rPr lang="zh-CN" altLang="zh-CN" dirty="0" smtClean="0"/>
              <a:t>进程通信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     </a:t>
            </a:r>
            <a:r>
              <a:rPr lang="zh-CN" altLang="zh-CN" dirty="0" smtClean="0"/>
              <a:t>共享存储系统；消息传递系统；管道通信。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5.</a:t>
            </a:r>
            <a:r>
              <a:rPr lang="zh-CN" altLang="zh-CN" dirty="0" smtClean="0"/>
              <a:t>线程概念与多线程模型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（</a:t>
            </a:r>
            <a:r>
              <a:rPr lang="zh-CN" altLang="en-US" dirty="0" smtClean="0"/>
              <a:t>二</a:t>
            </a:r>
            <a:r>
              <a:rPr lang="zh-CN" altLang="zh-CN" dirty="0" smtClean="0"/>
              <a:t>）进程同步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1.   </a:t>
            </a:r>
            <a:r>
              <a:rPr lang="zh-CN" altLang="zh-CN" dirty="0" smtClean="0"/>
              <a:t>进程同步的基本概念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2.   </a:t>
            </a:r>
            <a:r>
              <a:rPr lang="zh-CN" altLang="zh-CN" dirty="0" smtClean="0"/>
              <a:t>实现临界区互斥的基本方法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3.   </a:t>
            </a:r>
            <a:r>
              <a:rPr lang="zh-CN" altLang="zh-CN" dirty="0" smtClean="0"/>
              <a:t>信号量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4.   </a:t>
            </a:r>
            <a:r>
              <a:rPr lang="zh-CN" altLang="zh-CN" dirty="0" smtClean="0"/>
              <a:t>管程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5.   </a:t>
            </a:r>
            <a:r>
              <a:rPr lang="zh-CN" altLang="zh-CN" dirty="0" smtClean="0"/>
              <a:t>经典同步问题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zh-CN" altLang="zh-CN" dirty="0" smtClean="0"/>
              <a:t>生产者</a:t>
            </a:r>
            <a:r>
              <a:rPr lang="en-US" altLang="zh-CN" dirty="0" smtClean="0"/>
              <a:t>-</a:t>
            </a:r>
            <a:r>
              <a:rPr lang="zh-CN" altLang="zh-CN" dirty="0" smtClean="0"/>
              <a:t>消费者问题；读者</a:t>
            </a:r>
            <a:r>
              <a:rPr lang="en-US" altLang="zh-CN" dirty="0" smtClean="0"/>
              <a:t>-</a:t>
            </a:r>
            <a:r>
              <a:rPr lang="zh-CN" altLang="zh-CN" dirty="0" smtClean="0"/>
              <a:t>写者问题；哲学家进餐问题。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7544" y="476672"/>
            <a:ext cx="8207375" cy="5689178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dirty="0" smtClean="0">
                <a:latin typeface="+mj-ea"/>
              </a:rPr>
              <a:t>第三章</a:t>
            </a:r>
            <a:endParaRPr lang="en-US" altLang="zh-CN" sz="3600" dirty="0" smtClean="0">
              <a:latin typeface="+mj-ea"/>
            </a:endParaRPr>
          </a:p>
          <a:p>
            <a:r>
              <a:rPr lang="zh-CN" altLang="en-US" sz="2400" dirty="0" smtClean="0">
                <a:latin typeface="+mj-ea"/>
              </a:rPr>
              <a:t>（一）处理机调度 </a:t>
            </a:r>
            <a:br>
              <a:rPr lang="zh-CN" altLang="en-US" sz="2400" dirty="0" smtClean="0">
                <a:latin typeface="+mj-ea"/>
              </a:rPr>
            </a:br>
            <a:r>
              <a:rPr lang="en-US" altLang="zh-CN" sz="2400" dirty="0" smtClean="0">
                <a:latin typeface="+mj-ea"/>
              </a:rPr>
              <a:t>1.</a:t>
            </a:r>
            <a:r>
              <a:rPr lang="zh-CN" altLang="en-US" sz="2400" dirty="0" smtClean="0">
                <a:latin typeface="+mj-ea"/>
              </a:rPr>
              <a:t>调度的基本概念 </a:t>
            </a:r>
            <a:br>
              <a:rPr lang="zh-CN" altLang="en-US" sz="2400" dirty="0" smtClean="0">
                <a:latin typeface="+mj-ea"/>
              </a:rPr>
            </a:br>
            <a:r>
              <a:rPr lang="en-US" altLang="zh-CN" sz="2400" dirty="0" smtClean="0">
                <a:latin typeface="+mj-ea"/>
              </a:rPr>
              <a:t>2.</a:t>
            </a:r>
            <a:r>
              <a:rPr lang="zh-CN" altLang="en-US" sz="2400" dirty="0" smtClean="0">
                <a:latin typeface="+mj-ea"/>
              </a:rPr>
              <a:t>调度时机、切换与过程 </a:t>
            </a:r>
            <a:br>
              <a:rPr lang="zh-CN" altLang="en-US" sz="2400" dirty="0" smtClean="0">
                <a:latin typeface="+mj-ea"/>
              </a:rPr>
            </a:br>
            <a:r>
              <a:rPr lang="en-US" altLang="zh-CN" sz="2400" dirty="0" smtClean="0">
                <a:latin typeface="+mj-ea"/>
              </a:rPr>
              <a:t>3.</a:t>
            </a:r>
            <a:r>
              <a:rPr lang="zh-CN" altLang="en-US" sz="2400" dirty="0" smtClean="0">
                <a:latin typeface="+mj-ea"/>
              </a:rPr>
              <a:t>调度的基本准则 </a:t>
            </a:r>
            <a:br>
              <a:rPr lang="zh-CN" altLang="en-US" sz="2400" dirty="0" smtClean="0">
                <a:latin typeface="+mj-ea"/>
              </a:rPr>
            </a:br>
            <a:r>
              <a:rPr lang="en-US" altLang="zh-CN" sz="2400" dirty="0" smtClean="0">
                <a:latin typeface="+mj-ea"/>
              </a:rPr>
              <a:t>4.</a:t>
            </a:r>
            <a:r>
              <a:rPr lang="zh-CN" altLang="en-US" sz="2400" dirty="0" smtClean="0">
                <a:latin typeface="+mj-ea"/>
              </a:rPr>
              <a:t>调度方式 </a:t>
            </a:r>
            <a:br>
              <a:rPr lang="zh-CN" altLang="en-US" sz="2400" dirty="0" smtClean="0">
                <a:latin typeface="+mj-ea"/>
              </a:rPr>
            </a:br>
            <a:r>
              <a:rPr lang="en-US" altLang="zh-CN" sz="2400" dirty="0" smtClean="0">
                <a:latin typeface="+mj-ea"/>
              </a:rPr>
              <a:t>5.</a:t>
            </a:r>
            <a:r>
              <a:rPr lang="zh-CN" altLang="en-US" sz="2400" dirty="0" smtClean="0">
                <a:latin typeface="+mj-ea"/>
              </a:rPr>
              <a:t>典型调度算法 </a:t>
            </a:r>
            <a:br>
              <a:rPr lang="zh-CN" altLang="en-US" sz="2400" dirty="0" smtClean="0">
                <a:latin typeface="+mj-ea"/>
              </a:rPr>
            </a:br>
            <a:r>
              <a:rPr lang="zh-CN" altLang="en-US" sz="2400" dirty="0" smtClean="0">
                <a:latin typeface="+mj-ea"/>
              </a:rPr>
              <a:t>先来先服务调度算法；短作业（短进程、短线程）优先调度算法；时间片轮转调度算法；优先级调度算法；高响应比优先调度算法；多级反馈队列调度算法。 </a:t>
            </a:r>
            <a:br>
              <a:rPr lang="zh-CN" altLang="en-US" sz="2400" dirty="0" smtClean="0">
                <a:latin typeface="+mj-ea"/>
              </a:rPr>
            </a:br>
            <a:endParaRPr lang="zh-CN" altLang="en-US" sz="2400" dirty="0">
              <a:latin typeface="+mj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（二） 死锁 </a:t>
            </a:r>
            <a:br>
              <a:rPr lang="zh-CN" altLang="en-US" dirty="0" smtClean="0"/>
            </a:br>
            <a:r>
              <a:rPr lang="en-US" altLang="zh-CN" dirty="0" smtClean="0"/>
              <a:t>1.   </a:t>
            </a:r>
            <a:r>
              <a:rPr lang="zh-CN" altLang="en-US" dirty="0" smtClean="0"/>
              <a:t>死锁的概念 </a:t>
            </a:r>
            <a:br>
              <a:rPr lang="zh-CN" altLang="en-US" dirty="0" smtClean="0"/>
            </a:br>
            <a:r>
              <a:rPr lang="en-US" altLang="zh-CN" dirty="0" smtClean="0"/>
              <a:t>2.   </a:t>
            </a:r>
            <a:r>
              <a:rPr lang="zh-CN" altLang="en-US" dirty="0" smtClean="0"/>
              <a:t>死锁处理策略 </a:t>
            </a:r>
            <a:br>
              <a:rPr lang="zh-CN" altLang="en-US" dirty="0" smtClean="0"/>
            </a:br>
            <a:r>
              <a:rPr lang="en-US" altLang="zh-CN" dirty="0" smtClean="0"/>
              <a:t>3.   </a:t>
            </a:r>
            <a:r>
              <a:rPr lang="zh-CN" altLang="en-US" dirty="0" smtClean="0"/>
              <a:t>死锁预防 </a:t>
            </a:r>
            <a:br>
              <a:rPr lang="zh-CN" altLang="en-US" dirty="0" smtClean="0"/>
            </a:br>
            <a:r>
              <a:rPr lang="en-US" altLang="zh-CN" dirty="0" smtClean="0"/>
              <a:t>4.   </a:t>
            </a:r>
            <a:r>
              <a:rPr lang="zh-CN" altLang="en-US" dirty="0" smtClean="0"/>
              <a:t>死锁避免 </a:t>
            </a:r>
            <a:br>
              <a:rPr lang="zh-CN" altLang="en-US" dirty="0" smtClean="0"/>
            </a:br>
            <a:r>
              <a:rPr lang="zh-CN" altLang="en-US" dirty="0" smtClean="0"/>
              <a:t>系统安全状态：银行家算法。</a:t>
            </a:r>
            <a:endParaRPr lang="en-US" altLang="zh-CN" dirty="0" smtClean="0"/>
          </a:p>
          <a:p>
            <a:r>
              <a:rPr lang="en-US" altLang="zh-CN" dirty="0" smtClean="0"/>
              <a:t>5.   </a:t>
            </a:r>
            <a:r>
              <a:rPr lang="zh-CN" altLang="en-US" dirty="0" smtClean="0"/>
              <a:t>死锁检测和解除</a:t>
            </a:r>
            <a:br>
              <a:rPr lang="zh-CN" altLang="en-US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zh-CN" altLang="en-US" sz="3900" dirty="0" smtClean="0"/>
              <a:t>第四章</a:t>
            </a:r>
            <a:endParaRPr lang="en-US" altLang="zh-CN" sz="3900" dirty="0" smtClean="0"/>
          </a:p>
          <a:p>
            <a:r>
              <a:rPr lang="zh-CN" altLang="en-US" dirty="0" smtClean="0"/>
              <a:t>（一） 内存管理基础 </a:t>
            </a:r>
            <a:br>
              <a:rPr lang="zh-CN" altLang="en-US" dirty="0" smtClean="0"/>
            </a:br>
            <a:r>
              <a:rPr lang="en-US" altLang="zh-CN" dirty="0" smtClean="0"/>
              <a:t>1.   </a:t>
            </a:r>
            <a:r>
              <a:rPr lang="zh-CN" altLang="en-US" dirty="0" smtClean="0"/>
              <a:t>内存管理概念 </a:t>
            </a:r>
            <a:br>
              <a:rPr lang="zh-CN" altLang="en-US" dirty="0" smtClean="0"/>
            </a:br>
            <a:r>
              <a:rPr lang="zh-CN" altLang="en-US" dirty="0" smtClean="0"/>
              <a:t>程序装入与链接；逻辑地址与物理地址空间；内存保护。 </a:t>
            </a:r>
            <a:br>
              <a:rPr lang="zh-CN" altLang="en-US" dirty="0" smtClean="0"/>
            </a:br>
            <a:r>
              <a:rPr lang="en-US" altLang="zh-CN" dirty="0" smtClean="0"/>
              <a:t>2.   </a:t>
            </a:r>
            <a:r>
              <a:rPr lang="zh-CN" altLang="en-US" dirty="0" smtClean="0"/>
              <a:t>交换与覆盖 </a:t>
            </a:r>
            <a:br>
              <a:rPr lang="zh-CN" altLang="en-US" dirty="0" smtClean="0"/>
            </a:br>
            <a:r>
              <a:rPr lang="en-US" altLang="zh-CN" dirty="0" smtClean="0"/>
              <a:t>3.   </a:t>
            </a:r>
            <a:r>
              <a:rPr lang="zh-CN" altLang="en-US" dirty="0" smtClean="0"/>
              <a:t>连续分配管理方式 </a:t>
            </a:r>
            <a:br>
              <a:rPr lang="zh-CN" altLang="en-US" dirty="0" smtClean="0"/>
            </a:br>
            <a:r>
              <a:rPr lang="en-US" altLang="zh-CN" dirty="0" smtClean="0"/>
              <a:t>4.   </a:t>
            </a:r>
            <a:r>
              <a:rPr lang="zh-CN" altLang="en-US" dirty="0" smtClean="0"/>
              <a:t>非连续分配管理方式 </a:t>
            </a:r>
            <a:br>
              <a:rPr lang="zh-CN" altLang="en-US" dirty="0" smtClean="0"/>
            </a:br>
            <a:r>
              <a:rPr lang="zh-CN" altLang="en-US" dirty="0" smtClean="0"/>
              <a:t>分页管理方式；分段管理方式；段页式管理方式。 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（二） 虚拟内存管理 </a:t>
            </a:r>
            <a:br>
              <a:rPr lang="zh-CN" altLang="en-US" dirty="0" smtClean="0"/>
            </a:br>
            <a:r>
              <a:rPr lang="en-US" altLang="zh-CN" dirty="0" smtClean="0"/>
              <a:t>1.   </a:t>
            </a:r>
            <a:r>
              <a:rPr lang="zh-CN" altLang="en-US" dirty="0" smtClean="0"/>
              <a:t>虚拟内存基本概念 </a:t>
            </a:r>
            <a:br>
              <a:rPr lang="zh-CN" altLang="en-US" dirty="0" smtClean="0"/>
            </a:br>
            <a:r>
              <a:rPr lang="en-US" altLang="zh-CN" dirty="0" smtClean="0"/>
              <a:t>2.   </a:t>
            </a:r>
            <a:r>
              <a:rPr lang="zh-CN" altLang="en-US" dirty="0" smtClean="0"/>
              <a:t>请求分页管理方式 </a:t>
            </a:r>
            <a:br>
              <a:rPr lang="zh-CN" altLang="en-US" dirty="0" smtClean="0"/>
            </a:br>
            <a:r>
              <a:rPr lang="en-US" altLang="zh-CN" dirty="0" smtClean="0"/>
              <a:t>3.   </a:t>
            </a:r>
            <a:r>
              <a:rPr lang="zh-CN" altLang="en-US" dirty="0" smtClean="0"/>
              <a:t>页面置换算法 </a:t>
            </a:r>
            <a:br>
              <a:rPr lang="zh-CN" altLang="en-US" dirty="0" smtClean="0"/>
            </a:br>
            <a:r>
              <a:rPr lang="zh-CN" altLang="en-US" dirty="0" smtClean="0"/>
              <a:t>最佳置换算法（</a:t>
            </a:r>
            <a:r>
              <a:rPr lang="en-US" altLang="zh-CN" dirty="0" smtClean="0"/>
              <a:t>OPT</a:t>
            </a:r>
            <a:r>
              <a:rPr lang="zh-CN" altLang="en-US" dirty="0" smtClean="0"/>
              <a:t>）；先进先出置换算法（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）；最近最少使用置换算法（</a:t>
            </a:r>
            <a:r>
              <a:rPr lang="en-US" altLang="zh-CN" dirty="0" smtClean="0"/>
              <a:t>LRU</a:t>
            </a:r>
            <a:r>
              <a:rPr lang="zh-CN" altLang="en-US" dirty="0" smtClean="0"/>
              <a:t>）；时钟置换算法（</a:t>
            </a:r>
            <a:r>
              <a:rPr lang="en-US" altLang="zh-CN" dirty="0" smtClean="0"/>
              <a:t>CLOCK</a:t>
            </a:r>
            <a:r>
              <a:rPr lang="zh-CN" altLang="en-US" dirty="0" smtClean="0"/>
              <a:t>）。 </a:t>
            </a:r>
            <a:br>
              <a:rPr lang="zh-CN" altLang="en-US" dirty="0" smtClean="0"/>
            </a:br>
            <a:r>
              <a:rPr lang="en-US" altLang="zh-CN" dirty="0" smtClean="0"/>
              <a:t>4.   </a:t>
            </a:r>
            <a:r>
              <a:rPr lang="zh-CN" altLang="en-US" dirty="0" smtClean="0"/>
              <a:t>页面分配策略 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8313" y="692150"/>
            <a:ext cx="8207375" cy="547315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zh-CN" altLang="en-US" sz="4200" dirty="0" smtClean="0"/>
              <a:t>第五章</a:t>
            </a:r>
            <a:endParaRPr lang="en-US" altLang="zh-CN" sz="4200" dirty="0" smtClean="0"/>
          </a:p>
          <a:p>
            <a:r>
              <a:rPr lang="zh-CN" altLang="en-US" dirty="0" smtClean="0"/>
              <a:t>（一） </a:t>
            </a:r>
            <a:r>
              <a:rPr lang="en-US" altLang="zh-CN" dirty="0" smtClean="0"/>
              <a:t>I/O </a:t>
            </a:r>
            <a:r>
              <a:rPr lang="zh-CN" altLang="en-US" dirty="0" smtClean="0"/>
              <a:t>管理概述 </a:t>
            </a:r>
            <a:br>
              <a:rPr lang="zh-CN" altLang="en-US" dirty="0" smtClean="0"/>
            </a:br>
            <a:r>
              <a:rPr lang="en-US" altLang="zh-CN" dirty="0" smtClean="0"/>
              <a:t>1.  I/O </a:t>
            </a:r>
            <a:r>
              <a:rPr lang="zh-CN" altLang="en-US" dirty="0" smtClean="0"/>
              <a:t>控制方式 </a:t>
            </a:r>
            <a:br>
              <a:rPr lang="zh-CN" altLang="en-US" dirty="0" smtClean="0"/>
            </a:br>
            <a:r>
              <a:rPr lang="en-US" altLang="zh-CN" dirty="0" smtClean="0"/>
              <a:t>2.   I/O</a:t>
            </a:r>
            <a:r>
              <a:rPr lang="zh-CN" altLang="en-US" dirty="0" smtClean="0"/>
              <a:t>软件层次结构</a:t>
            </a:r>
            <a:br>
              <a:rPr lang="zh-CN" altLang="en-US" dirty="0" smtClean="0"/>
            </a:br>
            <a:r>
              <a:rPr lang="zh-CN" altLang="en-US" dirty="0" smtClean="0"/>
              <a:t>（二） </a:t>
            </a:r>
            <a:r>
              <a:rPr lang="en-US" altLang="zh-CN" dirty="0" smtClean="0"/>
              <a:t>I/O </a:t>
            </a:r>
            <a:r>
              <a:rPr lang="zh-CN" altLang="en-US" dirty="0" smtClean="0"/>
              <a:t>核心子系统 </a:t>
            </a:r>
            <a:br>
              <a:rPr lang="zh-CN" altLang="en-US" dirty="0" smtClean="0"/>
            </a:br>
            <a:r>
              <a:rPr lang="en-US" altLang="zh-CN" dirty="0" smtClean="0"/>
              <a:t>1.   I/O </a:t>
            </a:r>
            <a:r>
              <a:rPr lang="zh-CN" altLang="en-US" dirty="0" smtClean="0"/>
              <a:t>调度概念 </a:t>
            </a:r>
            <a:br>
              <a:rPr lang="zh-CN" altLang="en-US" dirty="0" smtClean="0"/>
            </a:br>
            <a:r>
              <a:rPr lang="en-US" altLang="zh-CN" dirty="0" smtClean="0"/>
              <a:t>2.   </a:t>
            </a:r>
            <a:r>
              <a:rPr lang="zh-CN" altLang="en-US" dirty="0" smtClean="0"/>
              <a:t>高速缓存与缓冲区 </a:t>
            </a:r>
            <a:br>
              <a:rPr lang="zh-CN" altLang="en-US" dirty="0" smtClean="0"/>
            </a:br>
            <a:r>
              <a:rPr lang="en-US" altLang="zh-CN" dirty="0" smtClean="0"/>
              <a:t>3.   </a:t>
            </a:r>
            <a:r>
              <a:rPr lang="zh-CN" altLang="en-US" dirty="0" smtClean="0"/>
              <a:t>设备分配与回收 </a:t>
            </a:r>
            <a:br>
              <a:rPr lang="zh-CN" altLang="en-US" dirty="0" smtClean="0"/>
            </a:br>
            <a:r>
              <a:rPr lang="en-US" altLang="zh-CN" dirty="0" smtClean="0"/>
              <a:t>4.   </a:t>
            </a:r>
            <a:r>
              <a:rPr lang="zh-CN" altLang="en-US" dirty="0" smtClean="0"/>
              <a:t>假脱机技术（</a:t>
            </a:r>
            <a:r>
              <a:rPr lang="en-US" altLang="zh-CN" dirty="0" err="1" smtClean="0"/>
              <a:t>SPOOLing</a:t>
            </a:r>
            <a:r>
              <a:rPr lang="zh-CN" altLang="en-US" dirty="0" smtClean="0"/>
              <a:t>） 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14401</TotalTime>
  <Words>63</Words>
  <Application>Microsoft Office PowerPoint</Application>
  <PresentationFormat>全屏显示(4:3)</PresentationFormat>
  <Paragraphs>34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质朴</vt:lpstr>
      <vt:lpstr>第二十四讲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T430</dc:creator>
  <cp:lastModifiedBy>wx</cp:lastModifiedBy>
  <cp:revision>868</cp:revision>
  <dcterms:created xsi:type="dcterms:W3CDTF">2013-09-15T00:45:06Z</dcterms:created>
  <dcterms:modified xsi:type="dcterms:W3CDTF">2014-12-16T16:06:36Z</dcterms:modified>
</cp:coreProperties>
</file>