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p:scale>
          <a:sx n="75" d="100"/>
          <a:sy n="75" d="100"/>
        </p:scale>
        <p:origin x="-2652" y="-40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8537C-CF67-4C61-BD7F-6D0C29205B5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E99065A2-0D9D-43D2-96E4-0C1A6F0A31CA}">
      <dgm:prSet custT="1"/>
      <dgm:spPr/>
      <dgm:t>
        <a:bodyPr/>
        <a:lstStyle/>
        <a:p>
          <a:pPr rtl="0"/>
          <a:r>
            <a:rPr lang="zh-CN" altLang="en-US" sz="2800" b="1" smtClean="0"/>
            <a:t>有效性</a:t>
          </a:r>
          <a:endParaRPr lang="zh-CN" altLang="en-US" sz="2800"/>
        </a:p>
      </dgm:t>
    </dgm:pt>
    <dgm:pt modelId="{6E8C723D-AE91-4EB3-975A-299010935DB2}" type="parTrans" cxnId="{2281C54B-A6A6-4CBF-BF60-D760DBA4B49A}">
      <dgm:prSet/>
      <dgm:spPr/>
      <dgm:t>
        <a:bodyPr/>
        <a:lstStyle/>
        <a:p>
          <a:endParaRPr lang="zh-CN" altLang="en-US" sz="2800">
            <a:solidFill>
              <a:srgbClr val="FF0000"/>
            </a:solidFill>
          </a:endParaRPr>
        </a:p>
      </dgm:t>
    </dgm:pt>
    <dgm:pt modelId="{FD9916A8-EB93-43B5-B82E-0D14F5839823}" type="sibTrans" cxnId="{2281C54B-A6A6-4CBF-BF60-D760DBA4B49A}">
      <dgm:prSet/>
      <dgm:spPr/>
      <dgm:t>
        <a:bodyPr/>
        <a:lstStyle/>
        <a:p>
          <a:endParaRPr lang="zh-CN" altLang="en-US" sz="2800">
            <a:solidFill>
              <a:srgbClr val="FF0000"/>
            </a:solidFill>
          </a:endParaRPr>
        </a:p>
      </dgm:t>
    </dgm:pt>
    <dgm:pt modelId="{81B67F4F-D335-41EB-9B04-006C63C5EC88}">
      <dgm:prSet custT="1"/>
      <dgm:spPr/>
      <dgm:t>
        <a:bodyPr/>
        <a:lstStyle/>
        <a:p>
          <a:pPr rtl="0"/>
          <a:r>
            <a:rPr lang="zh-CN" altLang="en-US" sz="2800" b="1" smtClean="0"/>
            <a:t>方便性</a:t>
          </a:r>
          <a:endParaRPr lang="zh-CN" altLang="en-US" sz="2800"/>
        </a:p>
      </dgm:t>
    </dgm:pt>
    <dgm:pt modelId="{42134930-CD28-4665-836B-34757A456FC1}" type="parTrans" cxnId="{7E38033E-4057-48E5-82AD-A9528A9E4AC5}">
      <dgm:prSet/>
      <dgm:spPr/>
      <dgm:t>
        <a:bodyPr/>
        <a:lstStyle/>
        <a:p>
          <a:endParaRPr lang="zh-CN" altLang="en-US" sz="2800">
            <a:solidFill>
              <a:srgbClr val="FF0000"/>
            </a:solidFill>
          </a:endParaRPr>
        </a:p>
      </dgm:t>
    </dgm:pt>
    <dgm:pt modelId="{D35A554C-A674-4FC7-86EC-C9B2F7ED705B}" type="sibTrans" cxnId="{7E38033E-4057-48E5-82AD-A9528A9E4AC5}">
      <dgm:prSet/>
      <dgm:spPr/>
      <dgm:t>
        <a:bodyPr/>
        <a:lstStyle/>
        <a:p>
          <a:endParaRPr lang="zh-CN" altLang="en-US" sz="2800">
            <a:solidFill>
              <a:srgbClr val="FF0000"/>
            </a:solidFill>
          </a:endParaRPr>
        </a:p>
      </dgm:t>
    </dgm:pt>
    <dgm:pt modelId="{92C1CC70-E101-49C0-A4C1-BBAEE7381084}">
      <dgm:prSet custT="1"/>
      <dgm:spPr/>
      <dgm:t>
        <a:bodyPr/>
        <a:lstStyle/>
        <a:p>
          <a:pPr rtl="0"/>
          <a:r>
            <a:rPr lang="zh-CN" altLang="en-US" sz="2800" b="1" smtClean="0"/>
            <a:t>可扩</a:t>
          </a:r>
          <a:endParaRPr lang="en-US" altLang="zh-CN" sz="2800" b="1" smtClean="0"/>
        </a:p>
        <a:p>
          <a:pPr rtl="0"/>
          <a:r>
            <a:rPr lang="zh-CN" altLang="en-US" sz="2800" b="1" smtClean="0"/>
            <a:t>充性</a:t>
          </a:r>
          <a:endParaRPr lang="zh-CN" altLang="en-US" sz="2800" dirty="0"/>
        </a:p>
      </dgm:t>
    </dgm:pt>
    <dgm:pt modelId="{EE65287D-293D-4F6A-A008-D9D6AE842A78}" type="parTrans" cxnId="{38AA9582-AE04-4353-8828-A304F2AAD05E}">
      <dgm:prSet/>
      <dgm:spPr/>
      <dgm:t>
        <a:bodyPr/>
        <a:lstStyle/>
        <a:p>
          <a:endParaRPr lang="zh-CN" altLang="en-US" sz="2800">
            <a:solidFill>
              <a:srgbClr val="FF0000"/>
            </a:solidFill>
          </a:endParaRPr>
        </a:p>
      </dgm:t>
    </dgm:pt>
    <dgm:pt modelId="{9F44D419-45A9-41D3-8EB9-61B28AFD93A2}" type="sibTrans" cxnId="{38AA9582-AE04-4353-8828-A304F2AAD05E}">
      <dgm:prSet/>
      <dgm:spPr/>
      <dgm:t>
        <a:bodyPr/>
        <a:lstStyle/>
        <a:p>
          <a:endParaRPr lang="zh-CN" altLang="en-US" sz="2800">
            <a:solidFill>
              <a:srgbClr val="FF0000"/>
            </a:solidFill>
          </a:endParaRPr>
        </a:p>
      </dgm:t>
    </dgm:pt>
    <dgm:pt modelId="{5B23E256-25D1-4DD3-BA8B-DFFC14B8F387}">
      <dgm:prSet custT="1"/>
      <dgm:spPr/>
      <dgm:t>
        <a:bodyPr/>
        <a:lstStyle/>
        <a:p>
          <a:pPr rtl="0"/>
          <a:r>
            <a:rPr lang="zh-CN" altLang="en-US" sz="2800" b="1" smtClean="0"/>
            <a:t>开放性</a:t>
          </a:r>
          <a:endParaRPr lang="zh-CN" altLang="en-US" sz="2800"/>
        </a:p>
      </dgm:t>
    </dgm:pt>
    <dgm:pt modelId="{CE67DF24-FD43-48F9-B301-3DFF51CC586F}" type="parTrans" cxnId="{F62C7769-ADF1-435D-87B4-AD256101B01E}">
      <dgm:prSet/>
      <dgm:spPr/>
      <dgm:t>
        <a:bodyPr/>
        <a:lstStyle/>
        <a:p>
          <a:endParaRPr lang="zh-CN" altLang="en-US" sz="2800">
            <a:solidFill>
              <a:srgbClr val="FF0000"/>
            </a:solidFill>
          </a:endParaRPr>
        </a:p>
      </dgm:t>
    </dgm:pt>
    <dgm:pt modelId="{0A128B1E-25C0-47CD-A70C-C88008DE162F}" type="sibTrans" cxnId="{F62C7769-ADF1-435D-87B4-AD256101B01E}">
      <dgm:prSet/>
      <dgm:spPr/>
      <dgm:t>
        <a:bodyPr/>
        <a:lstStyle/>
        <a:p>
          <a:endParaRPr lang="zh-CN" altLang="en-US" sz="2800">
            <a:solidFill>
              <a:srgbClr val="FF0000"/>
            </a:solidFill>
          </a:endParaRPr>
        </a:p>
      </dgm:t>
    </dgm:pt>
    <dgm:pt modelId="{779A97E1-5F60-4106-9BB3-6C3942470032}" type="pres">
      <dgm:prSet presAssocID="{C308537C-CF67-4C61-BD7F-6D0C29205B5F}" presName="matrix" presStyleCnt="0">
        <dgm:presLayoutVars>
          <dgm:chMax val="1"/>
          <dgm:dir/>
          <dgm:resizeHandles val="exact"/>
        </dgm:presLayoutVars>
      </dgm:prSet>
      <dgm:spPr/>
      <dgm:t>
        <a:bodyPr/>
        <a:lstStyle/>
        <a:p>
          <a:endParaRPr lang="zh-CN" altLang="en-US"/>
        </a:p>
      </dgm:t>
    </dgm:pt>
    <dgm:pt modelId="{DA2E1583-73A4-4127-A338-25FB9739E4BC}" type="pres">
      <dgm:prSet presAssocID="{C308537C-CF67-4C61-BD7F-6D0C29205B5F}" presName="diamond" presStyleLbl="bgShp" presStyleIdx="0" presStyleCnt="1"/>
      <dgm:spPr/>
    </dgm:pt>
    <dgm:pt modelId="{7395454F-2A8C-43CA-8131-E65A5EEAA1A7}" type="pres">
      <dgm:prSet presAssocID="{C308537C-CF67-4C61-BD7F-6D0C29205B5F}" presName="quad1" presStyleLbl="node1" presStyleIdx="0" presStyleCnt="4">
        <dgm:presLayoutVars>
          <dgm:chMax val="0"/>
          <dgm:chPref val="0"/>
          <dgm:bulletEnabled val="1"/>
        </dgm:presLayoutVars>
      </dgm:prSet>
      <dgm:spPr/>
      <dgm:t>
        <a:bodyPr/>
        <a:lstStyle/>
        <a:p>
          <a:endParaRPr lang="zh-CN" altLang="en-US"/>
        </a:p>
      </dgm:t>
    </dgm:pt>
    <dgm:pt modelId="{501FDB92-586B-43DF-BACD-3D7B566055F6}" type="pres">
      <dgm:prSet presAssocID="{C308537C-CF67-4C61-BD7F-6D0C29205B5F}" presName="quad2" presStyleLbl="node1" presStyleIdx="1" presStyleCnt="4">
        <dgm:presLayoutVars>
          <dgm:chMax val="0"/>
          <dgm:chPref val="0"/>
          <dgm:bulletEnabled val="1"/>
        </dgm:presLayoutVars>
      </dgm:prSet>
      <dgm:spPr/>
      <dgm:t>
        <a:bodyPr/>
        <a:lstStyle/>
        <a:p>
          <a:endParaRPr lang="zh-CN" altLang="en-US"/>
        </a:p>
      </dgm:t>
    </dgm:pt>
    <dgm:pt modelId="{1CE4013B-5A38-4880-B122-13BB533ADD42}" type="pres">
      <dgm:prSet presAssocID="{C308537C-CF67-4C61-BD7F-6D0C29205B5F}" presName="quad3" presStyleLbl="node1" presStyleIdx="2" presStyleCnt="4">
        <dgm:presLayoutVars>
          <dgm:chMax val="0"/>
          <dgm:chPref val="0"/>
          <dgm:bulletEnabled val="1"/>
        </dgm:presLayoutVars>
      </dgm:prSet>
      <dgm:spPr/>
      <dgm:t>
        <a:bodyPr/>
        <a:lstStyle/>
        <a:p>
          <a:endParaRPr lang="zh-CN" altLang="en-US"/>
        </a:p>
      </dgm:t>
    </dgm:pt>
    <dgm:pt modelId="{C78A5C27-511B-499E-97CD-BD7E0B4C054D}" type="pres">
      <dgm:prSet presAssocID="{C308537C-CF67-4C61-BD7F-6D0C29205B5F}" presName="quad4" presStyleLbl="node1" presStyleIdx="3" presStyleCnt="4">
        <dgm:presLayoutVars>
          <dgm:chMax val="0"/>
          <dgm:chPref val="0"/>
          <dgm:bulletEnabled val="1"/>
        </dgm:presLayoutVars>
      </dgm:prSet>
      <dgm:spPr/>
      <dgm:t>
        <a:bodyPr/>
        <a:lstStyle/>
        <a:p>
          <a:endParaRPr lang="zh-CN" altLang="en-US"/>
        </a:p>
      </dgm:t>
    </dgm:pt>
  </dgm:ptLst>
  <dgm:cxnLst>
    <dgm:cxn modelId="{2281C54B-A6A6-4CBF-BF60-D760DBA4B49A}" srcId="{C308537C-CF67-4C61-BD7F-6D0C29205B5F}" destId="{E99065A2-0D9D-43D2-96E4-0C1A6F0A31CA}" srcOrd="0" destOrd="0" parTransId="{6E8C723D-AE91-4EB3-975A-299010935DB2}" sibTransId="{FD9916A8-EB93-43B5-B82E-0D14F5839823}"/>
    <dgm:cxn modelId="{91AAEA3C-9C3D-428A-9A67-0CDDFBA0ED3A}" type="presOf" srcId="{81B67F4F-D335-41EB-9B04-006C63C5EC88}" destId="{501FDB92-586B-43DF-BACD-3D7B566055F6}" srcOrd="0" destOrd="0" presId="urn:microsoft.com/office/officeart/2005/8/layout/matrix3"/>
    <dgm:cxn modelId="{5DF98FD3-1FD8-462E-8F35-73ACE26DF700}" type="presOf" srcId="{5B23E256-25D1-4DD3-BA8B-DFFC14B8F387}" destId="{C78A5C27-511B-499E-97CD-BD7E0B4C054D}" srcOrd="0" destOrd="0" presId="urn:microsoft.com/office/officeart/2005/8/layout/matrix3"/>
    <dgm:cxn modelId="{2585AAA1-C82C-4B8C-A02A-8B4D3EC3C95B}" type="presOf" srcId="{C308537C-CF67-4C61-BD7F-6D0C29205B5F}" destId="{779A97E1-5F60-4106-9BB3-6C3942470032}" srcOrd="0" destOrd="0" presId="urn:microsoft.com/office/officeart/2005/8/layout/matrix3"/>
    <dgm:cxn modelId="{F62C7769-ADF1-435D-87B4-AD256101B01E}" srcId="{C308537C-CF67-4C61-BD7F-6D0C29205B5F}" destId="{5B23E256-25D1-4DD3-BA8B-DFFC14B8F387}" srcOrd="3" destOrd="0" parTransId="{CE67DF24-FD43-48F9-B301-3DFF51CC586F}" sibTransId="{0A128B1E-25C0-47CD-A70C-C88008DE162F}"/>
    <dgm:cxn modelId="{7204F539-E55A-4080-812D-0AE29E1AC98F}" type="presOf" srcId="{E99065A2-0D9D-43D2-96E4-0C1A6F0A31CA}" destId="{7395454F-2A8C-43CA-8131-E65A5EEAA1A7}" srcOrd="0" destOrd="0" presId="urn:microsoft.com/office/officeart/2005/8/layout/matrix3"/>
    <dgm:cxn modelId="{7E38033E-4057-48E5-82AD-A9528A9E4AC5}" srcId="{C308537C-CF67-4C61-BD7F-6D0C29205B5F}" destId="{81B67F4F-D335-41EB-9B04-006C63C5EC88}" srcOrd="1" destOrd="0" parTransId="{42134930-CD28-4665-836B-34757A456FC1}" sibTransId="{D35A554C-A674-4FC7-86EC-C9B2F7ED705B}"/>
    <dgm:cxn modelId="{9D2903C4-2605-4676-B822-8BAD026F4F71}" type="presOf" srcId="{92C1CC70-E101-49C0-A4C1-BBAEE7381084}" destId="{1CE4013B-5A38-4880-B122-13BB533ADD42}" srcOrd="0" destOrd="0" presId="urn:microsoft.com/office/officeart/2005/8/layout/matrix3"/>
    <dgm:cxn modelId="{38AA9582-AE04-4353-8828-A304F2AAD05E}" srcId="{C308537C-CF67-4C61-BD7F-6D0C29205B5F}" destId="{92C1CC70-E101-49C0-A4C1-BBAEE7381084}" srcOrd="2" destOrd="0" parTransId="{EE65287D-293D-4F6A-A008-D9D6AE842A78}" sibTransId="{9F44D419-45A9-41D3-8EB9-61B28AFD93A2}"/>
    <dgm:cxn modelId="{12146A95-1550-436F-9BA8-EA98041283EC}" type="presParOf" srcId="{779A97E1-5F60-4106-9BB3-6C3942470032}" destId="{DA2E1583-73A4-4127-A338-25FB9739E4BC}" srcOrd="0" destOrd="0" presId="urn:microsoft.com/office/officeart/2005/8/layout/matrix3"/>
    <dgm:cxn modelId="{24262239-8D9E-406C-84F8-8CC75BB89F4D}" type="presParOf" srcId="{779A97E1-5F60-4106-9BB3-6C3942470032}" destId="{7395454F-2A8C-43CA-8131-E65A5EEAA1A7}" srcOrd="1" destOrd="0" presId="urn:microsoft.com/office/officeart/2005/8/layout/matrix3"/>
    <dgm:cxn modelId="{0290E33F-0243-4C79-8D66-84265C91B426}" type="presParOf" srcId="{779A97E1-5F60-4106-9BB3-6C3942470032}" destId="{501FDB92-586B-43DF-BACD-3D7B566055F6}" srcOrd="2" destOrd="0" presId="urn:microsoft.com/office/officeart/2005/8/layout/matrix3"/>
    <dgm:cxn modelId="{D808ECBE-262F-4B80-8ED8-8BEFD48A18F3}" type="presParOf" srcId="{779A97E1-5F60-4106-9BB3-6C3942470032}" destId="{1CE4013B-5A38-4880-B122-13BB533ADD42}" srcOrd="3" destOrd="0" presId="urn:microsoft.com/office/officeart/2005/8/layout/matrix3"/>
    <dgm:cxn modelId="{F39F8243-1C68-42A4-A956-953382588B03}" type="presParOf" srcId="{779A97E1-5F60-4106-9BB3-6C3942470032}" destId="{C78A5C27-511B-499E-97CD-BD7E0B4C054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E1583-73A4-4127-A338-25FB9739E4BC}">
      <dsp:nvSpPr>
        <dsp:cNvPr id="0" name=""/>
        <dsp:cNvSpPr/>
      </dsp:nvSpPr>
      <dsp:spPr>
        <a:xfrm>
          <a:off x="1152128" y="0"/>
          <a:ext cx="4248472" cy="4248472"/>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7395454F-2A8C-43CA-8131-E65A5EEAA1A7}">
      <dsp:nvSpPr>
        <dsp:cNvPr id="0" name=""/>
        <dsp:cNvSpPr/>
      </dsp:nvSpPr>
      <dsp:spPr>
        <a:xfrm>
          <a:off x="1555732" y="403604"/>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smtClean="0"/>
            <a:t>有效性</a:t>
          </a:r>
          <a:endParaRPr lang="zh-CN" altLang="en-US" sz="2800" kern="1200"/>
        </a:p>
      </dsp:txBody>
      <dsp:txXfrm>
        <a:off x="1636615" y="484487"/>
        <a:ext cx="1495138" cy="1495138"/>
      </dsp:txXfrm>
    </dsp:sp>
    <dsp:sp modelId="{501FDB92-586B-43DF-BACD-3D7B566055F6}">
      <dsp:nvSpPr>
        <dsp:cNvPr id="0" name=""/>
        <dsp:cNvSpPr/>
      </dsp:nvSpPr>
      <dsp:spPr>
        <a:xfrm>
          <a:off x="3340091" y="403604"/>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smtClean="0"/>
            <a:t>方便性</a:t>
          </a:r>
          <a:endParaRPr lang="zh-CN" altLang="en-US" sz="2800" kern="1200"/>
        </a:p>
      </dsp:txBody>
      <dsp:txXfrm>
        <a:off x="3420974" y="484487"/>
        <a:ext cx="1495138" cy="1495138"/>
      </dsp:txXfrm>
    </dsp:sp>
    <dsp:sp modelId="{1CE4013B-5A38-4880-B122-13BB533ADD42}">
      <dsp:nvSpPr>
        <dsp:cNvPr id="0" name=""/>
        <dsp:cNvSpPr/>
      </dsp:nvSpPr>
      <dsp:spPr>
        <a:xfrm>
          <a:off x="1555732" y="2187963"/>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smtClean="0"/>
            <a:t>可扩</a:t>
          </a:r>
          <a:endParaRPr lang="en-US" altLang="zh-CN" sz="2800" b="1" kern="1200" smtClean="0"/>
        </a:p>
        <a:p>
          <a:pPr lvl="0" algn="ctr" defTabSz="1244600" rtl="0">
            <a:lnSpc>
              <a:spcPct val="90000"/>
            </a:lnSpc>
            <a:spcBef>
              <a:spcPct val="0"/>
            </a:spcBef>
            <a:spcAft>
              <a:spcPct val="35000"/>
            </a:spcAft>
          </a:pPr>
          <a:r>
            <a:rPr lang="zh-CN" altLang="en-US" sz="2800" b="1" kern="1200" smtClean="0"/>
            <a:t>充性</a:t>
          </a:r>
          <a:endParaRPr lang="zh-CN" altLang="en-US" sz="2800" kern="1200" dirty="0"/>
        </a:p>
      </dsp:txBody>
      <dsp:txXfrm>
        <a:off x="1636615" y="2268846"/>
        <a:ext cx="1495138" cy="1495138"/>
      </dsp:txXfrm>
    </dsp:sp>
    <dsp:sp modelId="{C78A5C27-511B-499E-97CD-BD7E0B4C054D}">
      <dsp:nvSpPr>
        <dsp:cNvPr id="0" name=""/>
        <dsp:cNvSpPr/>
      </dsp:nvSpPr>
      <dsp:spPr>
        <a:xfrm>
          <a:off x="3340091" y="2187963"/>
          <a:ext cx="1656904" cy="1656904"/>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smtClean="0"/>
            <a:t>开放性</a:t>
          </a:r>
          <a:endParaRPr lang="zh-CN" altLang="en-US" sz="2800" kern="1200"/>
        </a:p>
      </dsp:txBody>
      <dsp:txXfrm>
        <a:off x="3420974" y="2268846"/>
        <a:ext cx="1495138" cy="149513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2014/9/9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21</a:t>
            </a:fld>
            <a:endParaRPr lang="zh-CN" altLang="en-US"/>
          </a:p>
        </p:txBody>
      </p:sp>
    </p:spTree>
    <p:extLst>
      <p:ext uri="{BB962C8B-B14F-4D97-AF65-F5344CB8AC3E}">
        <p14:creationId xmlns:p14="http://schemas.microsoft.com/office/powerpoint/2010/main" val="389712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2014年9月9日2时20分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2014年9月9日2时20分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2014年9月9日2时20分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2014年9月9日2时20分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2014年9月9日2时20分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2014年9月9日2时20分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2014年9月9日2时20分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2014年9月9日2时20分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第二章 进程管理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2014年9月9日2时20分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smtClean="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smtClean="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2014年9月9日2时20分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2014年9月9日2时20分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3108543" cy="461665"/>
          </a:xfrm>
          <a:prstGeom prst="rect">
            <a:avLst/>
          </a:prstGeom>
          <a:noFill/>
        </p:spPr>
        <p:txBody>
          <a:bodyPr wrap="none" rtlCol="0">
            <a:spAutoFit/>
          </a:bodyPr>
          <a:lstStyle/>
          <a:p>
            <a:r>
              <a:rPr lang="zh-CN" altLang="en-US" sz="2400" u="wavyDbl" baseline="0" dirty="0" smtClean="0">
                <a:uFill>
                  <a:solidFill>
                    <a:srgbClr val="7030A0"/>
                  </a:solidFill>
                </a:uFill>
              </a:rPr>
              <a:t>第一章 操作系统引论</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smtClean="0"/>
              <a:t>1</a:t>
            </a:r>
            <a:r>
              <a:rPr lang="zh-CN" altLang="en-US" b="1" smtClean="0"/>
              <a:t>讲</a:t>
            </a:r>
            <a:endParaRPr lang="zh-CN" altLang="en-US" b="1" dirty="0"/>
          </a:p>
        </p:txBody>
      </p:sp>
      <p:sp>
        <p:nvSpPr>
          <p:cNvPr id="3" name="副标题 2"/>
          <p:cNvSpPr>
            <a:spLocks noGrp="1"/>
          </p:cNvSpPr>
          <p:nvPr>
            <p:ph type="body" idx="1"/>
          </p:nvPr>
        </p:nvSpPr>
        <p:spPr/>
        <p:txBody>
          <a:bodyPr/>
          <a:lstStyle/>
          <a:p>
            <a:r>
              <a:rPr lang="zh-CN" altLang="en-US" dirty="0" smtClean="0"/>
              <a:t>操作系统引论</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2014年9月9日2时20分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solidFill>
                  <a:schemeClr val="tx1"/>
                </a:solidFill>
                <a:latin typeface="Times New Roman" panose="02020603050405020304" pitchFamily="18" charset="0"/>
                <a:cs typeface="Times New Roman" panose="02020603050405020304" pitchFamily="18" charset="0"/>
              </a:rPr>
              <a:t>1.2</a:t>
            </a:r>
            <a:r>
              <a:rPr lang="zh-CN" altLang="en-US" dirty="0">
                <a:solidFill>
                  <a:schemeClr val="tx1"/>
                </a:solidFill>
              </a:rPr>
              <a:t>　操作系统的发展过程 </a:t>
            </a:r>
          </a:p>
        </p:txBody>
      </p:sp>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内容占位符 5"/>
          <p:cNvSpPr>
            <a:spLocks noGrp="1"/>
          </p:cNvSpPr>
          <p:nvPr>
            <p:ph sz="quarter" idx="1"/>
          </p:nvPr>
        </p:nvSpPr>
        <p:spPr/>
        <p:txBody>
          <a:bodyPr>
            <a:normAutofit/>
          </a:bodyPr>
          <a:lstStyle/>
          <a:p>
            <a:pPr marL="0" indent="0" algn="just">
              <a:lnSpc>
                <a:spcPct val="150000"/>
              </a:lnSpc>
              <a:spcBef>
                <a:spcPct val="50000"/>
              </a:spcBef>
              <a:buNone/>
            </a:pPr>
            <a:r>
              <a:rPr lang="en-US" altLang="zh-CN" sz="2800" dirty="0">
                <a:latin typeface="宋体" pitchFamily="2" charset="-122"/>
              </a:rPr>
              <a:t>1.2.1</a:t>
            </a:r>
            <a:r>
              <a:rPr lang="zh-CN" altLang="en-US" sz="2800" dirty="0">
                <a:latin typeface="宋体" pitchFamily="2" charset="-122"/>
              </a:rPr>
              <a:t>　无操作系统的计算机系统</a:t>
            </a:r>
          </a:p>
          <a:p>
            <a:pPr marL="0" indent="0" algn="just">
              <a:lnSpc>
                <a:spcPct val="150000"/>
              </a:lnSpc>
              <a:spcBef>
                <a:spcPct val="50000"/>
              </a:spcBef>
              <a:buNone/>
            </a:pPr>
            <a:r>
              <a:rPr lang="zh-CN" altLang="en-US" sz="2800" dirty="0">
                <a:latin typeface="宋体" pitchFamily="2" charset="-122"/>
              </a:rPr>
              <a:t>　</a:t>
            </a:r>
            <a:r>
              <a:rPr lang="en-US" altLang="zh-CN" sz="2800" dirty="0" smtClean="0">
                <a:latin typeface="宋体" pitchFamily="2" charset="-122"/>
              </a:rPr>
              <a:t>1</a:t>
            </a:r>
            <a:r>
              <a:rPr lang="zh-CN" altLang="en-US" sz="2800" dirty="0">
                <a:latin typeface="宋体" pitchFamily="2" charset="-122"/>
              </a:rPr>
              <a:t>．人工操作</a:t>
            </a:r>
            <a:r>
              <a:rPr lang="zh-CN" altLang="en-US" sz="2800" dirty="0" smtClean="0">
                <a:latin typeface="宋体" pitchFamily="2" charset="-122"/>
              </a:rPr>
              <a:t>方式</a:t>
            </a:r>
            <a:endParaRPr lang="en-US" altLang="zh-CN" sz="2800" dirty="0" smtClean="0">
              <a:latin typeface="宋体" pitchFamily="2" charset="-122"/>
            </a:endParaRPr>
          </a:p>
          <a:p>
            <a:pPr marL="0" indent="0" algn="just">
              <a:lnSpc>
                <a:spcPct val="150000"/>
              </a:lnSpc>
              <a:spcBef>
                <a:spcPct val="50000"/>
              </a:spcBef>
              <a:buNone/>
            </a:pPr>
            <a:r>
              <a:rPr lang="en-US" altLang="zh-CN" sz="2400" dirty="0">
                <a:latin typeface="宋体" pitchFamily="2" charset="-122"/>
              </a:rPr>
              <a:t> </a:t>
            </a:r>
            <a:r>
              <a:rPr lang="en-US" altLang="zh-CN" sz="2400" dirty="0" smtClean="0">
                <a:latin typeface="宋体" pitchFamily="2" charset="-122"/>
              </a:rPr>
              <a:t>    (</a:t>
            </a:r>
            <a:r>
              <a:rPr lang="en-US" altLang="zh-CN" sz="2400" dirty="0">
                <a:latin typeface="宋体" pitchFamily="2" charset="-122"/>
              </a:rPr>
              <a:t>1) </a:t>
            </a:r>
            <a:r>
              <a:rPr lang="zh-CN" altLang="en-US" sz="2400" dirty="0">
                <a:latin typeface="宋体" pitchFamily="2" charset="-122"/>
              </a:rPr>
              <a:t>用户独占全机</a:t>
            </a:r>
            <a:r>
              <a:rPr lang="zh-CN" altLang="en-US" sz="2400" dirty="0" smtClean="0">
                <a:latin typeface="宋体" pitchFamily="2" charset="-122"/>
              </a:rPr>
              <a:t>。</a:t>
            </a:r>
            <a:endParaRPr lang="en-US" altLang="zh-CN" sz="2400" dirty="0" smtClean="0">
              <a:latin typeface="宋体" pitchFamily="2" charset="-122"/>
            </a:endParaRPr>
          </a:p>
          <a:p>
            <a:pPr marL="0" indent="0" algn="just">
              <a:lnSpc>
                <a:spcPct val="150000"/>
              </a:lnSpc>
              <a:spcBef>
                <a:spcPct val="50000"/>
              </a:spcBef>
              <a:buNone/>
            </a:pPr>
            <a:r>
              <a:rPr lang="en-US" altLang="zh-CN" sz="2400" dirty="0">
                <a:latin typeface="宋体" pitchFamily="2" charset="-122"/>
              </a:rPr>
              <a:t> </a:t>
            </a:r>
            <a:r>
              <a:rPr lang="en-US" altLang="zh-CN" sz="2400" dirty="0" smtClean="0">
                <a:latin typeface="宋体" pitchFamily="2" charset="-122"/>
              </a:rPr>
              <a:t>    (</a:t>
            </a:r>
            <a:r>
              <a:rPr lang="en-US" altLang="zh-CN" sz="2400" dirty="0">
                <a:latin typeface="宋体" pitchFamily="2" charset="-122"/>
              </a:rPr>
              <a:t>2) CPU</a:t>
            </a:r>
            <a:r>
              <a:rPr lang="zh-CN" altLang="en-US" sz="2400" dirty="0">
                <a:latin typeface="宋体" pitchFamily="2" charset="-122"/>
              </a:rPr>
              <a:t>等待人工操作。</a:t>
            </a:r>
          </a:p>
          <a:p>
            <a:pPr marL="0" indent="0">
              <a:lnSpc>
                <a:spcPct val="150000"/>
              </a:lnSpc>
              <a:buNone/>
            </a:pPr>
            <a:r>
              <a:rPr lang="zh-CN" altLang="en-US" sz="2800" dirty="0">
                <a:latin typeface="宋体" pitchFamily="2" charset="-122"/>
              </a:rPr>
              <a:t>　</a:t>
            </a:r>
            <a:r>
              <a:rPr lang="en-US" altLang="zh-CN" sz="2800" dirty="0">
                <a:latin typeface="宋体" pitchFamily="2" charset="-122"/>
              </a:rPr>
              <a:t>2</a:t>
            </a:r>
            <a:r>
              <a:rPr lang="zh-CN" altLang="en-US" sz="2800" dirty="0">
                <a:latin typeface="宋体" pitchFamily="2" charset="-122"/>
              </a:rPr>
              <a:t>．脱机输入</a:t>
            </a:r>
            <a:r>
              <a:rPr lang="en-US" altLang="zh-CN" sz="2800" dirty="0">
                <a:latin typeface="宋体" pitchFamily="2" charset="-122"/>
              </a:rPr>
              <a:t>/</a:t>
            </a:r>
            <a:r>
              <a:rPr lang="zh-CN" altLang="en-US" sz="2800" dirty="0">
                <a:latin typeface="宋体" pitchFamily="2" charset="-122"/>
              </a:rPr>
              <a:t>输出方式</a:t>
            </a:r>
          </a:p>
          <a:p>
            <a:pPr>
              <a:lnSpc>
                <a:spcPct val="150000"/>
              </a:lnSpc>
            </a:pPr>
            <a:endParaRPr lang="zh-CN" altLang="en-US" sz="2800" dirty="0"/>
          </a:p>
        </p:txBody>
      </p:sp>
    </p:spTree>
    <p:extLst>
      <p:ext uri="{BB962C8B-B14F-4D97-AF65-F5344CB8AC3E}">
        <p14:creationId xmlns:p14="http://schemas.microsoft.com/office/powerpoint/2010/main" val="103017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2014年9月9日2时20分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6" name="文本占位符 5"/>
          <p:cNvSpPr>
            <a:spLocks noGrp="1"/>
          </p:cNvSpPr>
          <p:nvPr>
            <p:ph type="body" sz="quarter" idx="13"/>
          </p:nvPr>
        </p:nvSpPr>
        <p:spPr/>
        <p:txBody>
          <a:bodyPr/>
          <a:lstStyle/>
          <a:p>
            <a:endParaRPr lang="zh-CN" altLang="en-US"/>
          </a:p>
        </p:txBody>
      </p:sp>
      <p:sp>
        <p:nvSpPr>
          <p:cNvPr id="7" name="Text Box 1028"/>
          <p:cNvSpPr txBox="1">
            <a:spLocks noChangeArrowheads="1"/>
          </p:cNvSpPr>
          <p:nvPr/>
        </p:nvSpPr>
        <p:spPr bwMode="auto">
          <a:xfrm>
            <a:off x="3276600" y="5638800"/>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1-3</a:t>
            </a:r>
            <a:r>
              <a:rPr lang="zh-CN" altLang="en-US">
                <a:latin typeface="宋体" pitchFamily="2" charset="-122"/>
              </a:rPr>
              <a:t>　脱机</a:t>
            </a:r>
            <a:r>
              <a:rPr lang="en-US" altLang="zh-CN"/>
              <a:t>I/O</a:t>
            </a:r>
            <a:r>
              <a:rPr lang="zh-CN" altLang="en-US">
                <a:latin typeface="宋体" pitchFamily="2" charset="-122"/>
              </a:rPr>
              <a:t>示意图</a:t>
            </a:r>
            <a:r>
              <a:rPr lang="zh-CN" altLang="en-US"/>
              <a:t> </a:t>
            </a:r>
          </a:p>
        </p:txBody>
      </p:sp>
      <p:graphicFrame>
        <p:nvGraphicFramePr>
          <p:cNvPr id="8" name="Object 1029"/>
          <p:cNvGraphicFramePr>
            <a:graphicFrameLocks noChangeAspect="1"/>
          </p:cNvGraphicFramePr>
          <p:nvPr/>
        </p:nvGraphicFramePr>
        <p:xfrm>
          <a:off x="1828800" y="838200"/>
          <a:ext cx="5943600" cy="4797425"/>
        </p:xfrm>
        <a:graphic>
          <a:graphicData uri="http://schemas.openxmlformats.org/presentationml/2006/ole">
            <mc:AlternateContent xmlns:mc="http://schemas.openxmlformats.org/markup-compatibility/2006">
              <mc:Choice xmlns:v="urn:schemas-microsoft-com:vml" Requires="v">
                <p:oleObj spid="_x0000_s4101" r:id="rId3" imgW="2369264" imgH="1919190" progId="Visio.Drawing.4">
                  <p:embed/>
                </p:oleObj>
              </mc:Choice>
              <mc:Fallback>
                <p:oleObj r:id="rId3" imgW="2369264" imgH="191919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38200"/>
                        <a:ext cx="5943600" cy="479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81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20000"/>
              </a:lnSpc>
              <a:spcBef>
                <a:spcPct val="50000"/>
              </a:spcBef>
            </a:pPr>
            <a:r>
              <a:rPr lang="en-US" altLang="zh-CN" b="1" dirty="0">
                <a:latin typeface="宋体" pitchFamily="2" charset="-122"/>
              </a:rPr>
              <a:t>1.2.2</a:t>
            </a:r>
            <a:r>
              <a:rPr lang="zh-CN" altLang="en-US" b="1" dirty="0">
                <a:latin typeface="宋体" pitchFamily="2" charset="-122"/>
              </a:rPr>
              <a:t>　单道批处理系统</a:t>
            </a:r>
          </a:p>
          <a:p>
            <a:pPr algn="just">
              <a:lnSpc>
                <a:spcPct val="120000"/>
              </a:lnSpc>
              <a:spcBef>
                <a:spcPct val="50000"/>
              </a:spcBef>
            </a:pPr>
            <a:r>
              <a:rPr lang="zh-CN" altLang="en-US" b="1" dirty="0" smtClean="0">
                <a:latin typeface="宋体" pitchFamily="2" charset="-122"/>
              </a:rPr>
              <a:t>     首先</a:t>
            </a:r>
            <a:r>
              <a:rPr lang="zh-CN" altLang="en-US" b="1" dirty="0">
                <a:latin typeface="宋体" pitchFamily="2" charset="-122"/>
              </a:rPr>
              <a:t>，由监督程序将磁带上的第一个作业装入内存，并把运行控制权交给该作业。当该作业处理完成时，又把控制权交还给监督程序，再由监督程序把磁带</a:t>
            </a:r>
            <a:r>
              <a:rPr lang="en-US" altLang="zh-CN" b="1" dirty="0">
                <a:latin typeface="宋体" pitchFamily="2" charset="-122"/>
              </a:rPr>
              <a:t>(</a:t>
            </a:r>
            <a:r>
              <a:rPr lang="zh-CN" altLang="en-US" b="1" dirty="0">
                <a:latin typeface="宋体" pitchFamily="2" charset="-122"/>
              </a:rPr>
              <a:t>盘</a:t>
            </a:r>
            <a:r>
              <a:rPr lang="en-US" altLang="zh-CN" b="1" dirty="0">
                <a:latin typeface="宋体" pitchFamily="2" charset="-122"/>
              </a:rPr>
              <a:t>)</a:t>
            </a:r>
            <a:r>
              <a:rPr lang="zh-CN" altLang="en-US" b="1" dirty="0">
                <a:latin typeface="宋体" pitchFamily="2" charset="-122"/>
              </a:rPr>
              <a:t>上的第二个作业调入内存。计算机系统就这样自动地一个作业一个作业地进行处理，直至磁带</a:t>
            </a:r>
            <a:r>
              <a:rPr lang="en-US" altLang="zh-CN" b="1" dirty="0">
                <a:latin typeface="宋体" pitchFamily="2" charset="-122"/>
              </a:rPr>
              <a:t>(</a:t>
            </a:r>
            <a:r>
              <a:rPr lang="zh-CN" altLang="en-US" b="1" dirty="0">
                <a:latin typeface="宋体" pitchFamily="2" charset="-122"/>
              </a:rPr>
              <a:t>盘</a:t>
            </a:r>
            <a:r>
              <a:rPr lang="en-US" altLang="zh-CN" b="1" dirty="0">
                <a:latin typeface="宋体" pitchFamily="2" charset="-122"/>
              </a:rPr>
              <a:t>)</a:t>
            </a:r>
            <a:r>
              <a:rPr lang="zh-CN" altLang="en-US" b="1" dirty="0">
                <a:latin typeface="宋体" pitchFamily="2" charset="-122"/>
              </a:rPr>
              <a:t>上的所有作业全部</a:t>
            </a:r>
            <a:r>
              <a:rPr lang="zh-CN" altLang="en-US" b="1" dirty="0" smtClean="0">
                <a:latin typeface="宋体" pitchFamily="2" charset="-122"/>
              </a:rPr>
              <a:t>完成。</a:t>
            </a:r>
            <a:r>
              <a:rPr lang="zh-CN" altLang="en-US" b="1" dirty="0">
                <a:latin typeface="宋体" pitchFamily="2" charset="-122"/>
              </a:rPr>
              <a:t>由于系统对作业的处理都是成批地进行的，且在内存中始终只保持一道作业，故称此系统为单道批处理系统</a:t>
            </a:r>
            <a:r>
              <a:rPr lang="en-US" altLang="zh-CN" b="1" dirty="0">
                <a:latin typeface="宋体" pitchFamily="2" charset="-122"/>
              </a:rPr>
              <a:t>(Simple Batch Processing System)</a:t>
            </a:r>
            <a:r>
              <a:rPr lang="zh-CN" altLang="en-US" b="1" dirty="0">
                <a:latin typeface="宋体" pitchFamily="2" charset="-122"/>
              </a:rPr>
              <a:t>。</a:t>
            </a:r>
          </a:p>
          <a:p>
            <a:endParaRPr lang="zh-CN" altLang="en-US" dirty="0"/>
          </a:p>
        </p:txBody>
      </p:sp>
    </p:spTree>
    <p:extLst>
      <p:ext uri="{BB962C8B-B14F-4D97-AF65-F5344CB8AC3E}">
        <p14:creationId xmlns:p14="http://schemas.microsoft.com/office/powerpoint/2010/main" val="226267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2438400" y="5715000"/>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1-4  </a:t>
            </a:r>
            <a:r>
              <a:rPr lang="zh-CN" altLang="en-US" dirty="0">
                <a:latin typeface="宋体" pitchFamily="2" charset="-122"/>
              </a:rPr>
              <a:t>单道批处理系统的处理流程</a:t>
            </a:r>
            <a:r>
              <a:rPr lang="zh-CN" altLang="en-US" dirty="0"/>
              <a:t> </a:t>
            </a:r>
          </a:p>
        </p:txBody>
      </p:sp>
      <p:graphicFrame>
        <p:nvGraphicFramePr>
          <p:cNvPr id="6" name="Object 1029"/>
          <p:cNvGraphicFramePr>
            <a:graphicFrameLocks noChangeAspect="1"/>
          </p:cNvGraphicFramePr>
          <p:nvPr/>
        </p:nvGraphicFramePr>
        <p:xfrm>
          <a:off x="1905000" y="795338"/>
          <a:ext cx="5715000" cy="4843462"/>
        </p:xfrm>
        <a:graphic>
          <a:graphicData uri="http://schemas.openxmlformats.org/presentationml/2006/ole">
            <mc:AlternateContent xmlns:mc="http://schemas.openxmlformats.org/markup-compatibility/2006">
              <mc:Choice xmlns:v="urn:schemas-microsoft-com:vml" Requires="v">
                <p:oleObj spid="_x0000_s5125" r:id="rId3" imgW="2587925" imgH="2009205" progId="Visio.Drawing.4">
                  <p:embed/>
                </p:oleObj>
              </mc:Choice>
              <mc:Fallback>
                <p:oleObj r:id="rId3" imgW="2587925" imgH="2009205"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333"/>
                      <a:stretch>
                        <a:fillRect/>
                      </a:stretch>
                    </p:blipFill>
                    <p:spPr bwMode="auto">
                      <a:xfrm>
                        <a:off x="1905000" y="795338"/>
                        <a:ext cx="5715000" cy="484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268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pPr algn="just">
              <a:spcBef>
                <a:spcPct val="50000"/>
              </a:spcBef>
            </a:pPr>
            <a:r>
              <a:rPr lang="en-US" altLang="zh-CN" b="1" dirty="0">
                <a:latin typeface="宋体" pitchFamily="2" charset="-122"/>
              </a:rPr>
              <a:t>1.2.3</a:t>
            </a:r>
            <a:r>
              <a:rPr lang="zh-CN" altLang="en-US" b="1" dirty="0">
                <a:latin typeface="宋体" pitchFamily="2" charset="-122"/>
              </a:rPr>
              <a:t>　多道批处理系统</a:t>
            </a:r>
          </a:p>
          <a:p>
            <a:pPr algn="just">
              <a:spcBef>
                <a:spcPct val="50000"/>
              </a:spcBef>
            </a:pP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．多道程序设计的基本概念</a:t>
            </a:r>
          </a:p>
          <a:p>
            <a:pPr>
              <a:lnSpc>
                <a:spcPct val="150000"/>
              </a:lnSpc>
            </a:pPr>
            <a:r>
              <a:rPr lang="zh-CN" altLang="en-US" b="1" dirty="0" smtClean="0">
                <a:latin typeface="宋体" pitchFamily="2" charset="-122"/>
              </a:rPr>
              <a:t>     在</a:t>
            </a:r>
            <a:r>
              <a:rPr lang="zh-CN" altLang="en-US" b="1" dirty="0">
                <a:latin typeface="宋体" pitchFamily="2" charset="-122"/>
              </a:rPr>
              <a:t>该系统中，用户所提交的作业都先存放在外存上并排成一个队列，称为</a:t>
            </a:r>
            <a:r>
              <a:rPr lang="zh-CN" altLang="en-US" b="1" dirty="0"/>
              <a:t>“</a:t>
            </a:r>
            <a:r>
              <a:rPr lang="zh-CN" altLang="en-US" b="1" dirty="0">
                <a:latin typeface="宋体" pitchFamily="2" charset="-122"/>
              </a:rPr>
              <a:t>后备队列</a:t>
            </a:r>
            <a:r>
              <a:rPr lang="zh-CN" altLang="en-US" b="1" dirty="0"/>
              <a:t>”</a:t>
            </a:r>
            <a:r>
              <a:rPr lang="zh-CN" altLang="en-US" b="1" dirty="0">
                <a:latin typeface="宋体" pitchFamily="2" charset="-122"/>
              </a:rPr>
              <a:t>；然后，由作业调度程序按一定的算法从后备队列中选择若干个作业调入内存，使它们共享</a:t>
            </a:r>
            <a:r>
              <a:rPr lang="en-US" altLang="zh-CN" b="1" dirty="0"/>
              <a:t>CPU</a:t>
            </a:r>
            <a:r>
              <a:rPr lang="zh-CN" altLang="en-US" b="1" dirty="0">
                <a:latin typeface="宋体" pitchFamily="2" charset="-122"/>
              </a:rPr>
              <a:t>和系统中的各种资源</a:t>
            </a:r>
            <a:r>
              <a:rPr lang="zh-CN" altLang="en-US" dirty="0">
                <a:latin typeface="宋体" pitchFamily="2" charset="-122"/>
              </a:rPr>
              <a:t>。</a:t>
            </a:r>
            <a:endParaRPr lang="zh-CN" altLang="en-US" dirty="0"/>
          </a:p>
        </p:txBody>
      </p:sp>
    </p:spTree>
    <p:extLst>
      <p:ext uri="{BB962C8B-B14F-4D97-AF65-F5344CB8AC3E}">
        <p14:creationId xmlns:p14="http://schemas.microsoft.com/office/powerpoint/2010/main" val="403817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2514600" y="6108700"/>
            <a:ext cx="462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1-5</a:t>
            </a:r>
            <a:r>
              <a:rPr lang="zh-CN" altLang="en-US" dirty="0">
                <a:latin typeface="宋体" pitchFamily="2" charset="-122"/>
              </a:rPr>
              <a:t>　单道和多道程序运行情况</a:t>
            </a:r>
            <a:r>
              <a:rPr lang="zh-CN" altLang="en-US" dirty="0"/>
              <a:t> </a:t>
            </a:r>
          </a:p>
        </p:txBody>
      </p:sp>
      <p:graphicFrame>
        <p:nvGraphicFramePr>
          <p:cNvPr id="6" name="Object 1029"/>
          <p:cNvGraphicFramePr>
            <a:graphicFrameLocks noChangeAspect="1"/>
          </p:cNvGraphicFramePr>
          <p:nvPr>
            <p:extLst>
              <p:ext uri="{D42A27DB-BD31-4B8C-83A1-F6EECF244321}">
                <p14:modId xmlns:p14="http://schemas.microsoft.com/office/powerpoint/2010/main" val="1529216952"/>
              </p:ext>
            </p:extLst>
          </p:nvPr>
        </p:nvGraphicFramePr>
        <p:xfrm>
          <a:off x="755576" y="332656"/>
          <a:ext cx="7391400" cy="5638800"/>
        </p:xfrm>
        <a:graphic>
          <a:graphicData uri="http://schemas.openxmlformats.org/presentationml/2006/ole">
            <mc:AlternateContent xmlns:mc="http://schemas.openxmlformats.org/markup-compatibility/2006">
              <mc:Choice xmlns:v="urn:schemas-microsoft-com:vml" Requires="v">
                <p:oleObj spid="_x0000_s6149" r:id="rId3" imgW="3945647" imgH="3089007" progId="Visio.Drawing.4">
                  <p:embed/>
                </p:oleObj>
              </mc:Choice>
              <mc:Fallback>
                <p:oleObj r:id="rId3" imgW="3945647" imgH="308900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2325"/>
                      <a:stretch>
                        <a:fillRect/>
                      </a:stretch>
                    </p:blipFill>
                    <p:spPr bwMode="auto">
                      <a:xfrm>
                        <a:off x="755576" y="332656"/>
                        <a:ext cx="73914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427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normAutofit lnSpcReduction="10000"/>
          </a:bodyPr>
          <a:lstStyle/>
          <a:p>
            <a:pPr algn="just">
              <a:lnSpc>
                <a:spcPct val="130000"/>
              </a:lnSpc>
              <a:spcBef>
                <a:spcPct val="50000"/>
              </a:spcBef>
            </a:pPr>
            <a:r>
              <a:rPr lang="en-US" altLang="zh-CN" b="1" dirty="0">
                <a:latin typeface="宋体" pitchFamily="2" charset="-122"/>
              </a:rPr>
              <a:t>2</a:t>
            </a:r>
            <a:r>
              <a:rPr lang="zh-CN" altLang="en-US" b="1" dirty="0">
                <a:latin typeface="宋体" pitchFamily="2" charset="-122"/>
              </a:rPr>
              <a:t>．多道批处理系统的</a:t>
            </a:r>
            <a:r>
              <a:rPr lang="zh-CN" altLang="en-US" b="1" dirty="0" smtClean="0">
                <a:latin typeface="宋体" pitchFamily="2" charset="-122"/>
              </a:rPr>
              <a:t>优缺点</a:t>
            </a:r>
            <a:endParaRPr lang="en-US" altLang="zh-CN" b="1" dirty="0" smtClean="0">
              <a:latin typeface="宋体" pitchFamily="2" charset="-122"/>
            </a:endParaRPr>
          </a:p>
          <a:p>
            <a:pPr marL="514350" indent="-514350" algn="just">
              <a:lnSpc>
                <a:spcPct val="130000"/>
              </a:lnSpc>
              <a:spcBef>
                <a:spcPct val="50000"/>
              </a:spcBef>
              <a:buAutoNum type="arabicParenBoth"/>
            </a:pPr>
            <a:r>
              <a:rPr lang="zh-CN" altLang="en-US" b="1" dirty="0" smtClean="0">
                <a:latin typeface="宋体" pitchFamily="2" charset="-122"/>
              </a:rPr>
              <a:t>资源</a:t>
            </a:r>
            <a:r>
              <a:rPr lang="zh-CN" altLang="en-US" b="1" dirty="0">
                <a:latin typeface="宋体" pitchFamily="2" charset="-122"/>
              </a:rPr>
              <a:t>利用率高。由于在内存中驻留了多道程序，它们共享资源，可保持资源处于忙碌状态，从而使各种资源得以充分利用</a:t>
            </a:r>
            <a:r>
              <a:rPr lang="zh-CN" altLang="en-US" b="1" dirty="0" smtClean="0">
                <a:latin typeface="宋体" pitchFamily="2" charset="-122"/>
              </a:rPr>
              <a:t>。</a:t>
            </a:r>
            <a:endParaRPr lang="en-US" altLang="zh-CN" b="1" dirty="0" smtClean="0">
              <a:latin typeface="宋体" pitchFamily="2" charset="-122"/>
            </a:endParaRPr>
          </a:p>
          <a:p>
            <a:pPr marL="514350" indent="-514350" algn="just">
              <a:lnSpc>
                <a:spcPct val="130000"/>
              </a:lnSpc>
              <a:spcBef>
                <a:spcPct val="50000"/>
              </a:spcBef>
              <a:buFont typeface="Wingdings 3"/>
              <a:buAutoNum type="arabicParenBoth"/>
            </a:pPr>
            <a:r>
              <a:rPr lang="zh-CN" altLang="en-US" b="1" dirty="0">
                <a:latin typeface="宋体" pitchFamily="2" charset="-122"/>
              </a:rPr>
              <a:t>系统吞吐量大。系统吞吐量是指系统在单位时间内所完成的总工作量。能提高系统吞吐量的主要原因可归结为：第一，</a:t>
            </a:r>
            <a:r>
              <a:rPr lang="en-US" altLang="zh-CN" b="1" dirty="0"/>
              <a:t>CPU</a:t>
            </a:r>
            <a:r>
              <a:rPr lang="zh-CN" altLang="en-US" b="1" dirty="0">
                <a:latin typeface="宋体" pitchFamily="2" charset="-122"/>
              </a:rPr>
              <a:t>和其它资源保持</a:t>
            </a:r>
            <a:r>
              <a:rPr lang="zh-CN" altLang="en-US" b="1" dirty="0"/>
              <a:t>“</a:t>
            </a:r>
            <a:r>
              <a:rPr lang="zh-CN" altLang="en-US" b="1" dirty="0">
                <a:latin typeface="宋体" pitchFamily="2" charset="-122"/>
              </a:rPr>
              <a:t>忙碌</a:t>
            </a:r>
            <a:r>
              <a:rPr lang="zh-CN" altLang="en-US" b="1" dirty="0"/>
              <a:t>”</a:t>
            </a:r>
            <a:r>
              <a:rPr lang="zh-CN" altLang="en-US" b="1" dirty="0">
                <a:latin typeface="宋体" pitchFamily="2" charset="-122"/>
              </a:rPr>
              <a:t>状态；</a:t>
            </a:r>
            <a:r>
              <a:rPr lang="zh-CN" altLang="en-US" b="1" dirty="0"/>
              <a:t> </a:t>
            </a:r>
            <a:r>
              <a:rPr lang="zh-CN" altLang="en-US" b="1" dirty="0">
                <a:latin typeface="宋体" pitchFamily="2" charset="-122"/>
              </a:rPr>
              <a:t>第二，仅当作业完成时或运行不下去时才进行切换，系统开销小。</a:t>
            </a:r>
            <a:r>
              <a:rPr lang="zh-CN" altLang="en-US" b="1" dirty="0"/>
              <a:t> </a:t>
            </a:r>
            <a:r>
              <a:rPr lang="zh-CN" altLang="en-US" b="1" dirty="0" smtClean="0">
                <a:latin typeface="宋体" pitchFamily="2" charset="-122"/>
              </a:rPr>
              <a:t> </a:t>
            </a:r>
            <a:endParaRPr lang="en-US" altLang="zh-CN" b="1" dirty="0" smtClean="0">
              <a:latin typeface="宋体" pitchFamily="2" charset="-122"/>
            </a:endParaRPr>
          </a:p>
          <a:p>
            <a:pPr algn="just">
              <a:lnSpc>
                <a:spcPct val="130000"/>
              </a:lnSpc>
              <a:spcBef>
                <a:spcPct val="50000"/>
              </a:spcBef>
            </a:pPr>
            <a:endParaRPr lang="zh-CN" altLang="en-US" b="1" dirty="0">
              <a:latin typeface="宋体" pitchFamily="2" charset="-122"/>
            </a:endParaRPr>
          </a:p>
        </p:txBody>
      </p:sp>
    </p:spTree>
    <p:extLst>
      <p:ext uri="{BB962C8B-B14F-4D97-AF65-F5344CB8AC3E}">
        <p14:creationId xmlns:p14="http://schemas.microsoft.com/office/powerpoint/2010/main" val="196779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latin typeface="宋体" pitchFamily="2" charset="-122"/>
              </a:rPr>
              <a:t>(3) </a:t>
            </a:r>
            <a:r>
              <a:rPr lang="zh-CN" altLang="en-US" b="1" dirty="0">
                <a:latin typeface="宋体" pitchFamily="2" charset="-122"/>
              </a:rPr>
              <a:t>平均周转时间长。作业的周转时间是指从作业进入系统开始，直至其完成并退出系统为止所经历的时间。在批处理系统中，由于作业要排队，依次进行处理，因而作业的周转时间较长，通常需几个小时，甚至几天。</a:t>
            </a:r>
          </a:p>
          <a:p>
            <a:pPr>
              <a:lnSpc>
                <a:spcPct val="130000"/>
              </a:lnSpc>
              <a:spcBef>
                <a:spcPct val="50000"/>
              </a:spcBef>
            </a:pPr>
            <a:r>
              <a:rPr lang="zh-CN" altLang="en-US" b="1" dirty="0"/>
              <a:t>　　</a:t>
            </a:r>
            <a:r>
              <a:rPr lang="en-US" altLang="zh-CN" b="1" dirty="0"/>
              <a:t>(4) </a:t>
            </a:r>
            <a:r>
              <a:rPr lang="zh-CN" altLang="en-US" b="1" dirty="0">
                <a:latin typeface="宋体" pitchFamily="2" charset="-122"/>
              </a:rPr>
              <a:t>无交互能力。用户一旦把作业提交给系统后，直至作业完成，用户都不能与自己的作业进行交互，这对修改和调试程序是极不方便的。</a:t>
            </a:r>
            <a:r>
              <a:rPr lang="zh-CN" altLang="en-US" b="1" dirty="0"/>
              <a:t> </a:t>
            </a:r>
          </a:p>
          <a:p>
            <a:endParaRPr lang="zh-CN" altLang="en-US" b="1" dirty="0"/>
          </a:p>
        </p:txBody>
      </p:sp>
    </p:spTree>
    <p:extLst>
      <p:ext uri="{BB962C8B-B14F-4D97-AF65-F5344CB8AC3E}">
        <p14:creationId xmlns:p14="http://schemas.microsoft.com/office/powerpoint/2010/main" val="217522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zh-CN" altLang="en-US" dirty="0">
                <a:latin typeface="宋体" pitchFamily="2" charset="-122"/>
              </a:rPr>
              <a:t>　　</a:t>
            </a:r>
            <a:r>
              <a:rPr lang="en-US" altLang="zh-CN" b="1" dirty="0">
                <a:latin typeface="宋体" pitchFamily="2" charset="-122"/>
              </a:rPr>
              <a:t>3</a:t>
            </a:r>
            <a:r>
              <a:rPr lang="zh-CN" altLang="en-US" b="1" dirty="0">
                <a:latin typeface="宋体" pitchFamily="2" charset="-122"/>
              </a:rPr>
              <a:t>．多道批处理系统需要解决的问题</a:t>
            </a:r>
          </a:p>
          <a:p>
            <a:pPr marL="0">
              <a:lnSpc>
                <a:spcPct val="150000"/>
              </a:lnSpc>
              <a:spcBef>
                <a:spcPts val="0"/>
              </a:spcBef>
            </a:pPr>
            <a:r>
              <a:rPr lang="en-US" altLang="zh-CN" b="1" dirty="0" smtClean="0"/>
              <a:t>   </a:t>
            </a:r>
          </a:p>
          <a:p>
            <a:pPr marL="0">
              <a:lnSpc>
                <a:spcPct val="150000"/>
              </a:lnSpc>
              <a:spcBef>
                <a:spcPts val="0"/>
              </a:spcBef>
            </a:pPr>
            <a:r>
              <a:rPr lang="en-US" altLang="zh-CN" b="1" dirty="0"/>
              <a:t> </a:t>
            </a:r>
            <a:r>
              <a:rPr lang="en-US" altLang="zh-CN" b="1" dirty="0" smtClean="0"/>
              <a:t>   (</a:t>
            </a:r>
            <a:r>
              <a:rPr lang="en-US" altLang="zh-CN" b="1" dirty="0"/>
              <a:t>1) </a:t>
            </a:r>
            <a:r>
              <a:rPr lang="zh-CN" altLang="en-US" b="1" dirty="0">
                <a:latin typeface="宋体" pitchFamily="2" charset="-122"/>
              </a:rPr>
              <a:t>处理机管理问题。在多道程序之间，应如何分配被它们共享的处理机，使</a:t>
            </a:r>
            <a:r>
              <a:rPr lang="en-US" altLang="zh-CN" b="1" dirty="0"/>
              <a:t>CPU</a:t>
            </a:r>
            <a:r>
              <a:rPr lang="zh-CN" altLang="en-US" b="1" dirty="0">
                <a:latin typeface="宋体" pitchFamily="2" charset="-122"/>
              </a:rPr>
              <a:t>既能满足各程序运行的需要，又能提高处理机的利用率，以及一旦把处理机分配给某程序后，又应在何时收回等一系列问题，属于处理机管理问题。</a:t>
            </a:r>
            <a:r>
              <a:rPr lang="zh-CN" altLang="en-US" b="1" dirty="0"/>
              <a:t> </a:t>
            </a:r>
          </a:p>
          <a:p>
            <a:pPr marL="0"/>
            <a:endParaRPr lang="zh-CN" altLang="en-US" b="1" dirty="0"/>
          </a:p>
        </p:txBody>
      </p:sp>
    </p:spTree>
    <p:extLst>
      <p:ext uri="{BB962C8B-B14F-4D97-AF65-F5344CB8AC3E}">
        <p14:creationId xmlns:p14="http://schemas.microsoft.com/office/powerpoint/2010/main" val="48081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pPr marL="0" indent="0">
              <a:lnSpc>
                <a:spcPct val="150000"/>
              </a:lnSpc>
              <a:spcBef>
                <a:spcPts val="0"/>
              </a:spcBef>
            </a:pPr>
            <a:r>
              <a:rPr lang="en-US" altLang="zh-CN" b="1" dirty="0" smtClean="0"/>
              <a:t>   (</a:t>
            </a:r>
            <a:r>
              <a:rPr lang="en-US" altLang="zh-CN" b="1" dirty="0"/>
              <a:t>2) </a:t>
            </a:r>
            <a:r>
              <a:rPr lang="zh-CN" altLang="en-US" b="1" dirty="0"/>
              <a:t>内存管理问题。应如何为每道程序分配必要的内存空间，使它们“各得其所”且不致因相互重叠而丢失信息，以及应如何防止因某道程序出现异常情况而破坏其它程序等问题，就是内存管理问题。</a:t>
            </a:r>
          </a:p>
          <a:p>
            <a:pPr marL="0" indent="0">
              <a:lnSpc>
                <a:spcPct val="150000"/>
              </a:lnSpc>
              <a:spcBef>
                <a:spcPts val="0"/>
              </a:spcBef>
            </a:pPr>
            <a:r>
              <a:rPr lang="zh-CN" altLang="en-US" b="1" dirty="0"/>
              <a:t>　　</a:t>
            </a:r>
            <a:r>
              <a:rPr lang="en-US" altLang="zh-CN" b="1" dirty="0"/>
              <a:t>(3)  I/O</a:t>
            </a:r>
            <a:r>
              <a:rPr lang="zh-CN" altLang="en-US" b="1" dirty="0"/>
              <a:t>设备管理问题。系统中可能具有多种类型的</a:t>
            </a:r>
            <a:r>
              <a:rPr lang="en-US" altLang="zh-CN" b="1" dirty="0"/>
              <a:t>I/O</a:t>
            </a:r>
            <a:r>
              <a:rPr lang="zh-CN" altLang="en-US" b="1" dirty="0"/>
              <a:t>设备供多道程序所共享，应如何分配这些</a:t>
            </a:r>
            <a:r>
              <a:rPr lang="en-US" altLang="zh-CN" b="1" dirty="0"/>
              <a:t>I/O</a:t>
            </a:r>
            <a:r>
              <a:rPr lang="zh-CN" altLang="en-US" b="1" dirty="0"/>
              <a:t>设备，如何做到既方便用户对设备的使用，又能提高设备的利用率，这就是</a:t>
            </a:r>
            <a:r>
              <a:rPr lang="en-US" altLang="zh-CN" b="1" dirty="0"/>
              <a:t>I/O</a:t>
            </a:r>
            <a:r>
              <a:rPr lang="zh-CN" altLang="en-US" b="1" dirty="0"/>
              <a:t>设备管理问题。 </a:t>
            </a:r>
          </a:p>
          <a:p>
            <a:endParaRPr lang="zh-CN" altLang="en-US" b="1" dirty="0"/>
          </a:p>
        </p:txBody>
      </p:sp>
    </p:spTree>
    <p:extLst>
      <p:ext uri="{BB962C8B-B14F-4D97-AF65-F5344CB8AC3E}">
        <p14:creationId xmlns:p14="http://schemas.microsoft.com/office/powerpoint/2010/main" val="14984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pPr algn="ctr"/>
            <a:r>
              <a:rPr lang="zh-CN" altLang="en-US" sz="3600" dirty="0">
                <a:solidFill>
                  <a:schemeClr val="tx1"/>
                </a:solidFill>
                <a:latin typeface="宋体" panose="02010600030101010101" pitchFamily="2" charset="-122"/>
                <a:ea typeface="宋体" panose="02010600030101010101" pitchFamily="2" charset="-122"/>
              </a:rPr>
              <a:t>为什么学习</a:t>
            </a:r>
            <a:r>
              <a:rPr lang="zh-CN" altLang="en-US" sz="3600" dirty="0" smtClean="0">
                <a:solidFill>
                  <a:schemeClr val="tx1"/>
                </a:solidFill>
                <a:latin typeface="宋体" panose="02010600030101010101" pitchFamily="2" charset="-122"/>
                <a:ea typeface="宋体" panose="02010600030101010101" pitchFamily="2" charset="-122"/>
              </a:rPr>
              <a:t>操作系统</a:t>
            </a:r>
            <a:endParaRPr lang="zh-CN" altLang="en-US" sz="3600" dirty="0">
              <a:solidFill>
                <a:schemeClr val="tx1"/>
              </a:solidFill>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fld id="{1EA452A7-2E37-4A25-8902-7B1AF5004E32}" type="datetime8">
              <a:rPr lang="zh-CN" altLang="en-US" smtClean="0"/>
              <a:pPr/>
              <a:t>2014年9月9日2时20分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8" name="Text Box 5"/>
          <p:cNvSpPr txBox="1">
            <a:spLocks noChangeArrowheads="1"/>
          </p:cNvSpPr>
          <p:nvPr/>
        </p:nvSpPr>
        <p:spPr bwMode="auto">
          <a:xfrm>
            <a:off x="323528" y="1196752"/>
            <a:ext cx="851567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50000"/>
              </a:lnSpc>
            </a:pPr>
            <a:r>
              <a:rPr lang="en-US" altLang="zh-CN" sz="2800" b="1" dirty="0" smtClean="0">
                <a:latin typeface="宋体" pitchFamily="2" charset="-122"/>
              </a:rPr>
              <a:t>1、</a:t>
            </a:r>
            <a:r>
              <a:rPr lang="zh-CN" altLang="en-US" sz="2800" b="1" dirty="0" smtClean="0">
                <a:latin typeface="宋体" pitchFamily="2" charset="-122"/>
              </a:rPr>
              <a:t>最</a:t>
            </a:r>
            <a:r>
              <a:rPr lang="zh-CN" altLang="en-US" sz="2800" b="1" dirty="0">
                <a:latin typeface="宋体" pitchFamily="2" charset="-122"/>
              </a:rPr>
              <a:t>重要的专业必须课</a:t>
            </a:r>
            <a:r>
              <a:rPr lang="zh-CN" altLang="en-US" sz="2800" b="1" dirty="0" smtClean="0">
                <a:latin typeface="宋体" pitchFamily="2" charset="-122"/>
              </a:rPr>
              <a:t>之一</a:t>
            </a:r>
            <a:endParaRPr lang="en-US" altLang="zh-CN" sz="2800" b="1" dirty="0" smtClean="0">
              <a:latin typeface="宋体" pitchFamily="2" charset="-122"/>
            </a:endParaRPr>
          </a:p>
          <a:p>
            <a:pPr algn="just" eaLnBrk="1" hangingPunct="1">
              <a:lnSpc>
                <a:spcPct val="150000"/>
              </a:lnSpc>
            </a:pPr>
            <a:r>
              <a:rPr lang="zh-CN" altLang="en-US" sz="2800" b="1" dirty="0" smtClean="0">
                <a:latin typeface="宋体" pitchFamily="2" charset="-122"/>
              </a:rPr>
              <a:t>   </a:t>
            </a:r>
            <a:r>
              <a:rPr lang="zh-CN" altLang="en-US" b="1" dirty="0" smtClean="0">
                <a:latin typeface="宋体" pitchFamily="2" charset="-122"/>
              </a:rPr>
              <a:t>是</a:t>
            </a:r>
            <a:r>
              <a:rPr lang="zh-CN" altLang="en-US" b="1" dirty="0">
                <a:latin typeface="宋体" pitchFamily="2" charset="-122"/>
              </a:rPr>
              <a:t>弄懂计算机系统运行机制的</a:t>
            </a:r>
            <a:r>
              <a:rPr lang="zh-CN" altLang="en-US" b="1" dirty="0" smtClean="0">
                <a:latin typeface="宋体" pitchFamily="2" charset="-122"/>
              </a:rPr>
              <a:t>基础，与组成原理、编译原理、数据库、计算机网络、程序设计等课程有不同程度的联系</a:t>
            </a:r>
            <a:endParaRPr lang="en-US" altLang="zh-CN" b="1" dirty="0">
              <a:latin typeface="宋体" pitchFamily="2" charset="-122"/>
            </a:endParaRPr>
          </a:p>
          <a:p>
            <a:pPr algn="just" eaLnBrk="1" hangingPunct="1">
              <a:lnSpc>
                <a:spcPct val="150000"/>
              </a:lnSpc>
            </a:pPr>
            <a:r>
              <a:rPr lang="en-US" altLang="zh-CN" sz="2800" b="1" dirty="0" smtClean="0">
                <a:latin typeface="宋体" pitchFamily="2" charset="-122"/>
              </a:rPr>
              <a:t>2、</a:t>
            </a:r>
            <a:r>
              <a:rPr lang="zh-CN" altLang="en-US" sz="2800" b="1" dirty="0" smtClean="0">
                <a:latin typeface="宋体" pitchFamily="2" charset="-122"/>
              </a:rPr>
              <a:t>考研课之一</a:t>
            </a:r>
            <a:endParaRPr lang="en-US" altLang="zh-CN" sz="2800" b="1" dirty="0" smtClean="0">
              <a:latin typeface="宋体" pitchFamily="2" charset="-122"/>
            </a:endParaRPr>
          </a:p>
          <a:p>
            <a:pPr algn="just" eaLnBrk="1" hangingPunct="1">
              <a:lnSpc>
                <a:spcPct val="150000"/>
              </a:lnSpc>
            </a:pPr>
            <a:r>
              <a:rPr lang="en-US" altLang="zh-CN" b="1" dirty="0">
                <a:latin typeface="宋体" pitchFamily="2" charset="-122"/>
              </a:rPr>
              <a:t> </a:t>
            </a:r>
            <a:r>
              <a:rPr lang="en-US" altLang="zh-CN" b="1" dirty="0" smtClean="0">
                <a:latin typeface="宋体" pitchFamily="2" charset="-122"/>
              </a:rPr>
              <a:t>   </a:t>
            </a:r>
            <a:r>
              <a:rPr lang="zh-CN" altLang="en-US" b="1" dirty="0">
                <a:latin typeface="宋体" pitchFamily="2" charset="-122"/>
              </a:rPr>
              <a:t>考</a:t>
            </a:r>
            <a:r>
              <a:rPr lang="zh-CN" altLang="en-US" b="1" dirty="0" smtClean="0">
                <a:latin typeface="宋体" pitchFamily="2" charset="-122"/>
              </a:rPr>
              <a:t>研专业课中占</a:t>
            </a:r>
            <a:r>
              <a:rPr lang="en-US" altLang="zh-CN" b="1" dirty="0" smtClean="0">
                <a:latin typeface="宋体" pitchFamily="2" charset="-122"/>
              </a:rPr>
              <a:t>35</a:t>
            </a:r>
            <a:r>
              <a:rPr lang="zh-CN" altLang="en-US" b="1" dirty="0" smtClean="0">
                <a:latin typeface="宋体" pitchFamily="2" charset="-122"/>
              </a:rPr>
              <a:t>分。</a:t>
            </a:r>
            <a:endParaRPr lang="en-US" altLang="zh-CN" b="1" dirty="0">
              <a:latin typeface="宋体" pitchFamily="2" charset="-122"/>
            </a:endParaRPr>
          </a:p>
          <a:p>
            <a:pPr algn="just" eaLnBrk="1" hangingPunct="1">
              <a:lnSpc>
                <a:spcPct val="150000"/>
              </a:lnSpc>
            </a:pPr>
            <a:r>
              <a:rPr lang="en-US" altLang="zh-CN" sz="2800" b="1" dirty="0" smtClean="0">
                <a:latin typeface="宋体" pitchFamily="2" charset="-122"/>
              </a:rPr>
              <a:t>3、</a:t>
            </a:r>
            <a:r>
              <a:rPr lang="zh-CN" altLang="en-US" sz="2800" b="1" dirty="0" smtClean="0">
                <a:latin typeface="宋体" pitchFamily="2" charset="-122"/>
              </a:rPr>
              <a:t>软硬件系统运维、研发等的重要基础</a:t>
            </a:r>
            <a:endParaRPr lang="en-US" altLang="zh-CN" sz="2800" b="1" dirty="0" smtClean="0">
              <a:latin typeface="宋体" pitchFamily="2" charset="-122"/>
            </a:endParaRPr>
          </a:p>
          <a:p>
            <a:pPr algn="just" eaLnBrk="1" hangingPunct="1">
              <a:lnSpc>
                <a:spcPct val="150000"/>
              </a:lnSpc>
            </a:pPr>
            <a:r>
              <a:rPr lang="zh-CN" altLang="en-US" sz="2800" b="1" dirty="0" smtClean="0">
                <a:latin typeface="宋体" pitchFamily="2" charset="-122"/>
              </a:rPr>
              <a:t>   </a:t>
            </a:r>
            <a:r>
              <a:rPr lang="zh-CN" altLang="en-US" b="1" dirty="0" smtClean="0">
                <a:latin typeface="宋体" pitchFamily="2" charset="-122"/>
              </a:rPr>
              <a:t>系统平台运行维护；中高级软件研发；嵌入式系统平台开发等</a:t>
            </a:r>
            <a:endParaRPr lang="zh-CN" altLang="en-US" b="1" dirty="0"/>
          </a:p>
        </p:txBody>
      </p:sp>
      <p:pic>
        <p:nvPicPr>
          <p:cNvPr id="1026" name="Picture 2" descr="c:\users\wx\appdata\roaming\360se6\User Data\temp\t012d4f6c25a9389b7a.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000" b="97083" l="10000" r="90000"/>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6300192" y="404664"/>
            <a:ext cx="1584175" cy="15841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9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normAutofit fontScale="92500"/>
          </a:bodyPr>
          <a:lstStyle/>
          <a:p>
            <a:pPr algn="just">
              <a:lnSpc>
                <a:spcPct val="130000"/>
              </a:lnSpc>
              <a:spcBef>
                <a:spcPct val="50000"/>
              </a:spcBef>
            </a:pPr>
            <a:r>
              <a:rPr lang="en-US" altLang="zh-CN" b="1" dirty="0">
                <a:latin typeface="宋体" pitchFamily="2" charset="-122"/>
              </a:rPr>
              <a:t>(4) </a:t>
            </a:r>
            <a:r>
              <a:rPr lang="zh-CN" altLang="en-US" b="1" dirty="0">
                <a:latin typeface="宋体" pitchFamily="2" charset="-122"/>
              </a:rPr>
              <a:t>文件管理问题。在现代计算机系统中，通常都存放着大量的程序和数据</a:t>
            </a:r>
            <a:r>
              <a:rPr lang="en-US" altLang="zh-CN" b="1" dirty="0">
                <a:latin typeface="宋体" pitchFamily="2" charset="-122"/>
              </a:rPr>
              <a:t>(</a:t>
            </a:r>
            <a:r>
              <a:rPr lang="zh-CN" altLang="en-US" b="1" dirty="0">
                <a:latin typeface="宋体" pitchFamily="2" charset="-122"/>
              </a:rPr>
              <a:t>以文件形式存在</a:t>
            </a:r>
            <a:r>
              <a:rPr lang="en-US" altLang="zh-CN" b="1" dirty="0">
                <a:latin typeface="宋体" pitchFamily="2" charset="-122"/>
              </a:rPr>
              <a:t>)</a:t>
            </a:r>
            <a:r>
              <a:rPr lang="zh-CN" altLang="en-US" b="1" dirty="0">
                <a:latin typeface="宋体" pitchFamily="2" charset="-122"/>
              </a:rPr>
              <a:t>，应如何组织这些程序和数据，才能使它们既便于用户使用，又能保证数据的安全性和一致性，这些属于文件管理问题。</a:t>
            </a:r>
          </a:p>
          <a:p>
            <a:pPr>
              <a:lnSpc>
                <a:spcPct val="130000"/>
              </a:lnSpc>
              <a:spcBef>
                <a:spcPct val="50000"/>
              </a:spcBef>
            </a:pPr>
            <a:r>
              <a:rPr lang="zh-CN" altLang="en-US" b="1" dirty="0"/>
              <a:t>　　</a:t>
            </a:r>
            <a:r>
              <a:rPr lang="en-US" altLang="zh-CN" b="1" dirty="0"/>
              <a:t>(5) </a:t>
            </a:r>
            <a:r>
              <a:rPr lang="zh-CN" altLang="en-US" b="1" dirty="0">
                <a:latin typeface="宋体" pitchFamily="2" charset="-122"/>
              </a:rPr>
              <a:t>作业管理问题。对于系统中的各种应用程序，其中有的属于计算型，即以计算为主的程序；有的属于</a:t>
            </a:r>
            <a:r>
              <a:rPr lang="en-US" altLang="zh-CN" b="1" dirty="0"/>
              <a:t>I/O</a:t>
            </a:r>
            <a:r>
              <a:rPr lang="zh-CN" altLang="en-US" b="1" dirty="0">
                <a:latin typeface="宋体" pitchFamily="2" charset="-122"/>
              </a:rPr>
              <a:t>型，即以</a:t>
            </a:r>
            <a:r>
              <a:rPr lang="en-US" altLang="zh-CN" b="1" dirty="0"/>
              <a:t>I/O</a:t>
            </a:r>
            <a:r>
              <a:rPr lang="zh-CN" altLang="en-US" b="1" dirty="0">
                <a:latin typeface="宋体" pitchFamily="2" charset="-122"/>
              </a:rPr>
              <a:t>为主的程序；又有些作业既重要又紧迫；而有的作业则要求系统能及时响应，这时应如何组织这些作业，这便是作业管理问题。</a:t>
            </a:r>
            <a:r>
              <a:rPr lang="zh-CN" altLang="en-US" b="1" dirty="0"/>
              <a:t> </a:t>
            </a:r>
          </a:p>
          <a:p>
            <a:endParaRPr lang="zh-CN" altLang="en-US" b="1" dirty="0"/>
          </a:p>
        </p:txBody>
      </p:sp>
    </p:spTree>
    <p:extLst>
      <p:ext uri="{BB962C8B-B14F-4D97-AF65-F5344CB8AC3E}">
        <p14:creationId xmlns:p14="http://schemas.microsoft.com/office/powerpoint/2010/main" val="8293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pPr algn="just">
              <a:spcBef>
                <a:spcPct val="50000"/>
              </a:spcBef>
            </a:pPr>
            <a:r>
              <a:rPr lang="en-US" altLang="zh-CN" b="1" dirty="0">
                <a:latin typeface="宋体" pitchFamily="2" charset="-122"/>
              </a:rPr>
              <a:t>1.2.4</a:t>
            </a:r>
            <a:r>
              <a:rPr lang="zh-CN" altLang="en-US" b="1" dirty="0">
                <a:latin typeface="宋体" pitchFamily="2" charset="-122"/>
              </a:rPr>
              <a:t>　分时系统</a:t>
            </a:r>
          </a:p>
          <a:p>
            <a:pPr algn="just">
              <a:lnSpc>
                <a:spcPct val="150000"/>
              </a:lnSpc>
              <a:spcBef>
                <a:spcPct val="50000"/>
              </a:spcBef>
            </a:pPr>
            <a:r>
              <a:rPr lang="zh-CN" altLang="en-US" b="1" dirty="0" smtClean="0">
                <a:latin typeface="宋体" pitchFamily="2" charset="-122"/>
              </a:rPr>
              <a:t>分时系统</a:t>
            </a:r>
            <a:r>
              <a:rPr lang="en-US" altLang="zh-CN" b="1" dirty="0">
                <a:latin typeface="宋体" pitchFamily="2" charset="-122"/>
              </a:rPr>
              <a:t>(Time Sharing System)</a:t>
            </a:r>
            <a:r>
              <a:rPr lang="zh-CN" altLang="en-US" b="1" dirty="0">
                <a:latin typeface="宋体" pitchFamily="2" charset="-122"/>
              </a:rPr>
              <a:t>与多道批处理系统之间有着截然不同的性能差别，它能很好地将一台计算机提供给多个用户同时使用，提高计算机的利用率。它被经常应用于查询系统中，满足许多查询用户的需要</a:t>
            </a:r>
            <a:r>
              <a:rPr lang="zh-CN" altLang="en-US" b="1" dirty="0" smtClean="0">
                <a:latin typeface="宋体" pitchFamily="2" charset="-122"/>
              </a:rPr>
              <a:t>。</a:t>
            </a:r>
            <a:endParaRPr lang="zh-CN" altLang="en-US" b="1" dirty="0"/>
          </a:p>
        </p:txBody>
      </p:sp>
    </p:spTree>
    <p:extLst>
      <p:ext uri="{BB962C8B-B14F-4D97-AF65-F5344CB8AC3E}">
        <p14:creationId xmlns:p14="http://schemas.microsoft.com/office/powerpoint/2010/main" val="1352566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b="1" dirty="0">
                <a:latin typeface="宋体" pitchFamily="2" charset="-122"/>
              </a:rPr>
              <a:t>1.2.5</a:t>
            </a:r>
            <a:r>
              <a:rPr lang="zh-CN" altLang="en-US" b="1" dirty="0">
                <a:latin typeface="宋体" pitchFamily="2" charset="-122"/>
              </a:rPr>
              <a:t>　实时系统</a:t>
            </a:r>
          </a:p>
          <a:p>
            <a:pPr>
              <a:lnSpc>
                <a:spcPct val="150000"/>
              </a:lnSpc>
            </a:pPr>
            <a:r>
              <a:rPr lang="zh-CN" altLang="en-US" b="1" dirty="0">
                <a:latin typeface="宋体" pitchFamily="2" charset="-122"/>
              </a:rPr>
              <a:t>所谓</a:t>
            </a:r>
            <a:r>
              <a:rPr lang="zh-CN" altLang="en-US" b="1" dirty="0">
                <a:latin typeface="Courier New" pitchFamily="49" charset="0"/>
              </a:rPr>
              <a:t>“</a:t>
            </a:r>
            <a:r>
              <a:rPr lang="zh-CN" altLang="en-US" b="1" dirty="0">
                <a:latin typeface="宋体" pitchFamily="2" charset="-122"/>
              </a:rPr>
              <a:t>实时</a:t>
            </a:r>
            <a:r>
              <a:rPr lang="zh-CN" altLang="en-US" b="1" dirty="0">
                <a:latin typeface="Courier New" pitchFamily="49" charset="0"/>
              </a:rPr>
              <a:t>”</a:t>
            </a:r>
            <a:r>
              <a:rPr lang="zh-CN" altLang="en-US" b="1" dirty="0">
                <a:latin typeface="宋体" pitchFamily="2" charset="-122"/>
              </a:rPr>
              <a:t>，是表示</a:t>
            </a:r>
            <a:r>
              <a:rPr lang="zh-CN" altLang="en-US" b="1" dirty="0">
                <a:latin typeface="Courier New" pitchFamily="49" charset="0"/>
              </a:rPr>
              <a:t>“</a:t>
            </a:r>
            <a:r>
              <a:rPr lang="zh-CN" altLang="en-US" b="1" dirty="0">
                <a:latin typeface="宋体" pitchFamily="2" charset="-122"/>
              </a:rPr>
              <a:t>及时</a:t>
            </a:r>
            <a:r>
              <a:rPr lang="zh-CN" altLang="en-US" b="1" dirty="0">
                <a:latin typeface="Courier New" pitchFamily="49" charset="0"/>
              </a:rPr>
              <a:t>”</a:t>
            </a:r>
            <a:r>
              <a:rPr lang="zh-CN" altLang="en-US" b="1" dirty="0">
                <a:latin typeface="宋体" pitchFamily="2" charset="-122"/>
              </a:rPr>
              <a:t>，而实时系统</a:t>
            </a:r>
            <a:r>
              <a:rPr lang="en-US" altLang="zh-CN" b="1" dirty="0">
                <a:latin typeface="宋体" pitchFamily="2" charset="-122"/>
              </a:rPr>
              <a:t>(Real Time System)</a:t>
            </a:r>
            <a:r>
              <a:rPr lang="zh-CN" altLang="en-US" b="1" dirty="0">
                <a:latin typeface="宋体" pitchFamily="2" charset="-122"/>
              </a:rPr>
              <a:t>是指系统能及时</a:t>
            </a:r>
            <a:r>
              <a:rPr lang="en-US" altLang="zh-CN" b="1" dirty="0">
                <a:latin typeface="宋体" pitchFamily="2" charset="-122"/>
              </a:rPr>
              <a:t>(</a:t>
            </a:r>
            <a:r>
              <a:rPr lang="zh-CN" altLang="en-US" b="1" dirty="0">
                <a:latin typeface="宋体" pitchFamily="2" charset="-122"/>
              </a:rPr>
              <a:t>或即时</a:t>
            </a:r>
            <a:r>
              <a:rPr lang="en-US" altLang="zh-CN" b="1" dirty="0">
                <a:latin typeface="宋体" pitchFamily="2" charset="-122"/>
              </a:rPr>
              <a:t>)</a:t>
            </a:r>
            <a:r>
              <a:rPr lang="zh-CN" altLang="en-US" b="1" dirty="0">
                <a:latin typeface="宋体" pitchFamily="2" charset="-122"/>
              </a:rPr>
              <a:t>响应外部事件的请求，在规定的时间内完成对该事件的处理，并控制所有实时任务协调一致地运行。</a:t>
            </a:r>
          </a:p>
          <a:p>
            <a:endParaRPr lang="zh-CN" altLang="en-US" dirty="0"/>
          </a:p>
        </p:txBody>
      </p:sp>
    </p:spTree>
    <p:extLst>
      <p:ext uri="{BB962C8B-B14F-4D97-AF65-F5344CB8AC3E}">
        <p14:creationId xmlns:p14="http://schemas.microsoft.com/office/powerpoint/2010/main" val="416341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5" name="文本占位符 4"/>
          <p:cNvSpPr>
            <a:spLocks noGrp="1"/>
          </p:cNvSpPr>
          <p:nvPr>
            <p:ph type="body" sz="quarter" idx="13"/>
          </p:nvPr>
        </p:nvSpPr>
        <p:spPr/>
        <p:txBody>
          <a:bodyPr/>
          <a:lstStyle/>
          <a:p>
            <a:endParaRPr lang="zh-CN" altLang="en-US"/>
          </a:p>
        </p:txBody>
      </p:sp>
      <p:sp>
        <p:nvSpPr>
          <p:cNvPr id="6" name="Text Box 4"/>
          <p:cNvSpPr txBox="1">
            <a:spLocks noChangeArrowheads="1"/>
          </p:cNvSpPr>
          <p:nvPr/>
        </p:nvSpPr>
        <p:spPr bwMode="auto">
          <a:xfrm>
            <a:off x="609600" y="685800"/>
            <a:ext cx="82296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3</a:t>
            </a:r>
            <a:r>
              <a:rPr lang="zh-CN" altLang="en-US" sz="2800" b="1" dirty="0">
                <a:latin typeface="宋体" pitchFamily="2" charset="-122"/>
              </a:rPr>
              <a:t>．实时系统与分时系统特征的比较</a:t>
            </a:r>
          </a:p>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(1) </a:t>
            </a:r>
            <a:r>
              <a:rPr lang="zh-CN" altLang="en-US" sz="2800" b="1" dirty="0">
                <a:latin typeface="宋体" pitchFamily="2" charset="-122"/>
              </a:rPr>
              <a:t>多路性。实时信息处理系统也按分时原则为多个终端用户服务。实时控制系统的多路性则主要表现在系统周期性地对多路现场信息进行采集，以及对多个对象或多个执行机构进行控制。而分时系统中的多路性则与用户情况有关，时多时少。</a:t>
            </a:r>
          </a:p>
          <a:p>
            <a:pPr eaLnBrk="1" hangingPunct="1">
              <a:lnSpc>
                <a:spcPct val="120000"/>
              </a:lnSpc>
              <a:spcBef>
                <a:spcPct val="50000"/>
              </a:spcBef>
            </a:pPr>
            <a:r>
              <a:rPr lang="zh-CN" altLang="en-US" sz="2800" b="1" dirty="0"/>
              <a:t>　　</a:t>
            </a:r>
            <a:r>
              <a:rPr lang="en-US" altLang="zh-CN" sz="2800" b="1" dirty="0"/>
              <a:t>(2) </a:t>
            </a:r>
            <a:r>
              <a:rPr lang="zh-CN" altLang="en-US" sz="2800" b="1" dirty="0">
                <a:latin typeface="宋体" pitchFamily="2" charset="-122"/>
              </a:rPr>
              <a:t>独立性。实时信息处理系统中的每个终端用户在向实时系统提出服务请求时，是彼此独立地操作，互不干扰；而实时控制系统中，对信息的采集和对对象的控制也都是彼此互不干扰。</a:t>
            </a:r>
            <a:r>
              <a:rPr lang="zh-CN" altLang="en-US" sz="2800" b="1" dirty="0"/>
              <a:t> </a:t>
            </a:r>
          </a:p>
        </p:txBody>
      </p:sp>
    </p:spTree>
    <p:extLst>
      <p:ext uri="{BB962C8B-B14F-4D97-AF65-F5344CB8AC3E}">
        <p14:creationId xmlns:p14="http://schemas.microsoft.com/office/powerpoint/2010/main" val="329452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457200" y="762000"/>
            <a:ext cx="8458200" cy="49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(3) </a:t>
            </a:r>
            <a:r>
              <a:rPr lang="zh-CN" altLang="en-US" sz="2800" b="1" dirty="0">
                <a:latin typeface="宋体" pitchFamily="2" charset="-122"/>
              </a:rPr>
              <a:t>及时性。实时信息处理系统对实时性的要求与分时系统类似，都是以人所能接受的等待时间来确定的；而实时控制系统的及时性，则是以控制对象所要求的开始截止时间或完成截止时间来确定的，一般为秒级到毫秒级，甚至有的要低于</a:t>
            </a:r>
            <a:r>
              <a:rPr lang="en-US" altLang="zh-CN" sz="2800" b="1" dirty="0">
                <a:latin typeface="宋体" pitchFamily="2" charset="-122"/>
              </a:rPr>
              <a:t>100</a:t>
            </a:r>
            <a:r>
              <a:rPr lang="zh-CN" altLang="en-US" sz="2800" b="1" dirty="0">
                <a:latin typeface="宋体" pitchFamily="2" charset="-122"/>
              </a:rPr>
              <a:t>微秒。</a:t>
            </a:r>
          </a:p>
          <a:p>
            <a:pPr eaLnBrk="1" hangingPunct="1">
              <a:lnSpc>
                <a:spcPct val="120000"/>
              </a:lnSpc>
              <a:spcBef>
                <a:spcPct val="50000"/>
              </a:spcBef>
            </a:pPr>
            <a:r>
              <a:rPr lang="zh-CN" altLang="en-US" sz="2800" b="1" dirty="0"/>
              <a:t>　　</a:t>
            </a:r>
            <a:r>
              <a:rPr lang="en-US" altLang="zh-CN" sz="2800" b="1" dirty="0"/>
              <a:t>(4) </a:t>
            </a:r>
            <a:r>
              <a:rPr lang="zh-CN" altLang="en-US" sz="2800" b="1" dirty="0">
                <a:latin typeface="宋体" pitchFamily="2" charset="-122"/>
              </a:rPr>
              <a:t>交互性。实时信息处理系统虽然也具有交互性，但这里人与系统的交互仅限于访问系统中某些特定的专用服务程序。它不像分时系统那样能向终端用户提供数据处理和资源共享等服务。</a:t>
            </a:r>
            <a:r>
              <a:rPr lang="zh-CN" altLang="en-US" sz="2800" b="1" dirty="0"/>
              <a:t> </a:t>
            </a:r>
          </a:p>
        </p:txBody>
      </p:sp>
    </p:spTree>
    <p:extLst>
      <p:ext uri="{BB962C8B-B14F-4D97-AF65-F5344CB8AC3E}">
        <p14:creationId xmlns:p14="http://schemas.microsoft.com/office/powerpoint/2010/main" val="16779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533400" y="914400"/>
            <a:ext cx="8153400" cy="33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sz="2800" b="1" dirty="0"/>
              <a:t>　　</a:t>
            </a:r>
            <a:r>
              <a:rPr lang="en-US" altLang="zh-CN" sz="2800" b="1" dirty="0"/>
              <a:t>(5) </a:t>
            </a:r>
            <a:r>
              <a:rPr lang="zh-CN" altLang="en-US" sz="2800" b="1" dirty="0">
                <a:latin typeface="宋体" pitchFamily="2" charset="-122"/>
              </a:rPr>
              <a:t>可靠性。分时系统虽然也要求系统可靠，但相比之下，实时系统则要求系统具有高度的可靠性。因为任何差错都可能带来巨大的经济损失，甚至是无法预料的灾难性后果，所以在实时系统中，往往都采取了多级容错措施来保障系统的安全性及数据的安全性。</a:t>
            </a:r>
            <a:r>
              <a:rPr lang="zh-CN" altLang="en-US" sz="2800" b="1" dirty="0"/>
              <a:t> </a:t>
            </a:r>
          </a:p>
        </p:txBody>
      </p:sp>
    </p:spTree>
    <p:extLst>
      <p:ext uri="{BB962C8B-B14F-4D97-AF65-F5344CB8AC3E}">
        <p14:creationId xmlns:p14="http://schemas.microsoft.com/office/powerpoint/2010/main" val="3757028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latin typeface="宋体" pitchFamily="2" charset="-122"/>
              </a:rPr>
              <a:t>1.2.6  </a:t>
            </a:r>
            <a:r>
              <a:rPr lang="zh-CN" altLang="en-US" b="1" dirty="0">
                <a:latin typeface="宋体" pitchFamily="2" charset="-122"/>
              </a:rPr>
              <a:t>微机操作系统的发展 </a:t>
            </a:r>
          </a:p>
          <a:p>
            <a:pPr marL="457200" indent="-457200" algn="just">
              <a:lnSpc>
                <a:spcPct val="130000"/>
              </a:lnSpc>
              <a:spcBef>
                <a:spcPct val="50000"/>
              </a:spcBef>
              <a:buFont typeface="Wingdings" panose="05000000000000000000" pitchFamily="2" charset="2"/>
              <a:buChar char="u"/>
            </a:pPr>
            <a:r>
              <a:rPr lang="zh-CN" altLang="en-US" b="1" dirty="0" smtClean="0">
                <a:latin typeface="宋体" pitchFamily="2" charset="-122"/>
              </a:rPr>
              <a:t>单</a:t>
            </a:r>
            <a:r>
              <a:rPr lang="zh-CN" altLang="en-US" b="1" dirty="0">
                <a:latin typeface="宋体" pitchFamily="2" charset="-122"/>
              </a:rPr>
              <a:t>用户单任务</a:t>
            </a:r>
            <a:r>
              <a:rPr lang="zh-CN" altLang="en-US" b="1" dirty="0" smtClean="0">
                <a:latin typeface="宋体" pitchFamily="2" charset="-122"/>
              </a:rPr>
              <a:t>操作系统</a:t>
            </a:r>
            <a:endParaRPr lang="en-US" altLang="zh-CN" b="1" dirty="0" smtClean="0">
              <a:latin typeface="宋体" pitchFamily="2" charset="-122"/>
            </a:endParaRP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单用户多任务操作系统</a:t>
            </a: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多用户多任务操作系统</a:t>
            </a:r>
          </a:p>
          <a:p>
            <a:pPr algn="just">
              <a:lnSpc>
                <a:spcPct val="130000"/>
              </a:lnSpc>
              <a:spcBef>
                <a:spcPct val="50000"/>
              </a:spcBef>
            </a:pPr>
            <a:endParaRPr lang="zh-CN" altLang="en-US" b="1" dirty="0">
              <a:latin typeface="宋体" pitchFamily="2" charset="-122"/>
            </a:endParaRPr>
          </a:p>
          <a:p>
            <a:endParaRPr lang="zh-CN" altLang="en-US" dirty="0"/>
          </a:p>
        </p:txBody>
      </p:sp>
    </p:spTree>
    <p:extLst>
      <p:ext uri="{BB962C8B-B14F-4D97-AF65-F5344CB8AC3E}">
        <p14:creationId xmlns:p14="http://schemas.microsoft.com/office/powerpoint/2010/main" val="335107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solidFill>
                  <a:schemeClr val="tx1"/>
                </a:solidFill>
              </a:rPr>
              <a:t>学习目标</a:t>
            </a:r>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2014年9月9日2时20分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Text Box 5"/>
          <p:cNvSpPr txBox="1">
            <a:spLocks noChangeArrowheads="1"/>
          </p:cNvSpPr>
          <p:nvPr/>
        </p:nvSpPr>
        <p:spPr bwMode="auto">
          <a:xfrm>
            <a:off x="457200" y="1556792"/>
            <a:ext cx="8382000" cy="444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sz="2800" b="1" dirty="0">
                <a:latin typeface="宋体" pitchFamily="2" charset="-122"/>
              </a:rPr>
              <a:t>1.</a:t>
            </a:r>
            <a:r>
              <a:rPr lang="zh-CN" altLang="en-US" sz="2800" b="1" dirty="0">
                <a:latin typeface="宋体" pitchFamily="2" charset="-122"/>
              </a:rPr>
              <a:t>掌握操作系统的基本概念、基本原理和基本功能，理解操作系统的整体运行过程。</a:t>
            </a:r>
            <a:endParaRPr lang="en-US" altLang="zh-CN" sz="2800" b="1" dirty="0">
              <a:latin typeface="宋体" pitchFamily="2" charset="-122"/>
            </a:endParaRPr>
          </a:p>
          <a:p>
            <a:pPr algn="just" eaLnBrk="1" hangingPunct="1">
              <a:lnSpc>
                <a:spcPct val="130000"/>
              </a:lnSpc>
              <a:spcBef>
                <a:spcPct val="50000"/>
              </a:spcBef>
            </a:pPr>
            <a:r>
              <a:rPr lang="en-US" altLang="zh-CN" sz="2800" b="1" dirty="0">
                <a:latin typeface="宋体" pitchFamily="2" charset="-122"/>
              </a:rPr>
              <a:t>2.</a:t>
            </a:r>
            <a:r>
              <a:rPr lang="zh-CN" altLang="en-US" sz="2800" b="1" dirty="0">
                <a:latin typeface="宋体" pitchFamily="2" charset="-122"/>
              </a:rPr>
              <a:t>掌握操作系统的进程、内存、文件和</a:t>
            </a:r>
            <a:r>
              <a:rPr lang="en-US" altLang="zh-CN" sz="2800" b="1" dirty="0">
                <a:latin typeface="宋体" pitchFamily="2" charset="-122"/>
              </a:rPr>
              <a:t>I/O</a:t>
            </a:r>
            <a:r>
              <a:rPr lang="zh-CN" altLang="en-US" sz="2800" b="1" dirty="0">
                <a:latin typeface="宋体" pitchFamily="2" charset="-122"/>
              </a:rPr>
              <a:t>的管理策略、算法机制及相互关系。</a:t>
            </a:r>
            <a:endParaRPr lang="en-US" altLang="zh-CN" sz="2800" b="1" dirty="0">
              <a:latin typeface="宋体" pitchFamily="2" charset="-122"/>
            </a:endParaRPr>
          </a:p>
          <a:p>
            <a:pPr algn="just" eaLnBrk="1" hangingPunct="1">
              <a:lnSpc>
                <a:spcPct val="130000"/>
              </a:lnSpc>
              <a:spcBef>
                <a:spcPct val="50000"/>
              </a:spcBef>
            </a:pPr>
            <a:r>
              <a:rPr lang="en-US" altLang="zh-CN" sz="2800" b="1" dirty="0">
                <a:latin typeface="宋体" pitchFamily="2" charset="-122"/>
              </a:rPr>
              <a:t>3.</a:t>
            </a:r>
            <a:r>
              <a:rPr lang="zh-CN" altLang="en-US" sz="2800" b="1" dirty="0">
                <a:latin typeface="宋体" pitchFamily="2" charset="-122"/>
              </a:rPr>
              <a:t>能够运用所学的操作系统原理、方法与技术分析问题和解决问题，并能利用</a:t>
            </a:r>
            <a:r>
              <a:rPr lang="en-US" altLang="zh-CN" sz="2800" b="1" dirty="0" smtClean="0">
                <a:latin typeface="宋体" pitchFamily="2" charset="-122"/>
              </a:rPr>
              <a:t>C、C++</a:t>
            </a:r>
            <a:r>
              <a:rPr lang="zh-CN" altLang="en-US" sz="2800" b="1" dirty="0" smtClean="0">
                <a:latin typeface="宋体" pitchFamily="2" charset="-122"/>
              </a:rPr>
              <a:t>等语言</a:t>
            </a:r>
            <a:r>
              <a:rPr lang="zh-CN" altLang="en-US" sz="2800" b="1" dirty="0">
                <a:latin typeface="宋体" pitchFamily="2" charset="-122"/>
              </a:rPr>
              <a:t>描述相关算法。</a:t>
            </a:r>
            <a:endParaRPr lang="zh-CN" altLang="en-US" sz="2800" dirty="0"/>
          </a:p>
        </p:txBody>
      </p:sp>
    </p:spTree>
    <p:extLst>
      <p:ext uri="{BB962C8B-B14F-4D97-AF65-F5344CB8AC3E}">
        <p14:creationId xmlns:p14="http://schemas.microsoft.com/office/powerpoint/2010/main" val="320684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smtClean="0">
                <a:solidFill>
                  <a:schemeClr val="tx1"/>
                </a:solidFill>
              </a:rPr>
              <a:t>课程组成与考核</a:t>
            </a:r>
            <a:endParaRPr lang="zh-CN" altLang="en-US" sz="3600" dirty="0">
              <a:solidFill>
                <a:schemeClr val="tx1"/>
              </a:solidFill>
            </a:endParaRPr>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2014年9月9日2时20分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5" name="TextBox 4"/>
          <p:cNvSpPr txBox="1"/>
          <p:nvPr/>
        </p:nvSpPr>
        <p:spPr>
          <a:xfrm>
            <a:off x="611560" y="1484784"/>
            <a:ext cx="8208912" cy="5047536"/>
          </a:xfrm>
          <a:prstGeom prst="rect">
            <a:avLst/>
          </a:prstGeom>
          <a:noFill/>
        </p:spPr>
        <p:txBody>
          <a:bodyPr wrap="square" rtlCol="0">
            <a:spAutoFit/>
          </a:bodyPr>
          <a:lstStyle/>
          <a:p>
            <a:pPr>
              <a:lnSpc>
                <a:spcPct val="150000"/>
              </a:lnSpc>
            </a:pPr>
            <a:r>
              <a:rPr lang="en-US" altLang="zh-CN" sz="2800" b="1" dirty="0" smtClean="0">
                <a:latin typeface="+mj-ea"/>
                <a:ea typeface="+mj-ea"/>
              </a:rPr>
              <a:t>1、</a:t>
            </a:r>
            <a:r>
              <a:rPr lang="zh-CN" altLang="en-US" sz="2800" b="1" dirty="0" smtClean="0">
                <a:latin typeface="+mj-ea"/>
                <a:ea typeface="+mj-ea"/>
              </a:rPr>
              <a:t>课堂授课（</a:t>
            </a:r>
            <a:r>
              <a:rPr lang="en-US" altLang="zh-CN" sz="2800" b="1" dirty="0" smtClean="0">
                <a:latin typeface="+mj-ea"/>
                <a:ea typeface="+mj-ea"/>
              </a:rPr>
              <a:t>48</a:t>
            </a:r>
            <a:r>
              <a:rPr lang="zh-CN" altLang="en-US" sz="2800" b="1" dirty="0" smtClean="0">
                <a:latin typeface="+mj-ea"/>
                <a:ea typeface="+mj-ea"/>
              </a:rPr>
              <a:t>学时）</a:t>
            </a:r>
            <a:endParaRPr lang="en-US" altLang="zh-CN" sz="2800" b="1" dirty="0" smtClean="0">
              <a:latin typeface="+mj-ea"/>
              <a:ea typeface="+mj-ea"/>
            </a:endParaRPr>
          </a:p>
          <a:p>
            <a:pPr>
              <a:lnSpc>
                <a:spcPct val="150000"/>
              </a:lnSpc>
            </a:pPr>
            <a:r>
              <a:rPr lang="en-US" altLang="zh-CN" sz="2800" b="1" dirty="0" smtClean="0">
                <a:latin typeface="+mj-ea"/>
                <a:ea typeface="+mj-ea"/>
              </a:rPr>
              <a:t>2、</a:t>
            </a:r>
            <a:r>
              <a:rPr lang="zh-CN" altLang="en-US" sz="2800" b="1" dirty="0" smtClean="0">
                <a:latin typeface="+mj-ea"/>
                <a:ea typeface="+mj-ea"/>
              </a:rPr>
              <a:t>实验课（</a:t>
            </a:r>
            <a:r>
              <a:rPr lang="en-US" altLang="zh-CN" sz="2800" b="1" dirty="0" smtClean="0">
                <a:latin typeface="+mj-ea"/>
                <a:ea typeface="+mj-ea"/>
              </a:rPr>
              <a:t>16</a:t>
            </a:r>
            <a:r>
              <a:rPr lang="zh-CN" altLang="en-US" sz="2800" b="1" dirty="0" smtClean="0">
                <a:latin typeface="+mj-ea"/>
                <a:ea typeface="+mj-ea"/>
              </a:rPr>
              <a:t>学时）</a:t>
            </a:r>
            <a:endParaRPr lang="en-US" altLang="zh-CN" sz="2800" b="1" dirty="0" smtClean="0">
              <a:latin typeface="+mj-ea"/>
              <a:ea typeface="+mj-ea"/>
            </a:endParaRPr>
          </a:p>
          <a:p>
            <a:pPr>
              <a:lnSpc>
                <a:spcPct val="150000"/>
              </a:lnSpc>
            </a:pPr>
            <a:r>
              <a:rPr lang="en-US" altLang="zh-CN" sz="2800" b="1" dirty="0" smtClean="0">
                <a:latin typeface="+mj-ea"/>
                <a:ea typeface="+mj-ea"/>
              </a:rPr>
              <a:t>3、</a:t>
            </a:r>
            <a:r>
              <a:rPr lang="zh-CN" altLang="en-US" sz="2800" b="1" dirty="0" smtClean="0">
                <a:latin typeface="+mj-ea"/>
                <a:ea typeface="+mj-ea"/>
              </a:rPr>
              <a:t>课程设计（两周）</a:t>
            </a:r>
            <a:endParaRPr lang="en-US" altLang="zh-CN" sz="2800" b="1" dirty="0" smtClean="0">
              <a:latin typeface="+mj-ea"/>
              <a:ea typeface="+mj-ea"/>
            </a:endParaRPr>
          </a:p>
          <a:p>
            <a:pPr>
              <a:lnSpc>
                <a:spcPct val="150000"/>
              </a:lnSpc>
            </a:pPr>
            <a:endParaRPr lang="en-US" altLang="zh-CN" sz="2800" b="1" dirty="0">
              <a:latin typeface="+mj-ea"/>
              <a:ea typeface="+mj-ea"/>
            </a:endParaRPr>
          </a:p>
          <a:p>
            <a:pPr>
              <a:lnSpc>
                <a:spcPct val="150000"/>
              </a:lnSpc>
            </a:pPr>
            <a:r>
              <a:rPr lang="zh-CN" altLang="zh-CN" sz="2800" dirty="0"/>
              <a:t> </a:t>
            </a:r>
            <a:r>
              <a:rPr lang="zh-CN" altLang="en-US" sz="2800" dirty="0" smtClean="0"/>
              <a:t>期末</a:t>
            </a:r>
            <a:r>
              <a:rPr lang="zh-CN" altLang="zh-CN" sz="2800" b="1" dirty="0" smtClean="0"/>
              <a:t>总成绩</a:t>
            </a:r>
            <a:r>
              <a:rPr lang="zh-CN" altLang="zh-CN" sz="2800" b="1" dirty="0"/>
              <a:t>＝平时（</a:t>
            </a:r>
            <a:r>
              <a:rPr lang="en-US" altLang="zh-CN" sz="2800" b="1" dirty="0"/>
              <a:t>15</a:t>
            </a:r>
            <a:r>
              <a:rPr lang="zh-CN" altLang="zh-CN" sz="2800" b="1" dirty="0"/>
              <a:t>％）＋实验（</a:t>
            </a:r>
            <a:r>
              <a:rPr lang="en-US" altLang="zh-CN" sz="2800" b="1" dirty="0"/>
              <a:t>15</a:t>
            </a:r>
            <a:r>
              <a:rPr lang="zh-CN" altLang="zh-CN" sz="2800" b="1" dirty="0"/>
              <a:t>％）＋考试（</a:t>
            </a:r>
            <a:r>
              <a:rPr lang="en-US" altLang="zh-CN" sz="2800" b="1" dirty="0"/>
              <a:t>70</a:t>
            </a:r>
            <a:r>
              <a:rPr lang="zh-CN" altLang="zh-CN" sz="2800" b="1" dirty="0"/>
              <a:t>％）</a:t>
            </a:r>
          </a:p>
          <a:p>
            <a:pPr>
              <a:lnSpc>
                <a:spcPct val="150000"/>
              </a:lnSpc>
            </a:pPr>
            <a:endParaRPr lang="en-US" altLang="zh-CN" sz="2800" b="1" dirty="0" smtClean="0">
              <a:latin typeface="+mj-ea"/>
              <a:ea typeface="+mj-ea"/>
            </a:endParaRPr>
          </a:p>
          <a:p>
            <a:endParaRPr lang="zh-CN" altLang="en-US" sz="2800" b="1" dirty="0">
              <a:latin typeface="+mj-ea"/>
              <a:ea typeface="+mj-ea"/>
            </a:endParaRPr>
          </a:p>
        </p:txBody>
      </p:sp>
    </p:spTree>
    <p:extLst>
      <p:ext uri="{BB962C8B-B14F-4D97-AF65-F5344CB8AC3E}">
        <p14:creationId xmlns:p14="http://schemas.microsoft.com/office/powerpoint/2010/main" val="403385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rPr>
              <a:t>操作系统的目标和作用 </a:t>
            </a:r>
          </a:p>
        </p:txBody>
      </p:sp>
      <p:sp>
        <p:nvSpPr>
          <p:cNvPr id="3" name="日期占位符 2"/>
          <p:cNvSpPr>
            <a:spLocks noGrp="1"/>
          </p:cNvSpPr>
          <p:nvPr>
            <p:ph type="dt" sz="half" idx="10"/>
          </p:nvPr>
        </p:nvSpPr>
        <p:spPr/>
        <p:txBody>
          <a:bodyPr/>
          <a:lstStyle/>
          <a:p>
            <a:fld id="{89DB4473-0784-4251-9DBA-96209780E87B}" type="datetime8">
              <a:rPr lang="zh-CN" altLang="en-US" smtClean="0"/>
              <a:pPr/>
              <a:t>2014年9月9日2时20分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graphicFrame>
        <p:nvGraphicFramePr>
          <p:cNvPr id="8" name="图示 7"/>
          <p:cNvGraphicFramePr/>
          <p:nvPr>
            <p:extLst>
              <p:ext uri="{D42A27DB-BD31-4B8C-83A1-F6EECF244321}">
                <p14:modId xmlns:p14="http://schemas.microsoft.com/office/powerpoint/2010/main" val="2755768334"/>
              </p:ext>
            </p:extLst>
          </p:nvPr>
        </p:nvGraphicFramePr>
        <p:xfrm>
          <a:off x="1763688" y="1988840"/>
          <a:ext cx="6552728"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39552" y="1412776"/>
            <a:ext cx="3788217" cy="523220"/>
          </a:xfrm>
          <a:prstGeom prst="rect">
            <a:avLst/>
          </a:prstGeom>
        </p:spPr>
        <p:txBody>
          <a:bodyPr wrap="none">
            <a:spAutoFit/>
          </a:bodyPr>
          <a:lstStyle/>
          <a:p>
            <a:r>
              <a:rPr lang="en-US" altLang="zh-CN" sz="2800" b="1" dirty="0">
                <a:latin typeface="Times New Roman" panose="02020603050405020304" pitchFamily="18" charset="0"/>
                <a:ea typeface="+mj-ea"/>
                <a:cs typeface="Times New Roman" panose="02020603050405020304" pitchFamily="18" charset="0"/>
              </a:rPr>
              <a:t>1.1.1</a:t>
            </a:r>
            <a:r>
              <a:rPr lang="zh-CN" altLang="en-US" sz="2800" b="1" dirty="0">
                <a:latin typeface="Times New Roman" panose="02020603050405020304" pitchFamily="18" charset="0"/>
                <a:ea typeface="+mj-ea"/>
                <a:cs typeface="Times New Roman" panose="02020603050405020304" pitchFamily="18" charset="0"/>
              </a:rPr>
              <a:t>　操作系统的目标</a:t>
            </a:r>
          </a:p>
        </p:txBody>
      </p:sp>
    </p:spTree>
    <p:extLst>
      <p:ext uri="{BB962C8B-B14F-4D97-AF65-F5344CB8AC3E}">
        <p14:creationId xmlns:p14="http://schemas.microsoft.com/office/powerpoint/2010/main" val="409171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2014年9月9日2时20分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5" name="文本占位符 4"/>
          <p:cNvSpPr>
            <a:spLocks noGrp="1"/>
          </p:cNvSpPr>
          <p:nvPr>
            <p:ph type="body" sz="quarter" idx="13"/>
          </p:nvPr>
        </p:nvSpPr>
        <p:spPr/>
        <p:txBody>
          <a:bodyPr/>
          <a:lstStyle/>
          <a:p>
            <a:r>
              <a:rPr lang="en-US" altLang="zh-CN" b="1" dirty="0">
                <a:latin typeface="Times New Roman" panose="02020603050405020304" pitchFamily="18" charset="0"/>
                <a:cs typeface="Times New Roman" panose="02020603050405020304" pitchFamily="18" charset="0"/>
              </a:rPr>
              <a:t>1.1.2</a:t>
            </a:r>
            <a:r>
              <a:rPr lang="zh-CN" altLang="en-US" b="1" dirty="0">
                <a:latin typeface="Times New Roman" panose="02020603050405020304" pitchFamily="18" charset="0"/>
                <a:cs typeface="Times New Roman" panose="02020603050405020304" pitchFamily="18" charset="0"/>
              </a:rPr>
              <a:t>　操作系统的</a:t>
            </a:r>
            <a:r>
              <a:rPr lang="zh-CN" altLang="en-US" b="1" dirty="0" smtClean="0">
                <a:latin typeface="Times New Roman" panose="02020603050405020304" pitchFamily="18" charset="0"/>
                <a:cs typeface="Times New Roman" panose="02020603050405020304" pitchFamily="18" charset="0"/>
              </a:rPr>
              <a:t>作用</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OS</a:t>
            </a:r>
            <a:r>
              <a:rPr lang="zh-CN" altLang="en-US" b="1" dirty="0">
                <a:latin typeface="Times New Roman" panose="02020603050405020304" pitchFamily="18" charset="0"/>
                <a:cs typeface="Times New Roman" panose="02020603050405020304" pitchFamily="18" charset="0"/>
              </a:rPr>
              <a:t>作为用户与计算机硬件系统之间的接口</a:t>
            </a:r>
          </a:p>
          <a:p>
            <a:endParaRPr lang="zh-CN" altLang="en-US" b="1" dirty="0" smtClean="0">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25058134"/>
              </p:ext>
            </p:extLst>
          </p:nvPr>
        </p:nvGraphicFramePr>
        <p:xfrm>
          <a:off x="1547664" y="2132856"/>
          <a:ext cx="6400800" cy="3082925"/>
        </p:xfrm>
        <a:graphic>
          <a:graphicData uri="http://schemas.openxmlformats.org/presentationml/2006/ole">
            <mc:AlternateContent xmlns:mc="http://schemas.openxmlformats.org/markup-compatibility/2006">
              <mc:Choice xmlns:v="urn:schemas-microsoft-com:vml" Requires="v">
                <p:oleObj spid="_x0000_s2054" r:id="rId3" imgW="2081216" imgH="1001039" progId="Visio.Drawing.4">
                  <p:embed/>
                </p:oleObj>
              </mc:Choice>
              <mc:Fallback>
                <p:oleObj r:id="rId3" imgW="2081216" imgH="1001039" progId="Visio.Drawing.4">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32856"/>
                        <a:ext cx="64008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028"/>
          <p:cNvSpPr txBox="1">
            <a:spLocks noChangeArrowheads="1"/>
          </p:cNvSpPr>
          <p:nvPr/>
        </p:nvSpPr>
        <p:spPr bwMode="auto">
          <a:xfrm>
            <a:off x="2987824" y="5334000"/>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1-1</a:t>
            </a:r>
            <a:r>
              <a:rPr lang="zh-CN" altLang="en-US" dirty="0">
                <a:latin typeface="宋体" pitchFamily="2" charset="-122"/>
              </a:rPr>
              <a:t>　</a:t>
            </a:r>
            <a:r>
              <a:rPr lang="en-US" altLang="zh-CN" dirty="0"/>
              <a:t>OS</a:t>
            </a:r>
            <a:r>
              <a:rPr lang="zh-CN" altLang="en-US" dirty="0">
                <a:latin typeface="宋体" pitchFamily="2" charset="-122"/>
              </a:rPr>
              <a:t>作为接口的示意图</a:t>
            </a:r>
            <a:r>
              <a:rPr lang="zh-CN" altLang="en-US" dirty="0"/>
              <a:t> </a:t>
            </a:r>
          </a:p>
        </p:txBody>
      </p:sp>
    </p:spTree>
    <p:extLst>
      <p:ext uri="{BB962C8B-B14F-4D97-AF65-F5344CB8AC3E}">
        <p14:creationId xmlns:p14="http://schemas.microsoft.com/office/powerpoint/2010/main" val="212228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normAutofit lnSpcReduction="10000"/>
          </a:bodyPr>
          <a:lstStyle/>
          <a:p>
            <a:r>
              <a:rPr lang="en-US" altLang="zh-CN" b="1" dirty="0">
                <a:latin typeface="宋体" pitchFamily="2" charset="-122"/>
              </a:rPr>
              <a:t>2</a:t>
            </a:r>
            <a:r>
              <a:rPr lang="zh-CN" altLang="en-US" b="1" dirty="0">
                <a:latin typeface="宋体" pitchFamily="2" charset="-122"/>
              </a:rPr>
              <a:t>．</a:t>
            </a:r>
            <a:r>
              <a:rPr lang="en-US" altLang="zh-CN" b="1" dirty="0">
                <a:latin typeface="宋体" pitchFamily="2" charset="-122"/>
              </a:rPr>
              <a:t>OS</a:t>
            </a:r>
            <a:r>
              <a:rPr lang="zh-CN" altLang="en-US" b="1" dirty="0">
                <a:latin typeface="宋体" pitchFamily="2" charset="-122"/>
              </a:rPr>
              <a:t>作为计算机系统资源的管理者</a:t>
            </a:r>
          </a:p>
          <a:p>
            <a:pPr marL="0">
              <a:lnSpc>
                <a:spcPct val="150000"/>
              </a:lnSpc>
              <a:spcBef>
                <a:spcPts val="0"/>
              </a:spcBef>
            </a:pPr>
            <a:r>
              <a:rPr lang="zh-CN" altLang="en-US" b="1" dirty="0" smtClean="0"/>
              <a:t>    在</a:t>
            </a:r>
            <a:r>
              <a:rPr lang="zh-CN" altLang="en-US" b="1" dirty="0"/>
              <a:t>一个计算机系统中，通常都含有各种各样的硬件和软件资源。归纳起来可将资源分为四类：处理器、存储器、</a:t>
            </a:r>
            <a:r>
              <a:rPr lang="en-US" altLang="zh-CN" b="1" dirty="0"/>
              <a:t>I/O</a:t>
            </a:r>
            <a:r>
              <a:rPr lang="zh-CN" altLang="en-US" b="1" dirty="0"/>
              <a:t>设备以及信息</a:t>
            </a:r>
            <a:r>
              <a:rPr lang="en-US" altLang="zh-CN" b="1" dirty="0"/>
              <a:t>(</a:t>
            </a:r>
            <a:r>
              <a:rPr lang="zh-CN" altLang="en-US" b="1" dirty="0"/>
              <a:t>数据和程序</a:t>
            </a:r>
            <a:r>
              <a:rPr lang="en-US" altLang="zh-CN" b="1" dirty="0"/>
              <a:t>)</a:t>
            </a:r>
            <a:r>
              <a:rPr lang="zh-CN" altLang="en-US" b="1" dirty="0"/>
              <a:t>。相应地，</a:t>
            </a:r>
            <a:r>
              <a:rPr lang="en-US" altLang="zh-CN" b="1" dirty="0"/>
              <a:t>OS</a:t>
            </a:r>
            <a:r>
              <a:rPr lang="zh-CN" altLang="en-US" b="1" dirty="0"/>
              <a:t>的主要功能也正是针对这四类资源进行有效的管理，即：处理机管理，用于分配和控制处理机；存储器管理，主要负责内存的分配与回收； </a:t>
            </a:r>
            <a:r>
              <a:rPr lang="en-US" altLang="zh-CN" b="1" dirty="0"/>
              <a:t>I/O</a:t>
            </a:r>
            <a:r>
              <a:rPr lang="zh-CN" altLang="en-US" b="1" dirty="0"/>
              <a:t>设备管理，负责</a:t>
            </a:r>
            <a:r>
              <a:rPr lang="en-US" altLang="zh-CN" b="1" dirty="0"/>
              <a:t>I/O</a:t>
            </a:r>
            <a:r>
              <a:rPr lang="zh-CN" altLang="en-US" b="1" dirty="0"/>
              <a:t>设备的分配与操纵；文件管理，负责文件的存取、共享和保护。</a:t>
            </a:r>
          </a:p>
        </p:txBody>
      </p:sp>
    </p:spTree>
    <p:extLst>
      <p:ext uri="{BB962C8B-B14F-4D97-AF65-F5344CB8AC3E}">
        <p14:creationId xmlns:p14="http://schemas.microsoft.com/office/powerpoint/2010/main" val="247578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en-US" altLang="zh-CN" b="1" dirty="0">
                <a:latin typeface="宋体" pitchFamily="2" charset="-122"/>
              </a:rPr>
              <a:t>3</a:t>
            </a:r>
            <a:r>
              <a:rPr lang="zh-CN" altLang="en-US" b="1" dirty="0">
                <a:latin typeface="宋体" pitchFamily="2" charset="-122"/>
              </a:rPr>
              <a:t>．</a:t>
            </a:r>
            <a:r>
              <a:rPr lang="en-US" altLang="zh-CN" b="1" dirty="0">
                <a:latin typeface="宋体" pitchFamily="2" charset="-122"/>
              </a:rPr>
              <a:t>OS</a:t>
            </a:r>
            <a:r>
              <a:rPr lang="zh-CN" altLang="en-US" b="1" dirty="0">
                <a:latin typeface="宋体" pitchFamily="2" charset="-122"/>
              </a:rPr>
              <a:t>实现了对计算机资源的抽象</a:t>
            </a:r>
          </a:p>
          <a:p>
            <a:endParaRPr lang="zh-CN" altLang="en-US" dirty="0"/>
          </a:p>
        </p:txBody>
      </p:sp>
      <p:sp>
        <p:nvSpPr>
          <p:cNvPr id="5" name="Text Box 4"/>
          <p:cNvSpPr txBox="1">
            <a:spLocks noChangeArrowheads="1"/>
          </p:cNvSpPr>
          <p:nvPr/>
        </p:nvSpPr>
        <p:spPr bwMode="auto">
          <a:xfrm>
            <a:off x="2158628" y="5756176"/>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1-2</a:t>
            </a:r>
            <a:r>
              <a:rPr lang="zh-CN" altLang="en-US">
                <a:latin typeface="宋体" pitchFamily="2" charset="-122"/>
              </a:rPr>
              <a:t>　</a:t>
            </a:r>
            <a:r>
              <a:rPr lang="en-US" altLang="zh-CN"/>
              <a:t>I/O</a:t>
            </a:r>
            <a:r>
              <a:rPr lang="zh-CN" altLang="en-US">
                <a:latin typeface="宋体" pitchFamily="2" charset="-122"/>
              </a:rPr>
              <a:t>软件隐藏了</a:t>
            </a:r>
            <a:r>
              <a:rPr lang="en-US" altLang="zh-CN"/>
              <a:t>I/O</a:t>
            </a:r>
            <a:r>
              <a:rPr lang="zh-CN" altLang="en-US">
                <a:latin typeface="宋体" pitchFamily="2" charset="-122"/>
              </a:rPr>
              <a:t>操作实现的细节</a:t>
            </a:r>
            <a:r>
              <a:rPr lang="zh-CN" altLang="en-US"/>
              <a:t> </a:t>
            </a:r>
          </a:p>
        </p:txBody>
      </p:sp>
      <p:graphicFrame>
        <p:nvGraphicFramePr>
          <p:cNvPr id="6" name="Object 5"/>
          <p:cNvGraphicFramePr>
            <a:graphicFrameLocks noChangeAspect="1"/>
          </p:cNvGraphicFramePr>
          <p:nvPr>
            <p:extLst>
              <p:ext uri="{D42A27DB-BD31-4B8C-83A1-F6EECF244321}">
                <p14:modId xmlns:p14="http://schemas.microsoft.com/office/powerpoint/2010/main" val="4241142682"/>
              </p:ext>
            </p:extLst>
          </p:nvPr>
        </p:nvGraphicFramePr>
        <p:xfrm>
          <a:off x="1625228" y="1412776"/>
          <a:ext cx="6172200" cy="3800475"/>
        </p:xfrm>
        <a:graphic>
          <a:graphicData uri="http://schemas.openxmlformats.org/presentationml/2006/ole">
            <mc:AlternateContent xmlns:mc="http://schemas.openxmlformats.org/markup-compatibility/2006">
              <mc:Choice xmlns:v="urn:schemas-microsoft-com:vml" Requires="v">
                <p:oleObj spid="_x0000_s3077" r:id="rId3" imgW="2309629" imgH="1417733" progId="Visio.Drawing.4">
                  <p:embed/>
                </p:oleObj>
              </mc:Choice>
              <mc:Fallback>
                <p:oleObj r:id="rId3" imgW="2309629" imgH="141773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228" y="1412776"/>
                        <a:ext cx="6172200"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580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2014年9月9日2时20分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b="1" dirty="0">
                <a:latin typeface="Times New Roman" panose="02020603050405020304" pitchFamily="18" charset="0"/>
                <a:cs typeface="Times New Roman" panose="02020603050405020304" pitchFamily="18" charset="0"/>
              </a:rPr>
              <a:t>1.1.3</a:t>
            </a:r>
            <a:r>
              <a:rPr lang="zh-CN" altLang="en-US" b="1" dirty="0">
                <a:latin typeface="Times New Roman" panose="02020603050405020304" pitchFamily="18" charset="0"/>
                <a:cs typeface="Times New Roman" panose="02020603050405020304" pitchFamily="18" charset="0"/>
              </a:rPr>
              <a:t>　推动操作系统发展的主要动力</a:t>
            </a:r>
          </a:p>
          <a:p>
            <a:pPr algn="just">
              <a:lnSpc>
                <a:spcPct val="120000"/>
              </a:lnSpc>
              <a:spcBef>
                <a:spcPct val="50000"/>
              </a:spcBef>
            </a:pPr>
            <a:r>
              <a:rPr lang="zh-CN" altLang="en-US" b="1" dirty="0">
                <a:latin typeface="Times New Roman" panose="02020603050405020304" pitchFamily="18" charset="0"/>
                <a:cs typeface="Times New Roman" panose="02020603050405020304" pitchFamily="18" charset="0"/>
              </a:rPr>
              <a:t>　　</a:t>
            </a:r>
            <a:endParaRPr lang="en-US" altLang="zh-CN" b="1" dirty="0" smtClean="0">
              <a:latin typeface="Times New Roman" panose="02020603050405020304" pitchFamily="18" charset="0"/>
              <a:cs typeface="Times New Roman" panose="02020603050405020304" pitchFamily="18" charset="0"/>
            </a:endParaRPr>
          </a:p>
          <a:p>
            <a:pPr algn="just">
              <a:lnSpc>
                <a:spcPct val="120000"/>
              </a:lnSpc>
              <a:spcBef>
                <a:spcPct val="50000"/>
              </a:spcBef>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1</a:t>
            </a:r>
            <a:r>
              <a:rPr lang="zh-CN" altLang="en-US" b="1" dirty="0">
                <a:latin typeface="Times New Roman" panose="02020603050405020304" pitchFamily="18" charset="0"/>
                <a:cs typeface="Times New Roman" panose="02020603050405020304" pitchFamily="18" charset="0"/>
              </a:rPr>
              <a:t>．不断提高计算机资源的</a:t>
            </a:r>
            <a:r>
              <a:rPr lang="zh-CN" altLang="en-US" b="1" dirty="0" smtClean="0">
                <a:latin typeface="Times New Roman" panose="02020603050405020304" pitchFamily="18" charset="0"/>
                <a:cs typeface="Times New Roman" panose="02020603050405020304" pitchFamily="18" charset="0"/>
              </a:rPr>
              <a:t>利用率</a:t>
            </a:r>
            <a:endParaRPr lang="en-US" altLang="zh-CN" b="1" dirty="0" smtClean="0">
              <a:latin typeface="Times New Roman" panose="02020603050405020304" pitchFamily="18" charset="0"/>
              <a:cs typeface="Times New Roman" panose="02020603050405020304" pitchFamily="18" charset="0"/>
            </a:endParaRPr>
          </a:p>
          <a:p>
            <a:pPr algn="just">
              <a:lnSpc>
                <a:spcPct val="120000"/>
              </a:lnSpc>
              <a:spcBef>
                <a:spcPct val="50000"/>
              </a:spcBef>
            </a:pPr>
            <a:r>
              <a:rPr lang="zh-CN" altLang="en-US" b="1" dirty="0">
                <a:latin typeface="宋体" pitchFamily="2" charset="-122"/>
              </a:rPr>
              <a:t>　</a:t>
            </a:r>
            <a:r>
              <a:rPr lang="zh-CN" altLang="en-US" b="1" dirty="0" smtClean="0">
                <a:latin typeface="宋体" pitchFamily="2" charset="-122"/>
              </a:rPr>
              <a:t>  </a:t>
            </a:r>
            <a:r>
              <a:rPr lang="en-US" altLang="zh-CN" b="1" dirty="0" smtClean="0">
                <a:latin typeface="宋体" pitchFamily="2" charset="-122"/>
              </a:rPr>
              <a:t>2</a:t>
            </a:r>
            <a:r>
              <a:rPr lang="zh-CN" altLang="en-US" b="1" dirty="0">
                <a:latin typeface="宋体" pitchFamily="2" charset="-122"/>
              </a:rPr>
              <a:t>．</a:t>
            </a:r>
            <a:r>
              <a:rPr lang="zh-CN" altLang="en-US" b="1" dirty="0" smtClean="0">
                <a:latin typeface="宋体" pitchFamily="2" charset="-122"/>
              </a:rPr>
              <a:t>方便用户</a:t>
            </a:r>
            <a:endParaRPr lang="en-US" altLang="zh-CN" b="1" dirty="0" smtClean="0">
              <a:latin typeface="宋体" pitchFamily="2" charset="-122"/>
            </a:endParaRPr>
          </a:p>
          <a:p>
            <a:pPr algn="just">
              <a:lnSpc>
                <a:spcPct val="120000"/>
              </a:lnSpc>
              <a:spcBef>
                <a:spcPct val="50000"/>
              </a:spcBef>
            </a:pPr>
            <a:r>
              <a:rPr lang="zh-CN" altLang="en-US" dirty="0">
                <a:latin typeface="宋体" pitchFamily="2" charset="-122"/>
              </a:rPr>
              <a:t>　</a:t>
            </a:r>
            <a:r>
              <a:rPr lang="zh-CN" altLang="en-US" b="1" dirty="0">
                <a:latin typeface="宋体" pitchFamily="2" charset="-122"/>
              </a:rPr>
              <a:t>　</a:t>
            </a:r>
            <a:r>
              <a:rPr lang="en-US" altLang="zh-CN" b="1" dirty="0">
                <a:latin typeface="宋体" pitchFamily="2" charset="-122"/>
              </a:rPr>
              <a:t>3</a:t>
            </a:r>
            <a:r>
              <a:rPr lang="zh-CN" altLang="en-US" b="1" dirty="0">
                <a:latin typeface="宋体" pitchFamily="2" charset="-122"/>
              </a:rPr>
              <a:t>．器件的不断</a:t>
            </a:r>
            <a:r>
              <a:rPr lang="zh-CN" altLang="en-US" b="1" dirty="0" smtClean="0">
                <a:latin typeface="宋体" pitchFamily="2" charset="-122"/>
              </a:rPr>
              <a:t>更新换代</a:t>
            </a:r>
            <a:endParaRPr lang="en-US" altLang="zh-CN" b="1" dirty="0" smtClean="0">
              <a:latin typeface="宋体" pitchFamily="2" charset="-122"/>
            </a:endParaRPr>
          </a:p>
          <a:p>
            <a:pPr algn="just">
              <a:lnSpc>
                <a:spcPct val="120000"/>
              </a:lnSpc>
              <a:spcBef>
                <a:spcPct val="50000"/>
              </a:spcBef>
            </a:pPr>
            <a:r>
              <a:rPr lang="en-US" altLang="zh-CN" b="1" dirty="0" smtClean="0">
                <a:latin typeface="宋体" pitchFamily="2" charset="-122"/>
              </a:rPr>
              <a:t>    4</a:t>
            </a:r>
            <a:r>
              <a:rPr lang="zh-CN" altLang="en-US" b="1" dirty="0">
                <a:latin typeface="宋体" pitchFamily="2" charset="-122"/>
              </a:rPr>
              <a:t>．计算机体系结构的不断发展</a:t>
            </a: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254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919</TotalTime>
  <Words>695</Words>
  <Application>Microsoft Office PowerPoint</Application>
  <PresentationFormat>全屏显示(4:3)</PresentationFormat>
  <Paragraphs>133</Paragraphs>
  <Slides>26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质朴</vt:lpstr>
      <vt:lpstr>VISIO 4 Drawing</vt:lpstr>
      <vt:lpstr>第1讲</vt:lpstr>
      <vt:lpstr>为什么学习操作系统</vt:lpstr>
      <vt:lpstr>学习目标</vt:lpstr>
      <vt:lpstr>课程组成与考核</vt:lpstr>
      <vt:lpstr>1.1　操作系统的目标和作用 </vt:lpstr>
      <vt:lpstr>PowerPoint 演示文稿</vt:lpstr>
      <vt:lpstr>PowerPoint 演示文稿</vt:lpstr>
      <vt:lpstr>PowerPoint 演示文稿</vt:lpstr>
      <vt:lpstr>PowerPoint 演示文稿</vt:lpstr>
      <vt:lpstr>1.2　操作系统的发展过程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87</cp:revision>
  <dcterms:created xsi:type="dcterms:W3CDTF">2013-09-15T00:45:06Z</dcterms:created>
  <dcterms:modified xsi:type="dcterms:W3CDTF">2014-09-08T18:20:18Z</dcterms:modified>
</cp:coreProperties>
</file>