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7"/>
  </p:notesMasterIdLst>
  <p:handoutMasterIdLst>
    <p:handoutMasterId r:id="rId4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6329" autoAdjust="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640234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168317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a:xfrm>
            <a:off x="6400800" y="6356350"/>
            <a:ext cx="2419672" cy="365760"/>
          </a:xfrm>
          <a:prstGeom prst="rect">
            <a:avLst/>
          </a:prstGeom>
        </p:spPr>
        <p:txBody>
          <a:bodyPr/>
          <a:lstStyle/>
          <a:p>
            <a:fld id="{3E4543B8-7718-4D22-A5AF-78F6B1385C21}" type="datetime8">
              <a:rPr lang="zh-CN" altLang="en-US" smtClean="0"/>
              <a:t>2014年11月5日9时53分</a:t>
            </a:fld>
            <a:endParaRPr lang="zh-CN" altLang="en-US" dirty="0"/>
          </a:p>
        </p:txBody>
      </p:sp>
      <p:sp>
        <p:nvSpPr>
          <p:cNvPr id="5" name="页脚占位符 4"/>
          <p:cNvSpPr>
            <a:spLocks noGrp="1"/>
          </p:cNvSpPr>
          <p:nvPr>
            <p:ph type="ftr" sz="quarter" idx="11"/>
          </p:nvPr>
        </p:nvSpPr>
        <p:spPr>
          <a:xfrm>
            <a:off x="2898648" y="6356350"/>
            <a:ext cx="3505200" cy="365760"/>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8" name="TextBox 7"/>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
        <p:nvSpPr>
          <p:cNvPr id="9" name="直接连接符 8"/>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extBox 8"/>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
        <p:nvSpPr>
          <p:cNvPr id="7" name="直接连接符 6"/>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476672"/>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TextBox 10"/>
          <p:cNvSpPr txBox="1"/>
          <p:nvPr userDrawn="1"/>
        </p:nvSpPr>
        <p:spPr>
          <a:xfrm>
            <a:off x="6372200" y="0"/>
            <a:ext cx="2738250" cy="461665"/>
          </a:xfrm>
          <a:prstGeom prst="rect">
            <a:avLst/>
          </a:prstGeom>
          <a:noFill/>
        </p:spPr>
        <p:txBody>
          <a:bodyPr wrap="none" rtlCol="0">
            <a:spAutoFit/>
          </a:bodyPr>
          <a:lstStyle/>
          <a:p>
            <a:r>
              <a:rPr lang="zh-CN" altLang="en-US" sz="2400" u="wavyDbl" baseline="0" dirty="0" smtClean="0">
                <a:uFill>
                  <a:solidFill>
                    <a:srgbClr val="7030A0"/>
                  </a:solidFill>
                </a:uFill>
              </a:rPr>
              <a:t>第四章 存储器管理</a:t>
            </a:r>
            <a:endParaRPr lang="zh-CN" altLang="en-US" sz="2400" u="wavyDbl" baseline="0" dirty="0">
              <a:uFill>
                <a:solidFill>
                  <a:srgbClr val="7030A0"/>
                </a:solidFill>
              </a:uFill>
            </a:endParaRPr>
          </a:p>
        </p:txBody>
      </p:sp>
      <p:sp>
        <p:nvSpPr>
          <p:cNvPr id="12" name="TextBox 11"/>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
        <p:nvSpPr>
          <p:cNvPr id="9" name="直接连接符 8"/>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timing>
    <p:tnLst>
      <p:par>
        <p:cTn id="1" dur="indefinite" restart="never" nodeType="tmRoot"/>
      </p:par>
    </p:tnLst>
  </p:timing>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1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2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第十三讲</a:t>
            </a:r>
            <a:endParaRPr lang="zh-CN" altLang="en-US" b="1" dirty="0"/>
          </a:p>
        </p:txBody>
      </p:sp>
      <p:sp>
        <p:nvSpPr>
          <p:cNvPr id="3" name="副标题 2"/>
          <p:cNvSpPr>
            <a:spLocks noGrp="1"/>
          </p:cNvSpPr>
          <p:nvPr>
            <p:ph type="body" idx="1"/>
          </p:nvPr>
        </p:nvSpPr>
        <p:spPr/>
        <p:txBody>
          <a:bodyPr>
            <a:normAutofit/>
          </a:bodyPr>
          <a:lstStyle/>
          <a:p>
            <a:r>
              <a:rPr lang="zh-CN" altLang="en-US" dirty="0" smtClean="0"/>
              <a:t>存储器管理（二）</a:t>
            </a:r>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r>
              <a:rPr lang="en-US" altLang="zh-CN" dirty="0" smtClean="0"/>
              <a:t>4.3.6</a:t>
            </a:r>
            <a:r>
              <a:rPr lang="zh-CN" altLang="en-US" dirty="0" smtClean="0"/>
              <a:t>　可重定位分区分配</a:t>
            </a:r>
          </a:p>
          <a:p>
            <a:r>
              <a:rPr lang="zh-CN" altLang="en-US" dirty="0" smtClean="0"/>
              <a:t>　　</a:t>
            </a:r>
            <a:r>
              <a:rPr lang="en-US" altLang="zh-CN" dirty="0" smtClean="0"/>
              <a:t>1</a:t>
            </a:r>
            <a:r>
              <a:rPr lang="zh-CN" altLang="en-US" dirty="0" smtClean="0"/>
              <a:t>．动态重定位的引入</a:t>
            </a:r>
          </a:p>
        </p:txBody>
      </p:sp>
      <p:graphicFrame>
        <p:nvGraphicFramePr>
          <p:cNvPr id="47106" name="Object 2"/>
          <p:cNvGraphicFramePr>
            <a:graphicFrameLocks noChangeAspect="1"/>
          </p:cNvGraphicFramePr>
          <p:nvPr/>
        </p:nvGraphicFramePr>
        <p:xfrm>
          <a:off x="1835696" y="2060848"/>
          <a:ext cx="4953000" cy="4654550"/>
        </p:xfrm>
        <a:graphic>
          <a:graphicData uri="http://schemas.openxmlformats.org/presentationml/2006/ole">
            <mc:AlternateContent xmlns:mc="http://schemas.openxmlformats.org/markup-compatibility/2006">
              <mc:Choice xmlns:v="urn:schemas-microsoft-com:vml" Requires="v">
                <p:oleObj spid="_x0000_s47110" r:id="rId3" imgW="2059463" imgH="1937193" progId="Visio.Drawing.4">
                  <p:embed/>
                </p:oleObj>
              </mc:Choice>
              <mc:Fallback>
                <p:oleObj r:id="rId3" imgW="2059463" imgH="1937193"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060848"/>
                        <a:ext cx="4953000" cy="465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p:txBody>
          <a:bodyPr/>
          <a:lstStyle/>
          <a:p>
            <a:r>
              <a:rPr lang="zh-CN" altLang="en-US" dirty="0" smtClean="0"/>
              <a:t>    将内存中的所有作业进行移动，使它们全都相邻接，这样，即可把原来分散的多个小分区拼接成一个大分区，这时就可把作业装入该区。这种通过移动内存中作业的位置，以把原来多个分散的小分区拼接成一个大分区的方法，称为“拼接”或“紧凑”</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lstStyle/>
          <a:p>
            <a:r>
              <a:rPr lang="zh-CN" altLang="en-US" dirty="0" smtClean="0"/>
              <a:t>　</a:t>
            </a:r>
            <a:r>
              <a:rPr lang="en-US" altLang="zh-CN" dirty="0" smtClean="0"/>
              <a:t>2</a:t>
            </a:r>
            <a:r>
              <a:rPr lang="zh-CN" altLang="en-US" dirty="0" smtClean="0"/>
              <a:t>．动态重定位的实现</a:t>
            </a:r>
            <a:endParaRPr lang="zh-CN" altLang="en-US" dirty="0"/>
          </a:p>
        </p:txBody>
      </p:sp>
      <p:graphicFrame>
        <p:nvGraphicFramePr>
          <p:cNvPr id="48130" name="Object 2"/>
          <p:cNvGraphicFramePr>
            <a:graphicFrameLocks noChangeAspect="1"/>
          </p:cNvGraphicFramePr>
          <p:nvPr/>
        </p:nvGraphicFramePr>
        <p:xfrm>
          <a:off x="381000" y="1700808"/>
          <a:ext cx="8763000" cy="4403725"/>
        </p:xfrm>
        <a:graphic>
          <a:graphicData uri="http://schemas.openxmlformats.org/presentationml/2006/ole">
            <mc:AlternateContent xmlns:mc="http://schemas.openxmlformats.org/markup-compatibility/2006">
              <mc:Choice xmlns:v="urn:schemas-microsoft-com:vml" Requires="v">
                <p:oleObj spid="_x0000_s48134" r:id="rId3" imgW="3829003" imgH="1921815" progId="Visio.Drawing.4">
                  <p:embed/>
                </p:oleObj>
              </mc:Choice>
              <mc:Fallback>
                <p:oleObj r:id="rId3" imgW="3829003" imgH="1921815"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00808"/>
                        <a:ext cx="8763000" cy="440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p:txBody>
          <a:bodyPr/>
          <a:lstStyle/>
          <a:p>
            <a:r>
              <a:rPr lang="en-US" altLang="zh-CN" dirty="0" smtClean="0"/>
              <a:t>3</a:t>
            </a:r>
            <a:r>
              <a:rPr lang="zh-CN" altLang="en-US" dirty="0" smtClean="0"/>
              <a:t>．动态重定位分区分配算法</a:t>
            </a:r>
            <a:endParaRPr lang="zh-CN" altLang="en-US" dirty="0"/>
          </a:p>
        </p:txBody>
      </p:sp>
      <p:graphicFrame>
        <p:nvGraphicFramePr>
          <p:cNvPr id="49154" name="Object 2"/>
          <p:cNvGraphicFramePr>
            <a:graphicFrameLocks noChangeAspect="1"/>
          </p:cNvGraphicFramePr>
          <p:nvPr/>
        </p:nvGraphicFramePr>
        <p:xfrm>
          <a:off x="304800" y="1124744"/>
          <a:ext cx="8839200" cy="4999038"/>
        </p:xfrm>
        <a:graphic>
          <a:graphicData uri="http://schemas.openxmlformats.org/presentationml/2006/ole">
            <mc:AlternateContent xmlns:mc="http://schemas.openxmlformats.org/markup-compatibility/2006">
              <mc:Choice xmlns:v="urn:schemas-microsoft-com:vml" Requires="v">
                <p:oleObj spid="_x0000_s49158" r:id="rId3" imgW="4583252" imgH="2586424" progId="Visio.Drawing.4">
                  <p:embed/>
                </p:oleObj>
              </mc:Choice>
              <mc:Fallback>
                <p:oleObj r:id="rId3" imgW="4583252" imgH="2586424"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24744"/>
                        <a:ext cx="8839200" cy="4999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normAutofit/>
          </a:bodyPr>
          <a:lstStyle/>
          <a:p>
            <a:r>
              <a:rPr lang="en-US" altLang="zh-CN" dirty="0" smtClean="0"/>
              <a:t>4.3.7</a:t>
            </a:r>
            <a:r>
              <a:rPr lang="zh-CN" altLang="en-US" dirty="0" smtClean="0"/>
              <a:t>　对换</a:t>
            </a:r>
          </a:p>
          <a:p>
            <a:r>
              <a:rPr lang="zh-CN" altLang="en-US" dirty="0" smtClean="0"/>
              <a:t>　　</a:t>
            </a:r>
            <a:r>
              <a:rPr lang="en-US" altLang="zh-CN" dirty="0" smtClean="0"/>
              <a:t>1</a:t>
            </a:r>
            <a:r>
              <a:rPr lang="zh-CN" altLang="en-US" dirty="0" smtClean="0"/>
              <a:t>．对换</a:t>
            </a:r>
            <a:r>
              <a:rPr lang="en-US" altLang="zh-CN" dirty="0" smtClean="0"/>
              <a:t>(Swapping)</a:t>
            </a:r>
            <a:r>
              <a:rPr lang="zh-CN" altLang="en-US" dirty="0" smtClean="0"/>
              <a:t>的引入</a:t>
            </a:r>
          </a:p>
          <a:p>
            <a:r>
              <a:rPr lang="zh-CN" altLang="en-US" dirty="0" smtClean="0"/>
              <a:t>　　所谓“对换”，是指把内存中暂时不能运行的进程或者暂时不用的程序和数据调出到外存上，以便腾出足够的内存空间，再把已具备运行条件的进程或进程所需要的程序和数据调入内存。对换是提高内存利用率的有效措施。</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92500" lnSpcReduction="10000"/>
          </a:bodyPr>
          <a:lstStyle/>
          <a:p>
            <a:r>
              <a:rPr lang="en-US" altLang="zh-CN" dirty="0" smtClean="0"/>
              <a:t>2</a:t>
            </a:r>
            <a:r>
              <a:rPr lang="zh-CN" altLang="en-US" dirty="0" smtClean="0"/>
              <a:t>．对换空间的管理</a:t>
            </a:r>
          </a:p>
          <a:p>
            <a:r>
              <a:rPr lang="zh-CN" altLang="en-US" dirty="0" smtClean="0"/>
              <a:t>　　在具有对换功能的</a:t>
            </a:r>
            <a:r>
              <a:rPr lang="en-US" altLang="zh-CN" dirty="0" smtClean="0"/>
              <a:t>OS</a:t>
            </a:r>
            <a:r>
              <a:rPr lang="zh-CN" altLang="en-US" dirty="0" smtClean="0"/>
              <a:t>中，通常把外存分为文件区和对换区。前者用于存放文件，后者用于存放从内存换出的进程。由于通常的文件都是较长久地驻留在外存上，故对文件区管理的主要目标，是提高文件存储空间的利用率，为此，对文件区采取离散分配方式。然而，进程在对换区中驻留的时间是短暂的，对换操作又较频繁，故对对换空间管理的主要目标，是提高进程换入和换出的速度。为此，采取的是连续分配方式，较少考虑外存中的碎片问题。 </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r>
              <a:rPr lang="en-US" altLang="zh-CN" dirty="0" smtClean="0"/>
              <a:t>3</a:t>
            </a:r>
            <a:r>
              <a:rPr lang="zh-CN" altLang="en-US" dirty="0" smtClean="0"/>
              <a:t>．进程的换出与换入</a:t>
            </a:r>
          </a:p>
          <a:p>
            <a:r>
              <a:rPr lang="zh-CN" altLang="en-US" dirty="0" smtClean="0"/>
              <a:t>　　</a:t>
            </a:r>
            <a:r>
              <a:rPr lang="en-US" altLang="zh-CN" dirty="0" smtClean="0"/>
              <a:t>(1) </a:t>
            </a:r>
            <a:r>
              <a:rPr lang="zh-CN" altLang="en-US" dirty="0" smtClean="0"/>
              <a:t>进程的换出。每当一进程由于创建子进程而需要更多的内存空间，但又无足够的内存空间等情况发生时，系统应将某进程换出。其过程是：系统首先选择处于阻塞状态且优先级最低的进程作为换出进程，然后启动磁盘，将该进程的程序和数据传送到磁盘的对换区上。若传送过程未出现错误，便可回收该进程所占用的内存空间，并对该进程的进程控制块做相应的修改。</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p:txBody>
          <a:bodyPr/>
          <a:lstStyle/>
          <a:p>
            <a:r>
              <a:rPr lang="en-US" altLang="zh-CN" dirty="0" smtClean="0"/>
              <a:t>    (2) </a:t>
            </a:r>
            <a:r>
              <a:rPr lang="zh-CN" altLang="en-US" dirty="0" smtClean="0"/>
              <a:t>进程的换入。系统应定时地查看所有进程的状态，从中找出“就绪”状态但已换出的进程，将其中换出时间最久</a:t>
            </a:r>
            <a:r>
              <a:rPr lang="en-US" altLang="zh-CN" dirty="0" smtClean="0"/>
              <a:t>(</a:t>
            </a:r>
            <a:r>
              <a:rPr lang="zh-CN" altLang="en-US" dirty="0" smtClean="0"/>
              <a:t>换出到磁盘上</a:t>
            </a:r>
            <a:r>
              <a:rPr lang="en-US" altLang="zh-CN" dirty="0" smtClean="0"/>
              <a:t>)</a:t>
            </a:r>
            <a:r>
              <a:rPr lang="zh-CN" altLang="en-US" dirty="0" smtClean="0"/>
              <a:t>的进程作为换入进程，将之换入，直至已无可换入的进程或无可换出的进程为止。</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a:xfrm>
            <a:off x="468313" y="476672"/>
            <a:ext cx="8207375" cy="6120680"/>
          </a:xfrm>
        </p:spPr>
        <p:txBody>
          <a:bodyPr>
            <a:normAutofit fontScale="92500" lnSpcReduction="10000"/>
          </a:bodyPr>
          <a:lstStyle/>
          <a:p>
            <a:pPr algn="ctr"/>
            <a:r>
              <a:rPr lang="en-US" altLang="zh-CN" sz="3500" dirty="0" smtClean="0"/>
              <a:t>4.4</a:t>
            </a:r>
            <a:r>
              <a:rPr lang="zh-CN" altLang="en-US" sz="3500" dirty="0" smtClean="0">
                <a:latin typeface="宋体" charset="-122"/>
              </a:rPr>
              <a:t>　基本分页存储管理方式</a:t>
            </a:r>
            <a:r>
              <a:rPr lang="zh-CN" altLang="en-US" sz="3500" dirty="0" smtClean="0"/>
              <a:t> </a:t>
            </a:r>
          </a:p>
          <a:p>
            <a:r>
              <a:rPr lang="en-US" altLang="zh-CN" dirty="0" smtClean="0"/>
              <a:t>4.4.1</a:t>
            </a:r>
            <a:r>
              <a:rPr lang="zh-CN" altLang="en-US" dirty="0" smtClean="0"/>
              <a:t>　页面与页表</a:t>
            </a:r>
          </a:p>
          <a:p>
            <a:r>
              <a:rPr lang="zh-CN" altLang="en-US" dirty="0" smtClean="0"/>
              <a:t>　　</a:t>
            </a:r>
            <a:r>
              <a:rPr lang="en-US" altLang="zh-CN" dirty="0" smtClean="0"/>
              <a:t>1</a:t>
            </a:r>
            <a:r>
              <a:rPr lang="zh-CN" altLang="en-US" dirty="0" smtClean="0"/>
              <a:t>．页面</a:t>
            </a:r>
          </a:p>
          <a:p>
            <a:r>
              <a:rPr lang="zh-CN" altLang="en-US" dirty="0" smtClean="0"/>
              <a:t>　　</a:t>
            </a:r>
            <a:r>
              <a:rPr lang="en-US" altLang="zh-CN" dirty="0" smtClean="0"/>
              <a:t>1) </a:t>
            </a:r>
            <a:r>
              <a:rPr lang="zh-CN" altLang="en-US" dirty="0" smtClean="0"/>
              <a:t>页面和物理块</a:t>
            </a:r>
          </a:p>
          <a:p>
            <a:r>
              <a:rPr lang="zh-CN" altLang="en-US" dirty="0" smtClean="0"/>
              <a:t>　　分页存储管理是将一个进程的逻辑地址空间分成若干个大小相等的片，称为页面或页，并为各页加以编号，从</a:t>
            </a:r>
            <a:r>
              <a:rPr lang="en-US" altLang="zh-CN" dirty="0" smtClean="0"/>
              <a:t>0</a:t>
            </a:r>
            <a:r>
              <a:rPr lang="zh-CN" altLang="en-US" dirty="0" smtClean="0"/>
              <a:t>开始，如第</a:t>
            </a:r>
            <a:r>
              <a:rPr lang="en-US" altLang="zh-CN" dirty="0" smtClean="0"/>
              <a:t>0</a:t>
            </a:r>
            <a:r>
              <a:rPr lang="zh-CN" altLang="en-US" dirty="0" smtClean="0"/>
              <a:t>页、第</a:t>
            </a:r>
            <a:r>
              <a:rPr lang="en-US" altLang="zh-CN" dirty="0" smtClean="0"/>
              <a:t>1</a:t>
            </a:r>
            <a:r>
              <a:rPr lang="zh-CN" altLang="en-US" dirty="0" smtClean="0"/>
              <a:t>页等。相应地，也把内存空间分成与页面相同大小的若干个存储块，称为</a:t>
            </a:r>
            <a:r>
              <a:rPr lang="en-US" altLang="zh-CN" dirty="0" smtClean="0"/>
              <a:t>(</a:t>
            </a:r>
            <a:r>
              <a:rPr lang="zh-CN" altLang="en-US" dirty="0" smtClean="0"/>
              <a:t>物理</a:t>
            </a:r>
            <a:r>
              <a:rPr lang="en-US" altLang="zh-CN" dirty="0" smtClean="0"/>
              <a:t>)</a:t>
            </a:r>
            <a:r>
              <a:rPr lang="zh-CN" altLang="en-US" dirty="0" smtClean="0"/>
              <a:t>块或页框</a:t>
            </a:r>
            <a:r>
              <a:rPr lang="en-US" altLang="zh-CN" dirty="0" smtClean="0"/>
              <a:t>(frame)</a:t>
            </a:r>
            <a:r>
              <a:rPr lang="zh-CN" altLang="en-US" dirty="0" smtClean="0"/>
              <a:t>，也同样为它们加以编号，如</a:t>
            </a:r>
            <a:r>
              <a:rPr lang="en-US" altLang="zh-CN" dirty="0" smtClean="0"/>
              <a:t>0#</a:t>
            </a:r>
            <a:r>
              <a:rPr lang="zh-CN" altLang="en-US" dirty="0" smtClean="0"/>
              <a:t>块、</a:t>
            </a:r>
            <a:r>
              <a:rPr lang="en-US" altLang="zh-CN" dirty="0" smtClean="0"/>
              <a:t>1#</a:t>
            </a:r>
            <a:r>
              <a:rPr lang="zh-CN" altLang="en-US" dirty="0" smtClean="0"/>
              <a:t>块等等。</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a:xfrm>
            <a:off x="468313" y="476672"/>
            <a:ext cx="8207375" cy="5616153"/>
          </a:xfrm>
        </p:spPr>
        <p:txBody>
          <a:bodyPr>
            <a:normAutofit fontScale="92500" lnSpcReduction="20000"/>
          </a:bodyPr>
          <a:lstStyle/>
          <a:p>
            <a:r>
              <a:rPr lang="en-US" altLang="zh-CN" dirty="0" smtClean="0"/>
              <a:t>2) </a:t>
            </a:r>
            <a:r>
              <a:rPr lang="zh-CN" altLang="en-US" dirty="0" smtClean="0"/>
              <a:t>页面大小</a:t>
            </a:r>
          </a:p>
          <a:p>
            <a:r>
              <a:rPr lang="zh-CN" altLang="en-US" dirty="0" smtClean="0"/>
              <a:t>　　在分页系统中的页面其大小应适中。页面若太小，一方面虽然可使内存碎片减小，从而减少了内存碎片的总空间，有利于提高内存利用率，但另一方面也会使每个进程占用较多的页面，从而导致进程的页表过长，占用大量内存；此外，还会降低页面换进换出的效率。然而，如果选择的页面较大，虽然可以减少页表的长度，提高页面换进换出的速度，但却又会使页内碎片增大。因此，页面的大小应选择适中，且页面大小应是</a:t>
            </a:r>
            <a:r>
              <a:rPr lang="en-US" altLang="zh-CN" dirty="0" smtClean="0"/>
              <a:t>2</a:t>
            </a:r>
            <a:r>
              <a:rPr lang="zh-CN" altLang="en-US" dirty="0" smtClean="0"/>
              <a:t>的幂，通常为</a:t>
            </a:r>
            <a:r>
              <a:rPr lang="en-US" altLang="zh-CN" dirty="0" smtClean="0"/>
              <a:t>512 B</a:t>
            </a:r>
            <a:r>
              <a:rPr lang="zh-CN" altLang="en-US" dirty="0" smtClean="0"/>
              <a:t>～</a:t>
            </a:r>
            <a:r>
              <a:rPr lang="en-US" altLang="zh-CN" dirty="0" smtClean="0"/>
              <a:t>8 KB</a:t>
            </a:r>
            <a:r>
              <a:rPr lang="zh-CN" altLang="en-US" dirty="0" smtClean="0"/>
              <a:t>。 </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268760"/>
            <a:ext cx="8208912" cy="5256584"/>
          </a:xfrm>
        </p:spPr>
        <p:txBody>
          <a:bodyPr>
            <a:normAutofit lnSpcReduction="10000"/>
          </a:bodyPr>
          <a:lstStyle/>
          <a:p>
            <a:pPr>
              <a:lnSpc>
                <a:spcPct val="120000"/>
              </a:lnSpc>
            </a:pPr>
            <a:r>
              <a:rPr lang="zh-CN" altLang="en-US" sz="2800" dirty="0" smtClean="0"/>
              <a:t>连续分配方式</a:t>
            </a:r>
            <a:endParaRPr lang="en-US" altLang="zh-CN" sz="2800" dirty="0" smtClean="0"/>
          </a:p>
          <a:p>
            <a:pPr lvl="1">
              <a:lnSpc>
                <a:spcPct val="120000"/>
              </a:lnSpc>
            </a:pPr>
            <a:r>
              <a:rPr lang="zh-CN" altLang="en-US" sz="2800" dirty="0" smtClean="0"/>
              <a:t>（</a:t>
            </a:r>
            <a:r>
              <a:rPr lang="en-US" altLang="zh-CN" sz="2800" dirty="0" smtClean="0"/>
              <a:t>1</a:t>
            </a:r>
            <a:r>
              <a:rPr lang="zh-CN" altLang="en-US" sz="2800" dirty="0" smtClean="0"/>
              <a:t>）伙伴系统（</a:t>
            </a:r>
            <a:r>
              <a:rPr lang="en-US" altLang="zh-CN" sz="2800" dirty="0" smtClean="0"/>
              <a:t>2</a:t>
            </a:r>
            <a:r>
              <a:rPr lang="zh-CN" altLang="en-US" sz="2800" dirty="0" smtClean="0"/>
              <a:t>）</a:t>
            </a:r>
            <a:r>
              <a:rPr lang="zh-CN" altLang="en-US" sz="2800" dirty="0"/>
              <a:t>哈</a:t>
            </a:r>
            <a:r>
              <a:rPr lang="zh-CN" altLang="en-US" sz="2800" dirty="0" smtClean="0"/>
              <a:t>希算法 （</a:t>
            </a:r>
            <a:r>
              <a:rPr lang="en-US" altLang="zh-CN" sz="2800" dirty="0" smtClean="0"/>
              <a:t>3</a:t>
            </a:r>
            <a:r>
              <a:rPr lang="zh-CN" altLang="en-US" sz="2800" dirty="0" smtClean="0"/>
              <a:t>）可重定位分区分配（</a:t>
            </a:r>
            <a:r>
              <a:rPr lang="en-US" altLang="zh-CN" sz="2800" dirty="0" smtClean="0"/>
              <a:t>4</a:t>
            </a:r>
            <a:r>
              <a:rPr lang="zh-CN" altLang="en-US" sz="2800" dirty="0" smtClean="0"/>
              <a:t>）对换</a:t>
            </a:r>
            <a:endParaRPr lang="en-US" altLang="zh-CN" sz="2800" dirty="0" smtClean="0"/>
          </a:p>
          <a:p>
            <a:pPr>
              <a:lnSpc>
                <a:spcPct val="120000"/>
              </a:lnSpc>
            </a:pPr>
            <a:r>
              <a:rPr lang="zh-CN" altLang="en-US" sz="2800" dirty="0" smtClean="0"/>
              <a:t>基本分页存储管理方式</a:t>
            </a:r>
            <a:endParaRPr lang="en-US" altLang="zh-CN" sz="2800" dirty="0" smtClean="0"/>
          </a:p>
          <a:p>
            <a:pPr lvl="1">
              <a:lnSpc>
                <a:spcPct val="120000"/>
              </a:lnSpc>
            </a:pPr>
            <a:r>
              <a:rPr lang="zh-CN" altLang="en-US" sz="2800" dirty="0" smtClean="0"/>
              <a:t>（</a:t>
            </a:r>
            <a:r>
              <a:rPr lang="en-US" altLang="zh-CN" sz="2800" dirty="0" smtClean="0"/>
              <a:t>1</a:t>
            </a:r>
            <a:r>
              <a:rPr lang="zh-CN" altLang="en-US" sz="2800" dirty="0" smtClean="0"/>
              <a:t>）页面与页表（</a:t>
            </a:r>
            <a:r>
              <a:rPr lang="en-US" altLang="zh-CN" sz="2800" dirty="0" smtClean="0"/>
              <a:t>2</a:t>
            </a:r>
            <a:r>
              <a:rPr lang="zh-CN" altLang="en-US" sz="2800" dirty="0" smtClean="0"/>
              <a:t>）地址变换机构（</a:t>
            </a:r>
            <a:r>
              <a:rPr lang="en-US" altLang="zh-CN" sz="2800" dirty="0" smtClean="0"/>
              <a:t>3</a:t>
            </a:r>
            <a:r>
              <a:rPr lang="zh-CN" altLang="en-US" sz="2800" dirty="0" smtClean="0"/>
              <a:t>）两级和多级页表</a:t>
            </a:r>
            <a:endParaRPr lang="en-US" altLang="zh-CN" sz="2800" dirty="0" smtClean="0"/>
          </a:p>
          <a:p>
            <a:pPr>
              <a:lnSpc>
                <a:spcPct val="120000"/>
              </a:lnSpc>
            </a:pPr>
            <a:r>
              <a:rPr lang="zh-CN" altLang="en-US" sz="2800" dirty="0" smtClean="0"/>
              <a:t>基本分段存储管理方式</a:t>
            </a:r>
            <a:endParaRPr lang="en-US" altLang="zh-CN" sz="2800" dirty="0" smtClean="0"/>
          </a:p>
          <a:p>
            <a:pPr lvl="1">
              <a:lnSpc>
                <a:spcPct val="120000"/>
              </a:lnSpc>
            </a:pPr>
            <a:r>
              <a:rPr lang="zh-CN" altLang="en-US" sz="2800" dirty="0" smtClean="0"/>
              <a:t>（</a:t>
            </a:r>
            <a:r>
              <a:rPr lang="en-US" altLang="zh-CN" sz="2800" dirty="0" smtClean="0"/>
              <a:t>1</a:t>
            </a:r>
            <a:r>
              <a:rPr lang="zh-CN" altLang="en-US" sz="2800" dirty="0" smtClean="0"/>
              <a:t>）分段存储管理方式的引入（</a:t>
            </a:r>
            <a:r>
              <a:rPr lang="en-US" altLang="zh-CN" sz="2800" dirty="0" smtClean="0"/>
              <a:t>2</a:t>
            </a:r>
            <a:r>
              <a:rPr lang="zh-CN" altLang="en-US" sz="2800" dirty="0" smtClean="0"/>
              <a:t>）分段系统的基本原理（</a:t>
            </a:r>
            <a:r>
              <a:rPr lang="en-US" altLang="zh-CN" sz="2800" dirty="0" smtClean="0"/>
              <a:t>3</a:t>
            </a:r>
            <a:r>
              <a:rPr lang="zh-CN" altLang="en-US" sz="2800" dirty="0" smtClean="0"/>
              <a:t>）信息共享（</a:t>
            </a:r>
            <a:r>
              <a:rPr lang="en-US" altLang="zh-CN" sz="2800" dirty="0" smtClean="0"/>
              <a:t>4</a:t>
            </a:r>
            <a:r>
              <a:rPr lang="zh-CN" altLang="en-US" sz="2800" dirty="0" smtClean="0"/>
              <a:t>）段页式存储管理方式</a:t>
            </a:r>
            <a:endParaRPr lang="en-US" altLang="zh-CN"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．地址结构</a:t>
            </a:r>
          </a:p>
          <a:p>
            <a:r>
              <a:rPr lang="zh-CN" altLang="en-US" dirty="0" smtClean="0"/>
              <a:t>分页地址中的地址结构如下：</a:t>
            </a:r>
            <a:endParaRPr lang="en-US" altLang="zh-CN" dirty="0" smtClean="0"/>
          </a:p>
          <a:p>
            <a:endParaRPr lang="en-US" altLang="zh-CN" dirty="0" smtClean="0"/>
          </a:p>
          <a:p>
            <a:endParaRPr lang="en-US" altLang="zh-CN" dirty="0" smtClean="0"/>
          </a:p>
          <a:p>
            <a:r>
              <a:rPr lang="zh-CN" altLang="en-US" dirty="0" smtClean="0"/>
              <a:t>    它含有两部分：前一部分为页号</a:t>
            </a:r>
            <a:r>
              <a:rPr lang="en-US" altLang="zh-CN" dirty="0" smtClean="0"/>
              <a:t>P</a:t>
            </a:r>
            <a:r>
              <a:rPr lang="zh-CN" altLang="en-US" dirty="0" smtClean="0"/>
              <a:t>，后一部分为位移量</a:t>
            </a:r>
            <a:r>
              <a:rPr lang="en-US" altLang="zh-CN" dirty="0" smtClean="0"/>
              <a:t>W(</a:t>
            </a:r>
            <a:r>
              <a:rPr lang="zh-CN" altLang="en-US" dirty="0" smtClean="0"/>
              <a:t>或称为页内地址</a:t>
            </a:r>
            <a:r>
              <a:rPr lang="en-US" altLang="zh-CN" dirty="0" smtClean="0"/>
              <a:t>)</a:t>
            </a:r>
            <a:r>
              <a:rPr lang="zh-CN" altLang="en-US" dirty="0" smtClean="0"/>
              <a:t>。图中的地址长度为</a:t>
            </a:r>
            <a:r>
              <a:rPr lang="en-US" altLang="zh-CN" dirty="0" smtClean="0"/>
              <a:t>32</a:t>
            </a:r>
            <a:r>
              <a:rPr lang="zh-CN" altLang="en-US" dirty="0" smtClean="0"/>
              <a:t>位，其中</a:t>
            </a:r>
            <a:r>
              <a:rPr lang="en-US" altLang="zh-CN" dirty="0" smtClean="0"/>
              <a:t>0</a:t>
            </a:r>
            <a:r>
              <a:rPr lang="zh-CN" altLang="en-US" dirty="0" smtClean="0"/>
              <a:t>～</a:t>
            </a:r>
            <a:r>
              <a:rPr lang="en-US" altLang="zh-CN" dirty="0" smtClean="0"/>
              <a:t>11</a:t>
            </a:r>
            <a:r>
              <a:rPr lang="zh-CN" altLang="en-US" dirty="0" smtClean="0"/>
              <a:t>位为页内地址，即每页的大小为</a:t>
            </a:r>
            <a:r>
              <a:rPr lang="en-US" altLang="zh-CN" dirty="0" smtClean="0"/>
              <a:t>4 KB</a:t>
            </a:r>
            <a:r>
              <a:rPr lang="zh-CN" altLang="en-US" dirty="0" smtClean="0"/>
              <a:t>；</a:t>
            </a:r>
            <a:r>
              <a:rPr lang="en-US" altLang="zh-CN" dirty="0" smtClean="0"/>
              <a:t>12</a:t>
            </a:r>
            <a:r>
              <a:rPr lang="zh-CN" altLang="en-US" dirty="0" smtClean="0"/>
              <a:t>～</a:t>
            </a:r>
            <a:r>
              <a:rPr lang="en-US" altLang="zh-CN" dirty="0" smtClean="0"/>
              <a:t>31</a:t>
            </a:r>
            <a:r>
              <a:rPr lang="zh-CN" altLang="en-US" dirty="0" smtClean="0"/>
              <a:t>位为页号，地址空间最多允许有</a:t>
            </a:r>
            <a:r>
              <a:rPr lang="en-US" altLang="zh-CN" dirty="0" smtClean="0"/>
              <a:t>1 M</a:t>
            </a:r>
            <a:r>
              <a:rPr lang="zh-CN" altLang="en-US" dirty="0" smtClean="0"/>
              <a:t>页。 </a:t>
            </a:r>
          </a:p>
          <a:p>
            <a:endParaRPr lang="zh-CN" altLang="en-US" dirty="0"/>
          </a:p>
        </p:txBody>
      </p:sp>
      <p:pic>
        <p:nvPicPr>
          <p:cNvPr id="50179" name="Picture 3"/>
          <p:cNvPicPr>
            <a:picLocks noChangeAspect="1" noChangeArrowheads="1"/>
          </p:cNvPicPr>
          <p:nvPr/>
        </p:nvPicPr>
        <p:blipFill>
          <a:blip r:embed="rId2" cstate="print"/>
          <a:srcRect/>
          <a:stretch>
            <a:fillRect/>
          </a:stretch>
        </p:blipFill>
        <p:spPr bwMode="auto">
          <a:xfrm>
            <a:off x="1259632" y="2132856"/>
            <a:ext cx="4824536" cy="69427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lnSpcReduction="10000"/>
          </a:bodyPr>
          <a:lstStyle/>
          <a:p>
            <a:r>
              <a:rPr lang="zh-CN" altLang="en-US" dirty="0" smtClean="0"/>
              <a:t>    对于某特定机器，其地址结构是一定的。若给定一个逻辑地址空间中的地址为</a:t>
            </a:r>
            <a:r>
              <a:rPr lang="en-US" altLang="zh-CN" dirty="0" smtClean="0"/>
              <a:t>A</a:t>
            </a:r>
            <a:r>
              <a:rPr lang="zh-CN" altLang="en-US" dirty="0" smtClean="0"/>
              <a:t>，页面的大小为</a:t>
            </a:r>
            <a:r>
              <a:rPr lang="en-US" altLang="zh-CN" dirty="0" smtClean="0"/>
              <a:t>L</a:t>
            </a:r>
            <a:r>
              <a:rPr lang="zh-CN" altLang="en-US" dirty="0" smtClean="0"/>
              <a:t>，则页号</a:t>
            </a:r>
            <a:r>
              <a:rPr lang="en-US" altLang="zh-CN" dirty="0" smtClean="0"/>
              <a:t>P</a:t>
            </a:r>
            <a:r>
              <a:rPr lang="zh-CN" altLang="en-US" dirty="0" smtClean="0"/>
              <a:t>和页内地址</a:t>
            </a:r>
            <a:r>
              <a:rPr lang="en-US" altLang="zh-CN" dirty="0" smtClean="0"/>
              <a:t>d</a:t>
            </a:r>
            <a:r>
              <a:rPr lang="zh-CN" altLang="en-US" dirty="0" smtClean="0"/>
              <a:t>可按下式求得：</a:t>
            </a:r>
            <a:endParaRPr lang="en-US" altLang="zh-CN" dirty="0" smtClean="0"/>
          </a:p>
          <a:p>
            <a:endParaRPr lang="en-US" altLang="zh-CN" dirty="0" smtClean="0"/>
          </a:p>
          <a:p>
            <a:endParaRPr lang="en-US" altLang="zh-CN" dirty="0" smtClean="0"/>
          </a:p>
          <a:p>
            <a:endParaRPr lang="en-US" altLang="zh-CN" dirty="0" smtClean="0"/>
          </a:p>
          <a:p>
            <a:r>
              <a:rPr lang="zh-CN" altLang="en-US" dirty="0" smtClean="0"/>
              <a:t>    其中，</a:t>
            </a:r>
            <a:r>
              <a:rPr lang="en-US" altLang="zh-CN" dirty="0" smtClean="0"/>
              <a:t>INT</a:t>
            </a:r>
            <a:r>
              <a:rPr lang="zh-CN" altLang="en-US" dirty="0" smtClean="0"/>
              <a:t>是整除函数，</a:t>
            </a:r>
            <a:r>
              <a:rPr lang="en-US" altLang="zh-CN" dirty="0" smtClean="0"/>
              <a:t>MOD</a:t>
            </a:r>
            <a:r>
              <a:rPr lang="zh-CN" altLang="en-US" dirty="0" smtClean="0"/>
              <a:t>是取余函数。例如，其系统的页面大小为</a:t>
            </a:r>
            <a:r>
              <a:rPr lang="en-US" altLang="zh-CN" dirty="0" smtClean="0"/>
              <a:t>1 KB</a:t>
            </a:r>
            <a:r>
              <a:rPr lang="zh-CN" altLang="en-US" dirty="0" smtClean="0"/>
              <a:t>，设</a:t>
            </a:r>
            <a:r>
              <a:rPr lang="en-US" altLang="zh-CN" dirty="0" smtClean="0"/>
              <a:t>A = 2170 B</a:t>
            </a:r>
            <a:r>
              <a:rPr lang="zh-CN" altLang="en-US" dirty="0" smtClean="0"/>
              <a:t>，则由上式可以求得</a:t>
            </a:r>
            <a:r>
              <a:rPr lang="en-US" altLang="zh-CN" dirty="0" smtClean="0"/>
              <a:t>P = 2</a:t>
            </a:r>
            <a:r>
              <a:rPr lang="zh-CN" altLang="en-US" dirty="0" smtClean="0"/>
              <a:t>，</a:t>
            </a:r>
            <a:r>
              <a:rPr lang="en-US" altLang="zh-CN" dirty="0" smtClean="0"/>
              <a:t>d = 122</a:t>
            </a:r>
            <a:r>
              <a:rPr lang="zh-CN" altLang="en-US" dirty="0" smtClean="0"/>
              <a:t>。 </a:t>
            </a:r>
          </a:p>
          <a:p>
            <a:endParaRPr lang="zh-CN" altLang="en-US" dirty="0"/>
          </a:p>
        </p:txBody>
      </p:sp>
      <p:graphicFrame>
        <p:nvGraphicFramePr>
          <p:cNvPr id="51202" name="Object 2"/>
          <p:cNvGraphicFramePr>
            <a:graphicFrameLocks noChangeAspect="1"/>
          </p:cNvGraphicFramePr>
          <p:nvPr/>
        </p:nvGraphicFramePr>
        <p:xfrm>
          <a:off x="2699792" y="2564904"/>
          <a:ext cx="2446338" cy="1712913"/>
        </p:xfrm>
        <a:graphic>
          <a:graphicData uri="http://schemas.openxmlformats.org/presentationml/2006/ole">
            <mc:AlternateContent xmlns:mc="http://schemas.openxmlformats.org/markup-compatibility/2006">
              <mc:Choice xmlns:v="urn:schemas-microsoft-com:vml" Requires="v">
                <p:oleObj spid="_x0000_s51206" name="Equation" r:id="rId3" imgW="927000" imgH="660240" progId="Equation.3">
                  <p:embed/>
                </p:oleObj>
              </mc:Choice>
              <mc:Fallback>
                <p:oleObj name="Equation" r:id="rId3" imgW="927000" imgH="660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564904"/>
                        <a:ext cx="2446338" cy="171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r>
              <a:rPr lang="en-US" altLang="zh-CN" dirty="0" smtClean="0"/>
              <a:t>3</a:t>
            </a:r>
            <a:r>
              <a:rPr lang="zh-CN" altLang="en-US" dirty="0" smtClean="0"/>
              <a:t>．页表</a:t>
            </a:r>
            <a:endParaRPr lang="en-US" altLang="zh-CN" dirty="0" smtClean="0"/>
          </a:p>
          <a:p>
            <a:r>
              <a:rPr lang="zh-CN" altLang="en-US" dirty="0" smtClean="0"/>
              <a:t>    系统又为每个进程建立了一张页面映像表，简称页表。在进程地址空间内的所有页</a:t>
            </a:r>
            <a:r>
              <a:rPr lang="en-US" altLang="zh-CN" dirty="0" smtClean="0"/>
              <a:t>(0</a:t>
            </a:r>
            <a:r>
              <a:rPr lang="zh-CN" altLang="en-US" dirty="0" smtClean="0"/>
              <a:t>～</a:t>
            </a:r>
            <a:r>
              <a:rPr lang="en-US" altLang="zh-CN" dirty="0" smtClean="0"/>
              <a:t>n)</a:t>
            </a:r>
            <a:r>
              <a:rPr lang="zh-CN" altLang="en-US" dirty="0" smtClean="0"/>
              <a:t>，依次在页表中有一页表项，其中记录了相应页在内存中对应的物理块号。</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52226" name="Object 2"/>
          <p:cNvGraphicFramePr>
            <a:graphicFrameLocks noChangeAspect="1"/>
          </p:cNvGraphicFramePr>
          <p:nvPr/>
        </p:nvGraphicFramePr>
        <p:xfrm>
          <a:off x="1447800" y="909638"/>
          <a:ext cx="6248400" cy="4805362"/>
        </p:xfrm>
        <a:graphic>
          <a:graphicData uri="http://schemas.openxmlformats.org/presentationml/2006/ole">
            <mc:AlternateContent xmlns:mc="http://schemas.openxmlformats.org/markup-compatibility/2006">
              <mc:Choice xmlns:v="urn:schemas-microsoft-com:vml" Requires="v">
                <p:oleObj spid="_x0000_s52230" r:id="rId3" imgW="2640808" imgH="2030583" progId="Visio.Drawing.4">
                  <p:embed/>
                </p:oleObj>
              </mc:Choice>
              <mc:Fallback>
                <p:oleObj r:id="rId3" imgW="2640808" imgH="2030583"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909638"/>
                        <a:ext cx="6248400" cy="480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a:xfrm>
            <a:off x="468313" y="476672"/>
            <a:ext cx="8207375" cy="5616153"/>
          </a:xfrm>
        </p:spPr>
        <p:txBody>
          <a:bodyPr/>
          <a:lstStyle/>
          <a:p>
            <a:r>
              <a:rPr lang="en-US" altLang="zh-CN" dirty="0" smtClean="0"/>
              <a:t>4.4.2</a:t>
            </a:r>
            <a:r>
              <a:rPr lang="zh-CN" altLang="en-US" dirty="0" smtClean="0"/>
              <a:t>　地址变换机构</a:t>
            </a:r>
          </a:p>
          <a:p>
            <a:r>
              <a:rPr lang="en-US" altLang="zh-CN" dirty="0" smtClean="0"/>
              <a:t>1</a:t>
            </a:r>
            <a:r>
              <a:rPr lang="zh-CN" altLang="en-US" dirty="0" smtClean="0"/>
              <a:t>．基本的地址变换机构</a:t>
            </a:r>
          </a:p>
          <a:p>
            <a:endParaRPr lang="zh-CN" altLang="en-US" dirty="0"/>
          </a:p>
        </p:txBody>
      </p:sp>
      <p:graphicFrame>
        <p:nvGraphicFramePr>
          <p:cNvPr id="53250" name="Object 2"/>
          <p:cNvGraphicFramePr>
            <a:graphicFrameLocks noChangeAspect="1"/>
          </p:cNvGraphicFramePr>
          <p:nvPr/>
        </p:nvGraphicFramePr>
        <p:xfrm>
          <a:off x="395536" y="1484784"/>
          <a:ext cx="8534400" cy="4919663"/>
        </p:xfrm>
        <a:graphic>
          <a:graphicData uri="http://schemas.openxmlformats.org/presentationml/2006/ole">
            <mc:AlternateContent xmlns:mc="http://schemas.openxmlformats.org/markup-compatibility/2006">
              <mc:Choice xmlns:v="urn:schemas-microsoft-com:vml" Requires="v">
                <p:oleObj spid="_x0000_s53254" r:id="rId3" imgW="3238656" imgH="1865181" progId="Visio.Drawing.4">
                  <p:embed/>
                </p:oleObj>
              </mc:Choice>
              <mc:Fallback>
                <p:oleObj r:id="rId3" imgW="3238656" imgH="1865181"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484784"/>
                        <a:ext cx="8534400" cy="491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827584" y="0"/>
            <a:ext cx="7848872"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smtClean="0">
                <a:latin typeface="宋体" charset="-122"/>
              </a:rPr>
              <a:t>在执行检索之前，先将页号与页表长度进行比较，如果页号大于或等于页表长度，则表示本次所访问的地址已超越进程的地址空间。于是，这一错误将被系统发现并产生一地址越界中断。</a:t>
            </a:r>
            <a:endParaRPr lang="zh-CN" altLang="en-US" sz="2400" dirty="0"/>
          </a:p>
        </p:txBody>
      </p:sp>
      <p:sp>
        <p:nvSpPr>
          <p:cNvPr id="7" name="矩形 6"/>
          <p:cNvSpPr/>
          <p:nvPr/>
        </p:nvSpPr>
        <p:spPr>
          <a:xfrm>
            <a:off x="971600" y="188640"/>
            <a:ext cx="770485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smtClean="0">
                <a:latin typeface="宋体" charset="-122"/>
              </a:rPr>
              <a:t>若未出现越界错误，则将页表始址与页号和页表项长度的乘积相加，便得到该表项在页表中的位置，于是可从中得到该页的物理块号，将之装入物理地址寄存器中。</a:t>
            </a:r>
            <a:endParaRPr lang="zh-CN" altLang="en-US" sz="2400" dirty="0"/>
          </a:p>
        </p:txBody>
      </p:sp>
      <p:sp>
        <p:nvSpPr>
          <p:cNvPr id="8" name="矩形 7"/>
          <p:cNvSpPr/>
          <p:nvPr/>
        </p:nvSpPr>
        <p:spPr>
          <a:xfrm>
            <a:off x="1115616" y="260648"/>
            <a:ext cx="770485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400" dirty="0" smtClean="0">
                <a:latin typeface="宋体" charset="-122"/>
              </a:rPr>
              <a:t>与此同时，再将有效地址寄存器中的页内地址送入物理地址寄存器的块内地址字段中。这样便完成了从逻辑地址到物理地址的变换。</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en-US" altLang="zh-CN" dirty="0" smtClean="0"/>
              <a:t>2</a:t>
            </a:r>
            <a:r>
              <a:rPr lang="zh-CN" altLang="en-US" dirty="0" smtClean="0"/>
              <a:t>．具有快表的地址变换机构</a:t>
            </a:r>
          </a:p>
          <a:p>
            <a:r>
              <a:rPr lang="zh-CN" altLang="en-US" dirty="0" smtClean="0"/>
              <a:t>　　由于页表是存放在内存中的，这使</a:t>
            </a:r>
            <a:r>
              <a:rPr lang="en-US" altLang="zh-CN" dirty="0" smtClean="0"/>
              <a:t>CPU</a:t>
            </a:r>
            <a:r>
              <a:rPr lang="zh-CN" altLang="en-US" dirty="0" smtClean="0"/>
              <a:t>在每存取一个数据时，都要两次访问内存。第一次是访问内存中的页表，从中找到指定页的物理块号，再将块号与页内偏移量</a:t>
            </a:r>
            <a:r>
              <a:rPr lang="en-US" altLang="zh-CN" dirty="0" smtClean="0"/>
              <a:t>W</a:t>
            </a:r>
            <a:r>
              <a:rPr lang="zh-CN" altLang="en-US" dirty="0" smtClean="0"/>
              <a:t>拼接，以形成物理地址。第二次访问内存时，才是从第一次所得地址中获得所需数据</a:t>
            </a:r>
            <a:r>
              <a:rPr lang="en-US" altLang="zh-CN" dirty="0" smtClean="0"/>
              <a:t>(</a:t>
            </a:r>
            <a:r>
              <a:rPr lang="zh-CN" altLang="en-US" dirty="0" smtClean="0"/>
              <a:t>或向此地址中写入数据</a:t>
            </a:r>
            <a:r>
              <a:rPr lang="en-US" altLang="zh-CN" dirty="0" smtClean="0"/>
              <a:t>)</a:t>
            </a:r>
            <a:r>
              <a:rPr lang="zh-CN" altLang="en-US" dirty="0" smtClean="0"/>
              <a:t>。因此，采用这种方式将使计算机的处理速度降低近</a:t>
            </a:r>
            <a:r>
              <a:rPr lang="en-US" altLang="zh-CN" dirty="0" smtClean="0"/>
              <a:t>1/2</a:t>
            </a:r>
            <a:r>
              <a:rPr lang="zh-CN" altLang="en-US" dirty="0" smtClean="0"/>
              <a:t>。可见，以此高昂代价来换取存储器空间利用率的提高，是得不偿失的。 </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54274" name="Object 2"/>
          <p:cNvGraphicFramePr>
            <a:graphicFrameLocks noChangeAspect="1"/>
          </p:cNvGraphicFramePr>
          <p:nvPr/>
        </p:nvGraphicFramePr>
        <p:xfrm>
          <a:off x="609600" y="882650"/>
          <a:ext cx="7848600" cy="4908550"/>
        </p:xfrm>
        <a:graphic>
          <a:graphicData uri="http://schemas.openxmlformats.org/presentationml/2006/ole">
            <mc:AlternateContent xmlns:mc="http://schemas.openxmlformats.org/markup-compatibility/2006">
              <mc:Choice xmlns:v="urn:schemas-microsoft-com:vml" Requires="v">
                <p:oleObj spid="_x0000_s54278" r:id="rId3" imgW="3562709" imgH="2225240" progId="Visio.Drawing.4">
                  <p:embed/>
                </p:oleObj>
              </mc:Choice>
              <mc:Fallback>
                <p:oleObj r:id="rId3" imgW="3562709" imgH="2225240"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882650"/>
                        <a:ext cx="7848600" cy="490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p:txBody>
          <a:bodyPr/>
          <a:lstStyle/>
          <a:p>
            <a:r>
              <a:rPr lang="en-US" altLang="zh-CN" dirty="0" smtClean="0"/>
              <a:t>4.4.3</a:t>
            </a:r>
            <a:r>
              <a:rPr lang="zh-CN" altLang="en-US" dirty="0" smtClean="0"/>
              <a:t>　两级和多级页表</a:t>
            </a:r>
          </a:p>
          <a:p>
            <a:endParaRPr lang="zh-CN" altLang="en-US" dirty="0"/>
          </a:p>
        </p:txBody>
      </p:sp>
      <p:graphicFrame>
        <p:nvGraphicFramePr>
          <p:cNvPr id="55298" name="Object 2"/>
          <p:cNvGraphicFramePr>
            <a:graphicFrameLocks noChangeAspect="1"/>
          </p:cNvGraphicFramePr>
          <p:nvPr/>
        </p:nvGraphicFramePr>
        <p:xfrm>
          <a:off x="381000" y="2286000"/>
          <a:ext cx="8382000" cy="2020888"/>
        </p:xfrm>
        <a:graphic>
          <a:graphicData uri="http://schemas.openxmlformats.org/presentationml/2006/ole">
            <mc:AlternateContent xmlns:mc="http://schemas.openxmlformats.org/markup-compatibility/2006">
              <mc:Choice xmlns:v="urn:schemas-microsoft-com:vml" Requires="v">
                <p:oleObj spid="_x0000_s55302" r:id="rId3" imgW="3989154" imgH="965033" progId="Visio.Drawing.4">
                  <p:embed/>
                </p:oleObj>
              </mc:Choice>
              <mc:Fallback>
                <p:oleObj r:id="rId3" imgW="3989154" imgH="965033"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0"/>
                        <a:ext cx="8382000" cy="202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56322" name="Object 2"/>
          <p:cNvGraphicFramePr>
            <a:graphicFrameLocks noChangeAspect="1"/>
          </p:cNvGraphicFramePr>
          <p:nvPr/>
        </p:nvGraphicFramePr>
        <p:xfrm>
          <a:off x="1143000" y="746125"/>
          <a:ext cx="7467600" cy="5197475"/>
        </p:xfrm>
        <a:graphic>
          <a:graphicData uri="http://schemas.openxmlformats.org/presentationml/2006/ole">
            <mc:AlternateContent xmlns:mc="http://schemas.openxmlformats.org/markup-compatibility/2006">
              <mc:Choice xmlns:v="urn:schemas-microsoft-com:vml" Requires="v">
                <p:oleObj spid="_x0000_s56326" r:id="rId3" imgW="3503075" imgH="2441275" progId="Visio.Drawing.4">
                  <p:embed/>
                </p:oleObj>
              </mc:Choice>
              <mc:Fallback>
                <p:oleObj r:id="rId3" imgW="3503075" imgH="2441275"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746125"/>
                        <a:ext cx="7467600" cy="519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57346" name="Object 2"/>
          <p:cNvGraphicFramePr>
            <a:graphicFrameLocks noChangeAspect="1"/>
          </p:cNvGraphicFramePr>
          <p:nvPr/>
        </p:nvGraphicFramePr>
        <p:xfrm>
          <a:off x="533400" y="1851025"/>
          <a:ext cx="8305800" cy="2873375"/>
        </p:xfrm>
        <a:graphic>
          <a:graphicData uri="http://schemas.openxmlformats.org/presentationml/2006/ole">
            <mc:AlternateContent xmlns:mc="http://schemas.openxmlformats.org/markup-compatibility/2006">
              <mc:Choice xmlns:v="urn:schemas-microsoft-com:vml" Requires="v">
                <p:oleObj spid="_x0000_s57350" r:id="rId3" imgW="3521078" imgH="1217075" progId="Visio.Drawing.4">
                  <p:embed/>
                </p:oleObj>
              </mc:Choice>
              <mc:Fallback>
                <p:oleObj r:id="rId3" imgW="3521078" imgH="1217075"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51025"/>
                        <a:ext cx="8305800" cy="287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6" name="文本占位符 5"/>
          <p:cNvSpPr>
            <a:spLocks noGrp="1"/>
          </p:cNvSpPr>
          <p:nvPr>
            <p:ph type="body" sz="quarter" idx="13"/>
          </p:nvPr>
        </p:nvSpPr>
        <p:spPr/>
        <p:txBody>
          <a:bodyPr/>
          <a:lstStyle/>
          <a:p>
            <a:r>
              <a:rPr lang="en-US" altLang="zh-CN" dirty="0" smtClean="0"/>
              <a:t>4.3.4</a:t>
            </a:r>
            <a:r>
              <a:rPr lang="zh-CN" altLang="en-US" dirty="0" smtClean="0"/>
              <a:t>　伙伴系统</a:t>
            </a:r>
          </a:p>
          <a:p>
            <a:r>
              <a:rPr lang="zh-CN" altLang="en-US" dirty="0" smtClean="0"/>
              <a:t>    伙伴系统规定，无论已分配分区或空闲分区，其大小均为</a:t>
            </a:r>
            <a:r>
              <a:rPr lang="en-US" altLang="zh-CN" dirty="0" smtClean="0"/>
              <a:t>2</a:t>
            </a:r>
            <a:r>
              <a:rPr lang="zh-CN" altLang="en-US" dirty="0" smtClean="0"/>
              <a:t>的</a:t>
            </a:r>
            <a:r>
              <a:rPr lang="en-US" altLang="zh-CN" dirty="0" smtClean="0"/>
              <a:t>k</a:t>
            </a:r>
            <a:r>
              <a:rPr lang="zh-CN" altLang="en-US" dirty="0" smtClean="0"/>
              <a:t>次幂，</a:t>
            </a:r>
            <a:r>
              <a:rPr lang="en-US" altLang="zh-CN" dirty="0" smtClean="0"/>
              <a:t>k</a:t>
            </a:r>
            <a:r>
              <a:rPr lang="zh-CN" altLang="en-US" dirty="0" smtClean="0"/>
              <a:t>为整数，</a:t>
            </a:r>
            <a:r>
              <a:rPr lang="en-US" altLang="zh-CN" dirty="0" err="1" smtClean="0"/>
              <a:t>l≤k≤m</a:t>
            </a:r>
            <a:r>
              <a:rPr lang="zh-CN" altLang="en-US" dirty="0" smtClean="0"/>
              <a:t>，其中：</a:t>
            </a:r>
            <a:r>
              <a:rPr lang="en-US" altLang="zh-CN" dirty="0" smtClean="0"/>
              <a:t>2</a:t>
            </a:r>
            <a:r>
              <a:rPr lang="en-US" altLang="zh-CN" baseline="30000" dirty="0" smtClean="0"/>
              <a:t>1</a:t>
            </a:r>
            <a:r>
              <a:rPr lang="zh-CN" altLang="en-US" dirty="0" smtClean="0"/>
              <a:t>表示分配的最小分区的大小，</a:t>
            </a:r>
            <a:r>
              <a:rPr lang="en-US" altLang="zh-CN" dirty="0" smtClean="0"/>
              <a:t>2</a:t>
            </a:r>
            <a:r>
              <a:rPr lang="en-US" altLang="zh-CN" baseline="30000" dirty="0" smtClean="0"/>
              <a:t>m</a:t>
            </a:r>
            <a:r>
              <a:rPr lang="zh-CN" altLang="en-US" dirty="0" smtClean="0"/>
              <a:t>表示分配的最大分区的大小，通常</a:t>
            </a:r>
            <a:r>
              <a:rPr lang="en-US" altLang="zh-CN" dirty="0" smtClean="0"/>
              <a:t>2</a:t>
            </a:r>
            <a:r>
              <a:rPr lang="en-US" altLang="zh-CN" baseline="30000" dirty="0" smtClean="0"/>
              <a:t>m</a:t>
            </a:r>
            <a:r>
              <a:rPr lang="zh-CN" altLang="en-US" dirty="0" smtClean="0"/>
              <a:t>是整个可分配内存的大小。</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pPr algn="ctr"/>
            <a:r>
              <a:rPr lang="en-US" altLang="zh-CN" sz="3600" dirty="0" smtClean="0"/>
              <a:t>4.5</a:t>
            </a:r>
            <a:r>
              <a:rPr lang="zh-CN" altLang="en-US" sz="3600" dirty="0" smtClean="0">
                <a:latin typeface="宋体" charset="-122"/>
              </a:rPr>
              <a:t>　基本分段存储管理方式</a:t>
            </a:r>
            <a:r>
              <a:rPr lang="zh-CN" altLang="en-US" sz="3600" dirty="0" smtClean="0"/>
              <a:t> </a:t>
            </a:r>
          </a:p>
          <a:p>
            <a:r>
              <a:rPr lang="en-US" altLang="zh-CN" dirty="0" smtClean="0"/>
              <a:t>4.5.1</a:t>
            </a:r>
            <a:r>
              <a:rPr lang="zh-CN" altLang="en-US" dirty="0" smtClean="0"/>
              <a:t>　分段存储管理方式的引入</a:t>
            </a:r>
          </a:p>
          <a:p>
            <a:r>
              <a:rPr lang="zh-CN" altLang="en-US" dirty="0" smtClean="0"/>
              <a:t>　　</a:t>
            </a:r>
            <a:r>
              <a:rPr lang="en-US" altLang="zh-CN" dirty="0" smtClean="0"/>
              <a:t>1) </a:t>
            </a:r>
            <a:r>
              <a:rPr lang="zh-CN" altLang="en-US" dirty="0" smtClean="0"/>
              <a:t>方便编程</a:t>
            </a:r>
          </a:p>
          <a:p>
            <a:r>
              <a:rPr lang="zh-CN" altLang="en-US" dirty="0" smtClean="0"/>
              <a:t>　　通常，用户把自己的作业按照逻辑关系划分为若干个段，每个段都是从</a:t>
            </a:r>
            <a:r>
              <a:rPr lang="en-US" altLang="zh-CN" dirty="0" smtClean="0"/>
              <a:t>0</a:t>
            </a:r>
            <a:r>
              <a:rPr lang="zh-CN" altLang="en-US" dirty="0" smtClean="0"/>
              <a:t>开始编址，并有自己的名字和长度。因此，希望要访问的逻辑地址是由段名</a:t>
            </a:r>
            <a:r>
              <a:rPr lang="en-US" altLang="zh-CN" dirty="0" smtClean="0"/>
              <a:t>(</a:t>
            </a:r>
            <a:r>
              <a:rPr lang="zh-CN" altLang="en-US" dirty="0" smtClean="0"/>
              <a:t>段号</a:t>
            </a:r>
            <a:r>
              <a:rPr lang="en-US" altLang="zh-CN" dirty="0" smtClean="0"/>
              <a:t>)</a:t>
            </a:r>
            <a:r>
              <a:rPr lang="zh-CN" altLang="en-US" dirty="0" smtClean="0"/>
              <a:t>和段内偏移量</a:t>
            </a:r>
            <a:r>
              <a:rPr lang="en-US" altLang="zh-CN" dirty="0" smtClean="0"/>
              <a:t>(</a:t>
            </a:r>
            <a:r>
              <a:rPr lang="zh-CN" altLang="en-US" dirty="0" smtClean="0"/>
              <a:t>段内地址</a:t>
            </a:r>
            <a:r>
              <a:rPr lang="en-US" altLang="zh-CN" dirty="0" smtClean="0"/>
              <a:t>)</a:t>
            </a:r>
            <a:r>
              <a:rPr lang="zh-CN" altLang="en-US" dirty="0" smtClean="0"/>
              <a:t>决定的。</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sp>
        <p:nvSpPr>
          <p:cNvPr id="4" name="文本占位符 3"/>
          <p:cNvSpPr>
            <a:spLocks noGrp="1"/>
          </p:cNvSpPr>
          <p:nvPr>
            <p:ph type="body" sz="quarter" idx="13"/>
          </p:nvPr>
        </p:nvSpPr>
        <p:spPr/>
        <p:txBody>
          <a:bodyPr/>
          <a:lstStyle/>
          <a:p>
            <a:r>
              <a:rPr lang="en-US" altLang="zh-CN" dirty="0" smtClean="0"/>
              <a:t>    2) </a:t>
            </a:r>
            <a:r>
              <a:rPr lang="zh-CN" altLang="en-US" dirty="0" smtClean="0"/>
              <a:t>信息共享</a:t>
            </a:r>
          </a:p>
          <a:p>
            <a:r>
              <a:rPr lang="zh-CN" altLang="en-US" dirty="0" smtClean="0"/>
              <a:t>　　在实现对程序和数据的共享时，是以信息的逻辑单位为基础的。比如，共享某个例程和函数。分页系统中的“页”只是存放信息的物理单位</a:t>
            </a:r>
            <a:r>
              <a:rPr lang="en-US" altLang="zh-CN" dirty="0" smtClean="0"/>
              <a:t>(</a:t>
            </a:r>
            <a:r>
              <a:rPr lang="zh-CN" altLang="en-US" dirty="0" smtClean="0"/>
              <a:t>块</a:t>
            </a:r>
            <a:r>
              <a:rPr lang="en-US" altLang="zh-CN" dirty="0" smtClean="0"/>
              <a:t>)</a:t>
            </a:r>
            <a:r>
              <a:rPr lang="zh-CN" altLang="en-US" dirty="0" smtClean="0"/>
              <a:t>，并无完整的意义，不便于实现共享；然而段却是信息的逻辑单位。由此可知，为了实现段的共享，希望存储管理能与用户程序分段的组织方式相适应。 </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92500"/>
          </a:bodyPr>
          <a:lstStyle/>
          <a:p>
            <a:r>
              <a:rPr lang="en-US" altLang="zh-CN" dirty="0" smtClean="0"/>
              <a:t>    3) </a:t>
            </a:r>
            <a:r>
              <a:rPr lang="zh-CN" altLang="en-US" dirty="0" smtClean="0"/>
              <a:t>信息保护</a:t>
            </a:r>
          </a:p>
          <a:p>
            <a:r>
              <a:rPr lang="zh-CN" altLang="en-US" dirty="0" smtClean="0"/>
              <a:t>　　信息保护同样是对信息的逻辑单位进行保护，因此，分段管理方式能更有效和方便地实现信息保护功能。</a:t>
            </a:r>
          </a:p>
          <a:p>
            <a:r>
              <a:rPr lang="zh-CN" altLang="en-US" dirty="0" smtClean="0"/>
              <a:t>　　</a:t>
            </a:r>
            <a:r>
              <a:rPr lang="en-US" altLang="zh-CN" dirty="0" smtClean="0"/>
              <a:t>4) </a:t>
            </a:r>
            <a:r>
              <a:rPr lang="zh-CN" altLang="en-US" dirty="0" smtClean="0"/>
              <a:t>动态增长</a:t>
            </a:r>
          </a:p>
          <a:p>
            <a:r>
              <a:rPr lang="zh-CN" altLang="en-US" dirty="0" smtClean="0"/>
              <a:t>　　在实际应用中，往往有些段，特别是数据段，在使用过程中会不断地增长，而事先又无法确切地知道数据段会增长到多大。前述的其它几种存储管理方式，都难以应付这种动态增长的情况，而分段存储管理方式却能较好地解决这一问题。 　　</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p:txBody>
          <a:bodyPr/>
          <a:lstStyle/>
          <a:p>
            <a:r>
              <a:rPr lang="en-US" altLang="zh-CN" dirty="0" smtClean="0"/>
              <a:t>    5) </a:t>
            </a:r>
            <a:r>
              <a:rPr lang="zh-CN" altLang="en-US" dirty="0" smtClean="0"/>
              <a:t>动态链接</a:t>
            </a:r>
          </a:p>
          <a:p>
            <a:r>
              <a:rPr lang="zh-CN" altLang="en-US" dirty="0" smtClean="0"/>
              <a:t>　　动态链接是指在作业运行之前，并不把几个目标程序段链接起来。要运行时，先将主程序所对应的目标程序装入内存并启动运行，当运行过程中又需要调用某段时，才将该段</a:t>
            </a:r>
            <a:r>
              <a:rPr lang="en-US" altLang="zh-CN" dirty="0" smtClean="0"/>
              <a:t>(</a:t>
            </a:r>
            <a:r>
              <a:rPr lang="zh-CN" altLang="en-US" dirty="0" smtClean="0"/>
              <a:t>目标程序</a:t>
            </a:r>
            <a:r>
              <a:rPr lang="en-US" altLang="zh-CN" dirty="0" smtClean="0"/>
              <a:t>)</a:t>
            </a:r>
            <a:r>
              <a:rPr lang="zh-CN" altLang="en-US" dirty="0" smtClean="0"/>
              <a:t>调入内存并进行链接。可见，动态链接也要求以段作为管理的单位。 </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lstStyle/>
          <a:p>
            <a:r>
              <a:rPr lang="zh-CN" altLang="en-US" dirty="0" smtClean="0"/>
              <a:t>    在分段存储管理方式中，作业的地址空间被划分为若干个段，每个段定义了一组逻辑信息。例如，有主程序段</a:t>
            </a:r>
            <a:r>
              <a:rPr lang="en-US" altLang="zh-CN" dirty="0" smtClean="0"/>
              <a:t>MAIN</a:t>
            </a:r>
            <a:r>
              <a:rPr lang="zh-CN" altLang="en-US" dirty="0" smtClean="0"/>
              <a:t>、子程序段</a:t>
            </a:r>
            <a:r>
              <a:rPr lang="en-US" altLang="zh-CN" dirty="0" smtClean="0"/>
              <a:t>X</a:t>
            </a:r>
            <a:r>
              <a:rPr lang="zh-CN" altLang="en-US" dirty="0" smtClean="0"/>
              <a:t>、数据段</a:t>
            </a:r>
            <a:r>
              <a:rPr lang="en-US" altLang="zh-CN" dirty="0" smtClean="0"/>
              <a:t>D</a:t>
            </a:r>
            <a:r>
              <a:rPr lang="zh-CN" altLang="en-US" dirty="0" smtClean="0"/>
              <a:t>及栈段</a:t>
            </a:r>
            <a:r>
              <a:rPr lang="en-US" altLang="zh-CN" dirty="0" smtClean="0"/>
              <a:t>S</a:t>
            </a:r>
            <a:r>
              <a:rPr lang="zh-CN" altLang="en-US" dirty="0" smtClean="0"/>
              <a:t>等。每个段都有自己的名字。为了实现简单起见，通常可用一个段号来代替段名，每个段都从</a:t>
            </a:r>
            <a:r>
              <a:rPr lang="en-US" altLang="zh-CN" dirty="0" smtClean="0"/>
              <a:t>0</a:t>
            </a:r>
            <a:r>
              <a:rPr lang="zh-CN" altLang="en-US" dirty="0" smtClean="0"/>
              <a:t>开始编址，并采用一段连续的地址空间。段的长度由相应的逻辑信息组的长度决定，因而各段长度不等。</a:t>
            </a:r>
            <a:endParaRPr lang="zh-CN" altLang="en-US" dirty="0"/>
          </a:p>
        </p:txBody>
      </p:sp>
      <p:pic>
        <p:nvPicPr>
          <p:cNvPr id="58371" name="Picture 3"/>
          <p:cNvPicPr>
            <a:picLocks noChangeAspect="1" noChangeArrowheads="1"/>
          </p:cNvPicPr>
          <p:nvPr/>
        </p:nvPicPr>
        <p:blipFill>
          <a:blip r:embed="rId2" cstate="print"/>
          <a:srcRect/>
          <a:stretch>
            <a:fillRect/>
          </a:stretch>
        </p:blipFill>
        <p:spPr bwMode="auto">
          <a:xfrm>
            <a:off x="1475656" y="5373216"/>
            <a:ext cx="5688632" cy="809445"/>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r>
              <a:rPr lang="zh-CN" altLang="en-US" dirty="0" smtClean="0"/>
              <a:t>　</a:t>
            </a:r>
            <a:r>
              <a:rPr lang="en-US" altLang="zh-CN" dirty="0" smtClean="0"/>
              <a:t>2</a:t>
            </a:r>
            <a:r>
              <a:rPr lang="zh-CN" altLang="en-US" dirty="0" smtClean="0"/>
              <a:t>．段表</a:t>
            </a:r>
            <a:endParaRPr lang="zh-CN" altLang="en-US" dirty="0"/>
          </a:p>
        </p:txBody>
      </p:sp>
      <p:graphicFrame>
        <p:nvGraphicFramePr>
          <p:cNvPr id="59394" name="Object 2"/>
          <p:cNvGraphicFramePr>
            <a:graphicFrameLocks noChangeAspect="1"/>
          </p:cNvGraphicFramePr>
          <p:nvPr/>
        </p:nvGraphicFramePr>
        <p:xfrm>
          <a:off x="1043608" y="1268760"/>
          <a:ext cx="7543800" cy="4710113"/>
        </p:xfrm>
        <a:graphic>
          <a:graphicData uri="http://schemas.openxmlformats.org/presentationml/2006/ole">
            <mc:AlternateContent xmlns:mc="http://schemas.openxmlformats.org/markup-compatibility/2006">
              <mc:Choice xmlns:v="urn:schemas-microsoft-com:vml" Requires="v">
                <p:oleObj spid="_x0000_s59398" r:id="rId3" imgW="3449066" imgH="2153228" progId="Visio.Drawing.4">
                  <p:embed/>
                </p:oleObj>
              </mc:Choice>
              <mc:Fallback>
                <p:oleObj r:id="rId3" imgW="3449066" imgH="2153228"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268760"/>
                        <a:ext cx="7543800" cy="471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60418" name="Object 2"/>
          <p:cNvGraphicFramePr>
            <a:graphicFrameLocks noChangeAspect="1"/>
          </p:cNvGraphicFramePr>
          <p:nvPr/>
        </p:nvGraphicFramePr>
        <p:xfrm>
          <a:off x="1691680" y="764704"/>
          <a:ext cx="7010400" cy="4973638"/>
        </p:xfrm>
        <a:graphic>
          <a:graphicData uri="http://schemas.openxmlformats.org/presentationml/2006/ole">
            <mc:AlternateContent xmlns:mc="http://schemas.openxmlformats.org/markup-compatibility/2006">
              <mc:Choice xmlns:v="urn:schemas-microsoft-com:vml" Requires="v">
                <p:oleObj spid="_x0000_s60422" r:id="rId3" imgW="3341048" imgH="2369264" progId="Visio.Drawing.4">
                  <p:embed/>
                </p:oleObj>
              </mc:Choice>
              <mc:Fallback>
                <p:oleObj r:id="rId3" imgW="3341048" imgH="2369264"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764704"/>
                        <a:ext cx="7010400" cy="497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p:txBody>
          <a:bodyPr/>
          <a:lstStyle/>
          <a:p>
            <a:r>
              <a:rPr lang="en-US" altLang="zh-CN" dirty="0" smtClean="0"/>
              <a:t>4</a:t>
            </a:r>
            <a:r>
              <a:rPr lang="zh-CN" altLang="en-US" dirty="0" smtClean="0"/>
              <a:t>．分页和分段的主要区别</a:t>
            </a:r>
            <a:endParaRPr lang="en-US" altLang="zh-CN" dirty="0" smtClean="0"/>
          </a:p>
          <a:p>
            <a:r>
              <a:rPr lang="en-US" altLang="zh-CN" dirty="0" smtClean="0"/>
              <a:t>    (1) </a:t>
            </a:r>
            <a:r>
              <a:rPr lang="zh-CN" altLang="en-US" dirty="0" smtClean="0"/>
              <a:t>页是信息的物理单位，分页是为实现离散分配方式，以消减内存的外零头，提高内存的利用率。或者说，分页仅仅是由于系统管理的需要而不是用户的需要。段则是信息的逻辑单位，它含有一组其意义相对完整的信息。分段的目的是为了能更好地满足用户的需要。</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p:txBody>
          <a:bodyPr/>
          <a:lstStyle/>
          <a:p>
            <a:r>
              <a:rPr lang="en-US" altLang="zh-CN" dirty="0" smtClean="0"/>
              <a:t>    (2) </a:t>
            </a:r>
            <a:r>
              <a:rPr lang="zh-CN" altLang="en-US" dirty="0" smtClean="0"/>
              <a:t>页的大小固定且由系统决定，由系统把逻辑地址划分为页号和页内地址两部分，是由机器硬件实现的，因而在系统中只能有一种大小的页面；而段的长度却不固定，决定于用户所编写的程序，通常由编译程序在对源程序进行编译时，根据信息的性质来划分。</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文本占位符 3"/>
          <p:cNvSpPr>
            <a:spLocks noGrp="1"/>
          </p:cNvSpPr>
          <p:nvPr>
            <p:ph type="body" sz="quarter" idx="13"/>
          </p:nvPr>
        </p:nvSpPr>
        <p:spPr/>
        <p:txBody>
          <a:bodyPr/>
          <a:lstStyle/>
          <a:p>
            <a:r>
              <a:rPr lang="en-US" altLang="zh-CN" dirty="0" smtClean="0"/>
              <a:t>    (3) </a:t>
            </a:r>
            <a:r>
              <a:rPr lang="zh-CN" altLang="en-US" dirty="0" smtClean="0"/>
              <a:t>分页的作业地址空间是一维的，即单一的线性地址空间，程序员只需利用一个记忆符，即可表示一个地址；而分段的作业地址空间则是二维的，程序员在标识一个地址时，既需给出段名，又需给出段内地址。</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p:txBody>
          <a:bodyPr/>
          <a:lstStyle/>
          <a:p>
            <a:r>
              <a:rPr lang="zh-CN" altLang="en-US" dirty="0" smtClean="0"/>
              <a:t>    假设系统的可利用空间容量为</a:t>
            </a:r>
            <a:r>
              <a:rPr lang="en-US" altLang="zh-CN" dirty="0" smtClean="0"/>
              <a:t>2</a:t>
            </a:r>
            <a:r>
              <a:rPr lang="en-US" altLang="zh-CN" baseline="30000" dirty="0" smtClean="0"/>
              <a:t>m</a:t>
            </a:r>
            <a:r>
              <a:rPr lang="zh-CN" altLang="en-US" dirty="0" smtClean="0"/>
              <a:t>个字，则系统开始运行时，整个内存区是一个大小为</a:t>
            </a:r>
            <a:r>
              <a:rPr lang="en-US" altLang="zh-CN" dirty="0" smtClean="0"/>
              <a:t>2</a:t>
            </a:r>
            <a:r>
              <a:rPr lang="en-US" altLang="zh-CN" baseline="30000" dirty="0"/>
              <a:t>m</a:t>
            </a:r>
            <a:r>
              <a:rPr lang="zh-CN" altLang="en-US" dirty="0" smtClean="0"/>
              <a:t>的空闲分区。在系统运行过程中，由于不断的划分，可能会形成若干个不连续的空闲分区，将这些空闲分区根据分区的大小进行分类，对于每一类具有相同大小的所有空闲分区，单独设立一个空闲分区双向链表。这样，不同大小的空闲分区形成了</a:t>
            </a:r>
            <a:r>
              <a:rPr lang="en-US" altLang="zh-CN" dirty="0" smtClean="0"/>
              <a:t>k(0≤k≤m)</a:t>
            </a:r>
            <a:r>
              <a:rPr lang="zh-CN" altLang="en-US" dirty="0" smtClean="0"/>
              <a:t>个空闲分区链表。</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4" name="文本占位符 3"/>
          <p:cNvSpPr>
            <a:spLocks noGrp="1"/>
          </p:cNvSpPr>
          <p:nvPr>
            <p:ph type="body" sz="quarter" idx="13"/>
          </p:nvPr>
        </p:nvSpPr>
        <p:spPr/>
        <p:txBody>
          <a:bodyPr/>
          <a:lstStyle/>
          <a:p>
            <a:r>
              <a:rPr lang="en-US" altLang="zh-CN" dirty="0" smtClean="0">
                <a:latin typeface="宋体" charset="-122"/>
              </a:rPr>
              <a:t>4.5.3</a:t>
            </a:r>
            <a:r>
              <a:rPr lang="zh-CN" altLang="en-US" dirty="0" smtClean="0">
                <a:latin typeface="宋体" charset="-122"/>
              </a:rPr>
              <a:t>　信息共享</a:t>
            </a:r>
          </a:p>
          <a:p>
            <a:endParaRPr lang="zh-CN" altLang="en-US" dirty="0"/>
          </a:p>
        </p:txBody>
      </p:sp>
      <p:graphicFrame>
        <p:nvGraphicFramePr>
          <p:cNvPr id="61442" name="Object 2"/>
          <p:cNvGraphicFramePr>
            <a:graphicFrameLocks noChangeAspect="1"/>
          </p:cNvGraphicFramePr>
          <p:nvPr/>
        </p:nvGraphicFramePr>
        <p:xfrm>
          <a:off x="1907704" y="1412776"/>
          <a:ext cx="5943600" cy="4908550"/>
        </p:xfrm>
        <a:graphic>
          <a:graphicData uri="http://schemas.openxmlformats.org/presentationml/2006/ole">
            <mc:AlternateContent xmlns:mc="http://schemas.openxmlformats.org/markup-compatibility/2006">
              <mc:Choice xmlns:v="urn:schemas-microsoft-com:vml" Requires="v">
                <p:oleObj spid="_x0000_s61446" r:id="rId3" imgW="2729323" imgH="2261246" progId="Visio.Drawing.4">
                  <p:embed/>
                </p:oleObj>
              </mc:Choice>
              <mc:Fallback>
                <p:oleObj r:id="rId3" imgW="2729323" imgH="2261246"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412776"/>
                        <a:ext cx="5943600" cy="490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4" name="文本占位符 3"/>
          <p:cNvSpPr>
            <a:spLocks noGrp="1"/>
          </p:cNvSpPr>
          <p:nvPr>
            <p:ph type="body" sz="quarter" idx="13"/>
          </p:nvPr>
        </p:nvSpPr>
        <p:spPr/>
        <p:txBody>
          <a:bodyPr/>
          <a:lstStyle/>
          <a:p>
            <a:endParaRPr lang="zh-CN" altLang="en-US" dirty="0"/>
          </a:p>
        </p:txBody>
      </p:sp>
      <p:graphicFrame>
        <p:nvGraphicFramePr>
          <p:cNvPr id="62466" name="Object 2"/>
          <p:cNvGraphicFramePr>
            <a:graphicFrameLocks noChangeAspect="1"/>
          </p:cNvGraphicFramePr>
          <p:nvPr/>
        </p:nvGraphicFramePr>
        <p:xfrm>
          <a:off x="899592" y="1628800"/>
          <a:ext cx="7696200" cy="2989263"/>
        </p:xfrm>
        <a:graphic>
          <a:graphicData uri="http://schemas.openxmlformats.org/presentationml/2006/ole">
            <mc:AlternateContent xmlns:mc="http://schemas.openxmlformats.org/markup-compatibility/2006">
              <mc:Choice xmlns:v="urn:schemas-microsoft-com:vml" Requires="v">
                <p:oleObj spid="_x0000_s62470" r:id="rId3" imgW="2944983" imgH="1145063" progId="Visio.Drawing.4">
                  <p:embed/>
                </p:oleObj>
              </mc:Choice>
              <mc:Fallback>
                <p:oleObj r:id="rId3" imgW="2944983" imgH="1145063"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628800"/>
                        <a:ext cx="7696200" cy="298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4" name="文本占位符 3"/>
          <p:cNvSpPr>
            <a:spLocks noGrp="1"/>
          </p:cNvSpPr>
          <p:nvPr>
            <p:ph type="body" sz="quarter" idx="13"/>
          </p:nvPr>
        </p:nvSpPr>
        <p:spPr/>
        <p:txBody>
          <a:bodyPr>
            <a:normAutofit/>
          </a:bodyPr>
          <a:lstStyle/>
          <a:p>
            <a:r>
              <a:rPr lang="en-US" altLang="zh-CN" dirty="0" smtClean="0"/>
              <a:t>4.5.4</a:t>
            </a:r>
            <a:r>
              <a:rPr lang="zh-CN" altLang="en-US" dirty="0" smtClean="0"/>
              <a:t>　段页式存储管理方式</a:t>
            </a:r>
          </a:p>
          <a:p>
            <a:r>
              <a:rPr lang="zh-CN" altLang="en-US" dirty="0" smtClean="0"/>
              <a:t>　　</a:t>
            </a:r>
            <a:r>
              <a:rPr lang="en-US" altLang="zh-CN" dirty="0" smtClean="0"/>
              <a:t>1</a:t>
            </a:r>
            <a:r>
              <a:rPr lang="zh-CN" altLang="en-US" dirty="0" smtClean="0"/>
              <a:t>．基本原理</a:t>
            </a:r>
          </a:p>
          <a:p>
            <a:r>
              <a:rPr lang="zh-CN" altLang="en-US" dirty="0" smtClean="0"/>
              <a:t>　　段页式系统的基本原理，是分段和分页原理的结合，即先将用户程序分成若干个段，再把每个段分成若干个页，并为每一个段赋予一个段名。</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43</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63490" name="Object 2"/>
          <p:cNvGraphicFramePr>
            <a:graphicFrameLocks noChangeAspect="1"/>
          </p:cNvGraphicFramePr>
          <p:nvPr/>
        </p:nvGraphicFramePr>
        <p:xfrm>
          <a:off x="762000" y="1238250"/>
          <a:ext cx="7772400" cy="4019550"/>
        </p:xfrm>
        <a:graphic>
          <a:graphicData uri="http://schemas.openxmlformats.org/presentationml/2006/ole">
            <mc:AlternateContent xmlns:mc="http://schemas.openxmlformats.org/markup-compatibility/2006">
              <mc:Choice xmlns:v="urn:schemas-microsoft-com:vml" Requires="v">
                <p:oleObj spid="_x0000_s63494" r:id="rId3" imgW="3056001" imgH="1577134" progId="Visio.Drawing.4">
                  <p:embed/>
                </p:oleObj>
              </mc:Choice>
              <mc:Fallback>
                <p:oleObj r:id="rId3" imgW="3056001" imgH="1577134"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38250"/>
                        <a:ext cx="7772400" cy="40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44</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64514" name="Object 2"/>
          <p:cNvGraphicFramePr>
            <a:graphicFrameLocks noChangeAspect="1"/>
          </p:cNvGraphicFramePr>
          <p:nvPr/>
        </p:nvGraphicFramePr>
        <p:xfrm>
          <a:off x="304800" y="1371600"/>
          <a:ext cx="8534400" cy="4051300"/>
        </p:xfrm>
        <a:graphic>
          <a:graphicData uri="http://schemas.openxmlformats.org/presentationml/2006/ole">
            <mc:AlternateContent xmlns:mc="http://schemas.openxmlformats.org/markup-compatibility/2006">
              <mc:Choice xmlns:v="urn:schemas-microsoft-com:vml" Requires="v">
                <p:oleObj spid="_x0000_s64518" r:id="rId3" imgW="4459857" imgH="1973199" progId="Visio.Drawing.4">
                  <p:embed/>
                </p:oleObj>
              </mc:Choice>
              <mc:Fallback>
                <p:oleObj r:id="rId3" imgW="4459857" imgH="1973199"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6766"/>
                      <a:stretch>
                        <a:fillRect/>
                      </a:stretch>
                    </p:blipFill>
                    <p:spPr bwMode="auto">
                      <a:xfrm>
                        <a:off x="304800" y="1371600"/>
                        <a:ext cx="8534400" cy="405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45</a:t>
            </a:fld>
            <a:endParaRPr lang="zh-CN" altLang="en-US"/>
          </a:p>
        </p:txBody>
      </p:sp>
      <p:sp>
        <p:nvSpPr>
          <p:cNvPr id="4" name="文本占位符 3"/>
          <p:cNvSpPr>
            <a:spLocks noGrp="1"/>
          </p:cNvSpPr>
          <p:nvPr>
            <p:ph type="body" sz="quarter" idx="13"/>
          </p:nvPr>
        </p:nvSpPr>
        <p:spPr/>
        <p:txBody>
          <a:bodyPr/>
          <a:lstStyle/>
          <a:p>
            <a:r>
              <a:rPr lang="en-US" altLang="zh-CN" dirty="0" smtClean="0">
                <a:latin typeface="宋体" charset="-122"/>
              </a:rPr>
              <a:t>2</a:t>
            </a:r>
            <a:r>
              <a:rPr lang="zh-CN" altLang="en-US" dirty="0" smtClean="0">
                <a:latin typeface="宋体" charset="-122"/>
              </a:rPr>
              <a:t>．地址变换过程</a:t>
            </a:r>
            <a:endParaRPr lang="zh-CN" altLang="en-US" dirty="0"/>
          </a:p>
        </p:txBody>
      </p:sp>
      <p:graphicFrame>
        <p:nvGraphicFramePr>
          <p:cNvPr id="65538" name="Object 2"/>
          <p:cNvGraphicFramePr>
            <a:graphicFrameLocks noChangeAspect="1"/>
          </p:cNvGraphicFramePr>
          <p:nvPr/>
        </p:nvGraphicFramePr>
        <p:xfrm>
          <a:off x="467544" y="1628800"/>
          <a:ext cx="8382000" cy="4022725"/>
        </p:xfrm>
        <a:graphic>
          <a:graphicData uri="http://schemas.openxmlformats.org/presentationml/2006/ole">
            <mc:AlternateContent xmlns:mc="http://schemas.openxmlformats.org/markup-compatibility/2006">
              <mc:Choice xmlns:v="urn:schemas-microsoft-com:vml" Requires="v">
                <p:oleObj spid="_x0000_s65542" r:id="rId3" imgW="4025160" imgH="1937193" progId="Visio.Drawing.4">
                  <p:embed/>
                </p:oleObj>
              </mc:Choice>
              <mc:Fallback>
                <p:oleObj r:id="rId3" imgW="4025160" imgH="1937193" progId="Visio.Drawing.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628800"/>
                        <a:ext cx="8382000" cy="402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p:txBody>
          <a:bodyPr>
            <a:normAutofit fontScale="92500"/>
          </a:bodyPr>
          <a:lstStyle/>
          <a:p>
            <a:r>
              <a:rPr lang="zh-CN" altLang="en-US" dirty="0" smtClean="0"/>
              <a:t>    当需要为进程分配一个长度为</a:t>
            </a:r>
            <a:r>
              <a:rPr lang="en-US" altLang="zh-CN" dirty="0" smtClean="0"/>
              <a:t>n</a:t>
            </a:r>
            <a:r>
              <a:rPr lang="zh-CN" altLang="en-US" dirty="0" smtClean="0"/>
              <a:t>的存储空间时，首先计算一个</a:t>
            </a:r>
            <a:r>
              <a:rPr lang="en-US" altLang="zh-CN" dirty="0" err="1" smtClean="0"/>
              <a:t>i</a:t>
            </a:r>
            <a:r>
              <a:rPr lang="zh-CN" altLang="en-US" dirty="0" smtClean="0"/>
              <a:t>值，使</a:t>
            </a:r>
            <a:r>
              <a:rPr lang="en-US" altLang="zh-CN" dirty="0" smtClean="0"/>
              <a:t>2</a:t>
            </a:r>
            <a:r>
              <a:rPr lang="en-US" altLang="zh-CN" sz="3000" baseline="30000" dirty="0"/>
              <a:t>i</a:t>
            </a:r>
            <a:r>
              <a:rPr lang="zh-CN" altLang="en-US" sz="3000" baseline="30000" dirty="0"/>
              <a:t>－</a:t>
            </a:r>
            <a:r>
              <a:rPr lang="en-US" altLang="zh-CN" sz="3000" baseline="30000" dirty="0"/>
              <a:t>1</a:t>
            </a:r>
            <a:r>
              <a:rPr lang="en-US" altLang="zh-CN" dirty="0" smtClean="0"/>
              <a:t>&lt;n≤2</a:t>
            </a:r>
            <a:r>
              <a:rPr lang="en-US" altLang="zh-CN" sz="3000" baseline="30000" dirty="0"/>
              <a:t>i</a:t>
            </a:r>
            <a:r>
              <a:rPr lang="zh-CN" altLang="en-US" dirty="0" smtClean="0"/>
              <a:t>，然后在空闲分区大小为</a:t>
            </a:r>
            <a:r>
              <a:rPr lang="en-US" altLang="zh-CN" dirty="0" smtClean="0"/>
              <a:t>2</a:t>
            </a:r>
            <a:r>
              <a:rPr lang="en-US" altLang="zh-CN" sz="3000" baseline="30000" dirty="0"/>
              <a:t>i</a:t>
            </a:r>
            <a:r>
              <a:rPr lang="zh-CN" altLang="en-US" dirty="0" smtClean="0"/>
              <a:t>的空闲分区链表中查找。若找到，即把该空闲分区分配给进程。否则，表明长度为</a:t>
            </a:r>
            <a:r>
              <a:rPr lang="en-US" altLang="zh-CN" dirty="0" smtClean="0"/>
              <a:t>2</a:t>
            </a:r>
            <a:r>
              <a:rPr lang="en-US" altLang="zh-CN" sz="3000" baseline="30000" dirty="0"/>
              <a:t>i</a:t>
            </a:r>
            <a:r>
              <a:rPr lang="zh-CN" altLang="en-US" dirty="0" smtClean="0"/>
              <a:t>的空闲分区已经耗尽，则在分区大小为</a:t>
            </a:r>
            <a:r>
              <a:rPr lang="en-US" altLang="zh-CN" dirty="0" smtClean="0"/>
              <a:t>2</a:t>
            </a:r>
            <a:r>
              <a:rPr lang="en-US" altLang="zh-CN" sz="3000" baseline="30000" dirty="0"/>
              <a:t>i</a:t>
            </a:r>
            <a:r>
              <a:rPr lang="zh-CN" altLang="en-US" sz="3000" baseline="30000" dirty="0"/>
              <a:t>＋</a:t>
            </a:r>
            <a:r>
              <a:rPr lang="en-US" altLang="zh-CN" sz="3000" baseline="30000" dirty="0"/>
              <a:t>1</a:t>
            </a:r>
            <a:r>
              <a:rPr lang="zh-CN" altLang="en-US" dirty="0" smtClean="0"/>
              <a:t>的空闲分区链表中寻找。若存在</a:t>
            </a:r>
            <a:r>
              <a:rPr lang="en-US" altLang="zh-CN" dirty="0" smtClean="0"/>
              <a:t>2</a:t>
            </a:r>
            <a:r>
              <a:rPr lang="en-US" altLang="zh-CN" sz="3000" baseline="30000" dirty="0"/>
              <a:t>i</a:t>
            </a:r>
            <a:r>
              <a:rPr lang="zh-CN" altLang="en-US" sz="3000" baseline="30000" dirty="0"/>
              <a:t>＋</a:t>
            </a:r>
            <a:r>
              <a:rPr lang="en-US" altLang="zh-CN" sz="3000" baseline="30000" dirty="0"/>
              <a:t>1</a:t>
            </a:r>
            <a:r>
              <a:rPr lang="zh-CN" altLang="en-US" dirty="0" smtClean="0"/>
              <a:t>的一个空闲分区，则把该空闲分区分为相等的两个分区，这两个分区称为一对伙伴，其中的一个分区用于分配，而把另一个加入分区大小为</a:t>
            </a:r>
            <a:r>
              <a:rPr lang="en-US" altLang="zh-CN" dirty="0" smtClean="0"/>
              <a:t>2</a:t>
            </a:r>
            <a:r>
              <a:rPr lang="en-US" altLang="zh-CN" sz="3000" baseline="30000" dirty="0"/>
              <a:t>i</a:t>
            </a:r>
            <a:r>
              <a:rPr lang="zh-CN" altLang="en-US" dirty="0" smtClean="0"/>
              <a:t>的空闲分区链表中。</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zh-CN" altLang="en-US" dirty="0" smtClean="0"/>
              <a:t>    若大小为</a:t>
            </a:r>
            <a:r>
              <a:rPr lang="en-US" altLang="zh-CN" dirty="0" smtClean="0"/>
              <a:t>2</a:t>
            </a:r>
            <a:r>
              <a:rPr lang="en-US" altLang="zh-CN" sz="3000" baseline="30000" dirty="0"/>
              <a:t>i</a:t>
            </a:r>
            <a:r>
              <a:rPr lang="zh-CN" altLang="en-US" sz="3000" baseline="30000" dirty="0"/>
              <a:t>＋</a:t>
            </a:r>
            <a:r>
              <a:rPr lang="en-US" altLang="zh-CN" sz="3000" baseline="30000" dirty="0"/>
              <a:t>1</a:t>
            </a:r>
            <a:r>
              <a:rPr lang="zh-CN" altLang="en-US" dirty="0" smtClean="0"/>
              <a:t>的空闲分区也不存在，则需要查找大小为</a:t>
            </a:r>
            <a:r>
              <a:rPr lang="en-US" altLang="zh-CN" dirty="0" smtClean="0"/>
              <a:t>2</a:t>
            </a:r>
            <a:r>
              <a:rPr lang="en-US" altLang="zh-CN" sz="3000" baseline="30000" dirty="0"/>
              <a:t>i</a:t>
            </a:r>
            <a:r>
              <a:rPr lang="zh-CN" altLang="en-US" sz="3000" baseline="30000" dirty="0"/>
              <a:t>＋</a:t>
            </a:r>
            <a:r>
              <a:rPr lang="en-US" altLang="zh-CN" sz="3000" baseline="30000" dirty="0"/>
              <a:t>2</a:t>
            </a:r>
            <a:r>
              <a:rPr lang="zh-CN" altLang="en-US" dirty="0" smtClean="0"/>
              <a:t>的空闲分区，若找到则对其进行两次分割：第一次，将其分割为大小为</a:t>
            </a:r>
            <a:r>
              <a:rPr lang="en-US" altLang="zh-CN" dirty="0" smtClean="0"/>
              <a:t>2</a:t>
            </a:r>
            <a:r>
              <a:rPr lang="en-US" altLang="zh-CN" sz="3000" baseline="30000" dirty="0"/>
              <a:t>i</a:t>
            </a:r>
            <a:r>
              <a:rPr lang="zh-CN" altLang="en-US" sz="3000" baseline="30000" dirty="0"/>
              <a:t>＋</a:t>
            </a:r>
            <a:r>
              <a:rPr lang="en-US" altLang="zh-CN" sz="3000" baseline="30000" dirty="0"/>
              <a:t>1</a:t>
            </a:r>
            <a:r>
              <a:rPr lang="zh-CN" altLang="en-US" dirty="0" smtClean="0"/>
              <a:t>的两个分区，一个用于分配，一个加入到大小为</a:t>
            </a:r>
            <a:r>
              <a:rPr lang="en-US" altLang="zh-CN" dirty="0" smtClean="0"/>
              <a:t>2</a:t>
            </a:r>
            <a:r>
              <a:rPr lang="en-US" altLang="zh-CN" sz="3000" baseline="30000" dirty="0"/>
              <a:t>i</a:t>
            </a:r>
            <a:r>
              <a:rPr lang="zh-CN" altLang="en-US" sz="3000" baseline="30000" dirty="0"/>
              <a:t>＋</a:t>
            </a:r>
            <a:r>
              <a:rPr lang="en-US" altLang="zh-CN" sz="3000" baseline="30000" dirty="0"/>
              <a:t>1</a:t>
            </a:r>
            <a:r>
              <a:rPr lang="zh-CN" altLang="en-US" dirty="0" smtClean="0"/>
              <a:t>的空闲分区链表中；第二次，将第一次用于分配的空闲区分割为</a:t>
            </a:r>
            <a:r>
              <a:rPr lang="en-US" altLang="zh-CN" dirty="0" smtClean="0"/>
              <a:t>2</a:t>
            </a:r>
            <a:r>
              <a:rPr lang="en-US" altLang="zh-CN" sz="3000" baseline="30000" dirty="0"/>
              <a:t>i</a:t>
            </a:r>
            <a:r>
              <a:rPr lang="zh-CN" altLang="en-US" dirty="0" smtClean="0"/>
              <a:t>的两个分区，一个用于分配，一个加入到大小为</a:t>
            </a:r>
            <a:r>
              <a:rPr lang="en-US" altLang="zh-CN" dirty="0" smtClean="0"/>
              <a:t>2</a:t>
            </a:r>
            <a:r>
              <a:rPr lang="en-US" altLang="zh-CN" sz="3000" baseline="30000" dirty="0"/>
              <a:t>i</a:t>
            </a:r>
            <a:r>
              <a:rPr lang="zh-CN" altLang="en-US" dirty="0" smtClean="0"/>
              <a:t>的空闲分区链表中。若仍然找不到，则继续查找大小为</a:t>
            </a:r>
            <a:r>
              <a:rPr lang="en-US" altLang="zh-CN" dirty="0" smtClean="0"/>
              <a:t>2</a:t>
            </a:r>
            <a:r>
              <a:rPr lang="en-US" altLang="zh-CN" sz="3000" baseline="30000" dirty="0"/>
              <a:t>i</a:t>
            </a:r>
            <a:r>
              <a:rPr lang="zh-CN" altLang="en-US" sz="3000" baseline="30000" dirty="0"/>
              <a:t>＋</a:t>
            </a:r>
            <a:r>
              <a:rPr lang="en-US" altLang="zh-CN" sz="3000" baseline="30000" dirty="0"/>
              <a:t>3</a:t>
            </a:r>
            <a:r>
              <a:rPr lang="zh-CN" altLang="en-US" dirty="0" smtClean="0"/>
              <a:t>的空闲分区，以此类推。由此可见，在最坏的情况下，可能需要对</a:t>
            </a:r>
            <a:r>
              <a:rPr lang="en-US" altLang="zh-CN" dirty="0" smtClean="0"/>
              <a:t>2</a:t>
            </a:r>
            <a:r>
              <a:rPr lang="en-US" altLang="zh-CN" sz="3000" baseline="30000" dirty="0"/>
              <a:t>k</a:t>
            </a:r>
            <a:r>
              <a:rPr lang="zh-CN" altLang="en-US" dirty="0" smtClean="0"/>
              <a:t>的空闲分区进行</a:t>
            </a:r>
            <a:r>
              <a:rPr lang="en-US" altLang="zh-CN" dirty="0" smtClean="0"/>
              <a:t>k</a:t>
            </a:r>
            <a:r>
              <a:rPr lang="zh-CN" altLang="en-US" dirty="0" smtClean="0"/>
              <a:t>次分割才能得到所需分区。</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r>
              <a:rPr lang="zh-CN" altLang="en-US" dirty="0" smtClean="0"/>
              <a:t>    与一次分配可能要进行多次分割一样，一次回收也可能要进行多次合并，如回收大小为</a:t>
            </a:r>
            <a:r>
              <a:rPr lang="en-US" altLang="zh-CN" dirty="0" smtClean="0"/>
              <a:t>2</a:t>
            </a:r>
            <a:r>
              <a:rPr lang="en-US" altLang="zh-CN" baseline="30000" dirty="0"/>
              <a:t>i</a:t>
            </a:r>
            <a:r>
              <a:rPr lang="zh-CN" altLang="en-US" dirty="0" smtClean="0"/>
              <a:t>的空闲分区时，若事先已存在</a:t>
            </a:r>
            <a:r>
              <a:rPr lang="en-US" altLang="zh-CN" dirty="0" smtClean="0"/>
              <a:t>2</a:t>
            </a:r>
            <a:r>
              <a:rPr lang="en-US" altLang="zh-CN" baseline="30000" dirty="0"/>
              <a:t>i</a:t>
            </a:r>
            <a:r>
              <a:rPr lang="zh-CN" altLang="en-US" dirty="0" smtClean="0"/>
              <a:t>的空闲分区时，则应将其与伙伴分区合并为大小为　</a:t>
            </a:r>
            <a:r>
              <a:rPr lang="en-US" altLang="zh-CN" dirty="0" smtClean="0"/>
              <a:t>2</a:t>
            </a:r>
            <a:r>
              <a:rPr lang="en-US" altLang="zh-CN" baseline="30000" dirty="0"/>
              <a:t>i</a:t>
            </a:r>
            <a:r>
              <a:rPr lang="zh-CN" altLang="en-US" baseline="30000" dirty="0"/>
              <a:t>＋</a:t>
            </a:r>
            <a:r>
              <a:rPr lang="en-US" altLang="zh-CN" baseline="30000" dirty="0"/>
              <a:t>1</a:t>
            </a:r>
            <a:r>
              <a:rPr lang="zh-CN" altLang="en-US" dirty="0" smtClean="0"/>
              <a:t>的空闲分区，若事先已存在</a:t>
            </a:r>
            <a:r>
              <a:rPr lang="en-US" altLang="zh-CN" dirty="0" smtClean="0"/>
              <a:t>2</a:t>
            </a:r>
            <a:r>
              <a:rPr lang="en-US" altLang="zh-CN" baseline="30000" dirty="0"/>
              <a:t>i</a:t>
            </a:r>
            <a:r>
              <a:rPr lang="zh-CN" altLang="en-US" baseline="30000" dirty="0"/>
              <a:t>＋</a:t>
            </a:r>
            <a:r>
              <a:rPr lang="en-US" altLang="zh-CN" baseline="30000" dirty="0"/>
              <a:t>1</a:t>
            </a:r>
            <a:r>
              <a:rPr lang="zh-CN" altLang="en-US" dirty="0" smtClean="0"/>
              <a:t>的空闲分区时，又应继续与其伙伴分区合并为大小为</a:t>
            </a:r>
            <a:r>
              <a:rPr lang="en-US" altLang="zh-CN" dirty="0" smtClean="0"/>
              <a:t>2</a:t>
            </a:r>
            <a:r>
              <a:rPr lang="en-US" altLang="zh-CN" baseline="30000" dirty="0"/>
              <a:t>i</a:t>
            </a:r>
            <a:r>
              <a:rPr lang="zh-CN" altLang="en-US" baseline="30000" dirty="0"/>
              <a:t>＋</a:t>
            </a:r>
            <a:r>
              <a:rPr lang="en-US" altLang="zh-CN" baseline="30000" dirty="0"/>
              <a:t>2</a:t>
            </a:r>
            <a:r>
              <a:rPr lang="zh-CN" altLang="en-US" dirty="0" smtClean="0"/>
              <a:t>的空闲分区，依此类推。</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p:txBody>
          <a:bodyPr/>
          <a:lstStyle/>
          <a:p>
            <a:r>
              <a:rPr lang="zh-CN" altLang="en-US" b="0" dirty="0" smtClean="0"/>
              <a:t>    </a:t>
            </a:r>
            <a:r>
              <a:rPr lang="zh-CN" altLang="en-US" dirty="0" smtClean="0"/>
              <a:t>在伙伴系统中，其分配和回收的时间性能取决于查找空闲分区的位置和分割、合并空闲分区所花费的时间。与前面所述的多种方法相比较，由于该算法在回收空闲分区时，需要对空闲分区进行合并，所以其时间性能比前面所述的分类搜索算法差，但比顺序搜索算法好，而其空间性能则远优于前面所述的分类搜索法，比顺序搜索法略差。</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lnSpcReduction="10000"/>
          </a:bodyPr>
          <a:lstStyle/>
          <a:p>
            <a:r>
              <a:rPr lang="en-US" altLang="zh-CN" dirty="0" smtClean="0">
                <a:ea typeface="华文中宋" pitchFamily="2" charset="-122"/>
              </a:rPr>
              <a:t>4.3.5  </a:t>
            </a:r>
            <a:r>
              <a:rPr lang="zh-CN" altLang="en-US" dirty="0" smtClean="0">
                <a:ea typeface="华文中宋" pitchFamily="2" charset="-122"/>
              </a:rPr>
              <a:t>哈希算法</a:t>
            </a:r>
          </a:p>
          <a:p>
            <a:r>
              <a:rPr lang="zh-CN" altLang="en-US" dirty="0" smtClean="0"/>
              <a:t>    哈希算法就是利用哈希快速查找的优点，以及空闲分区在可利用空间表中的分布规律，建立哈希函数，构造一张以空闲分区大小为关键字的哈希表，该表的每一个表项记录了一个对应的空闲分区链表表头指针。</a:t>
            </a:r>
          </a:p>
          <a:p>
            <a:r>
              <a:rPr lang="zh-CN" altLang="en-US" dirty="0" smtClean="0"/>
              <a:t>　　当进行空闲分区分配时，根据所需空闲分区大小，通过哈希函数计算，即得到在哈希表中的位置，从中得到相应的空闲分区链表，实现最佳分配策略。 </a:t>
            </a: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10460</TotalTime>
  <Words>1663</Words>
  <Application>Microsoft Office PowerPoint</Application>
  <PresentationFormat>全屏显示(4:3)</PresentationFormat>
  <Paragraphs>126</Paragraphs>
  <Slides>45</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48" baseType="lpstr">
      <vt:lpstr>质朴</vt:lpstr>
      <vt:lpstr>VISIO 4 Drawing</vt:lpstr>
      <vt:lpstr>Equation</vt:lpstr>
      <vt:lpstr>第十三讲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517</cp:revision>
  <dcterms:created xsi:type="dcterms:W3CDTF">2013-09-15T00:45:06Z</dcterms:created>
  <dcterms:modified xsi:type="dcterms:W3CDTF">2014-11-05T13:53:25Z</dcterms:modified>
</cp:coreProperties>
</file>