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handoutMasterIdLst>
    <p:handoutMasterId r:id="rId4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2AC5C-9CDD-4433-ACBC-80C99EFD329F}" type="doc">
      <dgm:prSet loTypeId="urn:microsoft.com/office/officeart/2005/8/layout/lProcess3" loCatId="process" qsTypeId="urn:microsoft.com/office/officeart/2005/8/quickstyle/3d1" qsCatId="3D" csTypeId="urn:microsoft.com/office/officeart/2005/8/colors/accent1_2" csCatId="accent1" phldr="1"/>
      <dgm:spPr/>
      <dgm:t>
        <a:bodyPr/>
        <a:lstStyle/>
        <a:p>
          <a:endParaRPr lang="zh-CN" altLang="en-US"/>
        </a:p>
      </dgm:t>
    </dgm:pt>
    <dgm:pt modelId="{EB9ED966-3F77-44C9-B3F3-BDEA3191496A}">
      <dgm:prSet custT="1"/>
      <dgm:spPr/>
      <dgm:t>
        <a:bodyPr/>
        <a:lstStyle/>
        <a:p>
          <a:pPr rtl="0"/>
          <a:r>
            <a:rPr lang="zh-CN" altLang="en-US" sz="2800" b="0" dirty="0" smtClean="0">
              <a:latin typeface="宋体" charset="-122"/>
            </a:rPr>
            <a:t>存取方式</a:t>
          </a:r>
          <a:endParaRPr lang="zh-CN" altLang="en-US" sz="2800" dirty="0"/>
        </a:p>
      </dgm:t>
    </dgm:pt>
    <dgm:pt modelId="{A054DB94-607D-4D87-8492-0F68C3F7B03E}" type="parTrans" cxnId="{4DB83AA3-08D7-4A30-A811-54C7F2EA697C}">
      <dgm:prSet/>
      <dgm:spPr/>
      <dgm:t>
        <a:bodyPr/>
        <a:lstStyle/>
        <a:p>
          <a:endParaRPr lang="zh-CN" altLang="en-US" sz="1400"/>
        </a:p>
      </dgm:t>
    </dgm:pt>
    <dgm:pt modelId="{AE904300-147C-4A3E-A492-5406A28D20F1}" type="sibTrans" cxnId="{4DB83AA3-08D7-4A30-A811-54C7F2EA697C}">
      <dgm:prSet/>
      <dgm:spPr/>
      <dgm:t>
        <a:bodyPr/>
        <a:lstStyle/>
        <a:p>
          <a:endParaRPr lang="zh-CN" altLang="en-US" sz="1400"/>
        </a:p>
      </dgm:t>
    </dgm:pt>
    <dgm:pt modelId="{AD08B466-6081-43D1-AC47-0EDA9CC21857}">
      <dgm:prSet custT="1"/>
      <dgm:spPr/>
      <dgm:t>
        <a:bodyPr/>
        <a:lstStyle/>
        <a:p>
          <a:pPr rtl="0"/>
          <a:r>
            <a:rPr lang="zh-CN" sz="2800" b="0" dirty="0" smtClean="0"/>
            <a:t>访问字段</a:t>
          </a:r>
          <a:r>
            <a:rPr lang="en-US" sz="2800" b="0" dirty="0" smtClean="0"/>
            <a:t>A</a:t>
          </a:r>
          <a:endParaRPr lang="zh-CN" sz="2800" dirty="0"/>
        </a:p>
      </dgm:t>
    </dgm:pt>
    <dgm:pt modelId="{BC880919-931B-4736-86B0-2854D0E0E889}" type="parTrans" cxnId="{2542F04E-523D-4F05-AE02-17CF217E60EC}">
      <dgm:prSet/>
      <dgm:spPr/>
      <dgm:t>
        <a:bodyPr/>
        <a:lstStyle/>
        <a:p>
          <a:endParaRPr lang="zh-CN" altLang="en-US" sz="1400"/>
        </a:p>
      </dgm:t>
    </dgm:pt>
    <dgm:pt modelId="{EC02EA03-376E-4BF8-AF18-543451771F0A}" type="sibTrans" cxnId="{2542F04E-523D-4F05-AE02-17CF217E60EC}">
      <dgm:prSet/>
      <dgm:spPr/>
      <dgm:t>
        <a:bodyPr/>
        <a:lstStyle/>
        <a:p>
          <a:endParaRPr lang="zh-CN" altLang="en-US" sz="1400"/>
        </a:p>
      </dgm:t>
    </dgm:pt>
    <dgm:pt modelId="{323DC4F3-A985-49D4-A4D6-27C549278285}">
      <dgm:prSet custT="1"/>
      <dgm:spPr/>
      <dgm:t>
        <a:bodyPr/>
        <a:lstStyle/>
        <a:p>
          <a:pPr rtl="0"/>
          <a:r>
            <a:rPr lang="en-US" sz="2800" b="0" dirty="0" smtClean="0"/>
            <a:t> </a:t>
          </a:r>
          <a:r>
            <a:rPr lang="zh-CN" sz="2800" b="0" dirty="0" smtClean="0"/>
            <a:t>修改位</a:t>
          </a:r>
          <a:r>
            <a:rPr lang="en-US" sz="2800" b="0" dirty="0" smtClean="0"/>
            <a:t>M</a:t>
          </a:r>
          <a:endParaRPr lang="zh-CN" sz="2800" dirty="0"/>
        </a:p>
      </dgm:t>
    </dgm:pt>
    <dgm:pt modelId="{D240375D-525B-4A5D-A342-B10ACFC5ADFF}" type="parTrans" cxnId="{60342600-0693-4A35-B0EE-6F4BFF5C4EA8}">
      <dgm:prSet/>
      <dgm:spPr/>
      <dgm:t>
        <a:bodyPr/>
        <a:lstStyle/>
        <a:p>
          <a:endParaRPr lang="zh-CN" altLang="en-US" sz="1400"/>
        </a:p>
      </dgm:t>
    </dgm:pt>
    <dgm:pt modelId="{1D4D3F3E-E10F-4DBA-881F-BFD284DDC0B3}" type="sibTrans" cxnId="{60342600-0693-4A35-B0EE-6F4BFF5C4EA8}">
      <dgm:prSet/>
      <dgm:spPr/>
      <dgm:t>
        <a:bodyPr/>
        <a:lstStyle/>
        <a:p>
          <a:endParaRPr lang="zh-CN" altLang="en-US" sz="1400"/>
        </a:p>
      </dgm:t>
    </dgm:pt>
    <dgm:pt modelId="{E880FFFD-7A05-4804-85B1-4D3AD9A3CCEE}">
      <dgm:prSet custT="1"/>
      <dgm:spPr/>
      <dgm:t>
        <a:bodyPr/>
        <a:lstStyle/>
        <a:p>
          <a:pPr rtl="0"/>
          <a:r>
            <a:rPr lang="zh-CN" altLang="en-US" sz="2800" b="0" dirty="0" smtClean="0">
              <a:latin typeface="宋体" charset="-122"/>
            </a:rPr>
            <a:t>存在位</a:t>
          </a:r>
          <a:r>
            <a:rPr lang="en-US" altLang="zh-CN" sz="2800" b="0" dirty="0" smtClean="0">
              <a:latin typeface="宋体" charset="-122"/>
            </a:rPr>
            <a:t>P</a:t>
          </a:r>
          <a:endParaRPr lang="zh-CN" altLang="en-US" sz="2800" b="1" dirty="0"/>
        </a:p>
      </dgm:t>
    </dgm:pt>
    <dgm:pt modelId="{65A79EC3-46D0-421B-A318-D00CE60C6741}" type="parTrans" cxnId="{3787BF50-76C7-4CB2-8DEF-400F2D710E62}">
      <dgm:prSet/>
      <dgm:spPr/>
      <dgm:t>
        <a:bodyPr/>
        <a:lstStyle/>
        <a:p>
          <a:endParaRPr lang="zh-CN" altLang="en-US" sz="1400"/>
        </a:p>
      </dgm:t>
    </dgm:pt>
    <dgm:pt modelId="{69DE7F3B-A970-47B1-8630-03066B940CDF}" type="sibTrans" cxnId="{3787BF50-76C7-4CB2-8DEF-400F2D710E62}">
      <dgm:prSet/>
      <dgm:spPr/>
      <dgm:t>
        <a:bodyPr/>
        <a:lstStyle/>
        <a:p>
          <a:endParaRPr lang="zh-CN" altLang="en-US" sz="1400"/>
        </a:p>
      </dgm:t>
    </dgm:pt>
    <dgm:pt modelId="{467654FC-C891-4E78-84D4-257336F33905}">
      <dgm:prSet custT="1"/>
      <dgm:spPr/>
      <dgm:t>
        <a:bodyPr/>
        <a:lstStyle/>
        <a:p>
          <a:pPr algn="l"/>
          <a:r>
            <a:rPr lang="zh-CN" altLang="en-US" sz="2400" b="0" dirty="0" smtClean="0">
              <a:latin typeface="宋体" charset="-122"/>
            </a:rPr>
            <a:t>用于标识本分段的存取属性是只执行、只读，还是允许读</a:t>
          </a:r>
          <a:r>
            <a:rPr lang="en-US" altLang="zh-CN" sz="2400" b="0" dirty="0" smtClean="0">
              <a:latin typeface="宋体" charset="-122"/>
            </a:rPr>
            <a:t>/</a:t>
          </a:r>
          <a:r>
            <a:rPr lang="zh-CN" altLang="en-US" sz="2400" b="0" dirty="0" smtClean="0">
              <a:latin typeface="宋体" charset="-122"/>
            </a:rPr>
            <a:t>写。</a:t>
          </a:r>
          <a:endParaRPr lang="zh-CN" altLang="en-US" sz="2400" dirty="0"/>
        </a:p>
      </dgm:t>
    </dgm:pt>
    <dgm:pt modelId="{7AA44060-C604-4E7A-B8F0-6BAC5D2B863D}" type="parTrans" cxnId="{DF7FCD40-B17D-4074-A7AE-6C40D28E9BB4}">
      <dgm:prSet/>
      <dgm:spPr/>
      <dgm:t>
        <a:bodyPr/>
        <a:lstStyle/>
        <a:p>
          <a:endParaRPr lang="zh-CN" altLang="en-US" sz="1400"/>
        </a:p>
      </dgm:t>
    </dgm:pt>
    <dgm:pt modelId="{9F37254D-FF61-4E68-A1FC-BE1D31760AC8}" type="sibTrans" cxnId="{DF7FCD40-B17D-4074-A7AE-6C40D28E9BB4}">
      <dgm:prSet/>
      <dgm:spPr/>
      <dgm:t>
        <a:bodyPr/>
        <a:lstStyle/>
        <a:p>
          <a:endParaRPr lang="zh-CN" altLang="en-US" sz="1400"/>
        </a:p>
      </dgm:t>
    </dgm:pt>
    <dgm:pt modelId="{0D1D14E6-AD09-487C-80F4-D723583B493C}">
      <dgm:prSet custT="1"/>
      <dgm:spPr/>
      <dgm:t>
        <a:bodyPr/>
        <a:lstStyle/>
        <a:p>
          <a:pPr algn="l" rtl="0"/>
          <a:r>
            <a:rPr lang="zh-CN" altLang="en-US" sz="2400" b="0" smtClean="0">
              <a:latin typeface="宋体" charset="-122"/>
            </a:rPr>
            <a:t>含义与请求分页的相应字段相同，用于记录该段被访问的频繁程度。</a:t>
          </a:r>
          <a:endParaRPr lang="zh-CN" sz="2400" dirty="0"/>
        </a:p>
      </dgm:t>
    </dgm:pt>
    <dgm:pt modelId="{43E274D8-F686-44F3-A822-2A46FDBF1940}" type="parTrans" cxnId="{C312DD1D-B79D-40A8-A10B-696607D15F0A}">
      <dgm:prSet/>
      <dgm:spPr/>
      <dgm:t>
        <a:bodyPr/>
        <a:lstStyle/>
        <a:p>
          <a:endParaRPr lang="zh-CN" altLang="en-US"/>
        </a:p>
      </dgm:t>
    </dgm:pt>
    <dgm:pt modelId="{F1A91ED5-44AD-4911-A8EC-8FFA8E4D0278}" type="sibTrans" cxnId="{C312DD1D-B79D-40A8-A10B-696607D15F0A}">
      <dgm:prSet/>
      <dgm:spPr/>
      <dgm:t>
        <a:bodyPr/>
        <a:lstStyle/>
        <a:p>
          <a:endParaRPr lang="zh-CN" altLang="en-US"/>
        </a:p>
      </dgm:t>
    </dgm:pt>
    <dgm:pt modelId="{D305CF6F-ADCF-406B-84F9-FAA74D0E4BF4}">
      <dgm:prSet custT="1"/>
      <dgm:spPr/>
      <dgm:t>
        <a:bodyPr/>
        <a:lstStyle/>
        <a:p>
          <a:pPr algn="l" rtl="0"/>
          <a:r>
            <a:rPr lang="zh-CN" altLang="en-US" sz="2800" b="0" dirty="0" smtClean="0">
              <a:latin typeface="宋体" charset="-122"/>
            </a:rPr>
            <a:t>表示该段在调入内存后是否被修改过。</a:t>
          </a:r>
          <a:r>
            <a:rPr lang="en-US" altLang="zh-CN" sz="2800" b="0" dirty="0" smtClean="0">
              <a:latin typeface="宋体" charset="-122"/>
            </a:rPr>
            <a:t>M</a:t>
          </a:r>
          <a:r>
            <a:rPr lang="zh-CN" altLang="en-US" sz="2800" b="0" dirty="0" smtClean="0">
              <a:latin typeface="宋体" charset="-122"/>
            </a:rPr>
            <a:t>位供置换页面时参考。</a:t>
          </a:r>
          <a:endParaRPr lang="zh-CN" sz="2800" dirty="0"/>
        </a:p>
      </dgm:t>
    </dgm:pt>
    <dgm:pt modelId="{8C40A705-13A1-4826-B064-31A66BADD442}" type="parTrans" cxnId="{2678DEC8-4C54-4B09-B291-6CC58A13D1A4}">
      <dgm:prSet/>
      <dgm:spPr/>
      <dgm:t>
        <a:bodyPr/>
        <a:lstStyle/>
        <a:p>
          <a:endParaRPr lang="zh-CN" altLang="en-US"/>
        </a:p>
      </dgm:t>
    </dgm:pt>
    <dgm:pt modelId="{29F3596F-10BE-46C3-AA75-4A0E00587B8F}" type="sibTrans" cxnId="{2678DEC8-4C54-4B09-B291-6CC58A13D1A4}">
      <dgm:prSet/>
      <dgm:spPr/>
      <dgm:t>
        <a:bodyPr/>
        <a:lstStyle/>
        <a:p>
          <a:endParaRPr lang="zh-CN" altLang="en-US"/>
        </a:p>
      </dgm:t>
    </dgm:pt>
    <dgm:pt modelId="{019EB0B3-86C8-4B1D-B676-49BDB3E90C28}">
      <dgm:prSet custT="1"/>
      <dgm:spPr/>
      <dgm:t>
        <a:bodyPr/>
        <a:lstStyle/>
        <a:p>
          <a:pPr algn="l" rtl="0"/>
          <a:r>
            <a:rPr lang="zh-CN" altLang="en-US" sz="2800" b="0" dirty="0" smtClean="0">
              <a:latin typeface="宋体" charset="-122"/>
            </a:rPr>
            <a:t>指示本段是否已调入内存，供程序访问时参考。</a:t>
          </a:r>
          <a:endParaRPr lang="zh-CN" altLang="en-US" sz="2800" b="1" dirty="0"/>
        </a:p>
      </dgm:t>
    </dgm:pt>
    <dgm:pt modelId="{35A25D2D-0380-4667-B570-F4C5CBD6A64A}" type="parTrans" cxnId="{4386828F-94B7-4B7D-8928-3DFE95CF5AD4}">
      <dgm:prSet/>
      <dgm:spPr/>
      <dgm:t>
        <a:bodyPr/>
        <a:lstStyle/>
        <a:p>
          <a:endParaRPr lang="zh-CN" altLang="en-US"/>
        </a:p>
      </dgm:t>
    </dgm:pt>
    <dgm:pt modelId="{39337911-3D70-407E-B773-B12591F4D4C4}" type="sibTrans" cxnId="{4386828F-94B7-4B7D-8928-3DFE95CF5AD4}">
      <dgm:prSet/>
      <dgm:spPr/>
      <dgm:t>
        <a:bodyPr/>
        <a:lstStyle/>
        <a:p>
          <a:endParaRPr lang="zh-CN" altLang="en-US"/>
        </a:p>
      </dgm:t>
    </dgm:pt>
    <dgm:pt modelId="{D8A160A0-9619-4E18-8C44-D822BA972A5A}">
      <dgm:prSet custT="1"/>
      <dgm:spPr/>
      <dgm:t>
        <a:bodyPr/>
        <a:lstStyle/>
        <a:p>
          <a:pPr algn="l" rtl="0"/>
          <a:r>
            <a:rPr lang="zh-CN" altLang="en-US" sz="2800" b="0" dirty="0" smtClean="0">
              <a:latin typeface="宋体" charset="-122"/>
            </a:rPr>
            <a:t>增补位</a:t>
          </a:r>
          <a:endParaRPr lang="zh-CN" altLang="en-US" sz="2800" b="1" dirty="0"/>
        </a:p>
      </dgm:t>
    </dgm:pt>
    <dgm:pt modelId="{FDC4786B-A5F5-4F3B-8148-7B19FD5FF9EC}" type="parTrans" cxnId="{E5CB0BB7-F2DC-4FBA-AA3F-1B9D2666226D}">
      <dgm:prSet/>
      <dgm:spPr/>
      <dgm:t>
        <a:bodyPr/>
        <a:lstStyle/>
        <a:p>
          <a:endParaRPr lang="zh-CN" altLang="en-US"/>
        </a:p>
      </dgm:t>
    </dgm:pt>
    <dgm:pt modelId="{065588F9-E810-4D52-B2E1-FDA77F1C7DB8}" type="sibTrans" cxnId="{E5CB0BB7-F2DC-4FBA-AA3F-1B9D2666226D}">
      <dgm:prSet/>
      <dgm:spPr/>
      <dgm:t>
        <a:bodyPr/>
        <a:lstStyle/>
        <a:p>
          <a:endParaRPr lang="zh-CN" altLang="en-US"/>
        </a:p>
      </dgm:t>
    </dgm:pt>
    <dgm:pt modelId="{E521F03F-C611-488D-A664-5C60AE77A651}">
      <dgm:prSet custT="1"/>
      <dgm:spPr/>
      <dgm:t>
        <a:bodyPr/>
        <a:lstStyle/>
        <a:p>
          <a:pPr algn="l" rtl="0"/>
          <a:r>
            <a:rPr lang="zh-CN" altLang="en-US" sz="2800" b="0" dirty="0" smtClean="0">
              <a:latin typeface="宋体" charset="-122"/>
            </a:rPr>
            <a:t>这是请求分段式管理中所特有的字段，用于表示本段在运行过程中是否做过动态增长</a:t>
          </a:r>
          <a:endParaRPr lang="zh-CN" altLang="en-US" sz="2800" b="1" dirty="0"/>
        </a:p>
      </dgm:t>
    </dgm:pt>
    <dgm:pt modelId="{DA0828DF-AFA8-4DA8-BA5D-8FB0ABCFD3BE}" type="parTrans" cxnId="{DE2DCDFA-6AE6-42CD-9710-ECD540013BD2}">
      <dgm:prSet/>
      <dgm:spPr/>
      <dgm:t>
        <a:bodyPr/>
        <a:lstStyle/>
        <a:p>
          <a:endParaRPr lang="zh-CN" altLang="en-US"/>
        </a:p>
      </dgm:t>
    </dgm:pt>
    <dgm:pt modelId="{CE7417B2-13A1-4AD3-8C96-FF65B4B08FF3}" type="sibTrans" cxnId="{DE2DCDFA-6AE6-42CD-9710-ECD540013BD2}">
      <dgm:prSet/>
      <dgm:spPr/>
      <dgm:t>
        <a:bodyPr/>
        <a:lstStyle/>
        <a:p>
          <a:endParaRPr lang="zh-CN" altLang="en-US"/>
        </a:p>
      </dgm:t>
    </dgm:pt>
    <dgm:pt modelId="{BA62BCC4-CAE3-4F62-BE54-5C4300853963}" type="pres">
      <dgm:prSet presAssocID="{6342AC5C-9CDD-4433-ACBC-80C99EFD329F}" presName="Name0" presStyleCnt="0">
        <dgm:presLayoutVars>
          <dgm:chPref val="3"/>
          <dgm:dir/>
          <dgm:animLvl val="lvl"/>
          <dgm:resizeHandles/>
        </dgm:presLayoutVars>
      </dgm:prSet>
      <dgm:spPr/>
      <dgm:t>
        <a:bodyPr/>
        <a:lstStyle/>
        <a:p>
          <a:endParaRPr lang="zh-CN" altLang="en-US"/>
        </a:p>
      </dgm:t>
    </dgm:pt>
    <dgm:pt modelId="{595B7A62-5C10-4257-8DE1-6B76E73D9503}" type="pres">
      <dgm:prSet presAssocID="{EB9ED966-3F77-44C9-B3F3-BDEA3191496A}" presName="horFlow" presStyleCnt="0"/>
      <dgm:spPr/>
    </dgm:pt>
    <dgm:pt modelId="{0D25E8A3-C49C-46C8-B747-2BE1E02ABAAD}" type="pres">
      <dgm:prSet presAssocID="{EB9ED966-3F77-44C9-B3F3-BDEA3191496A}" presName="bigChev" presStyleLbl="node1" presStyleIdx="0" presStyleCnt="5"/>
      <dgm:spPr/>
      <dgm:t>
        <a:bodyPr/>
        <a:lstStyle/>
        <a:p>
          <a:endParaRPr lang="zh-CN" altLang="en-US"/>
        </a:p>
      </dgm:t>
    </dgm:pt>
    <dgm:pt modelId="{7F8B9444-E5E1-4BE5-8675-1BB4E6F4F727}" type="pres">
      <dgm:prSet presAssocID="{7AA44060-C604-4E7A-B8F0-6BAC5D2B863D}" presName="parTrans" presStyleCnt="0"/>
      <dgm:spPr/>
    </dgm:pt>
    <dgm:pt modelId="{1D24ECF5-073D-469F-A4C7-58B8D6A4CD15}" type="pres">
      <dgm:prSet presAssocID="{467654FC-C891-4E78-84D4-257336F33905}" presName="node" presStyleLbl="alignAccFollowNode1" presStyleIdx="0" presStyleCnt="5" custScaleX="402384" custScaleY="122416">
        <dgm:presLayoutVars>
          <dgm:bulletEnabled val="1"/>
        </dgm:presLayoutVars>
      </dgm:prSet>
      <dgm:spPr/>
      <dgm:t>
        <a:bodyPr/>
        <a:lstStyle/>
        <a:p>
          <a:endParaRPr lang="zh-CN" altLang="en-US"/>
        </a:p>
      </dgm:t>
    </dgm:pt>
    <dgm:pt modelId="{86A22ED9-2C8F-4FF4-A5A0-7AFD96AEBD9B}" type="pres">
      <dgm:prSet presAssocID="{EB9ED966-3F77-44C9-B3F3-BDEA3191496A}" presName="vSp" presStyleCnt="0"/>
      <dgm:spPr/>
    </dgm:pt>
    <dgm:pt modelId="{741F1F65-9A5F-40C2-ABA4-6D8BF2C06316}" type="pres">
      <dgm:prSet presAssocID="{AD08B466-6081-43D1-AC47-0EDA9CC21857}" presName="horFlow" presStyleCnt="0"/>
      <dgm:spPr/>
    </dgm:pt>
    <dgm:pt modelId="{0847C458-8C4B-4961-B1DF-A67132653499}" type="pres">
      <dgm:prSet presAssocID="{AD08B466-6081-43D1-AC47-0EDA9CC21857}" presName="bigChev" presStyleLbl="node1" presStyleIdx="1" presStyleCnt="5"/>
      <dgm:spPr/>
      <dgm:t>
        <a:bodyPr/>
        <a:lstStyle/>
        <a:p>
          <a:endParaRPr lang="zh-CN" altLang="en-US"/>
        </a:p>
      </dgm:t>
    </dgm:pt>
    <dgm:pt modelId="{52D63DB0-1EF6-4B5B-8FFF-95EA86CCC5B4}" type="pres">
      <dgm:prSet presAssocID="{43E274D8-F686-44F3-A822-2A46FDBF1940}" presName="parTrans" presStyleCnt="0"/>
      <dgm:spPr/>
    </dgm:pt>
    <dgm:pt modelId="{208A494D-96DC-497D-ADC2-8FD837FAB9E3}" type="pres">
      <dgm:prSet presAssocID="{0D1D14E6-AD09-487C-80F4-D723583B493C}" presName="node" presStyleLbl="alignAccFollowNode1" presStyleIdx="1" presStyleCnt="5" custScaleX="410062" custScaleY="128655">
        <dgm:presLayoutVars>
          <dgm:bulletEnabled val="1"/>
        </dgm:presLayoutVars>
      </dgm:prSet>
      <dgm:spPr/>
      <dgm:t>
        <a:bodyPr/>
        <a:lstStyle/>
        <a:p>
          <a:endParaRPr lang="zh-CN" altLang="en-US"/>
        </a:p>
      </dgm:t>
    </dgm:pt>
    <dgm:pt modelId="{0035EFA2-D7A8-4A09-8D70-2BB9B72C58D0}" type="pres">
      <dgm:prSet presAssocID="{AD08B466-6081-43D1-AC47-0EDA9CC21857}" presName="vSp" presStyleCnt="0"/>
      <dgm:spPr/>
    </dgm:pt>
    <dgm:pt modelId="{E7425A2E-3CC5-4063-BE36-04D23E7B0479}" type="pres">
      <dgm:prSet presAssocID="{323DC4F3-A985-49D4-A4D6-27C549278285}" presName="horFlow" presStyleCnt="0"/>
      <dgm:spPr/>
    </dgm:pt>
    <dgm:pt modelId="{32227A54-64D8-42F9-9DF4-8AD6D446B2CF}" type="pres">
      <dgm:prSet presAssocID="{323DC4F3-A985-49D4-A4D6-27C549278285}" presName="bigChev" presStyleLbl="node1" presStyleIdx="2" presStyleCnt="5" custLinFactNeighborX="-4265" custLinFactNeighborY="-3456"/>
      <dgm:spPr/>
      <dgm:t>
        <a:bodyPr/>
        <a:lstStyle/>
        <a:p>
          <a:endParaRPr lang="zh-CN" altLang="en-US"/>
        </a:p>
      </dgm:t>
    </dgm:pt>
    <dgm:pt modelId="{226427DB-6CE1-4D03-86D5-5B037A628544}" type="pres">
      <dgm:prSet presAssocID="{8C40A705-13A1-4826-B064-31A66BADD442}" presName="parTrans" presStyleCnt="0"/>
      <dgm:spPr/>
    </dgm:pt>
    <dgm:pt modelId="{C150063B-5F3A-4918-BE9A-B4DB65BB3CB6}" type="pres">
      <dgm:prSet presAssocID="{D305CF6F-ADCF-406B-84F9-FAA74D0E4BF4}" presName="node" presStyleLbl="alignAccFollowNode1" presStyleIdx="2" presStyleCnt="5" custScaleX="408884" custScaleY="158107">
        <dgm:presLayoutVars>
          <dgm:bulletEnabled val="1"/>
        </dgm:presLayoutVars>
      </dgm:prSet>
      <dgm:spPr/>
      <dgm:t>
        <a:bodyPr/>
        <a:lstStyle/>
        <a:p>
          <a:endParaRPr lang="zh-CN" altLang="en-US"/>
        </a:p>
      </dgm:t>
    </dgm:pt>
    <dgm:pt modelId="{460B5268-18DF-4F25-B92E-A0AE1B0E803A}" type="pres">
      <dgm:prSet presAssocID="{323DC4F3-A985-49D4-A4D6-27C549278285}" presName="vSp" presStyleCnt="0"/>
      <dgm:spPr/>
    </dgm:pt>
    <dgm:pt modelId="{CBBFB55A-7452-4C3B-A069-6EFEDC28EE31}" type="pres">
      <dgm:prSet presAssocID="{E880FFFD-7A05-4804-85B1-4D3AD9A3CCEE}" presName="horFlow" presStyleCnt="0"/>
      <dgm:spPr/>
    </dgm:pt>
    <dgm:pt modelId="{222E5AC5-E156-454D-8D10-6FB0B84FB79C}" type="pres">
      <dgm:prSet presAssocID="{E880FFFD-7A05-4804-85B1-4D3AD9A3CCEE}" presName="bigChev" presStyleLbl="node1" presStyleIdx="3" presStyleCnt="5"/>
      <dgm:spPr/>
      <dgm:t>
        <a:bodyPr/>
        <a:lstStyle/>
        <a:p>
          <a:endParaRPr lang="zh-CN" altLang="en-US"/>
        </a:p>
      </dgm:t>
    </dgm:pt>
    <dgm:pt modelId="{A717D2E6-7FAD-499C-BC1E-E42671FF048C}" type="pres">
      <dgm:prSet presAssocID="{35A25D2D-0380-4667-B570-F4C5CBD6A64A}" presName="parTrans" presStyleCnt="0"/>
      <dgm:spPr/>
    </dgm:pt>
    <dgm:pt modelId="{884FA298-72EB-4827-BEC9-25E10E992165}" type="pres">
      <dgm:prSet presAssocID="{019EB0B3-86C8-4B1D-B676-49BDB3E90C28}" presName="node" presStyleLbl="alignAccFollowNode1" presStyleIdx="3" presStyleCnt="5" custScaleX="404997" custScaleY="145674">
        <dgm:presLayoutVars>
          <dgm:bulletEnabled val="1"/>
        </dgm:presLayoutVars>
      </dgm:prSet>
      <dgm:spPr/>
      <dgm:t>
        <a:bodyPr/>
        <a:lstStyle/>
        <a:p>
          <a:endParaRPr lang="zh-CN" altLang="en-US"/>
        </a:p>
      </dgm:t>
    </dgm:pt>
    <dgm:pt modelId="{7087CCBC-33F8-4321-AB3F-AAF47672ED5B}" type="pres">
      <dgm:prSet presAssocID="{E880FFFD-7A05-4804-85B1-4D3AD9A3CCEE}" presName="vSp" presStyleCnt="0"/>
      <dgm:spPr/>
    </dgm:pt>
    <dgm:pt modelId="{410EE402-234C-4186-A178-773B25CD12D6}" type="pres">
      <dgm:prSet presAssocID="{D8A160A0-9619-4E18-8C44-D822BA972A5A}" presName="horFlow" presStyleCnt="0"/>
      <dgm:spPr/>
    </dgm:pt>
    <dgm:pt modelId="{C1A5C653-3F8B-4E84-861A-08894414EE9B}" type="pres">
      <dgm:prSet presAssocID="{D8A160A0-9619-4E18-8C44-D822BA972A5A}" presName="bigChev" presStyleLbl="node1" presStyleIdx="4" presStyleCnt="5"/>
      <dgm:spPr/>
      <dgm:t>
        <a:bodyPr/>
        <a:lstStyle/>
        <a:p>
          <a:endParaRPr lang="zh-CN" altLang="en-US"/>
        </a:p>
      </dgm:t>
    </dgm:pt>
    <dgm:pt modelId="{DF12A594-F4D8-4DEA-B95E-2C690D93FE30}" type="pres">
      <dgm:prSet presAssocID="{DA0828DF-AFA8-4DA8-BA5D-8FB0ABCFD3BE}" presName="parTrans" presStyleCnt="0"/>
      <dgm:spPr/>
    </dgm:pt>
    <dgm:pt modelId="{CDE50FE5-FA68-4574-AAB5-3D7087899275}" type="pres">
      <dgm:prSet presAssocID="{E521F03F-C611-488D-A664-5C60AE77A651}" presName="node" presStyleLbl="alignAccFollowNode1" presStyleIdx="4" presStyleCnt="5" custScaleX="401688" custScaleY="140013">
        <dgm:presLayoutVars>
          <dgm:bulletEnabled val="1"/>
        </dgm:presLayoutVars>
      </dgm:prSet>
      <dgm:spPr/>
      <dgm:t>
        <a:bodyPr/>
        <a:lstStyle/>
        <a:p>
          <a:endParaRPr lang="zh-CN" altLang="en-US"/>
        </a:p>
      </dgm:t>
    </dgm:pt>
  </dgm:ptLst>
  <dgm:cxnLst>
    <dgm:cxn modelId="{CF52A0FB-9A69-41DF-A626-26E7A89E9AD2}" type="presOf" srcId="{323DC4F3-A985-49D4-A4D6-27C549278285}" destId="{32227A54-64D8-42F9-9DF4-8AD6D446B2CF}" srcOrd="0" destOrd="0" presId="urn:microsoft.com/office/officeart/2005/8/layout/lProcess3"/>
    <dgm:cxn modelId="{4DB83AA3-08D7-4A30-A811-54C7F2EA697C}" srcId="{6342AC5C-9CDD-4433-ACBC-80C99EFD329F}" destId="{EB9ED966-3F77-44C9-B3F3-BDEA3191496A}" srcOrd="0" destOrd="0" parTransId="{A054DB94-607D-4D87-8492-0F68C3F7B03E}" sibTransId="{AE904300-147C-4A3E-A492-5406A28D20F1}"/>
    <dgm:cxn modelId="{4386828F-94B7-4B7D-8928-3DFE95CF5AD4}" srcId="{E880FFFD-7A05-4804-85B1-4D3AD9A3CCEE}" destId="{019EB0B3-86C8-4B1D-B676-49BDB3E90C28}" srcOrd="0" destOrd="0" parTransId="{35A25D2D-0380-4667-B570-F4C5CBD6A64A}" sibTransId="{39337911-3D70-407E-B773-B12591F4D4C4}"/>
    <dgm:cxn modelId="{CB36F222-7C5C-4AC8-BC0D-1244AD516250}" type="presOf" srcId="{467654FC-C891-4E78-84D4-257336F33905}" destId="{1D24ECF5-073D-469F-A4C7-58B8D6A4CD15}" srcOrd="0" destOrd="0" presId="urn:microsoft.com/office/officeart/2005/8/layout/lProcess3"/>
    <dgm:cxn modelId="{C312DD1D-B79D-40A8-A10B-696607D15F0A}" srcId="{AD08B466-6081-43D1-AC47-0EDA9CC21857}" destId="{0D1D14E6-AD09-487C-80F4-D723583B493C}" srcOrd="0" destOrd="0" parTransId="{43E274D8-F686-44F3-A822-2A46FDBF1940}" sibTransId="{F1A91ED5-44AD-4911-A8EC-8FFA8E4D0278}"/>
    <dgm:cxn modelId="{209A5F0C-EA1A-4CF3-B943-98BF1F7F2BC8}" type="presOf" srcId="{D305CF6F-ADCF-406B-84F9-FAA74D0E4BF4}" destId="{C150063B-5F3A-4918-BE9A-B4DB65BB3CB6}" srcOrd="0" destOrd="0" presId="urn:microsoft.com/office/officeart/2005/8/layout/lProcess3"/>
    <dgm:cxn modelId="{2678DEC8-4C54-4B09-B291-6CC58A13D1A4}" srcId="{323DC4F3-A985-49D4-A4D6-27C549278285}" destId="{D305CF6F-ADCF-406B-84F9-FAA74D0E4BF4}" srcOrd="0" destOrd="0" parTransId="{8C40A705-13A1-4826-B064-31A66BADD442}" sibTransId="{29F3596F-10BE-46C3-AA75-4A0E00587B8F}"/>
    <dgm:cxn modelId="{3787BF50-76C7-4CB2-8DEF-400F2D710E62}" srcId="{6342AC5C-9CDD-4433-ACBC-80C99EFD329F}" destId="{E880FFFD-7A05-4804-85B1-4D3AD9A3CCEE}" srcOrd="3" destOrd="0" parTransId="{65A79EC3-46D0-421B-A318-D00CE60C6741}" sibTransId="{69DE7F3B-A970-47B1-8630-03066B940CDF}"/>
    <dgm:cxn modelId="{2542F04E-523D-4F05-AE02-17CF217E60EC}" srcId="{6342AC5C-9CDD-4433-ACBC-80C99EFD329F}" destId="{AD08B466-6081-43D1-AC47-0EDA9CC21857}" srcOrd="1" destOrd="0" parTransId="{BC880919-931B-4736-86B0-2854D0E0E889}" sibTransId="{EC02EA03-376E-4BF8-AF18-543451771F0A}"/>
    <dgm:cxn modelId="{4D92DDFD-2075-49CE-81A2-3894FDE6F2FD}" type="presOf" srcId="{019EB0B3-86C8-4B1D-B676-49BDB3E90C28}" destId="{884FA298-72EB-4827-BEC9-25E10E992165}" srcOrd="0" destOrd="0" presId="urn:microsoft.com/office/officeart/2005/8/layout/lProcess3"/>
    <dgm:cxn modelId="{BA4E53D5-E0D5-4FDB-9517-E2632E0FF446}" type="presOf" srcId="{D8A160A0-9619-4E18-8C44-D822BA972A5A}" destId="{C1A5C653-3F8B-4E84-861A-08894414EE9B}" srcOrd="0" destOrd="0" presId="urn:microsoft.com/office/officeart/2005/8/layout/lProcess3"/>
    <dgm:cxn modelId="{DF7FCD40-B17D-4074-A7AE-6C40D28E9BB4}" srcId="{EB9ED966-3F77-44C9-B3F3-BDEA3191496A}" destId="{467654FC-C891-4E78-84D4-257336F33905}" srcOrd="0" destOrd="0" parTransId="{7AA44060-C604-4E7A-B8F0-6BAC5D2B863D}" sibTransId="{9F37254D-FF61-4E68-A1FC-BE1D31760AC8}"/>
    <dgm:cxn modelId="{6055C55C-EA8C-43A4-B6D5-02F6E19460B9}" type="presOf" srcId="{EB9ED966-3F77-44C9-B3F3-BDEA3191496A}" destId="{0D25E8A3-C49C-46C8-B747-2BE1E02ABAAD}" srcOrd="0" destOrd="0" presId="urn:microsoft.com/office/officeart/2005/8/layout/lProcess3"/>
    <dgm:cxn modelId="{60342600-0693-4A35-B0EE-6F4BFF5C4EA8}" srcId="{6342AC5C-9CDD-4433-ACBC-80C99EFD329F}" destId="{323DC4F3-A985-49D4-A4D6-27C549278285}" srcOrd="2" destOrd="0" parTransId="{D240375D-525B-4A5D-A342-B10ACFC5ADFF}" sibTransId="{1D4D3F3E-E10F-4DBA-881F-BFD284DDC0B3}"/>
    <dgm:cxn modelId="{6BC01FB0-8B7A-42CA-996C-0ACF2E0063DB}" type="presOf" srcId="{E880FFFD-7A05-4804-85B1-4D3AD9A3CCEE}" destId="{222E5AC5-E156-454D-8D10-6FB0B84FB79C}" srcOrd="0" destOrd="0" presId="urn:microsoft.com/office/officeart/2005/8/layout/lProcess3"/>
    <dgm:cxn modelId="{1DE3E274-656B-4499-A5B4-D0E8A488FDC3}" type="presOf" srcId="{AD08B466-6081-43D1-AC47-0EDA9CC21857}" destId="{0847C458-8C4B-4961-B1DF-A67132653499}" srcOrd="0" destOrd="0" presId="urn:microsoft.com/office/officeart/2005/8/layout/lProcess3"/>
    <dgm:cxn modelId="{5BB990B1-D74F-4601-A9C8-16B32C20A3DF}" type="presOf" srcId="{E521F03F-C611-488D-A664-5C60AE77A651}" destId="{CDE50FE5-FA68-4574-AAB5-3D7087899275}" srcOrd="0" destOrd="0" presId="urn:microsoft.com/office/officeart/2005/8/layout/lProcess3"/>
    <dgm:cxn modelId="{E5CB0BB7-F2DC-4FBA-AA3F-1B9D2666226D}" srcId="{6342AC5C-9CDD-4433-ACBC-80C99EFD329F}" destId="{D8A160A0-9619-4E18-8C44-D822BA972A5A}" srcOrd="4" destOrd="0" parTransId="{FDC4786B-A5F5-4F3B-8148-7B19FD5FF9EC}" sibTransId="{065588F9-E810-4D52-B2E1-FDA77F1C7DB8}"/>
    <dgm:cxn modelId="{70998C53-CCFA-4790-9968-862425827AA7}" type="presOf" srcId="{6342AC5C-9CDD-4433-ACBC-80C99EFD329F}" destId="{BA62BCC4-CAE3-4F62-BE54-5C4300853963}" srcOrd="0" destOrd="0" presId="urn:microsoft.com/office/officeart/2005/8/layout/lProcess3"/>
    <dgm:cxn modelId="{DE2DCDFA-6AE6-42CD-9710-ECD540013BD2}" srcId="{D8A160A0-9619-4E18-8C44-D822BA972A5A}" destId="{E521F03F-C611-488D-A664-5C60AE77A651}" srcOrd="0" destOrd="0" parTransId="{DA0828DF-AFA8-4DA8-BA5D-8FB0ABCFD3BE}" sibTransId="{CE7417B2-13A1-4AD3-8C96-FF65B4B08FF3}"/>
    <dgm:cxn modelId="{C3A5BF91-DAE7-4CB7-93B7-7E584550417D}" type="presOf" srcId="{0D1D14E6-AD09-487C-80F4-D723583B493C}" destId="{208A494D-96DC-497D-ADC2-8FD837FAB9E3}" srcOrd="0" destOrd="0" presId="urn:microsoft.com/office/officeart/2005/8/layout/lProcess3"/>
    <dgm:cxn modelId="{A6C73467-3A16-4BE7-83C0-1E91829E8A24}" type="presParOf" srcId="{BA62BCC4-CAE3-4F62-BE54-5C4300853963}" destId="{595B7A62-5C10-4257-8DE1-6B76E73D9503}" srcOrd="0" destOrd="0" presId="urn:microsoft.com/office/officeart/2005/8/layout/lProcess3"/>
    <dgm:cxn modelId="{FB1C3039-4A07-437C-B72A-72B2F38F34A5}" type="presParOf" srcId="{595B7A62-5C10-4257-8DE1-6B76E73D9503}" destId="{0D25E8A3-C49C-46C8-B747-2BE1E02ABAAD}" srcOrd="0" destOrd="0" presId="urn:microsoft.com/office/officeart/2005/8/layout/lProcess3"/>
    <dgm:cxn modelId="{C17C0601-339B-4EB2-B26E-939F112BBE99}" type="presParOf" srcId="{595B7A62-5C10-4257-8DE1-6B76E73D9503}" destId="{7F8B9444-E5E1-4BE5-8675-1BB4E6F4F727}" srcOrd="1" destOrd="0" presId="urn:microsoft.com/office/officeart/2005/8/layout/lProcess3"/>
    <dgm:cxn modelId="{EE1E1629-1493-44E4-9B4D-F648E0246348}" type="presParOf" srcId="{595B7A62-5C10-4257-8DE1-6B76E73D9503}" destId="{1D24ECF5-073D-469F-A4C7-58B8D6A4CD15}" srcOrd="2" destOrd="0" presId="urn:microsoft.com/office/officeart/2005/8/layout/lProcess3"/>
    <dgm:cxn modelId="{362A3BEC-2BA8-4970-A618-0FA056925238}" type="presParOf" srcId="{BA62BCC4-CAE3-4F62-BE54-5C4300853963}" destId="{86A22ED9-2C8F-4FF4-A5A0-7AFD96AEBD9B}" srcOrd="1" destOrd="0" presId="urn:microsoft.com/office/officeart/2005/8/layout/lProcess3"/>
    <dgm:cxn modelId="{413924B3-8193-419A-8653-85366F89565D}" type="presParOf" srcId="{BA62BCC4-CAE3-4F62-BE54-5C4300853963}" destId="{741F1F65-9A5F-40C2-ABA4-6D8BF2C06316}" srcOrd="2" destOrd="0" presId="urn:microsoft.com/office/officeart/2005/8/layout/lProcess3"/>
    <dgm:cxn modelId="{489A4F28-7498-4017-82B7-3A09C378B552}" type="presParOf" srcId="{741F1F65-9A5F-40C2-ABA4-6D8BF2C06316}" destId="{0847C458-8C4B-4961-B1DF-A67132653499}" srcOrd="0" destOrd="0" presId="urn:microsoft.com/office/officeart/2005/8/layout/lProcess3"/>
    <dgm:cxn modelId="{288FB976-3E05-44FF-BE6C-2FD5070F4E96}" type="presParOf" srcId="{741F1F65-9A5F-40C2-ABA4-6D8BF2C06316}" destId="{52D63DB0-1EF6-4B5B-8FFF-95EA86CCC5B4}" srcOrd="1" destOrd="0" presId="urn:microsoft.com/office/officeart/2005/8/layout/lProcess3"/>
    <dgm:cxn modelId="{E787BCD4-FA7F-4B6A-A075-9B55389D6B3F}" type="presParOf" srcId="{741F1F65-9A5F-40C2-ABA4-6D8BF2C06316}" destId="{208A494D-96DC-497D-ADC2-8FD837FAB9E3}" srcOrd="2" destOrd="0" presId="urn:microsoft.com/office/officeart/2005/8/layout/lProcess3"/>
    <dgm:cxn modelId="{3F1EFBFB-2386-4AFA-B4C3-0EF693341F12}" type="presParOf" srcId="{BA62BCC4-CAE3-4F62-BE54-5C4300853963}" destId="{0035EFA2-D7A8-4A09-8D70-2BB9B72C58D0}" srcOrd="3" destOrd="0" presId="urn:microsoft.com/office/officeart/2005/8/layout/lProcess3"/>
    <dgm:cxn modelId="{FD044AE4-9A52-4880-B9B3-8B48D81814F3}" type="presParOf" srcId="{BA62BCC4-CAE3-4F62-BE54-5C4300853963}" destId="{E7425A2E-3CC5-4063-BE36-04D23E7B0479}" srcOrd="4" destOrd="0" presId="urn:microsoft.com/office/officeart/2005/8/layout/lProcess3"/>
    <dgm:cxn modelId="{8A32995E-9F0B-4785-8B92-E29A903B3DB4}" type="presParOf" srcId="{E7425A2E-3CC5-4063-BE36-04D23E7B0479}" destId="{32227A54-64D8-42F9-9DF4-8AD6D446B2CF}" srcOrd="0" destOrd="0" presId="urn:microsoft.com/office/officeart/2005/8/layout/lProcess3"/>
    <dgm:cxn modelId="{3CEEC182-15EB-4597-B8B4-9A2AD12CB771}" type="presParOf" srcId="{E7425A2E-3CC5-4063-BE36-04D23E7B0479}" destId="{226427DB-6CE1-4D03-86D5-5B037A628544}" srcOrd="1" destOrd="0" presId="urn:microsoft.com/office/officeart/2005/8/layout/lProcess3"/>
    <dgm:cxn modelId="{001BCDCA-683D-4D3D-8BC4-01CBD31CEF1D}" type="presParOf" srcId="{E7425A2E-3CC5-4063-BE36-04D23E7B0479}" destId="{C150063B-5F3A-4918-BE9A-B4DB65BB3CB6}" srcOrd="2" destOrd="0" presId="urn:microsoft.com/office/officeart/2005/8/layout/lProcess3"/>
    <dgm:cxn modelId="{E2EF190A-D806-4272-93E8-72C8F1582A73}" type="presParOf" srcId="{BA62BCC4-CAE3-4F62-BE54-5C4300853963}" destId="{460B5268-18DF-4F25-B92E-A0AE1B0E803A}" srcOrd="5" destOrd="0" presId="urn:microsoft.com/office/officeart/2005/8/layout/lProcess3"/>
    <dgm:cxn modelId="{F530C2C1-FAC8-4E88-9D0B-7C73DC49C965}" type="presParOf" srcId="{BA62BCC4-CAE3-4F62-BE54-5C4300853963}" destId="{CBBFB55A-7452-4C3B-A069-6EFEDC28EE31}" srcOrd="6" destOrd="0" presId="urn:microsoft.com/office/officeart/2005/8/layout/lProcess3"/>
    <dgm:cxn modelId="{18E78354-030D-4944-8FB6-D7677BB589D1}" type="presParOf" srcId="{CBBFB55A-7452-4C3B-A069-6EFEDC28EE31}" destId="{222E5AC5-E156-454D-8D10-6FB0B84FB79C}" srcOrd="0" destOrd="0" presId="urn:microsoft.com/office/officeart/2005/8/layout/lProcess3"/>
    <dgm:cxn modelId="{B0A665D1-1E7B-4873-8501-7704F1D6C6C0}" type="presParOf" srcId="{CBBFB55A-7452-4C3B-A069-6EFEDC28EE31}" destId="{A717D2E6-7FAD-499C-BC1E-E42671FF048C}" srcOrd="1" destOrd="0" presId="urn:microsoft.com/office/officeart/2005/8/layout/lProcess3"/>
    <dgm:cxn modelId="{93A22E47-8829-432F-AEBB-AF5970C5E4A5}" type="presParOf" srcId="{CBBFB55A-7452-4C3B-A069-6EFEDC28EE31}" destId="{884FA298-72EB-4827-BEC9-25E10E992165}" srcOrd="2" destOrd="0" presId="urn:microsoft.com/office/officeart/2005/8/layout/lProcess3"/>
    <dgm:cxn modelId="{858120C9-66FB-499F-ACC9-22A1AA52D329}" type="presParOf" srcId="{BA62BCC4-CAE3-4F62-BE54-5C4300853963}" destId="{7087CCBC-33F8-4321-AB3F-AAF47672ED5B}" srcOrd="7" destOrd="0" presId="urn:microsoft.com/office/officeart/2005/8/layout/lProcess3"/>
    <dgm:cxn modelId="{5211AFBD-8627-46A0-A10C-F9FA94888B2A}" type="presParOf" srcId="{BA62BCC4-CAE3-4F62-BE54-5C4300853963}" destId="{410EE402-234C-4186-A178-773B25CD12D6}" srcOrd="8" destOrd="0" presId="urn:microsoft.com/office/officeart/2005/8/layout/lProcess3"/>
    <dgm:cxn modelId="{76907CB0-4862-45C8-B1E4-BA111EEE7D19}" type="presParOf" srcId="{410EE402-234C-4186-A178-773B25CD12D6}" destId="{C1A5C653-3F8B-4E84-861A-08894414EE9B}" srcOrd="0" destOrd="0" presId="urn:microsoft.com/office/officeart/2005/8/layout/lProcess3"/>
    <dgm:cxn modelId="{94906965-FCC9-4099-93CF-02D145906852}" type="presParOf" srcId="{410EE402-234C-4186-A178-773B25CD12D6}" destId="{DF12A594-F4D8-4DEA-B95E-2C690D93FE30}" srcOrd="1" destOrd="0" presId="urn:microsoft.com/office/officeart/2005/8/layout/lProcess3"/>
    <dgm:cxn modelId="{2F6EA7D5-CF11-4EA6-BDE4-CF94CE96F36C}" type="presParOf" srcId="{410EE402-234C-4186-A178-773B25CD12D6}" destId="{CDE50FE5-FA68-4574-AAB5-3D7087899275}" srcOrd="2"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E8A3-C49C-46C8-B747-2BE1E02ABAAD}">
      <dsp:nvSpPr>
        <dsp:cNvPr id="0" name=""/>
        <dsp:cNvSpPr/>
      </dsp:nvSpPr>
      <dsp:spPr>
        <a:xfrm>
          <a:off x="2176" y="32519"/>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b="0" kern="1200" dirty="0" smtClean="0">
              <a:latin typeface="宋体" charset="-122"/>
            </a:rPr>
            <a:t>存取方式</a:t>
          </a:r>
          <a:endParaRPr lang="zh-CN" altLang="en-US" sz="2800" kern="1200" dirty="0"/>
        </a:p>
      </dsp:txBody>
      <dsp:txXfrm>
        <a:off x="424879" y="32519"/>
        <a:ext cx="1268110" cy="845406"/>
      </dsp:txXfrm>
    </dsp:sp>
    <dsp:sp modelId="{1D24ECF5-073D-469F-A4C7-58B8D6A4CD15}">
      <dsp:nvSpPr>
        <dsp:cNvPr id="0" name=""/>
        <dsp:cNvSpPr/>
      </dsp:nvSpPr>
      <dsp:spPr>
        <a:xfrm>
          <a:off x="1840935" y="25733"/>
          <a:ext cx="7058695" cy="858977"/>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宋体" charset="-122"/>
            </a:rPr>
            <a:t>用于标识本分段的存取属性是只执行、只读，还是允许读</a:t>
          </a:r>
          <a:r>
            <a:rPr lang="en-US" altLang="zh-CN" sz="2400" b="0" kern="1200" dirty="0" smtClean="0">
              <a:latin typeface="宋体" charset="-122"/>
            </a:rPr>
            <a:t>/</a:t>
          </a:r>
          <a:r>
            <a:rPr lang="zh-CN" altLang="en-US" sz="2400" b="0" kern="1200" dirty="0" smtClean="0">
              <a:latin typeface="宋体" charset="-122"/>
            </a:rPr>
            <a:t>写。</a:t>
          </a:r>
          <a:endParaRPr lang="zh-CN" altLang="en-US" sz="2400" kern="1200" dirty="0"/>
        </a:p>
      </dsp:txBody>
      <dsp:txXfrm>
        <a:off x="2270424" y="25733"/>
        <a:ext cx="6199718" cy="858977"/>
      </dsp:txXfrm>
    </dsp:sp>
    <dsp:sp modelId="{0847C458-8C4B-4961-B1DF-A67132653499}">
      <dsp:nvSpPr>
        <dsp:cNvPr id="0" name=""/>
        <dsp:cNvSpPr/>
      </dsp:nvSpPr>
      <dsp:spPr>
        <a:xfrm>
          <a:off x="2176" y="1031742"/>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sz="2800" b="0" kern="1200" dirty="0" smtClean="0"/>
            <a:t>访问字段</a:t>
          </a:r>
          <a:r>
            <a:rPr lang="en-US" sz="2800" b="0" kern="1200" dirty="0" smtClean="0"/>
            <a:t>A</a:t>
          </a:r>
          <a:endParaRPr lang="zh-CN" sz="2800" kern="1200" dirty="0"/>
        </a:p>
      </dsp:txBody>
      <dsp:txXfrm>
        <a:off x="424879" y="1031742"/>
        <a:ext cx="1268110" cy="845406"/>
      </dsp:txXfrm>
    </dsp:sp>
    <dsp:sp modelId="{208A494D-96DC-497D-ADC2-8FD837FAB9E3}">
      <dsp:nvSpPr>
        <dsp:cNvPr id="0" name=""/>
        <dsp:cNvSpPr/>
      </dsp:nvSpPr>
      <dsp:spPr>
        <a:xfrm>
          <a:off x="1840935" y="1003068"/>
          <a:ext cx="7193383" cy="902755"/>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zh-CN" altLang="en-US" sz="2400" b="0" kern="1200" smtClean="0">
              <a:latin typeface="宋体" charset="-122"/>
            </a:rPr>
            <a:t>含义与请求分页的相应字段相同，用于记录该段被访问的频繁程度。</a:t>
          </a:r>
          <a:endParaRPr lang="zh-CN" sz="2400" kern="1200" dirty="0"/>
        </a:p>
      </dsp:txBody>
      <dsp:txXfrm>
        <a:off x="2292313" y="1003068"/>
        <a:ext cx="6290628" cy="902755"/>
      </dsp:txXfrm>
    </dsp:sp>
    <dsp:sp modelId="{32227A54-64D8-42F9-9DF4-8AD6D446B2CF}">
      <dsp:nvSpPr>
        <dsp:cNvPr id="0" name=""/>
        <dsp:cNvSpPr/>
      </dsp:nvSpPr>
      <dsp:spPr>
        <a:xfrm>
          <a:off x="0" y="2126968"/>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0" kern="1200" dirty="0" smtClean="0"/>
            <a:t> </a:t>
          </a:r>
          <a:r>
            <a:rPr lang="zh-CN" sz="2800" b="0" kern="1200" dirty="0" smtClean="0"/>
            <a:t>修改位</a:t>
          </a:r>
          <a:r>
            <a:rPr lang="en-US" sz="2800" b="0" kern="1200" dirty="0" smtClean="0"/>
            <a:t>M</a:t>
          </a:r>
          <a:endParaRPr lang="zh-CN" sz="2800" kern="1200" dirty="0"/>
        </a:p>
      </dsp:txBody>
      <dsp:txXfrm>
        <a:off x="422703" y="2126968"/>
        <a:ext cx="1268110" cy="845406"/>
      </dsp:txXfrm>
    </dsp:sp>
    <dsp:sp modelId="{C150063B-5F3A-4918-BE9A-B4DB65BB3CB6}">
      <dsp:nvSpPr>
        <dsp:cNvPr id="0" name=""/>
        <dsp:cNvSpPr/>
      </dsp:nvSpPr>
      <dsp:spPr>
        <a:xfrm>
          <a:off x="1840935" y="2024180"/>
          <a:ext cx="7172719" cy="1109416"/>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17780" rIns="0" bIns="17780" numCol="1" spcCol="1270" anchor="ctr" anchorCtr="0">
          <a:noAutofit/>
        </a:bodyPr>
        <a:lstStyle/>
        <a:p>
          <a:pPr lvl="0" algn="l" defTabSz="1244600" rtl="0">
            <a:lnSpc>
              <a:spcPct val="90000"/>
            </a:lnSpc>
            <a:spcBef>
              <a:spcPct val="0"/>
            </a:spcBef>
            <a:spcAft>
              <a:spcPct val="35000"/>
            </a:spcAft>
          </a:pPr>
          <a:r>
            <a:rPr lang="zh-CN" altLang="en-US" sz="2800" b="0" kern="1200" dirty="0" smtClean="0">
              <a:latin typeface="宋体" charset="-122"/>
            </a:rPr>
            <a:t>表示该段在调入内存后是否被修改过。</a:t>
          </a:r>
          <a:r>
            <a:rPr lang="en-US" altLang="zh-CN" sz="2800" b="0" kern="1200" dirty="0" smtClean="0">
              <a:latin typeface="宋体" charset="-122"/>
            </a:rPr>
            <a:t>M</a:t>
          </a:r>
          <a:r>
            <a:rPr lang="zh-CN" altLang="en-US" sz="2800" b="0" kern="1200" dirty="0" smtClean="0">
              <a:latin typeface="宋体" charset="-122"/>
            </a:rPr>
            <a:t>位供置换页面时参考。</a:t>
          </a:r>
          <a:endParaRPr lang="zh-CN" sz="2800" kern="1200" dirty="0"/>
        </a:p>
      </dsp:txBody>
      <dsp:txXfrm>
        <a:off x="2395643" y="2024180"/>
        <a:ext cx="6063303" cy="1109416"/>
      </dsp:txXfrm>
    </dsp:sp>
    <dsp:sp modelId="{222E5AC5-E156-454D-8D10-6FB0B84FB79C}">
      <dsp:nvSpPr>
        <dsp:cNvPr id="0" name=""/>
        <dsp:cNvSpPr/>
      </dsp:nvSpPr>
      <dsp:spPr>
        <a:xfrm>
          <a:off x="2176" y="3340339"/>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b="0" kern="1200" dirty="0" smtClean="0">
              <a:latin typeface="宋体" charset="-122"/>
            </a:rPr>
            <a:t>存在位</a:t>
          </a:r>
          <a:r>
            <a:rPr lang="en-US" altLang="zh-CN" sz="2800" b="0" kern="1200" dirty="0" smtClean="0">
              <a:latin typeface="宋体" charset="-122"/>
            </a:rPr>
            <a:t>P</a:t>
          </a:r>
          <a:endParaRPr lang="zh-CN" altLang="en-US" sz="2800" b="1" kern="1200" dirty="0"/>
        </a:p>
      </dsp:txBody>
      <dsp:txXfrm>
        <a:off x="424879" y="3340339"/>
        <a:ext cx="1268110" cy="845406"/>
      </dsp:txXfrm>
    </dsp:sp>
    <dsp:sp modelId="{884FA298-72EB-4827-BEC9-25E10E992165}">
      <dsp:nvSpPr>
        <dsp:cNvPr id="0" name=""/>
        <dsp:cNvSpPr/>
      </dsp:nvSpPr>
      <dsp:spPr>
        <a:xfrm>
          <a:off x="1840935" y="3251954"/>
          <a:ext cx="7104532" cy="1022176"/>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17780" rIns="0" bIns="17780" numCol="1" spcCol="1270" anchor="ctr" anchorCtr="0">
          <a:noAutofit/>
        </a:bodyPr>
        <a:lstStyle/>
        <a:p>
          <a:pPr lvl="0" algn="l" defTabSz="1244600" rtl="0">
            <a:lnSpc>
              <a:spcPct val="90000"/>
            </a:lnSpc>
            <a:spcBef>
              <a:spcPct val="0"/>
            </a:spcBef>
            <a:spcAft>
              <a:spcPct val="35000"/>
            </a:spcAft>
          </a:pPr>
          <a:r>
            <a:rPr lang="zh-CN" altLang="en-US" sz="2800" b="0" kern="1200" dirty="0" smtClean="0">
              <a:latin typeface="宋体" charset="-122"/>
            </a:rPr>
            <a:t>指示本段是否已调入内存，供程序访问时参考。</a:t>
          </a:r>
          <a:endParaRPr lang="zh-CN" altLang="en-US" sz="2800" b="1" kern="1200" dirty="0"/>
        </a:p>
      </dsp:txBody>
      <dsp:txXfrm>
        <a:off x="2352023" y="3251954"/>
        <a:ext cx="6082356" cy="1022176"/>
      </dsp:txXfrm>
    </dsp:sp>
    <dsp:sp modelId="{C1A5C653-3F8B-4E84-861A-08894414EE9B}">
      <dsp:nvSpPr>
        <dsp:cNvPr id="0" name=""/>
        <dsp:cNvSpPr/>
      </dsp:nvSpPr>
      <dsp:spPr>
        <a:xfrm>
          <a:off x="2176" y="4461011"/>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l" defTabSz="1244600" rtl="0">
            <a:lnSpc>
              <a:spcPct val="90000"/>
            </a:lnSpc>
            <a:spcBef>
              <a:spcPct val="0"/>
            </a:spcBef>
            <a:spcAft>
              <a:spcPct val="35000"/>
            </a:spcAft>
          </a:pPr>
          <a:r>
            <a:rPr lang="zh-CN" altLang="en-US" sz="2800" b="0" kern="1200" dirty="0" smtClean="0">
              <a:latin typeface="宋体" charset="-122"/>
            </a:rPr>
            <a:t>增补位</a:t>
          </a:r>
          <a:endParaRPr lang="zh-CN" altLang="en-US" sz="2800" b="1" kern="1200" dirty="0"/>
        </a:p>
      </dsp:txBody>
      <dsp:txXfrm>
        <a:off x="424879" y="4461011"/>
        <a:ext cx="1268110" cy="845406"/>
      </dsp:txXfrm>
    </dsp:sp>
    <dsp:sp modelId="{CDE50FE5-FA68-4574-AAB5-3D7087899275}">
      <dsp:nvSpPr>
        <dsp:cNvPr id="0" name=""/>
        <dsp:cNvSpPr/>
      </dsp:nvSpPr>
      <dsp:spPr>
        <a:xfrm>
          <a:off x="1840935" y="4392487"/>
          <a:ext cx="7046485" cy="98245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17780" rIns="0" bIns="17780" numCol="1" spcCol="1270" anchor="ctr" anchorCtr="0">
          <a:noAutofit/>
        </a:bodyPr>
        <a:lstStyle/>
        <a:p>
          <a:pPr lvl="0" algn="l" defTabSz="1244600" rtl="0">
            <a:lnSpc>
              <a:spcPct val="90000"/>
            </a:lnSpc>
            <a:spcBef>
              <a:spcPct val="0"/>
            </a:spcBef>
            <a:spcAft>
              <a:spcPct val="35000"/>
            </a:spcAft>
          </a:pPr>
          <a:r>
            <a:rPr lang="zh-CN" altLang="en-US" sz="2800" b="0" kern="1200" dirty="0" smtClean="0">
              <a:latin typeface="宋体" charset="-122"/>
            </a:rPr>
            <a:t>这是请求分段式管理中所特有的字段，用于表示本段在运行过程中是否做过动态增长</a:t>
          </a:r>
          <a:endParaRPr lang="zh-CN" altLang="en-US" sz="2800" b="1" kern="1200" dirty="0"/>
        </a:p>
      </dsp:txBody>
      <dsp:txXfrm>
        <a:off x="2332162" y="4392487"/>
        <a:ext cx="6064032" cy="98245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2014/11/10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942399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22260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491680" cy="365760"/>
          </a:xfrm>
          <a:prstGeom prst="rect">
            <a:avLst/>
          </a:prstGeom>
        </p:spPr>
        <p:txBody>
          <a:bodyPr/>
          <a:lstStyle/>
          <a:p>
            <a:fld id="{6D0AEAE5-D9D9-4FA0-AE6E-26D3169739E8}" type="datetime8">
              <a:rPr lang="zh-CN" altLang="en-US" smtClean="0"/>
              <a:t>2014年11月10日8时11分</a:t>
            </a:fld>
            <a:endParaRPr lang="zh-CN" altLang="en-US" dirty="0"/>
          </a:p>
        </p:txBody>
      </p:sp>
      <p:sp>
        <p:nvSpPr>
          <p:cNvPr id="5" name="页脚占位符 4"/>
          <p:cNvSpPr>
            <a:spLocks noGrp="1"/>
          </p:cNvSpPr>
          <p:nvPr>
            <p:ph type="ftr" sz="quarter" idx="11"/>
          </p:nvPr>
        </p:nvSpPr>
        <p:spPr>
          <a:xfrm>
            <a:off x="2898648" y="6355080"/>
            <a:ext cx="3474720" cy="36576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7.bin"/><Relationship Id="rId7" Type="http://schemas.openxmlformats.org/officeDocument/2006/relationships/diagramQuickStyle" Target="../diagrams/quickStyle1.xml"/><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wmf"/><Relationship Id="rId9" Type="http://schemas.microsoft.com/office/2007/relationships/diagramDrawing" Target="../diagrams/drawing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第十五讲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存储器管理（四）</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该算法赋予每个页面一个访问字段，用来记录一个页面自上次被访问以来所经历的时间</a:t>
            </a:r>
            <a:r>
              <a:rPr lang="en-US" altLang="zh-CN" dirty="0" smtClean="0"/>
              <a:t>t</a:t>
            </a:r>
            <a:r>
              <a:rPr lang="zh-CN" altLang="en-US" dirty="0" smtClean="0">
                <a:latin typeface="宋体" charset="-122"/>
              </a:rPr>
              <a:t>，当须淘汰一个页面时，选择现有页面中其</a:t>
            </a:r>
            <a:r>
              <a:rPr lang="en-US" altLang="zh-CN" dirty="0" smtClean="0"/>
              <a:t>t</a:t>
            </a:r>
            <a:r>
              <a:rPr lang="zh-CN" altLang="en-US" dirty="0" smtClean="0">
                <a:latin typeface="宋体" charset="-122"/>
              </a:rPr>
              <a:t>值最大的，即最近最久未使用的页面予以淘汰。</a:t>
            </a:r>
            <a:endParaRPr lang="zh-CN" altLang="en-US" dirty="0"/>
          </a:p>
        </p:txBody>
      </p:sp>
      <p:graphicFrame>
        <p:nvGraphicFramePr>
          <p:cNvPr id="154626" name="Object 5"/>
          <p:cNvGraphicFramePr>
            <a:graphicFrameLocks noChangeAspect="1"/>
          </p:cNvGraphicFramePr>
          <p:nvPr/>
        </p:nvGraphicFramePr>
        <p:xfrm>
          <a:off x="152400" y="3645024"/>
          <a:ext cx="8991600" cy="2544762"/>
        </p:xfrm>
        <a:graphic>
          <a:graphicData uri="http://schemas.openxmlformats.org/presentationml/2006/ole">
            <mc:AlternateContent xmlns:mc="http://schemas.openxmlformats.org/markup-compatibility/2006">
              <mc:Choice xmlns:v="urn:schemas-microsoft-com:vml" Requires="v">
                <p:oleObj spid="_x0000_s154629" r:id="rId3" imgW="4313208" imgH="1217075" progId="">
                  <p:embed/>
                </p:oleObj>
              </mc:Choice>
              <mc:Fallback>
                <p:oleObj r:id="rId3" imgW="4313208" imgH="121707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45024"/>
                        <a:ext cx="8991600" cy="2544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a:bodyPr>
          <a:lstStyle/>
          <a:p>
            <a:pPr algn="just">
              <a:lnSpc>
                <a:spcPct val="120000"/>
              </a:lnSpc>
              <a:spcBef>
                <a:spcPct val="50000"/>
              </a:spcBef>
            </a:pPr>
            <a:r>
              <a:rPr lang="en-US" altLang="zh-CN" dirty="0" smtClean="0">
                <a:latin typeface="宋体" charset="-122"/>
              </a:rPr>
              <a:t>2</a:t>
            </a:r>
            <a:r>
              <a:rPr lang="zh-CN" altLang="en-US" dirty="0" smtClean="0">
                <a:latin typeface="宋体" charset="-122"/>
              </a:rPr>
              <a:t>．</a:t>
            </a:r>
            <a:r>
              <a:rPr lang="en-US" altLang="zh-CN" dirty="0" smtClean="0">
                <a:latin typeface="宋体" charset="-122"/>
              </a:rPr>
              <a:t>LRU</a:t>
            </a:r>
            <a:r>
              <a:rPr lang="zh-CN" altLang="en-US" dirty="0" smtClean="0">
                <a:latin typeface="宋体" charset="-122"/>
              </a:rPr>
              <a:t>置换算法的硬件支持</a:t>
            </a:r>
          </a:p>
          <a:p>
            <a:pPr algn="just">
              <a:lnSpc>
                <a:spcPct val="120000"/>
              </a:lnSpc>
              <a:spcBef>
                <a:spcPct val="50000"/>
              </a:spcBef>
            </a:pPr>
            <a:r>
              <a:rPr lang="en-US" altLang="zh-CN" dirty="0" smtClean="0">
                <a:latin typeface="宋体" charset="-122"/>
              </a:rPr>
              <a:t>1) </a:t>
            </a:r>
            <a:r>
              <a:rPr lang="zh-CN" altLang="en-US" dirty="0" smtClean="0">
                <a:latin typeface="宋体" charset="-122"/>
              </a:rPr>
              <a:t>寄存器</a:t>
            </a:r>
          </a:p>
          <a:p>
            <a:pPr>
              <a:lnSpc>
                <a:spcPct val="120000"/>
              </a:lnSpc>
              <a:spcBef>
                <a:spcPct val="50000"/>
              </a:spcBef>
            </a:pPr>
            <a:r>
              <a:rPr lang="zh-CN" altLang="en-US" dirty="0" smtClean="0">
                <a:latin typeface="宋体" charset="-122"/>
              </a:rPr>
              <a:t>　　为了记录某进程在内存中各页的使用情况，须为每个在内存中的页面配置一个移位寄存器，可表示为</a:t>
            </a:r>
            <a:r>
              <a:rPr lang="zh-CN" altLang="en-US" dirty="0" smtClean="0"/>
              <a:t> </a:t>
            </a:r>
            <a:endParaRPr lang="en-US" altLang="zh-CN" dirty="0" smtClean="0"/>
          </a:p>
          <a:p>
            <a:pPr>
              <a:lnSpc>
                <a:spcPct val="120000"/>
              </a:lnSpc>
              <a:spcBef>
                <a:spcPct val="50000"/>
              </a:spcBef>
            </a:pPr>
            <a:r>
              <a:rPr lang="zh-CN" altLang="en-US" dirty="0" smtClean="0">
                <a:latin typeface="宋体" charset="-122"/>
              </a:rPr>
              <a:t>    </a:t>
            </a:r>
            <a:endParaRPr lang="en-US" altLang="zh-CN" dirty="0" smtClean="0">
              <a:latin typeface="宋体" charset="-122"/>
            </a:endParaRPr>
          </a:p>
          <a:p>
            <a:pPr>
              <a:lnSpc>
                <a:spcPct val="120000"/>
              </a:lnSpc>
              <a:spcBef>
                <a:spcPct val="50000"/>
              </a:spcBef>
            </a:pPr>
            <a:r>
              <a:rPr lang="zh-CN" altLang="en-US" dirty="0" smtClean="0">
                <a:latin typeface="宋体" charset="-122"/>
              </a:rPr>
              <a:t>    当进程访问某物理块时，要将相应寄存器的</a:t>
            </a:r>
            <a:r>
              <a:rPr lang="en-US" altLang="zh-CN" dirty="0" smtClean="0"/>
              <a:t>R</a:t>
            </a:r>
            <a:r>
              <a:rPr lang="en-US" altLang="zh-CN" baseline="-25000" dirty="0" smtClean="0"/>
              <a:t>n</a:t>
            </a:r>
            <a:r>
              <a:rPr lang="zh-CN" altLang="en-US" baseline="-25000" dirty="0" smtClean="0">
                <a:latin typeface="宋体" charset="-122"/>
              </a:rPr>
              <a:t>－</a:t>
            </a:r>
            <a:r>
              <a:rPr lang="en-US" altLang="zh-CN" baseline="-25000" dirty="0" smtClean="0"/>
              <a:t>1</a:t>
            </a:r>
            <a:r>
              <a:rPr lang="zh-CN" altLang="en-US" dirty="0" smtClean="0">
                <a:latin typeface="宋体" charset="-122"/>
              </a:rPr>
              <a:t>位置成</a:t>
            </a:r>
            <a:r>
              <a:rPr lang="en-US" altLang="zh-CN" dirty="0" smtClean="0"/>
              <a:t>1</a:t>
            </a:r>
            <a:r>
              <a:rPr lang="zh-CN" altLang="en-US" dirty="0" smtClean="0">
                <a:latin typeface="宋体" charset="-122"/>
              </a:rPr>
              <a:t>。此时，定时信号将每隔一定时间</a:t>
            </a:r>
            <a:r>
              <a:rPr lang="en-US" altLang="zh-CN" dirty="0" smtClean="0"/>
              <a:t>(</a:t>
            </a:r>
            <a:r>
              <a:rPr lang="zh-CN" altLang="en-US" dirty="0" smtClean="0">
                <a:latin typeface="宋体" charset="-122"/>
              </a:rPr>
              <a:t>例如</a:t>
            </a:r>
            <a:r>
              <a:rPr lang="en-US" altLang="zh-CN" dirty="0" smtClean="0"/>
              <a:t>100 ms)</a:t>
            </a:r>
            <a:r>
              <a:rPr lang="zh-CN" altLang="en-US" dirty="0" smtClean="0">
                <a:latin typeface="宋体" charset="-122"/>
              </a:rPr>
              <a:t>将寄存器右移一位。</a:t>
            </a:r>
            <a:endParaRPr lang="en-US" altLang="zh-CN" dirty="0" smtClean="0"/>
          </a:p>
          <a:p>
            <a:pPr>
              <a:lnSpc>
                <a:spcPct val="120000"/>
              </a:lnSpc>
              <a:spcBef>
                <a:spcPct val="50000"/>
              </a:spcBef>
            </a:pPr>
            <a:endParaRPr lang="zh-CN" altLang="en-US" dirty="0" smtClean="0"/>
          </a:p>
          <a:p>
            <a:endParaRPr lang="zh-CN" altLang="en-US" dirty="0"/>
          </a:p>
        </p:txBody>
      </p:sp>
      <p:sp>
        <p:nvSpPr>
          <p:cNvPr id="5" name="Text Box 5"/>
          <p:cNvSpPr txBox="1">
            <a:spLocks noChangeArrowheads="1"/>
          </p:cNvSpPr>
          <p:nvPr/>
        </p:nvSpPr>
        <p:spPr bwMode="auto">
          <a:xfrm>
            <a:off x="1835696" y="3717032"/>
            <a:ext cx="4658648" cy="523220"/>
          </a:xfrm>
          <a:prstGeom prst="rect">
            <a:avLst/>
          </a:prstGeom>
          <a:noFill/>
          <a:ln w="9525">
            <a:noFill/>
            <a:miter lim="800000"/>
            <a:headEnd/>
            <a:tailEnd/>
          </a:ln>
        </p:spPr>
        <p:txBody>
          <a:bodyPr wrap="none">
            <a:spAutoFit/>
          </a:bodyPr>
          <a:lstStyle/>
          <a:p>
            <a:r>
              <a:rPr lang="en-US" altLang="zh-CN" sz="2800" b="0" i="1" dirty="0"/>
              <a:t>R</a:t>
            </a:r>
            <a:r>
              <a:rPr lang="en-US" altLang="zh-CN" sz="2800" b="0" dirty="0"/>
              <a:t> = </a:t>
            </a:r>
            <a:r>
              <a:rPr lang="en-US" altLang="zh-CN" sz="2800" b="0" i="1" dirty="0"/>
              <a:t>R</a:t>
            </a:r>
            <a:r>
              <a:rPr lang="en-US" altLang="zh-CN" sz="2800" b="0" i="1" baseline="-30000" dirty="0"/>
              <a:t>n</a:t>
            </a:r>
            <a:r>
              <a:rPr lang="en-US" altLang="zh-CN" sz="2800" b="0" baseline="-30000" dirty="0"/>
              <a:t>-1</a:t>
            </a:r>
            <a:r>
              <a:rPr lang="en-US" altLang="zh-CN" sz="2800" b="0" i="1" dirty="0"/>
              <a:t>R</a:t>
            </a:r>
            <a:r>
              <a:rPr lang="en-US" altLang="zh-CN" sz="2800" b="0" i="1" baseline="-30000" dirty="0"/>
              <a:t>n</a:t>
            </a:r>
            <a:r>
              <a:rPr lang="en-US" altLang="zh-CN" sz="2800" b="0" baseline="-30000" dirty="0"/>
              <a:t>-2</a:t>
            </a:r>
            <a:r>
              <a:rPr lang="en-US" altLang="zh-CN" sz="2800" b="0" i="1" dirty="0"/>
              <a:t>R</a:t>
            </a:r>
            <a:r>
              <a:rPr lang="en-US" altLang="zh-CN" sz="2800" b="0" i="1" baseline="-30000" dirty="0"/>
              <a:t>n</a:t>
            </a:r>
            <a:r>
              <a:rPr lang="en-US" altLang="zh-CN" sz="2800" b="0" baseline="-30000" dirty="0"/>
              <a:t>-3</a:t>
            </a:r>
            <a:r>
              <a:rPr lang="en-US" altLang="zh-CN" sz="2800" b="0" dirty="0"/>
              <a:t> … </a:t>
            </a:r>
            <a:r>
              <a:rPr lang="en-US" altLang="zh-CN" sz="2800" b="0" i="1" dirty="0"/>
              <a:t>R</a:t>
            </a:r>
            <a:r>
              <a:rPr lang="en-US" altLang="zh-CN" sz="2800" b="0" baseline="-30000" dirty="0"/>
              <a:t>2</a:t>
            </a:r>
            <a:r>
              <a:rPr lang="en-US" altLang="zh-CN" sz="2800" b="0" i="1" dirty="0"/>
              <a:t>R</a:t>
            </a:r>
            <a:r>
              <a:rPr lang="en-US" altLang="zh-CN" sz="2800" b="0" baseline="-30000" dirty="0"/>
              <a:t>1</a:t>
            </a:r>
            <a:r>
              <a:rPr lang="en-US" altLang="zh-CN" sz="2800" b="0" i="1" dirty="0"/>
              <a:t>R</a:t>
            </a:r>
            <a:r>
              <a:rPr lang="en-US" altLang="zh-CN" sz="2800" b="0" baseline="-30000" dirty="0"/>
              <a:t>0</a:t>
            </a:r>
            <a:r>
              <a:rPr lang="en-US" altLang="zh-CN" sz="2800" b="0" dirty="0"/>
              <a:t> </a:t>
            </a:r>
            <a:endParaRPr lang="en-US" altLang="zh-CN" sz="2800" b="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如果我们把</a:t>
            </a:r>
            <a:r>
              <a:rPr lang="en-US" altLang="zh-CN" dirty="0" smtClean="0"/>
              <a:t>n</a:t>
            </a:r>
            <a:r>
              <a:rPr lang="zh-CN" altLang="en-US" dirty="0" smtClean="0">
                <a:latin typeface="宋体" charset="-122"/>
              </a:rPr>
              <a:t>位寄存器的数看做是一个整数，那么，具有最小数值的寄存器所对应的页面，就是最近最久未使用的页面。</a:t>
            </a:r>
            <a:endParaRPr lang="zh-CN" altLang="en-US" dirty="0"/>
          </a:p>
        </p:txBody>
      </p:sp>
      <p:graphicFrame>
        <p:nvGraphicFramePr>
          <p:cNvPr id="155650" name="Object 5"/>
          <p:cNvGraphicFramePr>
            <a:graphicFrameLocks noChangeAspect="1"/>
          </p:cNvGraphicFramePr>
          <p:nvPr/>
        </p:nvGraphicFramePr>
        <p:xfrm>
          <a:off x="-756592" y="3140968"/>
          <a:ext cx="10820400" cy="4403725"/>
        </p:xfrm>
        <a:graphic>
          <a:graphicData uri="http://schemas.openxmlformats.org/presentationml/2006/ole">
            <mc:AlternateContent xmlns:mc="http://schemas.openxmlformats.org/markup-compatibility/2006">
              <mc:Choice xmlns:v="urn:schemas-microsoft-com:vml" Requires="v">
                <p:oleObj spid="_x0000_s155653" name="Document" r:id="rId3" imgW="5410800" imgH="2201400" progId="WPS.Document.6">
                  <p:embed/>
                </p:oleObj>
              </mc:Choice>
              <mc:Fallback>
                <p:oleObj name="Document" r:id="rId3" imgW="5410800" imgH="2201400" progId="WPS.Document.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92" y="3140968"/>
                        <a:ext cx="10820400"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栈</a:t>
            </a:r>
          </a:p>
          <a:p>
            <a:r>
              <a:rPr lang="zh-CN" altLang="en-US" dirty="0" smtClean="0"/>
              <a:t>　　可利用一个特殊的栈来保存当前使用的各个页面的页面号。每当进程访问某页面时，便将该页面的页面号从栈中移出，将它压入栈顶。因此，栈顶始终是最新被访问页面的编号，而栈底则是最近最久未使用页面的页面号。</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56674" name="Object 5"/>
          <p:cNvGraphicFramePr>
            <a:graphicFrameLocks noChangeAspect="1"/>
          </p:cNvGraphicFramePr>
          <p:nvPr/>
        </p:nvGraphicFramePr>
        <p:xfrm>
          <a:off x="457200" y="1905000"/>
          <a:ext cx="8229600" cy="2489200"/>
        </p:xfrm>
        <a:graphic>
          <a:graphicData uri="http://schemas.openxmlformats.org/presentationml/2006/ole">
            <mc:AlternateContent xmlns:mc="http://schemas.openxmlformats.org/markup-compatibility/2006">
              <mc:Choice xmlns:v="urn:schemas-microsoft-com:vml" Requires="v">
                <p:oleObj spid="_x0000_s156677" r:id="rId3" imgW="3089007" imgH="929027" progId="">
                  <p:embed/>
                </p:oleObj>
              </mc:Choice>
              <mc:Fallback>
                <p:oleObj r:id="rId3" imgW="3089007" imgH="929027"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229600" cy="248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normAutofit fontScale="92500" lnSpcReduction="20000"/>
          </a:bodyPr>
          <a:lstStyle/>
          <a:p>
            <a:pPr algn="just">
              <a:spcBef>
                <a:spcPct val="50000"/>
              </a:spcBef>
            </a:pPr>
            <a:r>
              <a:rPr lang="en-US" altLang="zh-CN" dirty="0" smtClean="0">
                <a:latin typeface="宋体" charset="-122"/>
              </a:rPr>
              <a:t>4.8.3</a:t>
            </a:r>
            <a:r>
              <a:rPr lang="zh-CN" altLang="en-US" dirty="0" smtClean="0">
                <a:latin typeface="宋体" charset="-122"/>
              </a:rPr>
              <a:t>　</a:t>
            </a:r>
            <a:r>
              <a:rPr lang="en-US" altLang="zh-CN" dirty="0" smtClean="0">
                <a:latin typeface="宋体" charset="-122"/>
              </a:rPr>
              <a:t>Clock</a:t>
            </a:r>
            <a:r>
              <a:rPr lang="zh-CN" altLang="en-US" dirty="0" smtClean="0">
                <a:latin typeface="宋体" charset="-122"/>
              </a:rPr>
              <a:t>置换算法</a:t>
            </a:r>
          </a:p>
          <a:p>
            <a:pPr algn="just">
              <a:spcBef>
                <a:spcPct val="50000"/>
              </a:spcBef>
            </a:pPr>
            <a:r>
              <a:rPr lang="zh-CN" altLang="en-US" dirty="0" smtClean="0">
                <a:latin typeface="宋体" charset="-122"/>
              </a:rPr>
              <a:t>　　</a:t>
            </a:r>
            <a:r>
              <a:rPr lang="en-US" altLang="zh-CN" dirty="0" smtClean="0">
                <a:latin typeface="宋体" charset="-122"/>
              </a:rPr>
              <a:t>1</a:t>
            </a:r>
            <a:r>
              <a:rPr lang="zh-CN" altLang="en-US" dirty="0" smtClean="0">
                <a:latin typeface="宋体" charset="-122"/>
              </a:rPr>
              <a:t>．简单的</a:t>
            </a:r>
            <a:r>
              <a:rPr lang="en-US" altLang="zh-CN" dirty="0" smtClean="0">
                <a:latin typeface="宋体" charset="-122"/>
              </a:rPr>
              <a:t>Clock</a:t>
            </a:r>
            <a:r>
              <a:rPr lang="zh-CN" altLang="en-US" dirty="0" smtClean="0">
                <a:latin typeface="宋体" charset="-122"/>
              </a:rPr>
              <a:t>置换算法</a:t>
            </a:r>
          </a:p>
          <a:p>
            <a:pPr>
              <a:spcBef>
                <a:spcPct val="50000"/>
              </a:spcBef>
            </a:pPr>
            <a:r>
              <a:rPr lang="zh-CN" altLang="en-US" dirty="0" smtClean="0">
                <a:latin typeface="宋体" charset="-122"/>
              </a:rPr>
              <a:t>　　当采用简单</a:t>
            </a:r>
            <a:r>
              <a:rPr lang="en-US" altLang="zh-CN" dirty="0" smtClean="0"/>
              <a:t>Clock</a:t>
            </a:r>
            <a:r>
              <a:rPr lang="zh-CN" altLang="en-US" dirty="0" smtClean="0">
                <a:latin typeface="宋体" charset="-122"/>
              </a:rPr>
              <a:t>算法时，只需为每页设置一位访问位，再将内存中的所有页面都通过链接指针链接成一个循环队列。当某页被访问时，其访问位被置</a:t>
            </a:r>
            <a:r>
              <a:rPr lang="en-US" altLang="zh-CN" dirty="0" smtClean="0"/>
              <a:t>1</a:t>
            </a:r>
            <a:r>
              <a:rPr lang="zh-CN" altLang="en-US" dirty="0" smtClean="0">
                <a:latin typeface="宋体" charset="-122"/>
              </a:rPr>
              <a:t>。置换算法在选择一页淘汰时，只需检查页的访问位。如果是</a:t>
            </a:r>
            <a:r>
              <a:rPr lang="en-US" altLang="zh-CN" dirty="0" smtClean="0"/>
              <a:t>0</a:t>
            </a:r>
            <a:r>
              <a:rPr lang="zh-CN" altLang="en-US" dirty="0" smtClean="0">
                <a:latin typeface="宋体" charset="-122"/>
              </a:rPr>
              <a:t>，就选择该页换出；若为</a:t>
            </a:r>
            <a:r>
              <a:rPr lang="en-US" altLang="zh-CN" dirty="0" smtClean="0"/>
              <a:t>1</a:t>
            </a:r>
            <a:r>
              <a:rPr lang="zh-CN" altLang="en-US" dirty="0" smtClean="0">
                <a:latin typeface="宋体" charset="-122"/>
              </a:rPr>
              <a:t>，则重新将它置</a:t>
            </a:r>
            <a:r>
              <a:rPr lang="en-US" altLang="zh-CN" dirty="0" smtClean="0"/>
              <a:t>0</a:t>
            </a:r>
            <a:r>
              <a:rPr lang="zh-CN" altLang="en-US" dirty="0" smtClean="0">
                <a:latin typeface="宋体" charset="-122"/>
              </a:rPr>
              <a:t>，暂不换出，而给该页第二次驻留内存的机会，再按照</a:t>
            </a:r>
            <a:r>
              <a:rPr lang="en-US" altLang="zh-CN" dirty="0" smtClean="0"/>
              <a:t>FIFO</a:t>
            </a:r>
            <a:r>
              <a:rPr lang="zh-CN" altLang="en-US" dirty="0" smtClean="0">
                <a:latin typeface="宋体" charset="-122"/>
              </a:rPr>
              <a:t>算法检查下一个页面。</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当检查到队列中的最后一个页面时，若其访问位仍为</a:t>
            </a:r>
            <a:r>
              <a:rPr lang="en-US" altLang="zh-CN" dirty="0" smtClean="0"/>
              <a:t>1</a:t>
            </a:r>
            <a:r>
              <a:rPr lang="zh-CN" altLang="en-US" dirty="0" smtClean="0">
                <a:latin typeface="宋体" charset="-122"/>
              </a:rPr>
              <a:t>，则再返回到队首去检查第一个页面。由于该算法是循环地检查各页面的使用情况，故称为</a:t>
            </a:r>
            <a:r>
              <a:rPr lang="en-US" altLang="zh-CN" dirty="0" smtClean="0"/>
              <a:t>Clock</a:t>
            </a:r>
            <a:r>
              <a:rPr lang="zh-CN" altLang="en-US" dirty="0" smtClean="0">
                <a:latin typeface="宋体" charset="-122"/>
              </a:rPr>
              <a:t>算法。但因该算法只有一位访问位，只能用它表示该页是否已经使用过，而置换时是将未使用过的页面换出去，故又把该算法称为最近未用算法</a:t>
            </a:r>
            <a:r>
              <a:rPr lang="en-US" altLang="zh-CN" dirty="0" smtClean="0"/>
              <a:t>NRU(Not Recently Used)</a:t>
            </a:r>
            <a:r>
              <a:rPr lang="zh-CN" altLang="en-US" dirty="0" smtClean="0">
                <a:latin typeface="宋体" charset="-122"/>
              </a:rPr>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normAutofit fontScale="92500"/>
          </a:bodyPr>
          <a:lstStyle/>
          <a:p>
            <a:pPr algn="just">
              <a:lnSpc>
                <a:spcPct val="130000"/>
              </a:lnSpc>
              <a:spcBef>
                <a:spcPct val="50000"/>
              </a:spcBef>
            </a:pPr>
            <a:r>
              <a:rPr lang="en-US" altLang="zh-CN" dirty="0" smtClean="0">
                <a:latin typeface="宋体" charset="-122"/>
              </a:rPr>
              <a:t>2</a:t>
            </a:r>
            <a:r>
              <a:rPr lang="zh-CN" altLang="en-US" dirty="0" smtClean="0">
                <a:latin typeface="宋体" charset="-122"/>
              </a:rPr>
              <a:t>．改进型</a:t>
            </a:r>
            <a:r>
              <a:rPr lang="en-US" altLang="zh-CN" dirty="0" smtClean="0">
                <a:latin typeface="宋体" charset="-122"/>
              </a:rPr>
              <a:t>Clock</a:t>
            </a:r>
            <a:r>
              <a:rPr lang="zh-CN" altLang="en-US" dirty="0" smtClean="0">
                <a:latin typeface="宋体" charset="-122"/>
              </a:rPr>
              <a:t>置换算法</a:t>
            </a:r>
          </a:p>
          <a:p>
            <a:pPr>
              <a:lnSpc>
                <a:spcPct val="130000"/>
              </a:lnSpc>
              <a:spcBef>
                <a:spcPct val="50000"/>
              </a:spcBef>
            </a:pPr>
            <a:r>
              <a:rPr lang="zh-CN" altLang="en-US" dirty="0" smtClean="0">
                <a:latin typeface="宋体" charset="-122"/>
              </a:rPr>
              <a:t>　　在将一个页面换出时，如果该页已被修改过，便须将该页重新写回到磁盘上；但如果该页未被修改过，则不必将它拷回磁盘。在改进型</a:t>
            </a:r>
            <a:r>
              <a:rPr lang="en-US" altLang="zh-CN" dirty="0" smtClean="0"/>
              <a:t>Clock</a:t>
            </a:r>
            <a:r>
              <a:rPr lang="zh-CN" altLang="en-US" dirty="0" smtClean="0">
                <a:latin typeface="宋体" charset="-122"/>
              </a:rPr>
              <a:t>算法中，除须考虑页面的使用情况外，还须再增加一个因素，即置换代价，这样，选择页面换出时，既要是未使用过的页面，又要是未被修改过的页面。把同时满足这两个条件的页面作为首选淘汰的页面。由访问位</a:t>
            </a:r>
            <a:r>
              <a:rPr lang="en-US" altLang="zh-CN" dirty="0" smtClean="0"/>
              <a:t>A</a:t>
            </a:r>
            <a:r>
              <a:rPr lang="zh-CN" altLang="en-US" dirty="0" smtClean="0">
                <a:latin typeface="宋体" charset="-122"/>
              </a:rPr>
              <a:t>和修改位</a:t>
            </a:r>
            <a:r>
              <a:rPr lang="en-US" altLang="zh-CN" dirty="0" smtClean="0"/>
              <a:t>M</a:t>
            </a:r>
            <a:r>
              <a:rPr lang="zh-CN" altLang="en-US" dirty="0" smtClean="0">
                <a:latin typeface="宋体" charset="-122"/>
              </a:rPr>
              <a:t>可以组合成下面四种类型的页面：</a:t>
            </a:r>
            <a:r>
              <a:rPr lang="zh-CN" altLang="en-US" dirty="0" smtClean="0"/>
              <a:t> </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a:xfrm>
            <a:off x="251521" y="692150"/>
            <a:ext cx="8424168" cy="5400675"/>
          </a:xfrm>
        </p:spPr>
        <p:txBody>
          <a:bodyPr/>
          <a:lstStyle/>
          <a:p>
            <a:pPr algn="just">
              <a:lnSpc>
                <a:spcPct val="120000"/>
              </a:lnSpc>
              <a:spcBef>
                <a:spcPct val="50000"/>
              </a:spcBef>
            </a:pPr>
            <a:r>
              <a:rPr lang="en-US" altLang="zh-CN" dirty="0" smtClean="0">
                <a:latin typeface="宋体" charset="-122"/>
              </a:rPr>
              <a:t>    1</a:t>
            </a:r>
            <a:r>
              <a:rPr lang="zh-CN" altLang="en-US" dirty="0" smtClean="0">
                <a:latin typeface="宋体" charset="-122"/>
              </a:rPr>
              <a:t>类</a:t>
            </a:r>
            <a:r>
              <a:rPr lang="en-US" altLang="zh-CN" dirty="0" smtClean="0">
                <a:latin typeface="宋体" charset="-122"/>
              </a:rPr>
              <a:t>(A=0</a:t>
            </a:r>
            <a:r>
              <a:rPr lang="zh-CN" altLang="en-US" dirty="0" smtClean="0">
                <a:latin typeface="宋体" charset="-122"/>
              </a:rPr>
              <a:t>，</a:t>
            </a:r>
            <a:r>
              <a:rPr lang="en-US" altLang="zh-CN" dirty="0" smtClean="0">
                <a:latin typeface="宋体" charset="-122"/>
              </a:rPr>
              <a:t>M=0)</a:t>
            </a:r>
            <a:r>
              <a:rPr lang="zh-CN" altLang="en-US" dirty="0" smtClean="0">
                <a:latin typeface="宋体" charset="-122"/>
              </a:rPr>
              <a:t>：表示该页最近既未被访问，又未被修改，是最佳淘汰页。</a:t>
            </a:r>
          </a:p>
          <a:p>
            <a:pPr algn="just">
              <a:lnSpc>
                <a:spcPct val="120000"/>
              </a:lnSpc>
              <a:spcBef>
                <a:spcPct val="50000"/>
              </a:spcBef>
            </a:pPr>
            <a:r>
              <a:rPr lang="zh-CN" altLang="en-US" dirty="0" smtClean="0">
                <a:latin typeface="宋体" charset="-122"/>
              </a:rPr>
              <a:t>　　</a:t>
            </a:r>
            <a:r>
              <a:rPr lang="en-US" altLang="zh-CN" dirty="0" smtClean="0">
                <a:latin typeface="宋体" charset="-122"/>
              </a:rPr>
              <a:t>2</a:t>
            </a:r>
            <a:r>
              <a:rPr lang="zh-CN" altLang="en-US" dirty="0" smtClean="0">
                <a:latin typeface="宋体" charset="-122"/>
              </a:rPr>
              <a:t>类</a:t>
            </a:r>
            <a:r>
              <a:rPr lang="en-US" altLang="zh-CN" dirty="0" smtClean="0">
                <a:latin typeface="宋体" charset="-122"/>
              </a:rPr>
              <a:t>(A=0</a:t>
            </a:r>
            <a:r>
              <a:rPr lang="zh-CN" altLang="en-US" dirty="0" smtClean="0">
                <a:latin typeface="宋体" charset="-122"/>
              </a:rPr>
              <a:t>，</a:t>
            </a:r>
            <a:r>
              <a:rPr lang="en-US" altLang="zh-CN" dirty="0" smtClean="0">
                <a:latin typeface="宋体" charset="-122"/>
              </a:rPr>
              <a:t>M=1)</a:t>
            </a:r>
            <a:r>
              <a:rPr lang="zh-CN" altLang="en-US" dirty="0" smtClean="0">
                <a:latin typeface="宋体" charset="-122"/>
              </a:rPr>
              <a:t>：表示该页最近未被访问，但已被修改，并不是很好的淘汰页。</a:t>
            </a:r>
          </a:p>
          <a:p>
            <a:pPr algn="just">
              <a:lnSpc>
                <a:spcPct val="120000"/>
              </a:lnSpc>
              <a:spcBef>
                <a:spcPct val="50000"/>
              </a:spcBef>
            </a:pPr>
            <a:r>
              <a:rPr lang="zh-CN" altLang="en-US" dirty="0" smtClean="0">
                <a:latin typeface="宋体" charset="-122"/>
              </a:rPr>
              <a:t>　　</a:t>
            </a:r>
            <a:r>
              <a:rPr lang="en-US" altLang="zh-CN" dirty="0" smtClean="0">
                <a:latin typeface="宋体" charset="-122"/>
              </a:rPr>
              <a:t>3</a:t>
            </a:r>
            <a:r>
              <a:rPr lang="zh-CN" altLang="en-US" dirty="0" smtClean="0">
                <a:latin typeface="宋体" charset="-122"/>
              </a:rPr>
              <a:t>类</a:t>
            </a:r>
            <a:r>
              <a:rPr lang="en-US" altLang="zh-CN" dirty="0" smtClean="0">
                <a:latin typeface="宋体" charset="-122"/>
              </a:rPr>
              <a:t>(A=1</a:t>
            </a:r>
            <a:r>
              <a:rPr lang="zh-CN" altLang="en-US" dirty="0" smtClean="0">
                <a:latin typeface="宋体" charset="-122"/>
              </a:rPr>
              <a:t>，</a:t>
            </a:r>
            <a:r>
              <a:rPr lang="en-US" altLang="zh-CN" dirty="0" smtClean="0">
                <a:latin typeface="宋体" charset="-122"/>
              </a:rPr>
              <a:t>M=0)</a:t>
            </a:r>
            <a:r>
              <a:rPr lang="zh-CN" altLang="en-US" dirty="0" smtClean="0">
                <a:latin typeface="宋体" charset="-122"/>
              </a:rPr>
              <a:t>：表示该页最近已被访问，但未被修改，该页有可能再被访问。</a:t>
            </a:r>
          </a:p>
          <a:p>
            <a:pPr>
              <a:lnSpc>
                <a:spcPct val="120000"/>
              </a:lnSpc>
              <a:spcBef>
                <a:spcPct val="50000"/>
              </a:spcBef>
            </a:pPr>
            <a:r>
              <a:rPr lang="zh-CN" altLang="en-US" dirty="0" smtClean="0"/>
              <a:t>　　</a:t>
            </a:r>
            <a:r>
              <a:rPr lang="en-US" altLang="zh-CN" dirty="0" smtClean="0"/>
              <a:t>4</a:t>
            </a:r>
            <a:r>
              <a:rPr lang="zh-CN" altLang="en-US" dirty="0" smtClean="0">
                <a:latin typeface="宋体" charset="-122"/>
              </a:rPr>
              <a:t>类</a:t>
            </a:r>
            <a:r>
              <a:rPr lang="en-US" altLang="zh-CN" dirty="0" smtClean="0"/>
              <a:t>(A=1</a:t>
            </a:r>
            <a:r>
              <a:rPr lang="zh-CN" altLang="en-US" dirty="0" smtClean="0">
                <a:latin typeface="宋体" charset="-122"/>
              </a:rPr>
              <a:t>，</a:t>
            </a:r>
            <a:r>
              <a:rPr lang="en-US" altLang="zh-CN" dirty="0" smtClean="0"/>
              <a:t>M=1)</a:t>
            </a:r>
            <a:r>
              <a:rPr lang="zh-CN" altLang="en-US" dirty="0" smtClean="0">
                <a:latin typeface="宋体" charset="-122"/>
              </a:rPr>
              <a:t>：表示该页最近已被访问且被修改，该页可能再被访问。</a:t>
            </a:r>
            <a:r>
              <a:rPr lang="zh-CN" altLang="en-US" dirty="0" smtClean="0"/>
              <a:t> </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zh-CN" altLang="en-US" dirty="0" smtClean="0">
                <a:latin typeface="宋体" charset="-122"/>
              </a:rPr>
              <a:t>    在内存中的每个页必定是这四类页面之一，在进行页面置换时，可采用与简单</a:t>
            </a:r>
            <a:r>
              <a:rPr lang="en-US" altLang="zh-CN" dirty="0" smtClean="0">
                <a:latin typeface="宋体" charset="-122"/>
              </a:rPr>
              <a:t>Clock</a:t>
            </a:r>
            <a:r>
              <a:rPr lang="zh-CN" altLang="en-US" dirty="0" smtClean="0">
                <a:latin typeface="宋体" charset="-122"/>
              </a:rPr>
              <a:t>算法相类似的算法，其差别在于该算法须同时检查访问位与修改位，以确定该页是四类页面中的哪一种。其执行过程可分成以下三步：</a:t>
            </a:r>
            <a:endParaRPr lang="en-US" altLang="zh-CN" dirty="0" smtClean="0">
              <a:latin typeface="宋体" charset="-122"/>
            </a:endParaRPr>
          </a:p>
          <a:p>
            <a:r>
              <a:rPr lang="en-US" altLang="zh-CN" dirty="0" smtClean="0"/>
              <a:t>    (1) </a:t>
            </a:r>
            <a:r>
              <a:rPr lang="zh-CN" altLang="en-US" dirty="0" smtClean="0">
                <a:latin typeface="宋体" charset="-122"/>
              </a:rPr>
              <a:t>从指针所指示的当前位置开始，扫描循环队列，寻找</a:t>
            </a:r>
            <a:r>
              <a:rPr lang="en-US" altLang="zh-CN" dirty="0" smtClean="0"/>
              <a:t>A=0</a:t>
            </a:r>
            <a:r>
              <a:rPr lang="zh-CN" altLang="en-US" dirty="0" smtClean="0">
                <a:latin typeface="宋体" charset="-122"/>
              </a:rPr>
              <a:t>且</a:t>
            </a:r>
            <a:r>
              <a:rPr lang="en-US" altLang="zh-CN" dirty="0" smtClean="0"/>
              <a:t>M=0</a:t>
            </a:r>
            <a:r>
              <a:rPr lang="zh-CN" altLang="en-US" dirty="0" smtClean="0">
                <a:latin typeface="宋体" charset="-122"/>
              </a:rPr>
              <a:t>的第一类页面，将所遇到的第一个页面作为所选中的淘汰页。在第一次扫描期间不改变访问位</a:t>
            </a:r>
            <a:r>
              <a:rPr lang="en-US" altLang="zh-CN" dirty="0" smtClean="0"/>
              <a:t>A</a:t>
            </a:r>
            <a:r>
              <a:rPr lang="zh-CN" altLang="en-US" dirty="0" smtClean="0">
                <a:latin typeface="宋体" charset="-122"/>
              </a:rPr>
              <a:t>。</a:t>
            </a:r>
            <a:r>
              <a:rPr lang="zh-CN" altLang="en-US" dirty="0" smtClean="0"/>
              <a:t> </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a:bodyPr>
          <a:lstStyle/>
          <a:p>
            <a:pPr>
              <a:lnSpc>
                <a:spcPct val="120000"/>
              </a:lnSpc>
            </a:pPr>
            <a:r>
              <a:rPr lang="zh-CN" altLang="en-US" sz="2800" dirty="0" smtClean="0"/>
              <a:t>页面置换算法</a:t>
            </a:r>
            <a:endParaRPr lang="en-US" altLang="zh-CN" sz="2800" dirty="0" smtClean="0"/>
          </a:p>
          <a:p>
            <a:pPr lvl="1">
              <a:lnSpc>
                <a:spcPct val="120000"/>
              </a:lnSpc>
            </a:pPr>
            <a:r>
              <a:rPr lang="zh-CN" altLang="en-US" sz="2800" dirty="0" smtClean="0"/>
              <a:t>最佳置换算法和先进先出置换算法</a:t>
            </a:r>
            <a:endParaRPr lang="en-US" altLang="zh-CN" sz="2800" dirty="0" smtClean="0"/>
          </a:p>
          <a:p>
            <a:pPr lvl="1">
              <a:lnSpc>
                <a:spcPct val="120000"/>
              </a:lnSpc>
            </a:pPr>
            <a:r>
              <a:rPr lang="zh-CN" altLang="en-US" sz="2800" dirty="0" smtClean="0"/>
              <a:t>最近最久未使用（</a:t>
            </a:r>
            <a:r>
              <a:rPr lang="en-US" altLang="zh-CN" sz="2800" dirty="0" smtClean="0"/>
              <a:t>LRU</a:t>
            </a:r>
            <a:r>
              <a:rPr lang="zh-CN" altLang="en-US" sz="2800" dirty="0" smtClean="0"/>
              <a:t>）置换算法</a:t>
            </a:r>
            <a:endParaRPr lang="en-US" altLang="zh-CN" sz="2800" dirty="0" smtClean="0"/>
          </a:p>
          <a:p>
            <a:pPr lvl="1">
              <a:lnSpc>
                <a:spcPct val="120000"/>
              </a:lnSpc>
            </a:pPr>
            <a:r>
              <a:rPr lang="en-US" altLang="zh-CN" sz="2800" dirty="0" smtClean="0"/>
              <a:t>Clock</a:t>
            </a:r>
            <a:r>
              <a:rPr lang="zh-CN" altLang="en-US" sz="2800" dirty="0" smtClean="0"/>
              <a:t>置换算法</a:t>
            </a:r>
            <a:endParaRPr lang="en-US" altLang="zh-CN" sz="2800" dirty="0" smtClean="0"/>
          </a:p>
          <a:p>
            <a:pPr lvl="1">
              <a:lnSpc>
                <a:spcPct val="120000"/>
              </a:lnSpc>
            </a:pPr>
            <a:r>
              <a:rPr lang="zh-CN" altLang="en-US" sz="2800" dirty="0" smtClean="0"/>
              <a:t>其他置换算法</a:t>
            </a:r>
            <a:endParaRPr lang="en-US" altLang="zh-CN" sz="2800" dirty="0" smtClean="0"/>
          </a:p>
          <a:p>
            <a:pPr>
              <a:lnSpc>
                <a:spcPct val="120000"/>
              </a:lnSpc>
            </a:pPr>
            <a:r>
              <a:rPr lang="zh-CN" altLang="en-US" sz="2800" dirty="0" smtClean="0"/>
              <a:t>请求分段存储管理方式</a:t>
            </a:r>
            <a:endParaRPr lang="en-US" altLang="zh-CN" sz="2800" dirty="0" smtClean="0"/>
          </a:p>
          <a:p>
            <a:pPr lvl="1">
              <a:lnSpc>
                <a:spcPct val="120000"/>
              </a:lnSpc>
            </a:pPr>
            <a:r>
              <a:rPr lang="zh-CN" altLang="en-US" sz="2800" dirty="0" smtClean="0"/>
              <a:t>请求分段中的硬件支持</a:t>
            </a:r>
            <a:endParaRPr lang="en-US" altLang="zh-CN" sz="2800" dirty="0" smtClean="0"/>
          </a:p>
          <a:p>
            <a:pPr lvl="1">
              <a:lnSpc>
                <a:spcPct val="120000"/>
              </a:lnSpc>
            </a:pPr>
            <a:r>
              <a:rPr lang="zh-CN" altLang="en-US" sz="2800" dirty="0" smtClean="0"/>
              <a:t>分段的共享和保护</a:t>
            </a:r>
            <a:endParaRPr lang="en-US" altLang="zh-CN"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lnSpcReduction="10000"/>
          </a:bodyPr>
          <a:lstStyle/>
          <a:p>
            <a:r>
              <a:rPr lang="en-US" altLang="zh-CN" dirty="0" smtClean="0">
                <a:latin typeface="宋体" charset="-122"/>
              </a:rPr>
              <a:t>    (2) </a:t>
            </a:r>
            <a:r>
              <a:rPr lang="zh-CN" altLang="en-US" dirty="0" smtClean="0">
                <a:latin typeface="宋体" charset="-122"/>
              </a:rPr>
              <a:t>如果第一步失败，即查找一周后未遇到第一类页面，则开始第二轮扫描，寻找</a:t>
            </a:r>
            <a:r>
              <a:rPr lang="en-US" altLang="zh-CN" dirty="0" smtClean="0">
                <a:latin typeface="宋体" charset="-122"/>
              </a:rPr>
              <a:t>A=0</a:t>
            </a:r>
            <a:r>
              <a:rPr lang="zh-CN" altLang="en-US" dirty="0" smtClean="0">
                <a:latin typeface="宋体" charset="-122"/>
              </a:rPr>
              <a:t>且</a:t>
            </a:r>
            <a:r>
              <a:rPr lang="en-US" altLang="zh-CN" dirty="0" smtClean="0">
                <a:latin typeface="宋体" charset="-122"/>
              </a:rPr>
              <a:t>M=1</a:t>
            </a:r>
            <a:r>
              <a:rPr lang="zh-CN" altLang="en-US" dirty="0" smtClean="0">
                <a:latin typeface="宋体" charset="-122"/>
              </a:rPr>
              <a:t>的第二类页面，将所遇到的第一个这类页面作为淘汰页。在第二轮扫描期间，将所有扫描过的页面的访问位都置</a:t>
            </a:r>
            <a:r>
              <a:rPr lang="en-US" altLang="zh-CN" dirty="0" smtClean="0">
                <a:latin typeface="宋体" charset="-122"/>
              </a:rPr>
              <a:t>0</a:t>
            </a:r>
            <a:r>
              <a:rPr lang="zh-CN" altLang="en-US" dirty="0" smtClean="0">
                <a:latin typeface="宋体" charset="-122"/>
              </a:rPr>
              <a:t>。</a:t>
            </a:r>
            <a:endParaRPr lang="en-US" altLang="zh-CN" dirty="0" smtClean="0">
              <a:latin typeface="宋体" charset="-122"/>
            </a:endParaRPr>
          </a:p>
          <a:p>
            <a:r>
              <a:rPr lang="en-US" altLang="zh-CN" dirty="0" smtClean="0">
                <a:latin typeface="宋体" charset="-122"/>
              </a:rPr>
              <a:t>    (3) </a:t>
            </a:r>
            <a:r>
              <a:rPr lang="zh-CN" altLang="en-US" dirty="0" smtClean="0">
                <a:latin typeface="宋体" charset="-122"/>
              </a:rPr>
              <a:t>如果第二步也失败，亦即未找到第二类页面，则将指针返回到开始的位置，并将所有的访问位复</a:t>
            </a:r>
            <a:r>
              <a:rPr lang="en-US" altLang="zh-CN" dirty="0" smtClean="0">
                <a:latin typeface="宋体" charset="-122"/>
              </a:rPr>
              <a:t>0</a:t>
            </a:r>
            <a:r>
              <a:rPr lang="zh-CN" altLang="en-US" dirty="0" smtClean="0">
                <a:latin typeface="宋体" charset="-122"/>
              </a:rPr>
              <a:t>。然后重复第一步，如果仍失败，必要时再重复第二步，此时就一定能找到被淘汰的页。</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smtClean="0">
                <a:latin typeface="宋体" charset="-122"/>
              </a:rPr>
              <a:t>4.8.4</a:t>
            </a:r>
            <a:r>
              <a:rPr lang="zh-CN" altLang="en-US" dirty="0" smtClean="0">
                <a:latin typeface="宋体" charset="-122"/>
              </a:rPr>
              <a:t>　其它置换算法</a:t>
            </a:r>
          </a:p>
          <a:p>
            <a:pPr algn="just">
              <a:lnSpc>
                <a:spcPct val="120000"/>
              </a:lnSpc>
              <a:spcBef>
                <a:spcPct val="50000"/>
              </a:spcBef>
            </a:pPr>
            <a:r>
              <a:rPr lang="zh-CN" altLang="en-US" dirty="0" smtClean="0">
                <a:latin typeface="宋体" charset="-122"/>
              </a:rPr>
              <a:t>　　</a:t>
            </a:r>
            <a:r>
              <a:rPr lang="en-US" altLang="zh-CN" dirty="0" smtClean="0">
                <a:latin typeface="宋体" charset="-122"/>
              </a:rPr>
              <a:t>1</a:t>
            </a:r>
            <a:r>
              <a:rPr lang="zh-CN" altLang="en-US" dirty="0" smtClean="0">
                <a:latin typeface="宋体" charset="-122"/>
              </a:rPr>
              <a:t>．最少使用</a:t>
            </a:r>
            <a:r>
              <a:rPr lang="en-US" altLang="zh-CN" dirty="0" smtClean="0">
                <a:latin typeface="宋体" charset="-122"/>
              </a:rPr>
              <a:t>(LFU</a:t>
            </a:r>
            <a:r>
              <a:rPr lang="zh-CN" altLang="en-US" dirty="0" smtClean="0">
                <a:latin typeface="宋体" charset="-122"/>
              </a:rPr>
              <a:t>：</a:t>
            </a:r>
            <a:r>
              <a:rPr lang="en-US" altLang="zh-CN" dirty="0" smtClean="0">
                <a:latin typeface="宋体" charset="-122"/>
              </a:rPr>
              <a:t>Least Frequently Used)</a:t>
            </a:r>
            <a:r>
              <a:rPr lang="zh-CN" altLang="en-US" dirty="0" smtClean="0">
                <a:latin typeface="宋体" charset="-122"/>
              </a:rPr>
              <a:t>置换算法</a:t>
            </a:r>
          </a:p>
          <a:p>
            <a:pPr>
              <a:lnSpc>
                <a:spcPct val="120000"/>
              </a:lnSpc>
              <a:spcBef>
                <a:spcPct val="50000"/>
              </a:spcBef>
            </a:pPr>
            <a:r>
              <a:rPr lang="zh-CN" altLang="en-US" dirty="0" smtClean="0">
                <a:latin typeface="宋体" charset="-122"/>
              </a:rPr>
              <a:t>　　在采用最少使用置换算法时，为在内存中的每个页面设置一个移位寄存器，用来记录该页面被访问的频率。该置换算法选择在最近时期使用最少的页面作为淘汰页。由于存储器具有较高的访问速度，例如</a:t>
            </a:r>
            <a:r>
              <a:rPr lang="en-US" altLang="zh-CN" dirty="0" smtClean="0"/>
              <a:t>100 ns</a:t>
            </a:r>
            <a:r>
              <a:rPr lang="zh-CN" altLang="en-US" dirty="0" smtClean="0">
                <a:latin typeface="宋体" charset="-122"/>
              </a:rPr>
              <a:t>，在</a:t>
            </a:r>
            <a:r>
              <a:rPr lang="en-US" altLang="zh-CN" dirty="0" smtClean="0"/>
              <a:t>1 ms</a:t>
            </a:r>
            <a:r>
              <a:rPr lang="zh-CN" altLang="en-US" dirty="0" smtClean="0">
                <a:latin typeface="宋体" charset="-122"/>
              </a:rPr>
              <a:t>时间内可能对某页面连续访问成千上万次</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因此，通常不能直接利用计数器来记录某页被访问的次数，而是采用移位寄存器方式。每次访问某页时，便将该移位寄存器的最高位置</a:t>
            </a:r>
            <a:r>
              <a:rPr lang="en-US" altLang="zh-CN" dirty="0" smtClean="0"/>
              <a:t>1</a:t>
            </a:r>
            <a:r>
              <a:rPr lang="zh-CN" altLang="en-US" dirty="0" smtClean="0">
                <a:latin typeface="宋体" charset="-122"/>
              </a:rPr>
              <a:t>，再每隔一定时间</a:t>
            </a:r>
            <a:r>
              <a:rPr lang="en-US" altLang="zh-CN" dirty="0" smtClean="0"/>
              <a:t>(</a:t>
            </a:r>
            <a:r>
              <a:rPr lang="zh-CN" altLang="en-US" dirty="0" smtClean="0">
                <a:latin typeface="宋体" charset="-122"/>
              </a:rPr>
              <a:t>例如</a:t>
            </a:r>
            <a:r>
              <a:rPr lang="en-US" altLang="zh-CN" dirty="0" smtClean="0"/>
              <a:t>100 ms)</a:t>
            </a:r>
            <a:r>
              <a:rPr lang="zh-CN" altLang="en-US" dirty="0" smtClean="0">
                <a:latin typeface="宋体" charset="-122"/>
              </a:rPr>
              <a:t>右移一次。这样，在最近一段时间使用最少的页面将是∑</a:t>
            </a:r>
            <a:r>
              <a:rPr lang="en-US" altLang="zh-CN" dirty="0" err="1" smtClean="0"/>
              <a:t>Ri</a:t>
            </a:r>
            <a:r>
              <a:rPr lang="zh-CN" altLang="en-US" dirty="0" smtClean="0">
                <a:latin typeface="宋体" charset="-122"/>
              </a:rPr>
              <a:t>最小的页。</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normAutofit/>
          </a:bodyPr>
          <a:lstStyle/>
          <a:p>
            <a:pPr algn="just">
              <a:lnSpc>
                <a:spcPct val="120000"/>
              </a:lnSpc>
              <a:spcBef>
                <a:spcPct val="50000"/>
              </a:spcBef>
            </a:pPr>
            <a:r>
              <a:rPr lang="en-US" altLang="zh-CN" dirty="0" smtClean="0">
                <a:latin typeface="宋体" charset="-122"/>
              </a:rPr>
              <a:t>2</a:t>
            </a:r>
            <a:r>
              <a:rPr lang="zh-CN" altLang="en-US" dirty="0" smtClean="0">
                <a:latin typeface="宋体" charset="-122"/>
              </a:rPr>
              <a:t>．页面缓冲算法</a:t>
            </a:r>
            <a:r>
              <a:rPr lang="en-US" altLang="zh-CN" dirty="0" smtClean="0">
                <a:latin typeface="宋体" charset="-122"/>
              </a:rPr>
              <a:t>(PBA</a:t>
            </a:r>
            <a:r>
              <a:rPr lang="zh-CN" altLang="en-US" dirty="0" smtClean="0">
                <a:latin typeface="宋体" charset="-122"/>
              </a:rPr>
              <a:t>：</a:t>
            </a:r>
            <a:r>
              <a:rPr lang="en-US" altLang="zh-CN" dirty="0" smtClean="0">
                <a:latin typeface="宋体" charset="-122"/>
              </a:rPr>
              <a:t>Page Buffering Algorithm)</a:t>
            </a:r>
            <a:r>
              <a:rPr lang="zh-CN" altLang="en-US" dirty="0" smtClean="0">
                <a:latin typeface="宋体" charset="-122"/>
              </a:rPr>
              <a:t>　</a:t>
            </a:r>
          </a:p>
          <a:p>
            <a:pPr>
              <a:lnSpc>
                <a:spcPct val="120000"/>
              </a:lnSpc>
              <a:spcBef>
                <a:spcPct val="50000"/>
              </a:spcBef>
            </a:pPr>
            <a:r>
              <a:rPr lang="zh-CN" altLang="en-US" dirty="0" smtClean="0">
                <a:latin typeface="宋体" charset="-122"/>
              </a:rPr>
              <a:t>　　它采用了前述的可变分配和局部置换方式，置换算法采用的是</a:t>
            </a:r>
            <a:r>
              <a:rPr lang="en-US" altLang="zh-CN" dirty="0" smtClean="0"/>
              <a:t>FIFO</a:t>
            </a:r>
            <a:r>
              <a:rPr lang="zh-CN" altLang="en-US" dirty="0" smtClean="0">
                <a:latin typeface="宋体" charset="-122"/>
              </a:rPr>
              <a:t>。该算法规定将一个被淘汰的页放入两个链表中的一个，即如果页面未被修改，就将它直接放入空闲链表中；否则，便放入已修改页面的链表中。须注意的是，这时页面在内存中并不做物理上的移动，而只是将页表中的表项移到上述两个链表之一中。</a:t>
            </a:r>
            <a:r>
              <a:rPr lang="zh-CN" altLang="en-US" dirty="0" smtClean="0"/>
              <a:t> </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a:xfrm>
            <a:off x="467544" y="692696"/>
            <a:ext cx="8207375" cy="5761186"/>
          </a:xfrm>
        </p:spPr>
        <p:txBody>
          <a:bodyPr>
            <a:normAutofit/>
          </a:bodyPr>
          <a:lstStyle/>
          <a:p>
            <a:r>
              <a:rPr lang="zh-CN" altLang="en-US" dirty="0" smtClean="0">
                <a:latin typeface="宋体" charset="-122"/>
              </a:rPr>
              <a:t>当有一个未被修改的页要换出时，实际上并不将它换出内存，而是把该未被修改的页所在的物理块挂在自由页链表的末尾。类似地，在置换一个已修改的页面时，也将其所在的物理块挂在修改页面链表的末尾。利用这种方式可使已被修改的页面和未被修改的页面都仍然保留在内存中。当该进程以后再次访问这些页面时，只需花费较小的开销，使这些页面又返回到该进程的驻留集中。</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当被修改的页面数目达到一定值时，例如</a:t>
            </a:r>
            <a:r>
              <a:rPr lang="en-US" altLang="zh-CN" dirty="0" smtClean="0"/>
              <a:t>64</a:t>
            </a:r>
            <a:r>
              <a:rPr lang="zh-CN" altLang="en-US" dirty="0" smtClean="0">
                <a:latin typeface="宋体" charset="-122"/>
              </a:rPr>
              <a:t>个页面，再将它们一起写回到磁盘上，从而显著地减少了磁盘</a:t>
            </a:r>
            <a:r>
              <a:rPr lang="en-US" altLang="zh-CN" dirty="0" smtClean="0"/>
              <a:t>I/O</a:t>
            </a:r>
            <a:r>
              <a:rPr lang="zh-CN" altLang="en-US" dirty="0" smtClean="0">
                <a:latin typeface="宋体" charset="-122"/>
              </a:rPr>
              <a:t>的操作次数。</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a:xfrm>
            <a:off x="468313" y="548680"/>
            <a:ext cx="8207375" cy="5544145"/>
          </a:xfrm>
        </p:spPr>
        <p:txBody>
          <a:bodyPr>
            <a:normAutofit/>
          </a:bodyPr>
          <a:lstStyle/>
          <a:p>
            <a:pPr algn="ctr"/>
            <a:r>
              <a:rPr lang="en-US" altLang="zh-CN" sz="3200" dirty="0" smtClean="0"/>
              <a:t>4.9</a:t>
            </a:r>
            <a:r>
              <a:rPr lang="zh-CN" altLang="en-US" sz="3200" dirty="0" smtClean="0"/>
              <a:t>　请求分段存储管理方式 </a:t>
            </a:r>
          </a:p>
          <a:p>
            <a:pPr algn="just">
              <a:lnSpc>
                <a:spcPct val="130000"/>
              </a:lnSpc>
              <a:spcBef>
                <a:spcPct val="50000"/>
              </a:spcBef>
            </a:pPr>
            <a:r>
              <a:rPr lang="en-US" altLang="zh-CN" dirty="0" smtClean="0">
                <a:latin typeface="宋体" charset="-122"/>
              </a:rPr>
              <a:t>4.9.1</a:t>
            </a:r>
            <a:r>
              <a:rPr lang="zh-CN" altLang="en-US" dirty="0" smtClean="0">
                <a:latin typeface="宋体" charset="-122"/>
              </a:rPr>
              <a:t>　请求分段中的硬件支持</a:t>
            </a:r>
          </a:p>
          <a:p>
            <a:pPr algn="just">
              <a:lnSpc>
                <a:spcPct val="130000"/>
              </a:lnSpc>
              <a:spcBef>
                <a:spcPct val="50000"/>
              </a:spcBef>
            </a:pPr>
            <a:r>
              <a:rPr lang="en-US" altLang="zh-CN" dirty="0" smtClean="0">
                <a:latin typeface="宋体" charset="-122"/>
              </a:rPr>
              <a:t>1</a:t>
            </a:r>
            <a:r>
              <a:rPr lang="zh-CN" altLang="en-US" dirty="0" smtClean="0">
                <a:latin typeface="宋体" charset="-122"/>
              </a:rPr>
              <a:t>．段表机制</a:t>
            </a:r>
          </a:p>
          <a:p>
            <a:r>
              <a:rPr lang="zh-CN" altLang="en-US" dirty="0" smtClean="0">
                <a:latin typeface="宋体" charset="-122"/>
              </a:rPr>
              <a:t>    在请求分段式管理中所需的主要数据结构是段表。由于在应用程序的许多段中，只有一部分段装入内存，其余的一些段仍留在外存上，故须在段表中增加若干项，以供程序在调进、调出时参考。</a:t>
            </a:r>
            <a:endParaRPr lang="zh-CN" altLang="en-US" dirty="0"/>
          </a:p>
        </p:txBody>
      </p:sp>
      <p:graphicFrame>
        <p:nvGraphicFramePr>
          <p:cNvPr id="157698" name="Object 7"/>
          <p:cNvGraphicFramePr>
            <a:graphicFrameLocks noChangeAspect="1"/>
          </p:cNvGraphicFramePr>
          <p:nvPr/>
        </p:nvGraphicFramePr>
        <p:xfrm>
          <a:off x="0" y="5445224"/>
          <a:ext cx="9144000" cy="1052512"/>
        </p:xfrm>
        <a:graphic>
          <a:graphicData uri="http://schemas.openxmlformats.org/presentationml/2006/ole">
            <mc:AlternateContent xmlns:mc="http://schemas.openxmlformats.org/markup-compatibility/2006">
              <mc:Choice xmlns:v="urn:schemas-microsoft-com:vml" Requires="v">
                <p:oleObj spid="_x0000_s157701" name="Document" r:id="rId3" imgW="5410800" imgH="622440" progId="WPS.Document.6">
                  <p:embed/>
                </p:oleObj>
              </mc:Choice>
              <mc:Fallback>
                <p:oleObj name="Document" r:id="rId3" imgW="5410800" imgH="622440" progId="WPS.Document.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45224"/>
                        <a:ext cx="91440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58722" name="Object 7"/>
          <p:cNvGraphicFramePr>
            <a:graphicFrameLocks noChangeAspect="1"/>
          </p:cNvGraphicFramePr>
          <p:nvPr/>
        </p:nvGraphicFramePr>
        <p:xfrm>
          <a:off x="0" y="404664"/>
          <a:ext cx="9144000" cy="1052513"/>
        </p:xfrm>
        <a:graphic>
          <a:graphicData uri="http://schemas.openxmlformats.org/presentationml/2006/ole">
            <mc:AlternateContent xmlns:mc="http://schemas.openxmlformats.org/markup-compatibility/2006">
              <mc:Choice xmlns:v="urn:schemas-microsoft-com:vml" Requires="v">
                <p:oleObj spid="_x0000_s158725" name="Document" r:id="rId3" imgW="5410800" imgH="622440" progId="WPS.Document.6">
                  <p:embed/>
                </p:oleObj>
              </mc:Choice>
              <mc:Fallback>
                <p:oleObj name="Document" r:id="rId3" imgW="5410800" imgH="622440" progId="WPS.Document.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4664"/>
                        <a:ext cx="91440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图示 5"/>
          <p:cNvGraphicFramePr/>
          <p:nvPr/>
        </p:nvGraphicFramePr>
        <p:xfrm>
          <a:off x="107504" y="1196752"/>
          <a:ext cx="9036496" cy="5400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zh-CN" altLang="en-US" dirty="0" smtClean="0">
                <a:latin typeface="宋体" charset="-122"/>
              </a:rPr>
              <a:t>　</a:t>
            </a:r>
            <a:r>
              <a:rPr lang="en-US" altLang="zh-CN" dirty="0" smtClean="0">
                <a:latin typeface="宋体" charset="-122"/>
              </a:rPr>
              <a:t>2</a:t>
            </a:r>
            <a:r>
              <a:rPr lang="zh-CN" altLang="en-US" dirty="0" smtClean="0">
                <a:latin typeface="宋体" charset="-122"/>
              </a:rPr>
              <a:t>．缺段中断机构</a:t>
            </a:r>
            <a:endParaRPr lang="en-US" altLang="zh-CN" dirty="0" smtClean="0">
              <a:latin typeface="宋体" charset="-122"/>
            </a:endParaRPr>
          </a:p>
          <a:p>
            <a:r>
              <a:rPr lang="zh-CN" altLang="en-US" dirty="0" smtClean="0">
                <a:latin typeface="宋体" charset="-122"/>
              </a:rPr>
              <a:t>    在请求分段系统中，每当发现运行进程所要访问的段尚未调入内存时，便由缺段中断机构产生一缺段中断信号，进入</a:t>
            </a:r>
            <a:r>
              <a:rPr lang="en-US" altLang="zh-CN" dirty="0" smtClean="0"/>
              <a:t>OS</a:t>
            </a:r>
            <a:r>
              <a:rPr lang="zh-CN" altLang="en-US" dirty="0" smtClean="0">
                <a:latin typeface="宋体" charset="-122"/>
              </a:rPr>
              <a:t>后由缺段中断处理程序将所需的段调入内存。缺段中断机构与缺页中断机构类似，它同样需要在一条指令的执行期间，产生和处理中断，以及在一条指令执行期间，可能产生多次缺段中断。由于段不是定长的，这使对缺段中断的处理要比对缺页中断的处理复杂。</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159746" name="Object 5"/>
          <p:cNvGraphicFramePr>
            <a:graphicFrameLocks noChangeAspect="1"/>
          </p:cNvGraphicFramePr>
          <p:nvPr/>
        </p:nvGraphicFramePr>
        <p:xfrm>
          <a:off x="1219200" y="685800"/>
          <a:ext cx="7543800" cy="5738813"/>
        </p:xfrm>
        <a:graphic>
          <a:graphicData uri="http://schemas.openxmlformats.org/presentationml/2006/ole">
            <mc:AlternateContent xmlns:mc="http://schemas.openxmlformats.org/markup-compatibility/2006">
              <mc:Choice xmlns:v="urn:schemas-microsoft-com:vml" Requires="v">
                <p:oleObj spid="_x0000_s159749" r:id="rId3" imgW="3982028" imgH="3027872" progId="">
                  <p:embed/>
                </p:oleObj>
              </mc:Choice>
              <mc:Fallback>
                <p:oleObj r:id="rId3" imgW="3982028" imgH="3027872"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7543800" cy="573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p:txBody>
          <a:bodyPr>
            <a:normAutofit/>
          </a:bodyPr>
          <a:lstStyle/>
          <a:p>
            <a:pPr algn="ctr"/>
            <a:r>
              <a:rPr lang="en-US" altLang="zh-CN" sz="3200" dirty="0" smtClean="0"/>
              <a:t>4.8</a:t>
            </a:r>
            <a:r>
              <a:rPr lang="zh-CN" altLang="en-US" sz="3200" dirty="0" smtClean="0">
                <a:latin typeface="宋体" charset="-122"/>
              </a:rPr>
              <a:t>　页面置换算法</a:t>
            </a:r>
            <a:r>
              <a:rPr lang="zh-CN" altLang="en-US" sz="3200" dirty="0" smtClean="0"/>
              <a:t> </a:t>
            </a:r>
          </a:p>
          <a:p>
            <a:r>
              <a:rPr lang="en-US" altLang="zh-CN" dirty="0" smtClean="0"/>
              <a:t>4.8.1</a:t>
            </a:r>
            <a:r>
              <a:rPr lang="zh-CN" altLang="en-US" dirty="0" smtClean="0"/>
              <a:t>　最佳置换算法和先进先出置换算法</a:t>
            </a:r>
          </a:p>
          <a:p>
            <a:r>
              <a:rPr lang="en-US" altLang="zh-CN" dirty="0" smtClean="0"/>
              <a:t>1</a:t>
            </a:r>
            <a:r>
              <a:rPr lang="zh-CN" altLang="en-US" dirty="0" smtClean="0"/>
              <a:t>．最佳</a:t>
            </a:r>
            <a:r>
              <a:rPr lang="en-US" altLang="zh-CN" dirty="0" smtClean="0"/>
              <a:t>(Optimal)</a:t>
            </a:r>
            <a:r>
              <a:rPr lang="zh-CN" altLang="en-US" dirty="0" smtClean="0"/>
              <a:t>置换算法</a:t>
            </a:r>
          </a:p>
          <a:p>
            <a:r>
              <a:rPr lang="zh-CN" altLang="en-US" dirty="0" smtClean="0"/>
              <a:t>    最佳置换算法是一种理论上的算法。其所选择的被淘汰页面，将是以后永不使用的，或许是在最长</a:t>
            </a:r>
            <a:r>
              <a:rPr lang="en-US" altLang="zh-CN" dirty="0" smtClean="0"/>
              <a:t>(</a:t>
            </a:r>
            <a:r>
              <a:rPr lang="zh-CN" altLang="en-US" dirty="0" smtClean="0"/>
              <a:t>未来</a:t>
            </a:r>
            <a:r>
              <a:rPr lang="en-US" altLang="zh-CN" dirty="0" smtClean="0"/>
              <a:t>)</a:t>
            </a:r>
            <a:r>
              <a:rPr lang="zh-CN" altLang="en-US" dirty="0" smtClean="0"/>
              <a:t>时间内不再被访问的页面。采用最佳置换算法，通常可保证获得最低的缺页率。</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en-US" altLang="zh-CN" dirty="0" smtClean="0">
                <a:latin typeface="宋体" charset="-122"/>
              </a:rPr>
              <a:t>3</a:t>
            </a:r>
            <a:r>
              <a:rPr lang="zh-CN" altLang="en-US" dirty="0" smtClean="0">
                <a:latin typeface="宋体" charset="-122"/>
              </a:rPr>
              <a:t>．地址变换机构</a:t>
            </a:r>
            <a:endParaRPr lang="zh-CN" altLang="en-US" dirty="0"/>
          </a:p>
        </p:txBody>
      </p:sp>
      <p:graphicFrame>
        <p:nvGraphicFramePr>
          <p:cNvPr id="160770" name="Object 5"/>
          <p:cNvGraphicFramePr>
            <a:graphicFrameLocks noChangeAspect="1"/>
          </p:cNvGraphicFramePr>
          <p:nvPr/>
        </p:nvGraphicFramePr>
        <p:xfrm>
          <a:off x="2105025" y="152400"/>
          <a:ext cx="5046663" cy="6324600"/>
        </p:xfrm>
        <a:graphic>
          <a:graphicData uri="http://schemas.openxmlformats.org/presentationml/2006/ole">
            <mc:AlternateContent xmlns:mc="http://schemas.openxmlformats.org/markup-compatibility/2006">
              <mc:Choice xmlns:v="urn:schemas-microsoft-com:vml" Requires="v">
                <p:oleObj spid="_x0000_s160773" r:id="rId3" imgW="2405270" imgH="3016995" progId="">
                  <p:embed/>
                </p:oleObj>
              </mc:Choice>
              <mc:Fallback>
                <p:oleObj r:id="rId3" imgW="2405270" imgH="301699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152400"/>
                        <a:ext cx="5046663" cy="632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smtClean="0">
                <a:latin typeface="宋体" charset="-122"/>
              </a:rPr>
              <a:t>4.9.2</a:t>
            </a:r>
            <a:r>
              <a:rPr lang="zh-CN" altLang="en-US" dirty="0" smtClean="0">
                <a:latin typeface="宋体" charset="-122"/>
              </a:rPr>
              <a:t>　分段的共享与保护</a:t>
            </a:r>
          </a:p>
          <a:p>
            <a:pPr algn="just">
              <a:lnSpc>
                <a:spcPct val="130000"/>
              </a:lnSpc>
              <a:spcBef>
                <a:spcPct val="50000"/>
              </a:spcBef>
            </a:pPr>
            <a:r>
              <a:rPr lang="en-US" altLang="zh-CN" dirty="0" smtClean="0">
                <a:latin typeface="宋体" charset="-122"/>
              </a:rPr>
              <a:t>1</a:t>
            </a:r>
            <a:r>
              <a:rPr lang="zh-CN" altLang="en-US" dirty="0" smtClean="0">
                <a:latin typeface="宋体" charset="-122"/>
              </a:rPr>
              <a:t>．共享段表</a:t>
            </a:r>
          </a:p>
          <a:p>
            <a:pPr>
              <a:lnSpc>
                <a:spcPct val="130000"/>
              </a:lnSpc>
              <a:spcBef>
                <a:spcPct val="50000"/>
              </a:spcBef>
            </a:pPr>
            <a:r>
              <a:rPr lang="zh-CN" altLang="en-US" dirty="0" smtClean="0">
                <a:latin typeface="宋体" charset="-122"/>
              </a:rPr>
              <a:t>　　为了实现分段共享，可在系统中配置一张共享段表，所有各共享段都在共享段表中占有一表项。表项中记录了共享段的段号、段长、内存始址、存在位等信息，并记录了共享此分段的每个进程的情况。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r>
              <a:rPr lang="en-US" altLang="zh-CN" dirty="0" smtClean="0">
                <a:latin typeface="宋体" charset="-122"/>
              </a:rPr>
              <a:t>(1) </a:t>
            </a:r>
            <a:r>
              <a:rPr lang="zh-CN" altLang="en-US" dirty="0" smtClean="0">
                <a:latin typeface="宋体" charset="-122"/>
              </a:rPr>
              <a:t>共享进程计数</a:t>
            </a:r>
            <a:r>
              <a:rPr lang="en-US" altLang="zh-CN" dirty="0" smtClean="0">
                <a:latin typeface="宋体" charset="-122"/>
              </a:rPr>
              <a:t>count</a:t>
            </a:r>
            <a:r>
              <a:rPr lang="zh-CN" altLang="en-US" dirty="0" smtClean="0">
                <a:latin typeface="宋体" charset="-122"/>
              </a:rPr>
              <a:t>。共享段是为多个进程所需要的，当某进程不再需要而释放它时，系统并不回收该段所占内存区，仅当所有共享该段的进程全都不再需要它时，才由系统回收该段所占内存区。</a:t>
            </a:r>
            <a:endParaRPr lang="zh-CN" altLang="en-US" dirty="0"/>
          </a:p>
        </p:txBody>
      </p:sp>
      <p:graphicFrame>
        <p:nvGraphicFramePr>
          <p:cNvPr id="161794" name="Object 6"/>
          <p:cNvGraphicFramePr>
            <a:graphicFrameLocks noChangeAspect="1"/>
          </p:cNvGraphicFramePr>
          <p:nvPr/>
        </p:nvGraphicFramePr>
        <p:xfrm>
          <a:off x="899592" y="3212976"/>
          <a:ext cx="7772400" cy="3443287"/>
        </p:xfrm>
        <a:graphic>
          <a:graphicData uri="http://schemas.openxmlformats.org/presentationml/2006/ole">
            <mc:AlternateContent xmlns:mc="http://schemas.openxmlformats.org/markup-compatibility/2006">
              <mc:Choice xmlns:v="urn:schemas-microsoft-com:vml" Requires="v">
                <p:oleObj spid="_x0000_s161797" r:id="rId3" imgW="3161019" imgH="1397104" progId="">
                  <p:embed/>
                </p:oleObj>
              </mc:Choice>
              <mc:Fallback>
                <p:oleObj r:id="rId3" imgW="3161019" imgH="1397104"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212976"/>
                        <a:ext cx="7772400" cy="344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latin typeface="宋体" charset="-122"/>
              </a:rPr>
              <a:t>存取控制字段。对于一个共享段，应给不同的进程以不同的存取权限。例如，对于文件主，通常允许他读和写；而对其它进程，则可能只允许读，甚至只允许执行。</a:t>
            </a:r>
            <a:endParaRPr lang="zh-CN" altLang="en-US" dirty="0"/>
          </a:p>
        </p:txBody>
      </p:sp>
      <p:graphicFrame>
        <p:nvGraphicFramePr>
          <p:cNvPr id="161794" name="Object 6"/>
          <p:cNvGraphicFramePr>
            <a:graphicFrameLocks noChangeAspect="1"/>
          </p:cNvGraphicFramePr>
          <p:nvPr/>
        </p:nvGraphicFramePr>
        <p:xfrm>
          <a:off x="899592" y="3212976"/>
          <a:ext cx="7772400" cy="3443287"/>
        </p:xfrm>
        <a:graphic>
          <a:graphicData uri="http://schemas.openxmlformats.org/presentationml/2006/ole">
            <mc:AlternateContent xmlns:mc="http://schemas.openxmlformats.org/markup-compatibility/2006">
              <mc:Choice xmlns:v="urn:schemas-microsoft-com:vml" Requires="v">
                <p:oleObj spid="_x0000_s162821" r:id="rId3" imgW="3161019" imgH="1397104" progId="">
                  <p:embed/>
                </p:oleObj>
              </mc:Choice>
              <mc:Fallback>
                <p:oleObj r:id="rId3" imgW="3161019" imgH="1397104"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212976"/>
                        <a:ext cx="7772400" cy="344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normAutofit/>
          </a:bodyPr>
          <a:lstStyle/>
          <a:p>
            <a:pPr algn="just">
              <a:spcBef>
                <a:spcPct val="50000"/>
              </a:spcBef>
            </a:pPr>
            <a:r>
              <a:rPr lang="en-US" altLang="zh-CN" dirty="0" smtClean="0">
                <a:latin typeface="宋体" charset="-122"/>
              </a:rPr>
              <a:t>2</a:t>
            </a:r>
            <a:r>
              <a:rPr lang="zh-CN" altLang="en-US" dirty="0" smtClean="0">
                <a:latin typeface="宋体" charset="-122"/>
              </a:rPr>
              <a:t>．共享段的分配与回收</a:t>
            </a:r>
          </a:p>
          <a:p>
            <a:pPr algn="just">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共享段的分配</a:t>
            </a:r>
          </a:p>
          <a:p>
            <a:pPr>
              <a:spcBef>
                <a:spcPct val="50000"/>
              </a:spcBef>
            </a:pPr>
            <a:r>
              <a:rPr lang="zh-CN" altLang="en-US" dirty="0" smtClean="0">
                <a:latin typeface="宋体" charset="-122"/>
              </a:rPr>
              <a:t>　　在为共享段分配内存时，对第一个请求使用该共享段的进程，由系统为该共享段分配一物理区，再把共享段调入该区，同时将该区的始址填入请求进程的段表的相应项中，还须在共享段表中增加一表项，填写有关数据，把</a:t>
            </a:r>
            <a:r>
              <a:rPr lang="en-US" altLang="zh-CN" dirty="0" smtClean="0"/>
              <a:t>count</a:t>
            </a:r>
            <a:r>
              <a:rPr lang="zh-CN" altLang="en-US" dirty="0" smtClean="0">
                <a:latin typeface="宋体" charset="-122"/>
              </a:rPr>
              <a:t>置为</a:t>
            </a:r>
            <a:r>
              <a:rPr lang="en-US" altLang="zh-CN" dirty="0" smtClean="0"/>
              <a:t>1</a:t>
            </a:r>
            <a:r>
              <a:rPr lang="zh-CN" altLang="en-US" dirty="0" smtClean="0">
                <a:latin typeface="宋体" charset="-122"/>
              </a:rPr>
              <a:t>；</a:t>
            </a:r>
            <a:endParaRPr lang="zh-CN" altLang="en-US" dirty="0" smtClean="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    之后，当又有其它进程需要调用该共享段时，由于该共享段已被调入内存，故此时无须再为该段分配内存，而只需在调用进程的段表中增加一表项，填写该共享段的物理地址；在共享段的段表中，填上调用进程的进程名、存取控制等，再执行</a:t>
            </a:r>
            <a:r>
              <a:rPr lang="en-US" altLang="zh-CN" dirty="0" smtClean="0"/>
              <a:t>count :=count+1</a:t>
            </a:r>
            <a:r>
              <a:rPr lang="zh-CN" altLang="en-US" dirty="0" smtClean="0">
                <a:latin typeface="宋体" charset="-122"/>
              </a:rPr>
              <a:t>操作，以表明有两个进程共享该段。</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smtClean="0">
                <a:latin typeface="宋体" charset="-122"/>
              </a:rPr>
              <a:t>2) </a:t>
            </a:r>
            <a:r>
              <a:rPr lang="zh-CN" altLang="en-US" dirty="0" smtClean="0">
                <a:latin typeface="宋体" charset="-122"/>
              </a:rPr>
              <a:t>共享段的回收</a:t>
            </a:r>
          </a:p>
          <a:p>
            <a:pPr>
              <a:lnSpc>
                <a:spcPct val="120000"/>
              </a:lnSpc>
              <a:spcBef>
                <a:spcPct val="50000"/>
              </a:spcBef>
            </a:pPr>
            <a:r>
              <a:rPr lang="zh-CN" altLang="en-US" dirty="0" smtClean="0">
                <a:latin typeface="宋体" charset="-122"/>
              </a:rPr>
              <a:t>　　当共享此段的某进程不再需要该段时，应将该段释放，包括撤消在该进程段表中共享段所对应的表项，以及执行</a:t>
            </a:r>
            <a:r>
              <a:rPr lang="en-US" altLang="zh-CN" dirty="0" smtClean="0"/>
              <a:t>count :=count-1</a:t>
            </a:r>
            <a:r>
              <a:rPr lang="zh-CN" altLang="en-US" dirty="0" smtClean="0">
                <a:latin typeface="宋体" charset="-122"/>
              </a:rPr>
              <a:t>操作。若结果为</a:t>
            </a:r>
            <a:r>
              <a:rPr lang="en-US" altLang="zh-CN" dirty="0" smtClean="0"/>
              <a:t>0</a:t>
            </a:r>
            <a:r>
              <a:rPr lang="zh-CN" altLang="en-US" dirty="0" smtClean="0">
                <a:latin typeface="宋体" charset="-122"/>
              </a:rPr>
              <a:t>，则须由系统回收该共享段的物理内存，以及取消在共享段表中该段所对应的表项，表明此时已没有进程使用该段；否则</a:t>
            </a:r>
            <a:r>
              <a:rPr lang="en-US" altLang="zh-CN" dirty="0" smtClean="0"/>
              <a:t>(</a:t>
            </a:r>
            <a:r>
              <a:rPr lang="zh-CN" altLang="en-US" dirty="0" smtClean="0">
                <a:latin typeface="宋体" charset="-122"/>
              </a:rPr>
              <a:t>减</a:t>
            </a:r>
            <a:r>
              <a:rPr lang="en-US" altLang="zh-CN" dirty="0" smtClean="0"/>
              <a:t>1</a:t>
            </a:r>
            <a:r>
              <a:rPr lang="zh-CN" altLang="en-US" dirty="0" smtClean="0">
                <a:latin typeface="宋体" charset="-122"/>
              </a:rPr>
              <a:t>结果不为</a:t>
            </a:r>
            <a:r>
              <a:rPr lang="en-US" altLang="zh-CN" dirty="0" smtClean="0"/>
              <a:t>0)</a:t>
            </a:r>
            <a:r>
              <a:rPr lang="zh-CN" altLang="en-US" dirty="0" smtClean="0">
                <a:latin typeface="宋体" charset="-122"/>
              </a:rPr>
              <a:t>，只是取消调用者进程在共享段表中的有关记录。</a:t>
            </a:r>
            <a:r>
              <a:rPr lang="zh-CN" altLang="en-US" dirty="0" smtClean="0"/>
              <a:t> </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a:bodyPr>
          <a:lstStyle/>
          <a:p>
            <a:pPr algn="just">
              <a:lnSpc>
                <a:spcPct val="120000"/>
              </a:lnSpc>
              <a:spcBef>
                <a:spcPct val="50000"/>
              </a:spcBef>
            </a:pPr>
            <a:r>
              <a:rPr lang="en-US" altLang="zh-CN" dirty="0" smtClean="0">
                <a:latin typeface="宋体" charset="-122"/>
              </a:rPr>
              <a:t>3</a:t>
            </a:r>
            <a:r>
              <a:rPr lang="zh-CN" altLang="en-US" dirty="0" smtClean="0">
                <a:latin typeface="宋体" charset="-122"/>
              </a:rPr>
              <a:t>．分段保护</a:t>
            </a:r>
          </a:p>
          <a:p>
            <a:pPr algn="just">
              <a:lnSpc>
                <a:spcPct val="120000"/>
              </a:lnSpc>
              <a:spcBef>
                <a:spcPct val="50000"/>
              </a:spcBef>
            </a:pPr>
            <a:r>
              <a:rPr lang="zh-CN" altLang="en-US" dirty="0" smtClean="0">
                <a:latin typeface="宋体" charset="-122"/>
              </a:rPr>
              <a:t>　　在分段系统中，由于每个分段在逻辑上是独立的，因而比较容易实现信息保护。目前，常采用以下几种措施来确保信息的安全。</a:t>
            </a:r>
            <a:endParaRPr lang="en-US" altLang="zh-CN" dirty="0" smtClean="0">
              <a:latin typeface="宋体" charset="-122"/>
            </a:endParaRPr>
          </a:p>
          <a:p>
            <a:pPr algn="just">
              <a:lnSpc>
                <a:spcPct val="120000"/>
              </a:lnSpc>
              <a:spcBef>
                <a:spcPct val="50000"/>
              </a:spcBef>
            </a:pPr>
            <a:r>
              <a:rPr lang="en-US" altLang="zh-CN" dirty="0" smtClean="0">
                <a:latin typeface="宋体" charset="-122"/>
              </a:rPr>
              <a:t>1) </a:t>
            </a:r>
            <a:r>
              <a:rPr lang="zh-CN" altLang="en-US" dirty="0" smtClean="0">
                <a:latin typeface="宋体" charset="-122"/>
              </a:rPr>
              <a:t>越界检查</a:t>
            </a:r>
          </a:p>
          <a:p>
            <a:pPr>
              <a:lnSpc>
                <a:spcPct val="120000"/>
              </a:lnSpc>
              <a:spcBef>
                <a:spcPct val="50000"/>
              </a:spcBef>
            </a:pPr>
            <a:r>
              <a:rPr lang="zh-CN" altLang="en-US" dirty="0" smtClean="0">
                <a:latin typeface="宋体" charset="-122"/>
              </a:rPr>
              <a:t>　　在进行存储访问时，首先将逻辑地址空间的段号与段表长度进行比较，如果段号等于或大于段表长度，将发出地址越界中断信号；其次，还要检查段内地址是否等于或大于段长，若大于段长，将产生地址越界中断信号，从而保证了每个进程只能在自己的地址空间内运行。</a:t>
            </a:r>
            <a:r>
              <a:rPr lang="zh-CN" altLang="en-US" dirty="0" smtClean="0"/>
              <a:t> </a:t>
            </a:r>
          </a:p>
          <a:p>
            <a:pPr algn="just">
              <a:lnSpc>
                <a:spcPct val="120000"/>
              </a:lnSpc>
              <a:spcBef>
                <a:spcPct val="50000"/>
              </a:spcBef>
            </a:pPr>
            <a:endParaRPr lang="zh-CN" altLang="en-US" dirty="0" smtClean="0">
              <a:latin typeface="宋体" charset="-122"/>
            </a:endParaRP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normAutofit lnSpcReduction="10000"/>
          </a:bodyPr>
          <a:lstStyle/>
          <a:p>
            <a:pPr algn="just">
              <a:lnSpc>
                <a:spcPct val="120000"/>
              </a:lnSpc>
              <a:spcBef>
                <a:spcPct val="50000"/>
              </a:spcBef>
            </a:pPr>
            <a:r>
              <a:rPr lang="en-US" altLang="zh-CN" dirty="0" smtClean="0">
                <a:latin typeface="宋体" charset="-122"/>
              </a:rPr>
              <a:t>2) </a:t>
            </a:r>
            <a:r>
              <a:rPr lang="zh-CN" altLang="en-US" dirty="0" smtClean="0">
                <a:latin typeface="宋体" charset="-122"/>
              </a:rPr>
              <a:t>存取控制检查</a:t>
            </a:r>
          </a:p>
          <a:p>
            <a:pPr algn="just">
              <a:lnSpc>
                <a:spcPct val="120000"/>
              </a:lnSpc>
              <a:spcBef>
                <a:spcPct val="50000"/>
              </a:spcBef>
            </a:pPr>
            <a:r>
              <a:rPr lang="zh-CN" altLang="en-US" dirty="0" smtClean="0">
                <a:latin typeface="宋体" charset="-122"/>
              </a:rPr>
              <a:t>　　在段表的每个表项中，都设置了一个</a:t>
            </a:r>
            <a:r>
              <a:rPr lang="zh-CN" altLang="en-US" dirty="0" smtClean="0">
                <a:latin typeface="Courier New" pitchFamily="49" charset="0"/>
              </a:rPr>
              <a:t>“</a:t>
            </a:r>
            <a:r>
              <a:rPr lang="zh-CN" altLang="en-US" dirty="0" smtClean="0">
                <a:latin typeface="宋体" charset="-122"/>
              </a:rPr>
              <a:t>存取控制</a:t>
            </a:r>
            <a:r>
              <a:rPr lang="zh-CN" altLang="en-US" dirty="0" smtClean="0">
                <a:latin typeface="Courier New" pitchFamily="49" charset="0"/>
              </a:rPr>
              <a:t>”</a:t>
            </a:r>
            <a:r>
              <a:rPr lang="zh-CN" altLang="en-US" dirty="0" smtClean="0">
                <a:latin typeface="宋体" charset="-122"/>
              </a:rPr>
              <a:t>字段，用于规定对该段的访问方式。通常的访问方式有：</a:t>
            </a:r>
          </a:p>
          <a:p>
            <a:pPr algn="just">
              <a:lnSpc>
                <a:spcPct val="12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只读，即只允许进程对该段中的程序或数据进行读访问。</a:t>
            </a:r>
          </a:p>
          <a:p>
            <a:pPr algn="just">
              <a:lnSpc>
                <a:spcPct val="120000"/>
              </a:lnSpc>
              <a:spcBef>
                <a:spcPct val="50000"/>
              </a:spcBef>
            </a:pPr>
            <a:r>
              <a:rPr lang="zh-CN" altLang="en-US" dirty="0" smtClean="0">
                <a:latin typeface="宋体" charset="-122"/>
              </a:rPr>
              <a:t>　　</a:t>
            </a:r>
            <a:r>
              <a:rPr lang="en-US" altLang="zh-CN" dirty="0" smtClean="0">
                <a:latin typeface="宋体" charset="-122"/>
              </a:rPr>
              <a:t>(2) </a:t>
            </a:r>
            <a:r>
              <a:rPr lang="zh-CN" altLang="en-US" dirty="0" smtClean="0">
                <a:latin typeface="宋体" charset="-122"/>
              </a:rPr>
              <a:t>只执行，即只允许进程调用该段去执行，但不准读该段的内容，也不允许对该段执行写操作。</a:t>
            </a:r>
          </a:p>
          <a:p>
            <a:pPr>
              <a:lnSpc>
                <a:spcPct val="120000"/>
              </a:lnSpc>
              <a:spcBef>
                <a:spcPct val="50000"/>
              </a:spcBef>
            </a:pPr>
            <a:r>
              <a:rPr lang="zh-CN" altLang="en-US" dirty="0" smtClean="0"/>
              <a:t>　　</a:t>
            </a:r>
            <a:r>
              <a:rPr lang="en-US" altLang="zh-CN" dirty="0" smtClean="0"/>
              <a:t>(3) </a:t>
            </a:r>
            <a:r>
              <a:rPr lang="zh-CN" altLang="en-US" dirty="0" smtClean="0">
                <a:latin typeface="宋体" charset="-122"/>
              </a:rPr>
              <a:t>读</a:t>
            </a:r>
            <a:r>
              <a:rPr lang="en-US" altLang="zh-CN" dirty="0" smtClean="0"/>
              <a:t>/</a:t>
            </a:r>
            <a:r>
              <a:rPr lang="zh-CN" altLang="en-US" dirty="0" smtClean="0">
                <a:latin typeface="宋体" charset="-122"/>
              </a:rPr>
              <a:t>写，即允许进程对该段进行读</a:t>
            </a:r>
            <a:r>
              <a:rPr lang="en-US" altLang="zh-CN" dirty="0" smtClean="0"/>
              <a:t>/</a:t>
            </a:r>
            <a:r>
              <a:rPr lang="zh-CN" altLang="en-US" dirty="0" smtClean="0">
                <a:latin typeface="宋体" charset="-122"/>
              </a:rPr>
              <a:t>写访问。</a:t>
            </a:r>
            <a:r>
              <a:rPr lang="zh-CN" altLang="en-US" dirty="0" smtClean="0"/>
              <a:t>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smtClean="0">
                <a:latin typeface="宋体" charset="-122"/>
              </a:rPr>
              <a:t>3) </a:t>
            </a:r>
            <a:r>
              <a:rPr lang="zh-CN" altLang="en-US" dirty="0" smtClean="0">
                <a:latin typeface="宋体" charset="-122"/>
              </a:rPr>
              <a:t>环保护机构</a:t>
            </a:r>
          </a:p>
          <a:p>
            <a:pPr algn="just">
              <a:spcBef>
                <a:spcPct val="50000"/>
              </a:spcBef>
            </a:pPr>
            <a:r>
              <a:rPr lang="zh-CN" altLang="en-US" dirty="0" smtClean="0">
                <a:latin typeface="宋体" charset="-122"/>
              </a:rPr>
              <a:t>　　这是一种功能较完善的保护机制。在该机制中规定：低编号的环具有高优先权。</a:t>
            </a:r>
            <a:r>
              <a:rPr lang="en-US" altLang="zh-CN" dirty="0" smtClean="0">
                <a:latin typeface="宋体" charset="-122"/>
              </a:rPr>
              <a:t>OS</a:t>
            </a:r>
            <a:r>
              <a:rPr lang="zh-CN" altLang="en-US" dirty="0" smtClean="0">
                <a:latin typeface="宋体" charset="-122"/>
              </a:rPr>
              <a:t>核心处于</a:t>
            </a:r>
            <a:r>
              <a:rPr lang="en-US" altLang="zh-CN" dirty="0" smtClean="0">
                <a:latin typeface="宋体" charset="-122"/>
              </a:rPr>
              <a:t>0</a:t>
            </a:r>
            <a:r>
              <a:rPr lang="zh-CN" altLang="en-US" dirty="0" smtClean="0">
                <a:latin typeface="宋体" charset="-122"/>
              </a:rPr>
              <a:t>环内；某些重要的实用程序和操作系统服务占居中间环；而一般的应用程序则被安排在外环上。在环系统中，程序的访问和调用应遵循以下规则：</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r>
              <a:rPr lang="zh-CN" altLang="en-US" dirty="0" smtClean="0"/>
              <a:t>但由于人们目前还无法预知一个进程在内存的若干个页面中，哪一个页面是未来最长时间内不再被访问的，因而该算法是无法实现的，但可以利用该算法去评价其它算法。</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smtClean="0">
                <a:latin typeface="宋体" charset="-122"/>
              </a:rPr>
              <a:t>    (1) </a:t>
            </a:r>
            <a:r>
              <a:rPr lang="zh-CN" altLang="en-US" dirty="0" smtClean="0">
                <a:latin typeface="宋体" charset="-122"/>
              </a:rPr>
              <a:t>一个程序可以访问驻留在相同环或较低特权环中的数据。</a:t>
            </a:r>
          </a:p>
          <a:p>
            <a:pPr algn="just">
              <a:lnSpc>
                <a:spcPct val="120000"/>
              </a:lnSpc>
              <a:spcBef>
                <a:spcPct val="50000"/>
              </a:spcBef>
            </a:pPr>
            <a:r>
              <a:rPr lang="zh-CN" altLang="en-US" dirty="0" smtClean="0">
                <a:latin typeface="宋体" charset="-122"/>
              </a:rPr>
              <a:t>　　</a:t>
            </a:r>
            <a:r>
              <a:rPr lang="en-US" altLang="zh-CN" dirty="0" smtClean="0">
                <a:latin typeface="宋体" charset="-122"/>
              </a:rPr>
              <a:t>(2) </a:t>
            </a:r>
            <a:r>
              <a:rPr lang="zh-CN" altLang="en-US" dirty="0" smtClean="0">
                <a:latin typeface="宋体" charset="-122"/>
              </a:rPr>
              <a:t>一个程序可以调用驻留在相同环或较高特权环中的服务。</a:t>
            </a:r>
            <a:endParaRPr lang="zh-CN" altLang="en-US" dirty="0" smtClean="0"/>
          </a:p>
          <a:p>
            <a:endParaRPr lang="zh-CN" altLang="en-US" dirty="0"/>
          </a:p>
        </p:txBody>
      </p:sp>
      <p:graphicFrame>
        <p:nvGraphicFramePr>
          <p:cNvPr id="163842" name="Object 5"/>
          <p:cNvGraphicFramePr>
            <a:graphicFrameLocks noChangeAspect="1"/>
          </p:cNvGraphicFramePr>
          <p:nvPr/>
        </p:nvGraphicFramePr>
        <p:xfrm>
          <a:off x="539552" y="3068960"/>
          <a:ext cx="8382000" cy="3427413"/>
        </p:xfrm>
        <a:graphic>
          <a:graphicData uri="http://schemas.openxmlformats.org/presentationml/2006/ole">
            <mc:AlternateContent xmlns:mc="http://schemas.openxmlformats.org/markup-compatibility/2006">
              <mc:Choice xmlns:v="urn:schemas-microsoft-com:vml" Requires="v">
                <p:oleObj spid="_x0000_s163845" r:id="rId3" imgW="4025160" imgH="1649146" progId="">
                  <p:embed/>
                </p:oleObj>
              </mc:Choice>
              <mc:Fallback>
                <p:oleObj r:id="rId3" imgW="4025160" imgH="1649146"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068960"/>
                        <a:ext cx="8382000" cy="342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zh-CN" altLang="en-US" dirty="0" smtClean="0"/>
              <a:t>假定系统为某进程分配了三个物理块，并考虑有以下的页面号引用串：</a:t>
            </a:r>
            <a:r>
              <a:rPr lang="en-US" altLang="zh-CN" dirty="0" smtClean="0"/>
              <a:t>7</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0</a:t>
            </a:r>
            <a:r>
              <a:rPr lang="zh-CN" altLang="en-US" dirty="0" smtClean="0"/>
              <a:t>，</a:t>
            </a:r>
            <a:r>
              <a:rPr lang="en-US" altLang="zh-CN" dirty="0" smtClean="0"/>
              <a:t>3</a:t>
            </a:r>
            <a:r>
              <a:rPr lang="zh-CN" altLang="en-US" dirty="0" smtClean="0"/>
              <a:t>，</a:t>
            </a:r>
            <a:r>
              <a:rPr lang="en-US" altLang="zh-CN" dirty="0" smtClean="0"/>
              <a:t>0</a:t>
            </a:r>
            <a:r>
              <a:rPr lang="zh-CN" altLang="en-US" dirty="0" smtClean="0"/>
              <a:t>，</a:t>
            </a:r>
            <a:r>
              <a:rPr lang="en-US" altLang="zh-CN" dirty="0" smtClean="0"/>
              <a:t>4</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0</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en-US" altLang="zh-CN" dirty="0" smtClean="0"/>
              <a:t>7</a:t>
            </a:r>
            <a:r>
              <a:rPr lang="zh-CN" altLang="en-US" dirty="0" smtClean="0"/>
              <a:t>，</a:t>
            </a:r>
            <a:r>
              <a:rPr lang="en-US" altLang="zh-CN" dirty="0" smtClean="0"/>
              <a:t>0</a:t>
            </a:r>
            <a:r>
              <a:rPr lang="zh-CN" altLang="en-US" dirty="0" smtClean="0"/>
              <a:t>，</a:t>
            </a:r>
            <a:r>
              <a:rPr lang="en-US" altLang="zh-CN" dirty="0" smtClean="0"/>
              <a:t>1</a:t>
            </a:r>
          </a:p>
          <a:p>
            <a:r>
              <a:rPr lang="zh-CN" altLang="en-US" dirty="0" smtClean="0"/>
              <a:t>　　进程运行时，先将</a:t>
            </a:r>
            <a:r>
              <a:rPr lang="en-US" altLang="zh-CN" dirty="0" smtClean="0"/>
              <a:t>7</a:t>
            </a:r>
            <a:r>
              <a:rPr lang="zh-CN" altLang="en-US" dirty="0" smtClean="0"/>
              <a:t>，</a:t>
            </a:r>
            <a:r>
              <a:rPr lang="en-US" altLang="zh-CN" dirty="0" smtClean="0"/>
              <a:t>0</a:t>
            </a:r>
            <a:r>
              <a:rPr lang="zh-CN" altLang="en-US" dirty="0" smtClean="0"/>
              <a:t>，</a:t>
            </a:r>
            <a:r>
              <a:rPr lang="en-US" altLang="zh-CN" dirty="0" smtClean="0"/>
              <a:t>1</a:t>
            </a:r>
            <a:r>
              <a:rPr lang="zh-CN" altLang="en-US" dirty="0" smtClean="0"/>
              <a:t>三个页面装入内存。以后，当进程要访问页面</a:t>
            </a:r>
            <a:r>
              <a:rPr lang="en-US" altLang="zh-CN" dirty="0" smtClean="0"/>
              <a:t>2</a:t>
            </a:r>
            <a:r>
              <a:rPr lang="zh-CN" altLang="en-US" dirty="0" smtClean="0"/>
              <a:t>时，将会产生缺页中断。此时</a:t>
            </a:r>
            <a:r>
              <a:rPr lang="en-US" altLang="zh-CN" dirty="0" smtClean="0"/>
              <a:t>OS</a:t>
            </a:r>
            <a:r>
              <a:rPr lang="zh-CN" altLang="en-US" dirty="0" smtClean="0"/>
              <a:t>根据最佳置换算法，将选择页面</a:t>
            </a:r>
            <a:r>
              <a:rPr lang="en-US" altLang="zh-CN" dirty="0" smtClean="0"/>
              <a:t>7</a:t>
            </a:r>
            <a:r>
              <a:rPr lang="zh-CN" altLang="en-US" dirty="0" smtClean="0"/>
              <a:t>予以淘汰。这是因为页面</a:t>
            </a:r>
            <a:r>
              <a:rPr lang="en-US" altLang="zh-CN" dirty="0" smtClean="0"/>
              <a:t>0</a:t>
            </a:r>
            <a:r>
              <a:rPr lang="zh-CN" altLang="en-US" dirty="0" smtClean="0"/>
              <a:t>将作为第</a:t>
            </a:r>
            <a:r>
              <a:rPr lang="en-US" altLang="zh-CN" dirty="0" smtClean="0"/>
              <a:t>5</a:t>
            </a:r>
            <a:r>
              <a:rPr lang="zh-CN" altLang="en-US" dirty="0" smtClean="0"/>
              <a:t>个被访问的页面，页面</a:t>
            </a:r>
            <a:r>
              <a:rPr lang="en-US" altLang="zh-CN" dirty="0" smtClean="0"/>
              <a:t>1</a:t>
            </a:r>
            <a:r>
              <a:rPr lang="zh-CN" altLang="en-US" dirty="0" smtClean="0"/>
              <a:t>是第</a:t>
            </a:r>
            <a:r>
              <a:rPr lang="en-US" altLang="zh-CN" dirty="0" smtClean="0"/>
              <a:t>14</a:t>
            </a:r>
            <a:r>
              <a:rPr lang="zh-CN" altLang="en-US" dirty="0" smtClean="0"/>
              <a:t>个被访问的页面，而页面</a:t>
            </a:r>
            <a:r>
              <a:rPr lang="en-US" altLang="zh-CN" dirty="0" smtClean="0"/>
              <a:t>7</a:t>
            </a:r>
            <a:r>
              <a:rPr lang="zh-CN" altLang="en-US" dirty="0" smtClean="0"/>
              <a:t>则要在第</a:t>
            </a:r>
            <a:r>
              <a:rPr lang="en-US" altLang="zh-CN" dirty="0" smtClean="0"/>
              <a:t>18</a:t>
            </a:r>
            <a:r>
              <a:rPr lang="zh-CN" altLang="en-US" dirty="0" smtClean="0"/>
              <a:t>次页面访问时才需调入。</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52578" name="Object 5"/>
          <p:cNvGraphicFramePr>
            <a:graphicFrameLocks noChangeAspect="1"/>
          </p:cNvGraphicFramePr>
          <p:nvPr/>
        </p:nvGraphicFramePr>
        <p:xfrm>
          <a:off x="152400" y="1965325"/>
          <a:ext cx="8686800" cy="2454275"/>
        </p:xfrm>
        <a:graphic>
          <a:graphicData uri="http://schemas.openxmlformats.org/presentationml/2006/ole">
            <mc:AlternateContent xmlns:mc="http://schemas.openxmlformats.org/markup-compatibility/2006">
              <mc:Choice xmlns:v="urn:schemas-microsoft-com:vml" Requires="v">
                <p:oleObj spid="_x0000_s152581" r:id="rId3" imgW="4313208" imgH="1217075" progId="">
                  <p:embed/>
                </p:oleObj>
              </mc:Choice>
              <mc:Fallback>
                <p:oleObj r:id="rId3" imgW="4313208" imgH="121707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65325"/>
                        <a:ext cx="8686800" cy="245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．先进先出</a:t>
            </a:r>
            <a:r>
              <a:rPr lang="en-US" altLang="zh-CN" dirty="0" smtClean="0"/>
              <a:t>(FIFO)</a:t>
            </a:r>
            <a:r>
              <a:rPr lang="zh-CN" altLang="en-US" dirty="0" smtClean="0"/>
              <a:t>页面置换算法</a:t>
            </a:r>
          </a:p>
          <a:p>
            <a:r>
              <a:rPr lang="zh-CN" altLang="en-US" dirty="0" smtClean="0"/>
              <a:t>　　这是最早出现的置换算法。该算法总是淘汰最先进入内存的页面，即选择在内存中驻留时间最久的页面予以淘汰。该算法实现简单，只需把一个进程已调入内存的页面，按先后次序链接成一个队列，并设置一个指针，称为替换指针，使它总是指向最老的页面。</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latin typeface="宋体" charset="-122"/>
              </a:rPr>
              <a:t>利用</a:t>
            </a:r>
            <a:r>
              <a:rPr lang="en-US" altLang="zh-CN" dirty="0" smtClean="0"/>
              <a:t>FIFO</a:t>
            </a:r>
            <a:r>
              <a:rPr lang="zh-CN" altLang="en-US" dirty="0" smtClean="0">
                <a:latin typeface="宋体" charset="-122"/>
              </a:rPr>
              <a:t>算法时进行了</a:t>
            </a:r>
            <a:r>
              <a:rPr lang="en-US" altLang="zh-CN" dirty="0" smtClean="0"/>
              <a:t>12</a:t>
            </a:r>
            <a:r>
              <a:rPr lang="zh-CN" altLang="en-US" dirty="0" smtClean="0">
                <a:latin typeface="宋体" charset="-122"/>
              </a:rPr>
              <a:t>次页面置换，比最佳置换算法正好多一倍。</a:t>
            </a:r>
            <a:r>
              <a:rPr lang="zh-CN" altLang="en-US" dirty="0" smtClean="0"/>
              <a:t> </a:t>
            </a:r>
          </a:p>
          <a:p>
            <a:endParaRPr lang="zh-CN" altLang="en-US" dirty="0"/>
          </a:p>
        </p:txBody>
      </p:sp>
      <p:graphicFrame>
        <p:nvGraphicFramePr>
          <p:cNvPr id="153602" name="Object 5"/>
          <p:cNvGraphicFramePr>
            <a:graphicFrameLocks noChangeAspect="1"/>
          </p:cNvGraphicFramePr>
          <p:nvPr/>
        </p:nvGraphicFramePr>
        <p:xfrm>
          <a:off x="323528" y="1412776"/>
          <a:ext cx="9039225" cy="2432050"/>
        </p:xfrm>
        <a:graphic>
          <a:graphicData uri="http://schemas.openxmlformats.org/presentationml/2006/ole">
            <mc:AlternateContent xmlns:mc="http://schemas.openxmlformats.org/markup-compatibility/2006">
              <mc:Choice xmlns:v="urn:schemas-microsoft-com:vml" Requires="v">
                <p:oleObj spid="_x0000_s153605" r:id="rId3" imgW="4529243" imgH="1217075" progId="">
                  <p:embed/>
                </p:oleObj>
              </mc:Choice>
              <mc:Fallback>
                <p:oleObj r:id="rId3" imgW="4529243" imgH="121707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412776"/>
                        <a:ext cx="9039225" cy="243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a:xfrm>
            <a:off x="468313" y="476672"/>
            <a:ext cx="8207375" cy="5832648"/>
          </a:xfrm>
        </p:spPr>
        <p:txBody>
          <a:bodyPr>
            <a:normAutofit fontScale="92500"/>
          </a:bodyPr>
          <a:lstStyle/>
          <a:p>
            <a:r>
              <a:rPr lang="en-US" altLang="zh-CN" dirty="0" smtClean="0"/>
              <a:t>4.8.2</a:t>
            </a:r>
            <a:r>
              <a:rPr lang="zh-CN" altLang="en-US" dirty="0" smtClean="0"/>
              <a:t>　最近最久未使用</a:t>
            </a:r>
            <a:r>
              <a:rPr lang="en-US" altLang="zh-CN" dirty="0" smtClean="0"/>
              <a:t>(LRU)</a:t>
            </a:r>
            <a:r>
              <a:rPr lang="zh-CN" altLang="en-US" dirty="0" smtClean="0"/>
              <a:t>置换算法</a:t>
            </a:r>
          </a:p>
          <a:p>
            <a:r>
              <a:rPr lang="en-US" altLang="zh-CN" dirty="0" smtClean="0"/>
              <a:t>1</a:t>
            </a:r>
            <a:r>
              <a:rPr lang="zh-CN" altLang="en-US" dirty="0" smtClean="0"/>
              <a:t>．</a:t>
            </a:r>
            <a:r>
              <a:rPr lang="en-US" altLang="zh-CN" dirty="0" smtClean="0"/>
              <a:t>LRU(Least Recently Used)</a:t>
            </a:r>
            <a:r>
              <a:rPr lang="zh-CN" altLang="en-US" dirty="0" smtClean="0"/>
              <a:t>置换算法的描述</a:t>
            </a:r>
          </a:p>
          <a:p>
            <a:r>
              <a:rPr lang="zh-CN" altLang="en-US" dirty="0" smtClean="0"/>
              <a:t>　　</a:t>
            </a:r>
            <a:r>
              <a:rPr lang="en-US" altLang="zh-CN" dirty="0" smtClean="0"/>
              <a:t>FIFO</a:t>
            </a:r>
            <a:r>
              <a:rPr lang="zh-CN" altLang="en-US" dirty="0" smtClean="0"/>
              <a:t>置换算法性能之所以较差，是因为它所依据的条件是各个页面调入内存的时间，而页面调入的先后并不能反映页面的使用情况。最近最久未使用</a:t>
            </a:r>
            <a:r>
              <a:rPr lang="en-US" altLang="zh-CN" dirty="0" smtClean="0"/>
              <a:t>(LRU)</a:t>
            </a:r>
            <a:r>
              <a:rPr lang="zh-CN" altLang="en-US" dirty="0" smtClean="0"/>
              <a:t>的页面置换算法，是根据页面调入内存后的使用情况进行决策的。由于无法预测各页面将来的使用情况，只能利用“最近的过去”作为“最近的将来”的近似，因此，</a:t>
            </a:r>
            <a:r>
              <a:rPr lang="en-US" altLang="zh-CN" dirty="0" smtClean="0"/>
              <a:t>LRU</a:t>
            </a:r>
            <a:r>
              <a:rPr lang="zh-CN" altLang="en-US" dirty="0" smtClean="0"/>
              <a:t>置换算法是选择最近最久未使用的页面予以淘汰。</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11652</TotalTime>
  <Words>1329</Words>
  <Application>Microsoft Office PowerPoint</Application>
  <PresentationFormat>全屏显示(4:3)</PresentationFormat>
  <Paragraphs>142</Paragraphs>
  <Slides>40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质朴</vt:lpstr>
      <vt:lpstr>Document</vt:lpstr>
      <vt:lpstr>第十五讲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584</cp:revision>
  <dcterms:created xsi:type="dcterms:W3CDTF">2013-09-15T00:45:06Z</dcterms:created>
  <dcterms:modified xsi:type="dcterms:W3CDTF">2014-11-10T16:16:10Z</dcterms:modified>
</cp:coreProperties>
</file>