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257" r:id="rId3"/>
    <p:sldId id="258" r:id="rId4"/>
    <p:sldId id="278" r:id="rId5"/>
    <p:sldId id="279" r:id="rId6"/>
    <p:sldId id="280" r:id="rId7"/>
    <p:sldId id="263" r:id="rId8"/>
    <p:sldId id="277" r:id="rId9"/>
    <p:sldId id="264" r:id="rId10"/>
    <p:sldId id="281" r:id="rId11"/>
    <p:sldId id="265" r:id="rId12"/>
    <p:sldId id="267" r:id="rId13"/>
    <p:sldId id="268" r:id="rId14"/>
    <p:sldId id="282" r:id="rId15"/>
    <p:sldId id="269" r:id="rId16"/>
    <p:sldId id="283" r:id="rId17"/>
    <p:sldId id="270" r:id="rId18"/>
    <p:sldId id="284" r:id="rId19"/>
    <p:sldId id="271" r:id="rId20"/>
    <p:sldId id="286" r:id="rId21"/>
    <p:sldId id="287" r:id="rId22"/>
    <p:sldId id="288" r:id="rId23"/>
    <p:sldId id="289" r:id="rId24"/>
    <p:sldId id="290" r:id="rId25"/>
    <p:sldId id="272" r:id="rId26"/>
    <p:sldId id="273" r:id="rId27"/>
    <p:sldId id="285" r:id="rId28"/>
    <p:sldId id="274" r:id="rId29"/>
    <p:sldId id="291" r:id="rId30"/>
    <p:sldId id="292" r:id="rId31"/>
    <p:sldId id="294" r:id="rId32"/>
    <p:sldId id="296" r:id="rId33"/>
    <p:sldId id="293" r:id="rId34"/>
    <p:sldId id="295" r:id="rId35"/>
    <p:sldId id="29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140256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8851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第十六讲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习题课（三）存储器管理</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6" name="文本占位符 5"/>
          <p:cNvSpPr>
            <a:spLocks noGrp="1"/>
          </p:cNvSpPr>
          <p:nvPr>
            <p:ph type="body" sz="quarter" idx="13"/>
          </p:nvPr>
        </p:nvSpPr>
        <p:spPr/>
        <p:txBody>
          <a:bodyPr/>
          <a:lstStyle/>
          <a:p>
            <a:r>
              <a:rPr lang="en-US" altLang="zh-CN" dirty="0" smtClean="0"/>
              <a:t>4</a:t>
            </a:r>
            <a:r>
              <a:rPr lang="zh-CN" altLang="en-US" dirty="0" smtClean="0"/>
              <a:t>、对外存对换区的管理应以（</a:t>
            </a:r>
            <a:r>
              <a:rPr lang="en-US" altLang="zh-CN" dirty="0" smtClean="0"/>
              <a:t>A</a:t>
            </a:r>
            <a:r>
              <a:rPr lang="zh-CN" altLang="en-US" dirty="0" smtClean="0"/>
              <a:t>）为主要目标，对外存文件区的管理应以（</a:t>
            </a:r>
            <a:r>
              <a:rPr lang="en-US" altLang="zh-CN" dirty="0" smtClean="0"/>
              <a:t>B</a:t>
            </a:r>
            <a:r>
              <a:rPr lang="zh-CN" altLang="en-US" dirty="0" smtClean="0"/>
              <a:t>）为主要目标。</a:t>
            </a:r>
          </a:p>
          <a:p>
            <a:r>
              <a:rPr lang="zh-CN" altLang="en-US" dirty="0" smtClean="0"/>
              <a:t>	</a:t>
            </a:r>
            <a:r>
              <a:rPr lang="en-US" altLang="zh-CN" dirty="0" smtClean="0"/>
              <a:t>A</a:t>
            </a:r>
            <a:r>
              <a:rPr lang="zh-CN" altLang="en-US" dirty="0" smtClean="0"/>
              <a:t>，</a:t>
            </a:r>
            <a:r>
              <a:rPr lang="en-US" altLang="zh-CN" dirty="0" smtClean="0"/>
              <a:t>B</a:t>
            </a:r>
            <a:r>
              <a:rPr lang="zh-CN" altLang="en-US" dirty="0" smtClean="0"/>
              <a:t>（</a:t>
            </a:r>
            <a:r>
              <a:rPr lang="en-US" altLang="zh-CN" dirty="0" smtClean="0"/>
              <a:t>1</a:t>
            </a:r>
            <a:r>
              <a:rPr lang="zh-CN" altLang="en-US" dirty="0" smtClean="0"/>
              <a:t>）提高系统吞吐量（</a:t>
            </a:r>
            <a:r>
              <a:rPr lang="en-US" altLang="zh-CN" dirty="0" smtClean="0"/>
              <a:t>2</a:t>
            </a:r>
            <a:r>
              <a:rPr lang="zh-CN" altLang="en-US" dirty="0" smtClean="0"/>
              <a:t>）提高存储空间的利用率（</a:t>
            </a:r>
            <a:r>
              <a:rPr lang="en-US" altLang="zh-CN" dirty="0" smtClean="0"/>
              <a:t>3</a:t>
            </a:r>
            <a:r>
              <a:rPr lang="zh-CN" altLang="en-US" dirty="0" smtClean="0"/>
              <a:t>）降低存储费用（</a:t>
            </a:r>
            <a:r>
              <a:rPr lang="en-US" altLang="zh-CN" dirty="0" smtClean="0"/>
              <a:t>4</a:t>
            </a:r>
            <a:r>
              <a:rPr lang="zh-CN" altLang="en-US" dirty="0" smtClean="0"/>
              <a:t>）提高换入换出的速度。</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179388" y="620713"/>
            <a:ext cx="8640762" cy="5976937"/>
          </a:xfrm>
          <a:prstGeom prst="rect">
            <a:avLst/>
          </a:prstGeom>
        </p:spPr>
        <p:txBody>
          <a:bodyPr>
            <a:normAutofit lnSpcReduction="10000"/>
          </a:bodyPr>
          <a:lstStyle/>
          <a:p>
            <a:pPr eaLnBrk="1" hangingPunct="1">
              <a:lnSpc>
                <a:spcPct val="150000"/>
              </a:lnSpc>
              <a:buFontTx/>
              <a:buNone/>
            </a:pPr>
            <a:r>
              <a:rPr lang="en-US" altLang="zh-CN" sz="2800" dirty="0" smtClean="0"/>
              <a:t>5</a:t>
            </a:r>
            <a:r>
              <a:rPr lang="zh-CN" altLang="en-US" sz="2800" dirty="0" smtClean="0"/>
              <a:t>、对重定位存储管理方式，应（</a:t>
            </a:r>
            <a:r>
              <a:rPr lang="en-US" altLang="zh-CN" sz="2800" dirty="0" smtClean="0"/>
              <a:t>A</a:t>
            </a:r>
            <a:r>
              <a:rPr lang="zh-CN" altLang="en-US" sz="2800" dirty="0" smtClean="0"/>
              <a:t>），当程序执行时，是由（</a:t>
            </a:r>
            <a:r>
              <a:rPr lang="en-US" altLang="zh-CN" sz="2800" dirty="0" smtClean="0"/>
              <a:t>B</a:t>
            </a:r>
            <a:r>
              <a:rPr lang="zh-CN" altLang="en-US" sz="2800" dirty="0" smtClean="0"/>
              <a:t>）与（</a:t>
            </a:r>
            <a:r>
              <a:rPr lang="en-US" altLang="zh-CN" sz="2800" dirty="0" smtClean="0"/>
              <a:t>A</a:t>
            </a:r>
            <a:r>
              <a:rPr lang="zh-CN" altLang="en-US" sz="2800" dirty="0" smtClean="0"/>
              <a:t>）中的（</a:t>
            </a:r>
            <a:r>
              <a:rPr lang="en-US" altLang="zh-CN" sz="2800" dirty="0" smtClean="0"/>
              <a:t>C</a:t>
            </a:r>
            <a:r>
              <a:rPr lang="zh-CN" altLang="en-US" sz="2800" dirty="0" smtClean="0"/>
              <a:t>）相加得到（</a:t>
            </a:r>
            <a:r>
              <a:rPr lang="en-US" altLang="zh-CN" sz="2800" dirty="0" smtClean="0"/>
              <a:t>D</a:t>
            </a:r>
            <a:r>
              <a:rPr lang="zh-CN" altLang="en-US" sz="2800" dirty="0" smtClean="0"/>
              <a:t>），用（</a:t>
            </a:r>
            <a:r>
              <a:rPr lang="en-US" altLang="zh-CN" sz="2800" dirty="0" smtClean="0"/>
              <a:t>D</a:t>
            </a:r>
            <a:r>
              <a:rPr lang="zh-CN" altLang="en-US" sz="2800" dirty="0" smtClean="0"/>
              <a:t>）来访问内存。</a:t>
            </a:r>
          </a:p>
          <a:p>
            <a:pPr eaLnBrk="1" hangingPunct="1">
              <a:lnSpc>
                <a:spcPct val="150000"/>
              </a:lnSpc>
              <a:buFontTx/>
              <a:buNone/>
            </a:pPr>
            <a:r>
              <a:rPr lang="zh-CN" altLang="en-US" sz="2800" dirty="0" smtClean="0"/>
              <a:t>	</a:t>
            </a:r>
            <a:r>
              <a:rPr lang="en-US" altLang="zh-CN" sz="2800" dirty="0" smtClean="0"/>
              <a:t>A</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）在整个系统中设置一个重定位寄存器；（</a:t>
            </a:r>
            <a:r>
              <a:rPr lang="en-US" altLang="zh-CN" sz="2800" dirty="0" smtClean="0">
                <a:sym typeface="Wingdings" pitchFamily="2" charset="2"/>
              </a:rPr>
              <a:t>2</a:t>
            </a:r>
            <a:r>
              <a:rPr lang="zh-CN" altLang="en-US" sz="2800" dirty="0" smtClean="0">
                <a:sym typeface="Wingdings" pitchFamily="2" charset="2"/>
              </a:rPr>
              <a:t>）为每道程序设置一个重定位寄存器；（</a:t>
            </a:r>
            <a:r>
              <a:rPr lang="en-US" altLang="zh-CN" sz="2800" dirty="0" smtClean="0">
                <a:sym typeface="Wingdings" pitchFamily="2" charset="2"/>
              </a:rPr>
              <a:t>3</a:t>
            </a:r>
            <a:r>
              <a:rPr lang="zh-CN" altLang="en-US" sz="2800" dirty="0" smtClean="0">
                <a:sym typeface="Wingdings" pitchFamily="2" charset="2"/>
              </a:rPr>
              <a:t>）为每道程序设置两个重定位寄存器；（</a:t>
            </a:r>
            <a:r>
              <a:rPr lang="en-US" altLang="zh-CN" sz="2800" dirty="0" smtClean="0">
                <a:sym typeface="Wingdings" pitchFamily="2" charset="2"/>
              </a:rPr>
              <a:t>4</a:t>
            </a:r>
            <a:r>
              <a:rPr lang="zh-CN" altLang="en-US" sz="2800" dirty="0" smtClean="0">
                <a:sym typeface="Wingdings" pitchFamily="2" charset="2"/>
              </a:rPr>
              <a:t>）为每个程序段和数据段都设置一个重定位寄存器</a:t>
            </a:r>
          </a:p>
          <a:p>
            <a:pPr eaLnBrk="1" hangingPunct="1">
              <a:lnSpc>
                <a:spcPct val="150000"/>
              </a:lnSpc>
              <a:buFontTx/>
              <a:buNone/>
            </a:pPr>
            <a:r>
              <a:rPr lang="zh-CN" altLang="en-US" sz="2800" dirty="0" smtClean="0">
                <a:sym typeface="Wingdings" pitchFamily="2" charset="2"/>
              </a:rPr>
              <a:t>	</a:t>
            </a:r>
            <a:r>
              <a:rPr lang="en-US" altLang="zh-CN" sz="2800" dirty="0" smtClean="0">
                <a:sym typeface="Wingdings" pitchFamily="2" charset="2"/>
              </a:rPr>
              <a:t>B</a:t>
            </a:r>
            <a:r>
              <a:rPr lang="zh-CN" altLang="en-US" sz="2800" dirty="0" smtClean="0">
                <a:sym typeface="Wingdings" pitchFamily="2" charset="2"/>
              </a:rPr>
              <a:t>，</a:t>
            </a:r>
            <a:r>
              <a:rPr lang="en-US" altLang="zh-CN" sz="2800" dirty="0" smtClean="0">
                <a:sym typeface="Wingdings" pitchFamily="2" charset="2"/>
              </a:rPr>
              <a:t>C</a:t>
            </a:r>
            <a:r>
              <a:rPr lang="zh-CN" altLang="en-US" sz="2800" dirty="0" smtClean="0">
                <a:sym typeface="Wingdings" pitchFamily="2" charset="2"/>
              </a:rPr>
              <a:t>，</a:t>
            </a:r>
            <a:r>
              <a:rPr lang="en-US" altLang="zh-CN" sz="2800" dirty="0" smtClean="0">
                <a:sym typeface="Wingdings" pitchFamily="2" charset="2"/>
              </a:rPr>
              <a:t>D</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）物理地址；（</a:t>
            </a:r>
            <a:r>
              <a:rPr lang="en-US" altLang="zh-CN" sz="2800" dirty="0" smtClean="0">
                <a:sym typeface="Wingdings" pitchFamily="2" charset="2"/>
              </a:rPr>
              <a:t>2</a:t>
            </a:r>
            <a:r>
              <a:rPr lang="zh-CN" altLang="en-US" sz="2800" dirty="0" smtClean="0">
                <a:sym typeface="Wingdings" pitchFamily="2" charset="2"/>
              </a:rPr>
              <a:t>）有效地址；（</a:t>
            </a:r>
            <a:r>
              <a:rPr lang="en-US" altLang="zh-CN" sz="2800" dirty="0" smtClean="0">
                <a:sym typeface="Wingdings" pitchFamily="2" charset="2"/>
              </a:rPr>
              <a:t>3</a:t>
            </a:r>
            <a:r>
              <a:rPr lang="zh-CN" altLang="en-US" sz="2800" dirty="0" smtClean="0">
                <a:sym typeface="Wingdings" pitchFamily="2" charset="2"/>
              </a:rPr>
              <a:t>）间接地址；（</a:t>
            </a:r>
            <a:r>
              <a:rPr lang="en-US" altLang="zh-CN" sz="2800" dirty="0" smtClean="0">
                <a:sym typeface="Wingdings" pitchFamily="2" charset="2"/>
              </a:rPr>
              <a:t>4</a:t>
            </a:r>
            <a:r>
              <a:rPr lang="zh-CN" altLang="en-US" sz="2800" dirty="0" smtClean="0">
                <a:sym typeface="Wingdings" pitchFamily="2" charset="2"/>
              </a:rPr>
              <a:t>）起始地址</a:t>
            </a:r>
            <a:endParaRPr lang="zh-CN" altLang="en-US" sz="2800" dirty="0" smtClean="0"/>
          </a:p>
          <a:p>
            <a:pPr eaLnBrk="1" hangingPunct="1">
              <a:buFontTx/>
              <a:buNone/>
            </a:pPr>
            <a:endParaRPr lang="en-US" altLang="zh-CN" sz="2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250825" y="620689"/>
            <a:ext cx="8713788" cy="6048400"/>
          </a:xfrm>
          <a:prstGeom prst="rect">
            <a:avLst/>
          </a:prstGeom>
        </p:spPr>
        <p:txBody>
          <a:bodyPr/>
          <a:lstStyle/>
          <a:p>
            <a:pPr>
              <a:lnSpc>
                <a:spcPct val="150000"/>
              </a:lnSpc>
              <a:buNone/>
            </a:pPr>
            <a:r>
              <a:rPr lang="zh-CN" altLang="en-US" dirty="0"/>
              <a:t>三、存储器管理之离散分配方式</a:t>
            </a:r>
            <a:endParaRPr lang="en-US" altLang="zh-CN" dirty="0" smtClean="0"/>
          </a:p>
          <a:p>
            <a:pPr eaLnBrk="1" hangingPunct="1">
              <a:lnSpc>
                <a:spcPct val="150000"/>
              </a:lnSpc>
              <a:buFontTx/>
              <a:buNone/>
            </a:pPr>
            <a:r>
              <a:rPr lang="en-US" altLang="zh-CN" dirty="0" smtClean="0"/>
              <a:t>1</a:t>
            </a:r>
            <a:r>
              <a:rPr lang="zh-CN" altLang="en-US" dirty="0" smtClean="0"/>
              <a:t>、基本分页存储管理方式</a:t>
            </a:r>
          </a:p>
          <a:p>
            <a:pPr eaLnBrk="1" hangingPunct="1">
              <a:lnSpc>
                <a:spcPct val="150000"/>
              </a:lnSpc>
              <a:buFontTx/>
              <a:buNone/>
            </a:pPr>
            <a:r>
              <a:rPr lang="en-US" altLang="zh-CN" dirty="0" smtClean="0"/>
              <a:t>2</a:t>
            </a:r>
            <a:r>
              <a:rPr lang="zh-CN" altLang="en-US" dirty="0" smtClean="0"/>
              <a:t>、基本分段存储管理方式</a:t>
            </a:r>
          </a:p>
          <a:p>
            <a:pPr eaLnBrk="1" hangingPunct="1">
              <a:lnSpc>
                <a:spcPct val="150000"/>
              </a:lnSpc>
              <a:buFontTx/>
              <a:buNone/>
            </a:pPr>
            <a:r>
              <a:rPr lang="en-US" altLang="zh-CN" dirty="0" smtClean="0"/>
              <a:t>3</a:t>
            </a:r>
            <a:r>
              <a:rPr lang="zh-CN" altLang="en-US" dirty="0" smtClean="0"/>
              <a:t>、段页式管理方式</a:t>
            </a:r>
          </a:p>
          <a:p>
            <a:pPr eaLnBrk="1" hangingPunct="1">
              <a:lnSpc>
                <a:spcPct val="150000"/>
              </a:lnSpc>
              <a:buFontTx/>
              <a:buNone/>
            </a:pPr>
            <a:r>
              <a:rPr lang="en-US" altLang="zh-CN" dirty="0" smtClean="0"/>
              <a:t>4</a:t>
            </a:r>
            <a:r>
              <a:rPr lang="zh-CN" altLang="en-US" dirty="0" smtClean="0"/>
              <a:t>、虚拟存储器请求分页管理方式</a:t>
            </a:r>
          </a:p>
          <a:p>
            <a:pPr eaLnBrk="1" hangingPunct="1">
              <a:lnSpc>
                <a:spcPct val="150000"/>
              </a:lnSpc>
              <a:buFontTx/>
              <a:buNone/>
            </a:pPr>
            <a:r>
              <a:rPr lang="en-US" altLang="zh-CN" dirty="0" smtClean="0"/>
              <a:t>5</a:t>
            </a:r>
            <a:r>
              <a:rPr lang="zh-CN" altLang="en-US" dirty="0" smtClean="0"/>
              <a:t>、虚拟存储器请求分段管理方式</a:t>
            </a:r>
          </a:p>
          <a:p>
            <a:pPr eaLnBrk="1" hangingPunct="1">
              <a:buFontTx/>
              <a:buNone/>
            </a:pPr>
            <a:endParaRPr lang="zh-CN" altLang="en-US" dirty="0" smtClean="0"/>
          </a:p>
          <a:p>
            <a:pPr eaLnBrk="1" hangingPunct="1">
              <a:buFontTx/>
              <a:buNone/>
            </a:pPr>
            <a:r>
              <a:rPr lang="zh-CN" altLang="en-US" dirty="0" smtClean="0"/>
              <a:t>	</a:t>
            </a:r>
          </a:p>
          <a:p>
            <a:pPr eaLnBrk="1" hangingPunct="1">
              <a:buFontTx/>
              <a:buNone/>
            </a:pPr>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smtClean="0"/>
              <a:t>1</a:t>
            </a:r>
            <a:r>
              <a:rPr lang="zh-CN" altLang="en-US" sz="2800" dirty="0" smtClean="0"/>
              <a:t>、由连续分配方式发展为分页存储管理方式的主要推动力是（</a:t>
            </a:r>
            <a:r>
              <a:rPr lang="en-US" altLang="zh-CN" sz="2800" dirty="0" smtClean="0"/>
              <a:t>A</a:t>
            </a:r>
            <a:r>
              <a:rPr lang="zh-CN" altLang="en-US" sz="2800" dirty="0" smtClean="0"/>
              <a:t>）；由分页系统发展为分段系统，进而发展为段页式系统的主要动力分别是（</a:t>
            </a:r>
            <a:r>
              <a:rPr lang="en-US" altLang="zh-CN" sz="2800" dirty="0" smtClean="0"/>
              <a:t>B</a:t>
            </a:r>
            <a:r>
              <a:rPr lang="zh-CN" altLang="en-US" sz="2800" dirty="0" smtClean="0"/>
              <a:t>）（</a:t>
            </a:r>
            <a:r>
              <a:rPr lang="en-US" altLang="zh-CN" sz="2800" dirty="0" smtClean="0"/>
              <a:t>C</a:t>
            </a:r>
            <a:r>
              <a:rPr lang="zh-CN" altLang="en-US" sz="2800" dirty="0" smtClean="0"/>
              <a:t>）</a:t>
            </a:r>
          </a:p>
          <a:p>
            <a:pPr eaLnBrk="1" hangingPunct="1">
              <a:lnSpc>
                <a:spcPct val="150000"/>
              </a:lnSpc>
              <a:buFontTx/>
              <a:buNone/>
            </a:pPr>
            <a:r>
              <a:rPr lang="zh-CN" altLang="en-US" sz="2800" dirty="0" smtClean="0"/>
              <a:t>	</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）提高内存利用率（</a:t>
            </a:r>
            <a:r>
              <a:rPr lang="en-US" altLang="zh-CN" sz="2800" dirty="0" smtClean="0">
                <a:sym typeface="Wingdings" pitchFamily="2" charset="2"/>
              </a:rPr>
              <a:t>2</a:t>
            </a:r>
            <a:r>
              <a:rPr lang="zh-CN" altLang="en-US" sz="2800" dirty="0" smtClean="0">
                <a:sym typeface="Wingdings" pitchFamily="2" charset="2"/>
              </a:rPr>
              <a:t>）提高系统吞吐量（</a:t>
            </a:r>
            <a:r>
              <a:rPr lang="en-US" altLang="zh-CN" sz="2800" dirty="0" smtClean="0">
                <a:sym typeface="Wingdings" pitchFamily="2" charset="2"/>
              </a:rPr>
              <a:t>3</a:t>
            </a:r>
            <a:r>
              <a:rPr lang="zh-CN" altLang="en-US" sz="2800" dirty="0" smtClean="0">
                <a:sym typeface="Wingdings" pitchFamily="2" charset="2"/>
              </a:rPr>
              <a:t>）满足用户需要（</a:t>
            </a:r>
            <a:r>
              <a:rPr lang="en-US" altLang="zh-CN" sz="2800" dirty="0" smtClean="0">
                <a:sym typeface="Wingdings" pitchFamily="2" charset="2"/>
              </a:rPr>
              <a:t>4</a:t>
            </a:r>
            <a:r>
              <a:rPr lang="zh-CN" altLang="en-US" sz="2800" dirty="0" smtClean="0">
                <a:sym typeface="Wingdings" pitchFamily="2" charset="2"/>
              </a:rPr>
              <a:t>）更好的满足多道程序运行的需要（</a:t>
            </a:r>
            <a:r>
              <a:rPr lang="en-US" altLang="zh-CN" sz="2800" dirty="0" smtClean="0">
                <a:sym typeface="Wingdings" pitchFamily="2" charset="2"/>
              </a:rPr>
              <a:t>5</a:t>
            </a:r>
            <a:r>
              <a:rPr lang="zh-CN" altLang="en-US" sz="2800" dirty="0" smtClean="0">
                <a:sym typeface="Wingdings" pitchFamily="2" charset="2"/>
              </a:rPr>
              <a:t>）即满足用户需要，又提高内存的利用率</a:t>
            </a:r>
          </a:p>
          <a:p>
            <a:pPr eaLnBrk="1" hangingPunct="1">
              <a:buFontTx/>
              <a:buNone/>
            </a:pPr>
            <a:endParaRPr lang="en-US" altLang="zh-CN" sz="2800" dirty="0" smtClean="0">
              <a:sym typeface="Wingdings" pitchFamily="2" charset="2"/>
            </a:endParaRPr>
          </a:p>
          <a:p>
            <a:pPr eaLnBrk="1" hangingPunct="1">
              <a:buFontTx/>
              <a:buNone/>
            </a:pPr>
            <a:endParaRPr lang="en-US" altLang="zh-CN" sz="2800" dirty="0" smtClean="0"/>
          </a:p>
          <a:p>
            <a:pPr eaLnBrk="1" hangingPunct="1">
              <a:buFontTx/>
              <a:buNone/>
            </a:pPr>
            <a:endParaRPr lang="en-US" altLang="zh-CN" sz="28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6" name="文本占位符 5"/>
          <p:cNvSpPr>
            <a:spLocks noGrp="1"/>
          </p:cNvSpPr>
          <p:nvPr>
            <p:ph type="body" sz="quarter" idx="13"/>
          </p:nvPr>
        </p:nvSpPr>
        <p:spPr/>
        <p:txBody>
          <a:bodyPr/>
          <a:lstStyle/>
          <a:p>
            <a:r>
              <a:rPr lang="en-US" altLang="zh-CN" dirty="0" smtClean="0">
                <a:sym typeface="Wingdings" pitchFamily="2" charset="2"/>
              </a:rPr>
              <a:t>2</a:t>
            </a:r>
            <a:r>
              <a:rPr lang="zh-CN" altLang="en-US" dirty="0" smtClean="0">
                <a:sym typeface="Wingdings" pitchFamily="2" charset="2"/>
              </a:rPr>
              <a:t>、在没有快表的情况下，分页系统每访问一次数据，要访问（</a:t>
            </a:r>
            <a:r>
              <a:rPr lang="en-US" altLang="zh-CN" dirty="0" smtClean="0">
                <a:sym typeface="Wingdings" pitchFamily="2" charset="2"/>
              </a:rPr>
              <a:t>A</a:t>
            </a:r>
            <a:r>
              <a:rPr lang="zh-CN" altLang="en-US" dirty="0" smtClean="0">
                <a:sym typeface="Wingdings" pitchFamily="2" charset="2"/>
              </a:rPr>
              <a:t>）次内存；分段系统每访问一次数据，要访问（</a:t>
            </a:r>
            <a:r>
              <a:rPr lang="en-US" altLang="zh-CN" dirty="0" smtClean="0">
                <a:sym typeface="Wingdings" pitchFamily="2" charset="2"/>
              </a:rPr>
              <a:t>B</a:t>
            </a:r>
            <a:r>
              <a:rPr lang="zh-CN" altLang="en-US" dirty="0" smtClean="0">
                <a:sym typeface="Wingdings" pitchFamily="2" charset="2"/>
              </a:rPr>
              <a:t>）次内存；段页式系统每访问一次数据，要访问（</a:t>
            </a:r>
            <a:r>
              <a:rPr lang="en-US" altLang="zh-CN" dirty="0" smtClean="0">
                <a:sym typeface="Wingdings" pitchFamily="2" charset="2"/>
              </a:rPr>
              <a:t>C</a:t>
            </a:r>
            <a:r>
              <a:rPr lang="zh-CN" altLang="en-US" dirty="0" smtClean="0">
                <a:sym typeface="Wingdings" pitchFamily="2" charset="2"/>
              </a:rPr>
              <a:t>）次内存。</a:t>
            </a:r>
          </a:p>
          <a:p>
            <a:r>
              <a:rPr lang="zh-CN" altLang="en-US" dirty="0" smtClean="0">
                <a:sym typeface="Wingdings" pitchFamily="2" charset="2"/>
              </a:rPr>
              <a:t>	</a:t>
            </a:r>
            <a:r>
              <a:rPr lang="en-US" altLang="zh-CN" dirty="0" smtClean="0">
                <a:sym typeface="Wingdings" pitchFamily="2" charset="2"/>
              </a:rPr>
              <a:t>A</a:t>
            </a:r>
            <a:r>
              <a:rPr lang="zh-CN" altLang="en-US" dirty="0" smtClean="0">
                <a:sym typeface="Wingdings" pitchFamily="2" charset="2"/>
              </a:rPr>
              <a:t>，</a:t>
            </a:r>
            <a:r>
              <a:rPr lang="en-US" altLang="zh-CN" dirty="0" smtClean="0">
                <a:sym typeface="Wingdings" pitchFamily="2" charset="2"/>
              </a:rPr>
              <a:t>B</a:t>
            </a:r>
            <a:r>
              <a:rPr lang="zh-CN" altLang="en-US" dirty="0" smtClean="0">
                <a:sym typeface="Wingdings" pitchFamily="2" charset="2"/>
              </a:rPr>
              <a:t>，</a:t>
            </a:r>
            <a:r>
              <a:rPr lang="en-US" altLang="zh-CN" dirty="0" smtClean="0">
                <a:sym typeface="Wingdings" pitchFamily="2" charset="2"/>
              </a:rPr>
              <a:t>C </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a:t>
            </a:r>
            <a:r>
              <a:rPr lang="en-US" altLang="zh-CN" dirty="0" smtClean="0">
                <a:sym typeface="Wingdings" pitchFamily="2" charset="2"/>
              </a:rPr>
              <a:t>2</a:t>
            </a:r>
            <a:r>
              <a:rPr lang="zh-CN" altLang="en-US" dirty="0" smtClean="0">
                <a:sym typeface="Wingdings" pitchFamily="2" charset="2"/>
              </a:rPr>
              <a:t>）</a:t>
            </a:r>
            <a:r>
              <a:rPr lang="en-US" altLang="zh-CN" dirty="0" smtClean="0">
                <a:sym typeface="Wingdings" pitchFamily="2" charset="2"/>
              </a:rPr>
              <a:t>2</a:t>
            </a:r>
            <a:r>
              <a:rPr lang="zh-CN" altLang="en-US" dirty="0" smtClean="0">
                <a:sym typeface="Wingdings" pitchFamily="2" charset="2"/>
              </a:rPr>
              <a:t>；（</a:t>
            </a:r>
            <a:r>
              <a:rPr lang="en-US" altLang="zh-CN" dirty="0" smtClean="0">
                <a:sym typeface="Wingdings" pitchFamily="2" charset="2"/>
              </a:rPr>
              <a:t>3</a:t>
            </a:r>
            <a:r>
              <a:rPr lang="zh-CN" altLang="en-US" dirty="0" smtClean="0">
                <a:sym typeface="Wingdings" pitchFamily="2" charset="2"/>
              </a:rPr>
              <a:t>）</a:t>
            </a:r>
            <a:r>
              <a:rPr lang="en-US" altLang="zh-CN" dirty="0" smtClean="0">
                <a:sym typeface="Wingdings" pitchFamily="2" charset="2"/>
              </a:rPr>
              <a:t>3</a:t>
            </a:r>
            <a:r>
              <a:rPr lang="zh-CN" altLang="en-US" dirty="0" smtClean="0">
                <a:sym typeface="Wingdings" pitchFamily="2" charset="2"/>
              </a:rPr>
              <a:t>；（</a:t>
            </a:r>
            <a:r>
              <a:rPr lang="en-US" altLang="zh-CN" dirty="0" smtClean="0">
                <a:sym typeface="Wingdings" pitchFamily="2" charset="2"/>
              </a:rPr>
              <a:t>4</a:t>
            </a:r>
            <a:r>
              <a:rPr lang="zh-CN" altLang="en-US" dirty="0" smtClean="0">
                <a:sym typeface="Wingdings" pitchFamily="2" charset="2"/>
              </a:rPr>
              <a:t>）</a:t>
            </a:r>
            <a:r>
              <a:rPr lang="en-US" altLang="zh-CN" dirty="0" smtClean="0">
                <a:sym typeface="Wingdings" pitchFamily="2" charset="2"/>
              </a:rPr>
              <a:t>4</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smtClean="0">
                <a:sym typeface="Wingdings" pitchFamily="2" charset="2"/>
              </a:rPr>
              <a:t>3</a:t>
            </a:r>
            <a:r>
              <a:rPr lang="zh-CN" altLang="en-US" sz="2800" dirty="0" smtClean="0">
                <a:sym typeface="Wingdings" pitchFamily="2" charset="2"/>
              </a:rPr>
              <a:t>、虚拟存储器最基本的特征是（</a:t>
            </a:r>
            <a:r>
              <a:rPr lang="en-US" altLang="zh-CN" sz="2800" dirty="0" smtClean="0">
                <a:sym typeface="Wingdings" pitchFamily="2" charset="2"/>
              </a:rPr>
              <a:t>A</a:t>
            </a:r>
            <a:r>
              <a:rPr lang="zh-CN" altLang="en-US" sz="2800" dirty="0" smtClean="0">
                <a:sym typeface="Wingdings" pitchFamily="2" charset="2"/>
              </a:rPr>
              <a:t>）；该特征主要是基于（</a:t>
            </a:r>
            <a:r>
              <a:rPr lang="en-US" altLang="zh-CN" sz="2800" dirty="0" smtClean="0">
                <a:sym typeface="Wingdings" pitchFamily="2" charset="2"/>
              </a:rPr>
              <a:t>B</a:t>
            </a:r>
            <a:r>
              <a:rPr lang="zh-CN" altLang="en-US" sz="2800" dirty="0" smtClean="0">
                <a:sym typeface="Wingdings" pitchFamily="2" charset="2"/>
              </a:rPr>
              <a:t>）；实现虚拟存储器最关键的技术是（</a:t>
            </a:r>
            <a:r>
              <a:rPr lang="en-US" altLang="zh-CN" sz="2800" dirty="0" smtClean="0">
                <a:sym typeface="Wingdings" pitchFamily="2" charset="2"/>
              </a:rPr>
              <a:t>C</a:t>
            </a:r>
            <a:r>
              <a:rPr lang="zh-CN" altLang="en-US" sz="2800" dirty="0" smtClean="0">
                <a:sym typeface="Wingdings" pitchFamily="2" charset="2"/>
              </a:rPr>
              <a:t>）。</a:t>
            </a:r>
          </a:p>
          <a:p>
            <a:pPr eaLnBrk="1" hangingPunct="1">
              <a:lnSpc>
                <a:spcPct val="150000"/>
              </a:lnSpc>
              <a:buFontTx/>
              <a:buNone/>
            </a:pPr>
            <a:r>
              <a:rPr lang="zh-CN" altLang="en-US" sz="2800" dirty="0" smtClean="0">
                <a:sym typeface="Wingdings" pitchFamily="2" charset="2"/>
              </a:rPr>
              <a:t>	</a:t>
            </a:r>
            <a:r>
              <a:rPr lang="en-US" altLang="zh-CN" sz="2800" dirty="0" smtClean="0">
                <a:sym typeface="Wingdings" pitchFamily="2" charset="2"/>
              </a:rPr>
              <a:t>A</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）一次性（</a:t>
            </a:r>
            <a:r>
              <a:rPr lang="en-US" altLang="zh-CN" sz="2800" dirty="0" smtClean="0">
                <a:sym typeface="Wingdings" pitchFamily="2" charset="2"/>
              </a:rPr>
              <a:t>2</a:t>
            </a:r>
            <a:r>
              <a:rPr lang="zh-CN" altLang="en-US" sz="2800" dirty="0" smtClean="0">
                <a:sym typeface="Wingdings" pitchFamily="2" charset="2"/>
              </a:rPr>
              <a:t>）多次性（</a:t>
            </a:r>
            <a:r>
              <a:rPr lang="en-US" altLang="zh-CN" sz="2800" dirty="0" smtClean="0">
                <a:sym typeface="Wingdings" pitchFamily="2" charset="2"/>
              </a:rPr>
              <a:t>3</a:t>
            </a:r>
            <a:r>
              <a:rPr lang="zh-CN" altLang="en-US" sz="2800" dirty="0" smtClean="0">
                <a:sym typeface="Wingdings" pitchFamily="2" charset="2"/>
              </a:rPr>
              <a:t>）交换性；（</a:t>
            </a:r>
            <a:r>
              <a:rPr lang="en-US" altLang="zh-CN" sz="2800" dirty="0" smtClean="0">
                <a:sym typeface="Wingdings" pitchFamily="2" charset="2"/>
              </a:rPr>
              <a:t>4</a:t>
            </a:r>
            <a:r>
              <a:rPr lang="zh-CN" altLang="en-US" sz="2800" dirty="0" smtClean="0">
                <a:sym typeface="Wingdings" pitchFamily="2" charset="2"/>
              </a:rPr>
              <a:t>）离散性；（</a:t>
            </a:r>
            <a:r>
              <a:rPr lang="en-US" altLang="zh-CN" sz="2800" dirty="0" smtClean="0">
                <a:sym typeface="Wingdings" pitchFamily="2" charset="2"/>
              </a:rPr>
              <a:t>5</a:t>
            </a:r>
            <a:r>
              <a:rPr lang="zh-CN" altLang="en-US" sz="2800" dirty="0" smtClean="0">
                <a:sym typeface="Wingdings" pitchFamily="2" charset="2"/>
              </a:rPr>
              <a:t>）驻留性</a:t>
            </a:r>
          </a:p>
          <a:p>
            <a:pPr eaLnBrk="1" hangingPunct="1">
              <a:lnSpc>
                <a:spcPct val="150000"/>
              </a:lnSpc>
              <a:buFontTx/>
              <a:buNone/>
            </a:pPr>
            <a:r>
              <a:rPr lang="zh-CN" altLang="en-US" sz="2800" dirty="0" smtClean="0">
                <a:sym typeface="Wingdings" pitchFamily="2" charset="2"/>
              </a:rPr>
              <a:t>	</a:t>
            </a:r>
            <a:r>
              <a:rPr lang="en-US" altLang="zh-CN" sz="2800" dirty="0" smtClean="0">
                <a:sym typeface="Wingdings" pitchFamily="2" charset="2"/>
              </a:rPr>
              <a:t>B</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）计算机的高速性（</a:t>
            </a:r>
            <a:r>
              <a:rPr lang="en-US" altLang="zh-CN" sz="2800" dirty="0" smtClean="0">
                <a:sym typeface="Wingdings" pitchFamily="2" charset="2"/>
              </a:rPr>
              <a:t>2</a:t>
            </a:r>
            <a:r>
              <a:rPr lang="zh-CN" altLang="en-US" sz="2800" dirty="0" smtClean="0">
                <a:sym typeface="Wingdings" pitchFamily="2" charset="2"/>
              </a:rPr>
              <a:t>）大容量的内存（</a:t>
            </a:r>
            <a:r>
              <a:rPr lang="en-US" altLang="zh-CN" sz="2800" dirty="0" smtClean="0">
                <a:sym typeface="Wingdings" pitchFamily="2" charset="2"/>
              </a:rPr>
              <a:t>3</a:t>
            </a:r>
            <a:r>
              <a:rPr lang="zh-CN" altLang="en-US" sz="2800" dirty="0" smtClean="0">
                <a:sym typeface="Wingdings" pitchFamily="2" charset="2"/>
              </a:rPr>
              <a:t>）大容量的硬盘（</a:t>
            </a:r>
            <a:r>
              <a:rPr lang="en-US" altLang="zh-CN" sz="2800" dirty="0" smtClean="0">
                <a:sym typeface="Wingdings" pitchFamily="2" charset="2"/>
              </a:rPr>
              <a:t>4</a:t>
            </a:r>
            <a:r>
              <a:rPr lang="zh-CN" altLang="en-US" sz="2800" dirty="0" smtClean="0">
                <a:sym typeface="Wingdings" pitchFamily="2" charset="2"/>
              </a:rPr>
              <a:t>）循环性原理（</a:t>
            </a:r>
            <a:r>
              <a:rPr lang="en-US" altLang="zh-CN" sz="2800" dirty="0" smtClean="0">
                <a:sym typeface="Wingdings" pitchFamily="2" charset="2"/>
              </a:rPr>
              <a:t>5</a:t>
            </a:r>
            <a:r>
              <a:rPr lang="zh-CN" altLang="en-US" sz="2800" dirty="0" smtClean="0">
                <a:sym typeface="Wingdings" pitchFamily="2" charset="2"/>
              </a:rPr>
              <a:t>）局部性原理</a:t>
            </a:r>
          </a:p>
          <a:p>
            <a:pPr eaLnBrk="1" hangingPunct="1">
              <a:lnSpc>
                <a:spcPct val="150000"/>
              </a:lnSpc>
              <a:buFontTx/>
              <a:buNone/>
            </a:pPr>
            <a:r>
              <a:rPr lang="zh-CN" altLang="en-US" sz="2800" dirty="0" smtClean="0">
                <a:sym typeface="Wingdings" pitchFamily="2" charset="2"/>
              </a:rPr>
              <a:t>	</a:t>
            </a:r>
            <a:r>
              <a:rPr lang="en-US" altLang="zh-CN" sz="2800" dirty="0" smtClean="0">
                <a:sym typeface="Wingdings" pitchFamily="2" charset="2"/>
              </a:rPr>
              <a:t>C</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）内存分配（</a:t>
            </a:r>
            <a:r>
              <a:rPr lang="en-US" altLang="zh-CN" sz="2800" dirty="0" smtClean="0">
                <a:sym typeface="Wingdings" pitchFamily="2" charset="2"/>
              </a:rPr>
              <a:t>2</a:t>
            </a:r>
            <a:r>
              <a:rPr lang="zh-CN" altLang="en-US" sz="2800" dirty="0" smtClean="0">
                <a:sym typeface="Wingdings" pitchFamily="2" charset="2"/>
              </a:rPr>
              <a:t>）置换算法（</a:t>
            </a:r>
            <a:r>
              <a:rPr lang="en-US" altLang="zh-CN" sz="2800" dirty="0" smtClean="0">
                <a:sym typeface="Wingdings" pitchFamily="2" charset="2"/>
              </a:rPr>
              <a:t>3</a:t>
            </a:r>
            <a:r>
              <a:rPr lang="zh-CN" altLang="en-US" sz="2800" dirty="0" smtClean="0">
                <a:sym typeface="Wingdings" pitchFamily="2" charset="2"/>
              </a:rPr>
              <a:t>）请求分页（段）（</a:t>
            </a:r>
            <a:r>
              <a:rPr lang="en-US" altLang="zh-CN" sz="2800" dirty="0" smtClean="0">
                <a:sym typeface="Wingdings" pitchFamily="2" charset="2"/>
              </a:rPr>
              <a:t>4</a:t>
            </a:r>
            <a:r>
              <a:rPr lang="zh-CN" altLang="en-US" sz="2800" dirty="0" smtClean="0">
                <a:sym typeface="Wingdings" pitchFamily="2" charset="2"/>
              </a:rPr>
              <a:t>）对换空间管理</a:t>
            </a:r>
          </a:p>
          <a:p>
            <a:pPr eaLnBrk="1" hangingPunct="1">
              <a:lnSpc>
                <a:spcPct val="90000"/>
              </a:lnSpc>
              <a:buFontTx/>
              <a:buNone/>
            </a:pPr>
            <a:endParaRPr lang="en-US" altLang="zh-CN" sz="28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6" name="文本占位符 5"/>
          <p:cNvSpPr>
            <a:spLocks noGrp="1"/>
          </p:cNvSpPr>
          <p:nvPr>
            <p:ph type="body" sz="quarter" idx="13"/>
          </p:nvPr>
        </p:nvSpPr>
        <p:spPr/>
        <p:txBody>
          <a:bodyPr/>
          <a:lstStyle/>
          <a:p>
            <a:r>
              <a:rPr lang="en-US" altLang="zh-CN" dirty="0" smtClean="0"/>
              <a:t>4</a:t>
            </a:r>
            <a:r>
              <a:rPr lang="zh-CN" altLang="en-US" dirty="0" smtClean="0"/>
              <a:t>、一个计算机系统的虚拟存储器的最大容量是由（</a:t>
            </a:r>
            <a:r>
              <a:rPr lang="en-US" altLang="zh-CN" dirty="0" smtClean="0"/>
              <a:t>A</a:t>
            </a:r>
            <a:r>
              <a:rPr lang="zh-CN" altLang="en-US" dirty="0" smtClean="0"/>
              <a:t>）确定的，其实际容量是由（</a:t>
            </a:r>
            <a:r>
              <a:rPr lang="en-US" altLang="zh-CN" dirty="0" smtClean="0"/>
              <a:t>B</a:t>
            </a:r>
            <a:r>
              <a:rPr lang="zh-CN" altLang="en-US" dirty="0" smtClean="0"/>
              <a:t>）确定的。</a:t>
            </a:r>
          </a:p>
          <a:p>
            <a:r>
              <a:rPr lang="zh-CN" altLang="en-US" dirty="0" smtClean="0"/>
              <a:t>	</a:t>
            </a:r>
            <a:r>
              <a:rPr lang="en-US" altLang="zh-CN" dirty="0" smtClean="0"/>
              <a:t>A</a:t>
            </a:r>
            <a:r>
              <a:rPr lang="zh-CN" altLang="en-US" dirty="0" smtClean="0"/>
              <a:t>，Ｂ（</a:t>
            </a:r>
            <a:r>
              <a:rPr lang="en-US" altLang="zh-CN" dirty="0" smtClean="0"/>
              <a:t>1</a:t>
            </a:r>
            <a:r>
              <a:rPr lang="zh-CN" altLang="en-US" dirty="0" smtClean="0"/>
              <a:t>）计算机字长；（</a:t>
            </a:r>
            <a:r>
              <a:rPr lang="en-US" altLang="zh-CN" dirty="0" smtClean="0"/>
              <a:t>2</a:t>
            </a:r>
            <a:r>
              <a:rPr lang="zh-CN" altLang="en-US" dirty="0" smtClean="0"/>
              <a:t>）内存容量；（</a:t>
            </a:r>
            <a:r>
              <a:rPr lang="en-US" altLang="zh-CN" dirty="0" smtClean="0"/>
              <a:t>3</a:t>
            </a:r>
            <a:r>
              <a:rPr lang="zh-CN" altLang="en-US" dirty="0" smtClean="0"/>
              <a:t>）硬盘容量；（</a:t>
            </a:r>
            <a:r>
              <a:rPr lang="en-US" altLang="zh-CN" dirty="0" smtClean="0"/>
              <a:t>4</a:t>
            </a:r>
            <a:r>
              <a:rPr lang="zh-CN" altLang="en-US" dirty="0" smtClean="0"/>
              <a:t>）内存和硬盘容量之和；（</a:t>
            </a:r>
            <a:r>
              <a:rPr lang="en-US" altLang="zh-CN" dirty="0" smtClean="0"/>
              <a:t>5</a:t>
            </a:r>
            <a:r>
              <a:rPr lang="zh-CN" altLang="en-US" dirty="0" smtClean="0"/>
              <a:t>）计算机的地址结构</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179388" y="692150"/>
            <a:ext cx="8785225" cy="5545138"/>
          </a:xfrm>
          <a:prstGeom prst="rect">
            <a:avLst/>
          </a:prstGeom>
        </p:spPr>
        <p:txBody>
          <a:bodyPr/>
          <a:lstStyle/>
          <a:p>
            <a:pPr eaLnBrk="1" hangingPunct="1">
              <a:lnSpc>
                <a:spcPct val="150000"/>
              </a:lnSpc>
              <a:buFontTx/>
              <a:buNone/>
            </a:pPr>
            <a:r>
              <a:rPr lang="en-US" altLang="zh-CN" sz="2800" dirty="0" smtClean="0"/>
              <a:t>5</a:t>
            </a:r>
            <a:r>
              <a:rPr lang="zh-CN" altLang="en-US" sz="2800" dirty="0" smtClean="0"/>
              <a:t>、请求调页系统中，内存物理块分配有（</a:t>
            </a:r>
            <a:r>
              <a:rPr lang="en-US" altLang="zh-CN" sz="2800" dirty="0" smtClean="0"/>
              <a:t>A</a:t>
            </a:r>
            <a:r>
              <a:rPr lang="zh-CN" altLang="en-US" sz="2800" dirty="0" smtClean="0"/>
              <a:t>）和（</a:t>
            </a:r>
            <a:r>
              <a:rPr lang="en-US" altLang="zh-CN" sz="2800" dirty="0" smtClean="0"/>
              <a:t>B</a:t>
            </a:r>
            <a:r>
              <a:rPr lang="zh-CN" altLang="en-US" sz="2800" dirty="0" smtClean="0"/>
              <a:t>）两种策略，（</a:t>
            </a:r>
            <a:r>
              <a:rPr lang="en-US" altLang="zh-CN" sz="2800" dirty="0" smtClean="0"/>
              <a:t>A</a:t>
            </a:r>
            <a:r>
              <a:rPr lang="zh-CN" altLang="en-US" sz="2800" dirty="0" smtClean="0"/>
              <a:t>）的缺点是可能导致频繁地出现缺页</a:t>
            </a:r>
            <a:r>
              <a:rPr lang="zh-CN" altLang="en-US" sz="2800" dirty="0" smtClean="0"/>
              <a:t>中断而造成</a:t>
            </a:r>
            <a:r>
              <a:rPr lang="en-US" altLang="zh-CN" sz="2800" dirty="0" smtClean="0"/>
              <a:t>CPU</a:t>
            </a:r>
            <a:r>
              <a:rPr lang="zh-CN" altLang="en-US" sz="2800" dirty="0" smtClean="0"/>
              <a:t>利用率下降</a:t>
            </a:r>
          </a:p>
          <a:p>
            <a:pPr eaLnBrk="1" hangingPunct="1">
              <a:lnSpc>
                <a:spcPct val="150000"/>
              </a:lnSpc>
              <a:buFontTx/>
              <a:buNone/>
            </a:pPr>
            <a:r>
              <a:rPr lang="zh-CN" altLang="en-US" sz="2800" dirty="0" smtClean="0"/>
              <a:t>	</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1</a:t>
            </a:r>
            <a:r>
              <a:rPr lang="zh-CN" altLang="en-US" sz="2800" dirty="0" smtClean="0"/>
              <a:t>）首次适应（</a:t>
            </a:r>
            <a:r>
              <a:rPr lang="en-US" altLang="zh-CN" sz="2800" dirty="0" smtClean="0"/>
              <a:t>2</a:t>
            </a:r>
            <a:r>
              <a:rPr lang="zh-CN" altLang="en-US" sz="2800" dirty="0" smtClean="0"/>
              <a:t>）最佳适应（</a:t>
            </a:r>
            <a:r>
              <a:rPr lang="en-US" altLang="zh-CN" sz="2800" dirty="0" smtClean="0"/>
              <a:t>3</a:t>
            </a:r>
            <a:r>
              <a:rPr lang="zh-CN" altLang="en-US" sz="2800" dirty="0" smtClean="0"/>
              <a:t>）固定分配（</a:t>
            </a:r>
            <a:r>
              <a:rPr lang="en-US" altLang="zh-CN" sz="2800" dirty="0" smtClean="0"/>
              <a:t>4</a:t>
            </a:r>
            <a:r>
              <a:rPr lang="zh-CN" altLang="en-US" sz="2800" dirty="0" smtClean="0"/>
              <a:t>）可变分配</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6" name="文本占位符 5"/>
          <p:cNvSpPr>
            <a:spLocks noGrp="1"/>
          </p:cNvSpPr>
          <p:nvPr>
            <p:ph type="body" sz="quarter" idx="13"/>
          </p:nvPr>
        </p:nvSpPr>
        <p:spPr>
          <a:xfrm>
            <a:off x="468313" y="692150"/>
            <a:ext cx="8207375" cy="5689178"/>
          </a:xfrm>
        </p:spPr>
        <p:txBody>
          <a:bodyPr>
            <a:normAutofit lnSpcReduction="10000"/>
          </a:bodyPr>
          <a:lstStyle/>
          <a:p>
            <a:r>
              <a:rPr lang="en-US" altLang="zh-CN" dirty="0" smtClean="0"/>
              <a:t>6</a:t>
            </a:r>
            <a:r>
              <a:rPr lang="zh-CN" altLang="en-US" dirty="0" smtClean="0"/>
              <a:t>、在请求调页系统中有着多种置换算法（</a:t>
            </a:r>
            <a:r>
              <a:rPr lang="en-US" altLang="zh-CN" dirty="0" smtClean="0"/>
              <a:t>1</a:t>
            </a:r>
            <a:r>
              <a:rPr lang="zh-CN" altLang="en-US" dirty="0" smtClean="0"/>
              <a:t>）选择最先进入内存的页面予以淘汰的算法称为（</a:t>
            </a:r>
            <a:r>
              <a:rPr lang="en-US" altLang="zh-CN" dirty="0" smtClean="0"/>
              <a:t>A</a:t>
            </a:r>
            <a:r>
              <a:rPr lang="zh-CN" altLang="en-US" dirty="0" smtClean="0"/>
              <a:t>）；（</a:t>
            </a:r>
            <a:r>
              <a:rPr lang="en-US" altLang="zh-CN" dirty="0" smtClean="0"/>
              <a:t>2</a:t>
            </a:r>
            <a:r>
              <a:rPr lang="zh-CN" altLang="en-US" dirty="0" smtClean="0"/>
              <a:t>）选择在以后不再使用的页面予以淘汰的算法称为（</a:t>
            </a:r>
            <a:r>
              <a:rPr lang="en-US" altLang="zh-CN" dirty="0" smtClean="0"/>
              <a:t>B</a:t>
            </a:r>
            <a:r>
              <a:rPr lang="zh-CN" altLang="en-US" dirty="0" smtClean="0"/>
              <a:t>）；（</a:t>
            </a:r>
            <a:r>
              <a:rPr lang="en-US" altLang="zh-CN" dirty="0" smtClean="0"/>
              <a:t>3</a:t>
            </a:r>
            <a:r>
              <a:rPr lang="zh-CN" altLang="en-US" dirty="0" smtClean="0"/>
              <a:t>）选择自上次访问以来所经历时间最长的页面予以淘汰的算法称为（</a:t>
            </a:r>
            <a:r>
              <a:rPr lang="en-US" altLang="zh-CN" dirty="0" smtClean="0"/>
              <a:t>C</a:t>
            </a:r>
            <a:r>
              <a:rPr lang="zh-CN" altLang="en-US" dirty="0" smtClean="0"/>
              <a:t>）；（</a:t>
            </a:r>
            <a:r>
              <a:rPr lang="en-US" altLang="zh-CN" dirty="0" smtClean="0"/>
              <a:t>4</a:t>
            </a:r>
            <a:r>
              <a:rPr lang="zh-CN" altLang="en-US" dirty="0" smtClean="0"/>
              <a:t>）选择某时刻开始以来，访问次数最少的页面予以淘汰的算法称其为（</a:t>
            </a:r>
            <a:r>
              <a:rPr lang="en-US" altLang="zh-CN" dirty="0" smtClean="0"/>
              <a:t>D</a:t>
            </a:r>
            <a:r>
              <a:rPr lang="zh-CN" altLang="en-US" dirty="0" smtClean="0"/>
              <a:t>）</a:t>
            </a:r>
          </a:p>
          <a:p>
            <a:r>
              <a:rPr lang="zh-CN" altLang="en-US" dirty="0" smtClean="0"/>
              <a:t>	</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1</a:t>
            </a:r>
            <a:r>
              <a:rPr lang="zh-CN" altLang="en-US" dirty="0" smtClean="0"/>
              <a:t>） </a:t>
            </a:r>
            <a:r>
              <a:rPr lang="en-US" altLang="zh-CN" dirty="0" smtClean="0"/>
              <a:t>FIFO</a:t>
            </a:r>
            <a:r>
              <a:rPr lang="zh-CN" altLang="en-US" dirty="0" smtClean="0"/>
              <a:t>算法（</a:t>
            </a:r>
            <a:r>
              <a:rPr lang="en-US" altLang="zh-CN" dirty="0" smtClean="0"/>
              <a:t>2</a:t>
            </a:r>
            <a:r>
              <a:rPr lang="zh-CN" altLang="en-US" dirty="0" smtClean="0"/>
              <a:t>）</a:t>
            </a:r>
            <a:r>
              <a:rPr lang="en-US" altLang="zh-CN" dirty="0" smtClean="0"/>
              <a:t>OPT</a:t>
            </a:r>
            <a:r>
              <a:rPr lang="zh-CN" altLang="en-US" dirty="0" smtClean="0"/>
              <a:t>算法（</a:t>
            </a:r>
            <a:r>
              <a:rPr lang="en-US" altLang="zh-CN" dirty="0" smtClean="0"/>
              <a:t>3</a:t>
            </a:r>
            <a:r>
              <a:rPr lang="zh-CN" altLang="en-US" dirty="0" smtClean="0"/>
              <a:t>）</a:t>
            </a:r>
            <a:r>
              <a:rPr lang="en-US" altLang="zh-CN" dirty="0" smtClean="0"/>
              <a:t>LRU</a:t>
            </a:r>
            <a:r>
              <a:rPr lang="zh-CN" altLang="en-US" dirty="0" smtClean="0"/>
              <a:t>算法（</a:t>
            </a:r>
            <a:r>
              <a:rPr lang="en-US" altLang="zh-CN" dirty="0" smtClean="0"/>
              <a:t>4</a:t>
            </a:r>
            <a:r>
              <a:rPr lang="zh-CN" altLang="en-US" dirty="0" smtClean="0"/>
              <a:t>）</a:t>
            </a:r>
            <a:r>
              <a:rPr lang="en-US" altLang="zh-CN" dirty="0" smtClean="0"/>
              <a:t>NRU</a:t>
            </a:r>
            <a:r>
              <a:rPr lang="zh-CN" altLang="en-US" dirty="0" smtClean="0"/>
              <a:t>算法（</a:t>
            </a:r>
            <a:r>
              <a:rPr lang="en-US" altLang="zh-CN" dirty="0" smtClean="0"/>
              <a:t>5</a:t>
            </a:r>
            <a:r>
              <a:rPr lang="zh-CN" altLang="en-US" dirty="0" smtClean="0"/>
              <a:t>）</a:t>
            </a:r>
            <a:r>
              <a:rPr lang="en-US" altLang="zh-CN" dirty="0" smtClean="0"/>
              <a:t>LFU</a:t>
            </a:r>
            <a:r>
              <a:rPr lang="zh-CN" altLang="en-US" dirty="0" smtClean="0"/>
              <a:t>算法</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250825" y="765175"/>
            <a:ext cx="8569325" cy="4114800"/>
          </a:xfrm>
          <a:prstGeom prst="rect">
            <a:avLst/>
          </a:prstGeom>
        </p:spPr>
        <p:txBody>
          <a:bodyPr/>
          <a:lstStyle/>
          <a:p>
            <a:pPr eaLnBrk="1" hangingPunct="1">
              <a:lnSpc>
                <a:spcPct val="150000"/>
              </a:lnSpc>
              <a:buFontTx/>
              <a:buNone/>
            </a:pPr>
            <a:r>
              <a:rPr lang="en-US" altLang="zh-CN" sz="2800" dirty="0" smtClean="0"/>
              <a:t>7</a:t>
            </a:r>
            <a:r>
              <a:rPr lang="zh-CN" altLang="en-US" sz="2800" dirty="0" smtClean="0"/>
              <a:t>、在请求调页系统中，凡未装入过内存的页都应从（</a:t>
            </a:r>
            <a:r>
              <a:rPr lang="en-US" altLang="zh-CN" sz="2800" dirty="0" smtClean="0"/>
              <a:t>A</a:t>
            </a:r>
            <a:r>
              <a:rPr lang="zh-CN" altLang="en-US" sz="2800" dirty="0" smtClean="0"/>
              <a:t>）调入；已经运行过的页主要是从（</a:t>
            </a:r>
            <a:r>
              <a:rPr lang="en-US" altLang="zh-CN" sz="2800" dirty="0" smtClean="0"/>
              <a:t>B</a:t>
            </a:r>
            <a:r>
              <a:rPr lang="zh-CN" altLang="en-US" sz="2800" dirty="0" smtClean="0"/>
              <a:t>）调入，有时也从（</a:t>
            </a:r>
            <a:r>
              <a:rPr lang="en-US" altLang="zh-CN" sz="2800" dirty="0" smtClean="0"/>
              <a:t>C</a:t>
            </a:r>
            <a:r>
              <a:rPr lang="zh-CN" altLang="en-US" sz="2800" dirty="0" smtClean="0"/>
              <a:t>）调入。</a:t>
            </a:r>
          </a:p>
          <a:p>
            <a:pPr eaLnBrk="1" hangingPunct="1">
              <a:lnSpc>
                <a:spcPct val="150000"/>
              </a:lnSpc>
              <a:buFontTx/>
              <a:buNone/>
            </a:pPr>
            <a:r>
              <a:rPr lang="zh-CN" altLang="en-US" sz="2800" dirty="0" smtClean="0"/>
              <a:t>	</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t>（</a:t>
            </a:r>
            <a:r>
              <a:rPr lang="en-US" altLang="zh-CN" sz="2800" dirty="0" smtClean="0"/>
              <a:t>1</a:t>
            </a:r>
            <a:r>
              <a:rPr lang="zh-CN" altLang="en-US" sz="2800" dirty="0" smtClean="0"/>
              <a:t>）系统区；（</a:t>
            </a:r>
            <a:r>
              <a:rPr lang="en-US" altLang="zh-CN" sz="2800" dirty="0" smtClean="0"/>
              <a:t>2</a:t>
            </a:r>
            <a:r>
              <a:rPr lang="zh-CN" altLang="en-US" sz="2800" dirty="0" smtClean="0"/>
              <a:t>）文件区；（</a:t>
            </a:r>
            <a:r>
              <a:rPr lang="en-US" altLang="zh-CN" sz="2800" dirty="0" smtClean="0"/>
              <a:t>3</a:t>
            </a:r>
            <a:r>
              <a:rPr lang="zh-CN" altLang="en-US" sz="2800" dirty="0" smtClean="0"/>
              <a:t>）对换区；（</a:t>
            </a:r>
            <a:r>
              <a:rPr lang="en-US" altLang="zh-CN" sz="2800" dirty="0" smtClean="0"/>
              <a:t>4</a:t>
            </a:r>
            <a:r>
              <a:rPr lang="zh-CN" altLang="en-US" sz="2800" dirty="0" smtClean="0"/>
              <a:t>）页面缓冲池</a:t>
            </a:r>
          </a:p>
          <a:p>
            <a:pPr eaLnBrk="1" hangingPunct="1"/>
            <a:endParaRPr lang="zh-CN" altLang="en-US" sz="2800" dirty="0" smtClean="0"/>
          </a:p>
          <a:p>
            <a:pPr eaLnBrk="1" hangingPunct="1"/>
            <a:endParaRPr lang="en-US" altLang="zh-CN" sz="2800"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6" name="文本占位符 5"/>
          <p:cNvSpPr>
            <a:spLocks noGrp="1"/>
          </p:cNvSpPr>
          <p:nvPr>
            <p:ph type="body" sz="quarter" idx="13"/>
          </p:nvPr>
        </p:nvSpPr>
        <p:spPr>
          <a:xfrm>
            <a:off x="468313" y="404664"/>
            <a:ext cx="8207375" cy="6048672"/>
          </a:xfrm>
        </p:spPr>
        <p:txBody>
          <a:bodyPr>
            <a:normAutofit fontScale="92500"/>
          </a:bodyPr>
          <a:lstStyle/>
          <a:p>
            <a:r>
              <a:rPr lang="zh-CN" altLang="en-US" dirty="0" smtClean="0"/>
              <a:t>一、存储器管理的目标</a:t>
            </a:r>
            <a:endParaRPr lang="en-US" altLang="zh-CN" dirty="0" smtClean="0"/>
          </a:p>
          <a:p>
            <a:r>
              <a:rPr lang="en-US" altLang="zh-CN" dirty="0" smtClean="0"/>
              <a:t>1</a:t>
            </a:r>
            <a:r>
              <a:rPr lang="zh-CN" altLang="en-US" dirty="0" smtClean="0"/>
              <a:t>、多级存储结构</a:t>
            </a:r>
          </a:p>
          <a:p>
            <a:r>
              <a:rPr lang="zh-CN" altLang="en-US" dirty="0" smtClean="0"/>
              <a:t>    </a:t>
            </a:r>
            <a:r>
              <a:rPr lang="en-US" altLang="zh-CN" dirty="0" smtClean="0"/>
              <a:t>CPU</a:t>
            </a:r>
            <a:r>
              <a:rPr lang="zh-CN" altLang="en-US" dirty="0" smtClean="0"/>
              <a:t>寄存器</a:t>
            </a:r>
          </a:p>
          <a:p>
            <a:r>
              <a:rPr lang="zh-CN" altLang="en-US" dirty="0" smtClean="0"/>
              <a:t>    主存（高速缓存、主存、磁盘缓存）</a:t>
            </a:r>
          </a:p>
          <a:p>
            <a:r>
              <a:rPr lang="zh-CN" altLang="en-US" dirty="0" smtClean="0"/>
              <a:t>    辅助存储器（磁盘、可移动介质）</a:t>
            </a:r>
          </a:p>
          <a:p>
            <a:r>
              <a:rPr lang="en-US" altLang="zh-CN" dirty="0" smtClean="0"/>
              <a:t>2</a:t>
            </a:r>
            <a:r>
              <a:rPr lang="zh-CN" altLang="en-US" dirty="0" smtClean="0"/>
              <a:t>、程序的装入和链接</a:t>
            </a:r>
          </a:p>
          <a:p>
            <a:r>
              <a:rPr lang="zh-CN" altLang="en-US" dirty="0" smtClean="0"/>
              <a:t>    程序装入：绝对装入方式、可重定位装入方式、动态运行时装入方式</a:t>
            </a:r>
          </a:p>
          <a:p>
            <a:r>
              <a:rPr lang="zh-CN" altLang="en-US" dirty="0" smtClean="0"/>
              <a:t>    程序的链接：静态链接、装入时动态链接、运行时动态链接</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6" name="文本占位符 5"/>
          <p:cNvSpPr>
            <a:spLocks noGrp="1"/>
          </p:cNvSpPr>
          <p:nvPr>
            <p:ph type="body" sz="quarter" idx="13"/>
          </p:nvPr>
        </p:nvSpPr>
        <p:spPr/>
        <p:txBody>
          <a:bodyPr/>
          <a:lstStyle/>
          <a:p>
            <a:r>
              <a:rPr lang="en-US" altLang="zh-CN" dirty="0" smtClean="0"/>
              <a:t>8</a:t>
            </a:r>
            <a:r>
              <a:rPr lang="zh-CN" altLang="en-US" dirty="0" smtClean="0"/>
              <a:t>、若用户进程访问内存时产生缺页，则下列选项中，操作系统可能执行的操作是（ ）</a:t>
            </a:r>
          </a:p>
          <a:p>
            <a:r>
              <a:rPr lang="en-US" altLang="zh-CN" dirty="0" smtClean="0"/>
              <a:t>I.</a:t>
            </a:r>
            <a:r>
              <a:rPr lang="zh-CN" altLang="en-US" dirty="0" smtClean="0"/>
              <a:t>处理越界错  </a:t>
            </a:r>
            <a:r>
              <a:rPr lang="en-US" altLang="zh-CN" dirty="0" smtClean="0"/>
              <a:t>II.</a:t>
            </a:r>
            <a:r>
              <a:rPr lang="zh-CN" altLang="en-US" dirty="0" smtClean="0"/>
              <a:t>置换页   </a:t>
            </a:r>
            <a:r>
              <a:rPr lang="en-US" altLang="zh-CN" dirty="0" smtClean="0"/>
              <a:t>III.</a:t>
            </a:r>
            <a:r>
              <a:rPr lang="zh-CN" altLang="en-US" dirty="0" smtClean="0"/>
              <a:t>分配内存</a:t>
            </a:r>
          </a:p>
          <a:p>
            <a:r>
              <a:rPr lang="en-US" altLang="zh-CN" dirty="0" smtClean="0"/>
              <a:t>A.</a:t>
            </a:r>
            <a:r>
              <a:rPr lang="zh-CN" altLang="en-US" dirty="0" smtClean="0"/>
              <a:t>仅</a:t>
            </a:r>
            <a:r>
              <a:rPr lang="en-US" altLang="zh-CN" dirty="0" smtClean="0"/>
              <a:t>I</a:t>
            </a:r>
            <a:r>
              <a:rPr lang="zh-CN" altLang="en-US" dirty="0" smtClean="0"/>
              <a:t>、</a:t>
            </a:r>
            <a:r>
              <a:rPr lang="en-US" altLang="zh-CN" dirty="0" smtClean="0"/>
              <a:t>II   B.</a:t>
            </a:r>
            <a:r>
              <a:rPr lang="zh-CN" altLang="en-US" dirty="0" smtClean="0"/>
              <a:t>仅</a:t>
            </a:r>
            <a:r>
              <a:rPr lang="en-US" altLang="zh-CN" dirty="0" smtClean="0"/>
              <a:t>II</a:t>
            </a:r>
            <a:r>
              <a:rPr lang="zh-CN" altLang="en-US" dirty="0" smtClean="0"/>
              <a:t>、</a:t>
            </a:r>
            <a:r>
              <a:rPr lang="en-US" altLang="zh-CN" dirty="0" smtClean="0"/>
              <a:t>III </a:t>
            </a:r>
          </a:p>
          <a:p>
            <a:r>
              <a:rPr lang="en-US" altLang="zh-CN" dirty="0" smtClean="0"/>
              <a:t>C.</a:t>
            </a:r>
            <a:r>
              <a:rPr lang="zh-CN" altLang="en-US" dirty="0" smtClean="0"/>
              <a:t>仅</a:t>
            </a:r>
            <a:r>
              <a:rPr lang="en-US" altLang="zh-CN" dirty="0" smtClean="0"/>
              <a:t>I</a:t>
            </a:r>
            <a:r>
              <a:rPr lang="zh-CN" altLang="en-US" dirty="0" smtClean="0"/>
              <a:t>、</a:t>
            </a:r>
            <a:r>
              <a:rPr lang="en-US" altLang="zh-CN" dirty="0" smtClean="0"/>
              <a:t>III  D.I</a:t>
            </a:r>
            <a:r>
              <a:rPr lang="zh-CN" altLang="en-US" dirty="0" smtClean="0"/>
              <a:t>、</a:t>
            </a:r>
            <a:r>
              <a:rPr lang="en-US" altLang="zh-CN" dirty="0" smtClean="0"/>
              <a:t>II</a:t>
            </a:r>
            <a:r>
              <a:rPr lang="zh-CN" altLang="en-US" dirty="0" smtClean="0"/>
              <a:t>和</a:t>
            </a:r>
            <a:r>
              <a:rPr lang="en-US" altLang="zh-CN" dirty="0" smtClean="0"/>
              <a:t>III</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r>
              <a:rPr lang="en-US" altLang="zh-CN" dirty="0" smtClean="0"/>
              <a:t>9</a:t>
            </a:r>
            <a:r>
              <a:rPr lang="zh-CN" altLang="en-US" dirty="0" smtClean="0"/>
              <a:t>、下列关于虚拟存储器的叙述中，正确的是</a:t>
            </a:r>
            <a:r>
              <a:rPr lang="en-US" altLang="zh-CN" dirty="0" smtClean="0"/>
              <a:t>( ) </a:t>
            </a:r>
          </a:p>
          <a:p>
            <a:pPr marL="514350" indent="-514350"/>
            <a:r>
              <a:rPr lang="en-US" altLang="zh-CN" dirty="0" smtClean="0"/>
              <a:t>A. </a:t>
            </a:r>
            <a:r>
              <a:rPr lang="zh-CN" altLang="en-US" dirty="0" smtClean="0"/>
              <a:t>虚拟存储只能基于连续分配技术 </a:t>
            </a:r>
            <a:endParaRPr lang="en-US" altLang="zh-CN" dirty="0" smtClean="0"/>
          </a:p>
          <a:p>
            <a:pPr marL="514350" indent="-514350"/>
            <a:r>
              <a:rPr lang="en-US" altLang="zh-CN" dirty="0" smtClean="0"/>
              <a:t>B. </a:t>
            </a:r>
            <a:r>
              <a:rPr lang="zh-CN" altLang="en-US" dirty="0" smtClean="0"/>
              <a:t>虚拟存储只能基于非连续分配技术 </a:t>
            </a:r>
          </a:p>
          <a:p>
            <a:r>
              <a:rPr lang="en-US" altLang="zh-CN" dirty="0" smtClean="0"/>
              <a:t>C. </a:t>
            </a:r>
            <a:r>
              <a:rPr lang="zh-CN" altLang="en-US" dirty="0" smtClean="0"/>
              <a:t>虚拟存储容量只受外存容量的限制 </a:t>
            </a:r>
            <a:endParaRPr lang="en-US" altLang="zh-CN" dirty="0" smtClean="0"/>
          </a:p>
          <a:p>
            <a:r>
              <a:rPr lang="en-US" altLang="zh-CN" dirty="0" smtClean="0"/>
              <a:t>D. </a:t>
            </a:r>
            <a:r>
              <a:rPr lang="zh-CN" altLang="en-US" dirty="0" smtClean="0"/>
              <a:t>虚拟存储容量只受内存容量的限制</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smtClean="0"/>
              <a:t>10</a:t>
            </a:r>
            <a:r>
              <a:rPr lang="zh-CN" altLang="en-US" dirty="0" smtClean="0"/>
              <a:t>、在缺页处理过程中，操作系统执行的操作可能是（）</a:t>
            </a:r>
          </a:p>
          <a:p>
            <a:r>
              <a:rPr lang="en-US" altLang="zh-CN" dirty="0" smtClean="0"/>
              <a:t>Ⅰ. </a:t>
            </a:r>
            <a:r>
              <a:rPr lang="zh-CN" altLang="en-US" dirty="0" smtClean="0"/>
              <a:t>修改页表 </a:t>
            </a:r>
            <a:r>
              <a:rPr lang="en-US" altLang="zh-CN" dirty="0" smtClean="0"/>
              <a:t>Ⅱ</a:t>
            </a:r>
            <a:r>
              <a:rPr lang="zh-CN" altLang="en-US" dirty="0" smtClean="0"/>
              <a:t>．磁盘</a:t>
            </a:r>
            <a:r>
              <a:rPr lang="en-US" altLang="zh-CN" dirty="0" smtClean="0"/>
              <a:t>I/O Ⅲ</a:t>
            </a:r>
            <a:r>
              <a:rPr lang="zh-CN" altLang="en-US" dirty="0" smtClean="0"/>
              <a:t>．分配页框 </a:t>
            </a:r>
          </a:p>
          <a:p>
            <a:r>
              <a:rPr lang="en-US" altLang="zh-CN" dirty="0" smtClean="0"/>
              <a:t>A</a:t>
            </a:r>
            <a:r>
              <a:rPr lang="zh-CN" altLang="en-US" dirty="0" smtClean="0"/>
              <a:t>．仅</a:t>
            </a:r>
            <a:r>
              <a:rPr lang="en-US" altLang="zh-CN" dirty="0" smtClean="0"/>
              <a:t>Ⅰ</a:t>
            </a:r>
            <a:r>
              <a:rPr lang="zh-CN" altLang="en-US" dirty="0" smtClean="0"/>
              <a:t>、</a:t>
            </a:r>
            <a:r>
              <a:rPr lang="en-US" altLang="zh-CN" dirty="0" smtClean="0"/>
              <a:t>Ⅱ B</a:t>
            </a:r>
            <a:r>
              <a:rPr lang="zh-CN" altLang="en-US" dirty="0" smtClean="0"/>
              <a:t>．仅</a:t>
            </a:r>
            <a:r>
              <a:rPr lang="en-US" altLang="zh-CN" dirty="0" smtClean="0"/>
              <a:t>Ⅱ C</a:t>
            </a:r>
            <a:r>
              <a:rPr lang="zh-CN" altLang="en-US" dirty="0" smtClean="0"/>
              <a:t>．仅</a:t>
            </a:r>
            <a:r>
              <a:rPr lang="en-US" altLang="zh-CN" dirty="0" smtClean="0"/>
              <a:t>Ⅲ D</a:t>
            </a:r>
            <a:r>
              <a:rPr lang="zh-CN" altLang="en-US" dirty="0" smtClean="0"/>
              <a:t>．</a:t>
            </a:r>
            <a:r>
              <a:rPr lang="en-US" altLang="zh-CN" dirty="0" smtClean="0"/>
              <a:t>Ⅰ</a:t>
            </a:r>
            <a:r>
              <a:rPr lang="zh-CN" altLang="en-US" dirty="0" smtClean="0"/>
              <a:t>、</a:t>
            </a:r>
            <a:r>
              <a:rPr lang="en-US" altLang="zh-CN" dirty="0" smtClean="0"/>
              <a:t>Ⅱ</a:t>
            </a:r>
            <a:r>
              <a:rPr lang="zh-CN" altLang="en-US" dirty="0" smtClean="0"/>
              <a:t>和</a:t>
            </a:r>
            <a:r>
              <a:rPr lang="en-US" altLang="zh-CN" dirty="0" smtClean="0"/>
              <a:t>Ⅲ</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r>
              <a:rPr lang="en-US" altLang="zh-CN" dirty="0" smtClean="0"/>
              <a:t>11</a:t>
            </a:r>
            <a:r>
              <a:rPr lang="zh-CN" altLang="en-US" dirty="0" smtClean="0"/>
              <a:t>．当系统发生抖动（</a:t>
            </a:r>
            <a:r>
              <a:rPr lang="en-US" altLang="zh-CN" dirty="0" smtClean="0"/>
              <a:t>thrashing</a:t>
            </a:r>
            <a:r>
              <a:rPr lang="zh-CN" altLang="en-US" dirty="0" smtClean="0"/>
              <a:t>）时，可用采取的有效措施是（）</a:t>
            </a:r>
          </a:p>
          <a:p>
            <a:r>
              <a:rPr lang="en-US" altLang="zh-CN" dirty="0" smtClean="0"/>
              <a:t>Ⅰ. </a:t>
            </a:r>
            <a:r>
              <a:rPr lang="zh-CN" altLang="en-US" dirty="0" smtClean="0"/>
              <a:t>撤销部分进程 </a:t>
            </a:r>
          </a:p>
          <a:p>
            <a:r>
              <a:rPr lang="en-US" altLang="zh-CN" dirty="0" smtClean="0"/>
              <a:t>Ⅱ</a:t>
            </a:r>
            <a:r>
              <a:rPr lang="zh-CN" altLang="en-US" dirty="0" smtClean="0"/>
              <a:t>．增加磁盘交换区的容量 </a:t>
            </a:r>
          </a:p>
          <a:p>
            <a:r>
              <a:rPr lang="en-US" altLang="zh-CN" dirty="0" smtClean="0"/>
              <a:t>Ⅲ</a:t>
            </a:r>
            <a:r>
              <a:rPr lang="zh-CN" altLang="en-US" dirty="0" smtClean="0"/>
              <a:t>．提高用户进程的优先级 </a:t>
            </a:r>
          </a:p>
          <a:p>
            <a:r>
              <a:rPr lang="en-US" altLang="zh-CN" dirty="0" smtClean="0"/>
              <a:t>A</a:t>
            </a:r>
            <a:r>
              <a:rPr lang="zh-CN" altLang="en-US" dirty="0" smtClean="0"/>
              <a:t>．仅</a:t>
            </a:r>
            <a:r>
              <a:rPr lang="en-US" altLang="zh-CN" dirty="0" smtClean="0"/>
              <a:t>Ⅰ B</a:t>
            </a:r>
            <a:r>
              <a:rPr lang="zh-CN" altLang="en-US" dirty="0" smtClean="0"/>
              <a:t>．仅</a:t>
            </a:r>
            <a:r>
              <a:rPr lang="en-US" altLang="zh-CN" dirty="0" smtClean="0"/>
              <a:t>Ⅱ C</a:t>
            </a:r>
            <a:r>
              <a:rPr lang="zh-CN" altLang="en-US" dirty="0" smtClean="0"/>
              <a:t>．仅</a:t>
            </a:r>
            <a:r>
              <a:rPr lang="en-US" altLang="zh-CN" dirty="0" smtClean="0"/>
              <a:t>Ⅲ D</a:t>
            </a:r>
            <a:r>
              <a:rPr lang="zh-CN" altLang="en-US" dirty="0" smtClean="0"/>
              <a:t>．仅</a:t>
            </a:r>
            <a:r>
              <a:rPr lang="en-US" altLang="zh-CN" dirty="0" smtClean="0"/>
              <a:t>Ⅰ</a:t>
            </a:r>
            <a:r>
              <a:rPr lang="zh-CN" altLang="en-US" dirty="0" smtClean="0"/>
              <a:t>、</a:t>
            </a:r>
            <a:r>
              <a:rPr lang="en-US" altLang="zh-CN" dirty="0" smtClean="0"/>
              <a:t>Ⅱ</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r>
              <a:rPr lang="en-US" altLang="zh-CN" dirty="0" smtClean="0"/>
              <a:t>12</a:t>
            </a:r>
            <a:r>
              <a:rPr lang="zh-CN" altLang="en-US" dirty="0" smtClean="0"/>
              <a:t>．在虚拟内存管理中，地址变换机构将逻辑地址变换为物理地址，形成该逻辑地址的阶段是（）</a:t>
            </a:r>
          </a:p>
          <a:p>
            <a:r>
              <a:rPr lang="en-US" altLang="zh-CN" dirty="0" smtClean="0"/>
              <a:t>A</a:t>
            </a:r>
            <a:r>
              <a:rPr lang="zh-CN" altLang="en-US" dirty="0" smtClean="0"/>
              <a:t>．编辑 </a:t>
            </a:r>
            <a:r>
              <a:rPr lang="en-US" altLang="zh-CN" dirty="0" smtClean="0"/>
              <a:t>B</a:t>
            </a:r>
            <a:r>
              <a:rPr lang="zh-CN" altLang="en-US" dirty="0" smtClean="0"/>
              <a:t>．编译 </a:t>
            </a:r>
            <a:r>
              <a:rPr lang="en-US" altLang="zh-CN" dirty="0" smtClean="0"/>
              <a:t>C</a:t>
            </a:r>
            <a:r>
              <a:rPr lang="zh-CN" altLang="en-US" dirty="0" smtClean="0"/>
              <a:t>．链接 </a:t>
            </a:r>
            <a:r>
              <a:rPr lang="en-US" altLang="zh-CN" dirty="0" smtClean="0"/>
              <a:t>D</a:t>
            </a:r>
            <a:r>
              <a:rPr lang="zh-CN" altLang="en-US" dirty="0" smtClean="0"/>
              <a:t>．装载</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smtClean="0"/>
              <a:t>13</a:t>
            </a:r>
            <a:r>
              <a:rPr lang="zh-CN" altLang="en-US" sz="2800" dirty="0" smtClean="0"/>
              <a:t>、某系统采用页式存储管理策略，拥有逻辑地址空间</a:t>
            </a:r>
            <a:r>
              <a:rPr lang="en-US" altLang="zh-CN" sz="2800" dirty="0" smtClean="0"/>
              <a:t>32</a:t>
            </a:r>
            <a:r>
              <a:rPr lang="zh-CN" altLang="en-US" sz="2800" dirty="0" smtClean="0"/>
              <a:t>页，每页</a:t>
            </a:r>
            <a:r>
              <a:rPr lang="en-US" altLang="zh-CN" sz="2800" dirty="0" smtClean="0"/>
              <a:t>2K</a:t>
            </a:r>
            <a:r>
              <a:rPr lang="zh-CN" altLang="en-US" sz="2800" dirty="0" smtClean="0"/>
              <a:t>，拥有物理空间</a:t>
            </a:r>
            <a:r>
              <a:rPr lang="en-US" altLang="zh-CN" sz="2800" dirty="0" smtClean="0"/>
              <a:t>1M</a:t>
            </a:r>
            <a:r>
              <a:rPr lang="zh-CN" altLang="en-US" sz="2800" dirty="0" smtClean="0"/>
              <a:t>。</a:t>
            </a:r>
            <a:endParaRPr lang="en-US" altLang="zh-CN" sz="2800" dirty="0" smtClean="0"/>
          </a:p>
          <a:p>
            <a:pPr eaLnBrk="1" hangingPunct="1">
              <a:lnSpc>
                <a:spcPct val="150000"/>
              </a:lnSpc>
              <a:buFontTx/>
              <a:buNone/>
            </a:pPr>
            <a:r>
              <a:rPr lang="en-US" altLang="zh-CN" sz="2800" dirty="0"/>
              <a:t> </a:t>
            </a:r>
            <a:r>
              <a:rPr lang="zh-CN" altLang="en-US" sz="2800" dirty="0" smtClean="0"/>
              <a:t>（</a:t>
            </a:r>
            <a:r>
              <a:rPr lang="en-US" altLang="zh-CN" sz="2800" dirty="0" smtClean="0"/>
              <a:t>1</a:t>
            </a:r>
            <a:r>
              <a:rPr lang="zh-CN" altLang="en-US" sz="2800" dirty="0" smtClean="0"/>
              <a:t>）写出逻辑地址的格式</a:t>
            </a:r>
          </a:p>
          <a:p>
            <a:pPr eaLnBrk="1" hangingPunct="1">
              <a:lnSpc>
                <a:spcPct val="150000"/>
              </a:lnSpc>
              <a:buFontTx/>
              <a:buNone/>
            </a:pPr>
            <a:r>
              <a:rPr lang="zh-CN" altLang="en-US" sz="2800" dirty="0" smtClean="0"/>
              <a:t> （</a:t>
            </a:r>
            <a:r>
              <a:rPr lang="en-US" altLang="zh-CN" sz="2800" dirty="0" smtClean="0"/>
              <a:t>2</a:t>
            </a:r>
            <a:r>
              <a:rPr lang="zh-CN" altLang="en-US" sz="2800" dirty="0" smtClean="0"/>
              <a:t>）如果不考虑访问权限等，进程的页表有多少项？每项至少有多少位？</a:t>
            </a:r>
          </a:p>
          <a:p>
            <a:pPr eaLnBrk="1" hangingPunct="1">
              <a:lnSpc>
                <a:spcPct val="150000"/>
              </a:lnSpc>
              <a:buFontTx/>
              <a:buNone/>
            </a:pPr>
            <a:r>
              <a:rPr lang="zh-CN" altLang="en-US" sz="2800" dirty="0" smtClean="0"/>
              <a:t>	（</a:t>
            </a:r>
            <a:r>
              <a:rPr lang="en-US" altLang="zh-CN" sz="2800" dirty="0" smtClean="0"/>
              <a:t>3</a:t>
            </a:r>
            <a:r>
              <a:rPr lang="zh-CN" altLang="en-US" sz="2800" dirty="0" smtClean="0"/>
              <a:t>）如果物理空间减少一半，页表结构应相应作怎样的改变？</a:t>
            </a:r>
          </a:p>
          <a:p>
            <a:pPr eaLnBrk="1" hangingPunct="1">
              <a:buFontTx/>
              <a:buNone/>
            </a:pPr>
            <a:r>
              <a:rPr lang="zh-CN" altLang="en-US" sz="2800" dirty="0" smtClean="0"/>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323850" y="549275"/>
            <a:ext cx="8569325" cy="6048375"/>
          </a:xfrm>
          <a:prstGeom prst="rect">
            <a:avLst/>
          </a:prstGeom>
        </p:spPr>
        <p:txBody>
          <a:bodyPr/>
          <a:lstStyle/>
          <a:p>
            <a:pPr eaLnBrk="1" hangingPunct="1">
              <a:lnSpc>
                <a:spcPct val="150000"/>
              </a:lnSpc>
              <a:buFontTx/>
              <a:buNone/>
            </a:pPr>
            <a:r>
              <a:rPr lang="zh-CN" altLang="en-US" sz="2800" dirty="0" smtClean="0"/>
              <a:t>答（</a:t>
            </a:r>
            <a:r>
              <a:rPr lang="en-US" altLang="zh-CN" sz="2800" dirty="0" smtClean="0">
                <a:sym typeface="Wingdings" pitchFamily="2" charset="2"/>
              </a:rPr>
              <a:t>1</a:t>
            </a:r>
            <a:r>
              <a:rPr lang="zh-CN" altLang="en-US" sz="2800" dirty="0" smtClean="0">
                <a:sym typeface="Wingdings" pitchFamily="2" charset="2"/>
              </a:rPr>
              <a:t>）该系统</a:t>
            </a:r>
            <a:r>
              <a:rPr lang="zh-CN" altLang="en-US" sz="2800" dirty="0" smtClean="0"/>
              <a:t>拥有逻辑空间</a:t>
            </a:r>
            <a:r>
              <a:rPr lang="en-US" altLang="zh-CN" sz="2800" dirty="0" smtClean="0"/>
              <a:t>32</a:t>
            </a:r>
            <a:r>
              <a:rPr lang="zh-CN" altLang="en-US" sz="2800" dirty="0" smtClean="0"/>
              <a:t>页，故逻辑地址中页号必须用</a:t>
            </a:r>
            <a:r>
              <a:rPr lang="en-US" altLang="zh-CN" sz="2800" dirty="0" smtClean="0"/>
              <a:t>5</a:t>
            </a:r>
            <a:r>
              <a:rPr lang="zh-CN" altLang="en-US" sz="2800" dirty="0" smtClean="0"/>
              <a:t>位来描述：而每页为</a:t>
            </a:r>
            <a:r>
              <a:rPr lang="en-US" altLang="zh-CN" sz="2800" dirty="0" smtClean="0"/>
              <a:t>2K</a:t>
            </a:r>
            <a:r>
              <a:rPr lang="zh-CN" altLang="en-US" sz="2800" dirty="0" smtClean="0"/>
              <a:t>，因此，页内地址必须用</a:t>
            </a:r>
            <a:r>
              <a:rPr lang="en-US" altLang="zh-CN" sz="2800" dirty="0" smtClean="0"/>
              <a:t>11</a:t>
            </a:r>
            <a:r>
              <a:rPr lang="zh-CN" altLang="en-US" sz="2800" dirty="0" smtClean="0"/>
              <a:t>位来描述。</a:t>
            </a:r>
          </a:p>
          <a:p>
            <a:pPr eaLnBrk="1" hangingPunct="1">
              <a:lnSpc>
                <a:spcPct val="150000"/>
              </a:lnSpc>
              <a:buFontTx/>
              <a:buNone/>
            </a:pPr>
            <a:r>
              <a:rPr lang="zh-CN" altLang="en-US" sz="2800" dirty="0" smtClean="0"/>
              <a:t>	（</a:t>
            </a:r>
            <a:r>
              <a:rPr lang="en-US" altLang="zh-CN" sz="2800" dirty="0" smtClean="0"/>
              <a:t>2</a:t>
            </a:r>
            <a:r>
              <a:rPr lang="zh-CN" altLang="en-US" sz="2800" dirty="0" smtClean="0"/>
              <a:t>）每个进程最多有</a:t>
            </a:r>
            <a:r>
              <a:rPr lang="en-US" altLang="zh-CN" sz="2800" dirty="0" smtClean="0"/>
              <a:t>32</a:t>
            </a:r>
            <a:r>
              <a:rPr lang="zh-CN" altLang="en-US" sz="2800" dirty="0" smtClean="0"/>
              <a:t>个页面，因此，进程的页表项最多为</a:t>
            </a:r>
            <a:r>
              <a:rPr lang="en-US" altLang="zh-CN" sz="2800" dirty="0" smtClean="0"/>
              <a:t>32</a:t>
            </a:r>
            <a:r>
              <a:rPr lang="zh-CN" altLang="en-US" sz="2800" dirty="0" smtClean="0"/>
              <a:t>项；若不考虑访问权限等，则页表项中只需要给出页所对应的物理块号，</a:t>
            </a:r>
            <a:r>
              <a:rPr lang="en-US" altLang="zh-CN" sz="2800" dirty="0" smtClean="0"/>
              <a:t>1M</a:t>
            </a:r>
            <a:r>
              <a:rPr lang="zh-CN" altLang="en-US" sz="2800" dirty="0" smtClean="0"/>
              <a:t>的物理空间可分为</a:t>
            </a:r>
            <a:r>
              <a:rPr lang="en-US" altLang="zh-CN" sz="2800" dirty="0" smtClean="0"/>
              <a:t>2</a:t>
            </a:r>
            <a:r>
              <a:rPr lang="en-US" altLang="zh-CN" sz="2800" baseline="30000" dirty="0" smtClean="0"/>
              <a:t>9</a:t>
            </a:r>
            <a:r>
              <a:rPr lang="en-US" altLang="zh-CN" sz="2800" dirty="0" smtClean="0"/>
              <a:t> </a:t>
            </a:r>
            <a:r>
              <a:rPr lang="zh-CN" altLang="en-US" sz="2800" dirty="0" smtClean="0"/>
              <a:t>个内存块，故每个页表项至少有</a:t>
            </a:r>
            <a:r>
              <a:rPr lang="en-US" altLang="zh-CN" sz="2800" dirty="0" smtClean="0"/>
              <a:t>9</a:t>
            </a:r>
            <a:r>
              <a:rPr lang="zh-CN" altLang="en-US" sz="2800" dirty="0" smtClean="0"/>
              <a:t>位。</a:t>
            </a:r>
          </a:p>
          <a:p>
            <a:pPr eaLnBrk="1" hangingPunct="1">
              <a:lnSpc>
                <a:spcPct val="150000"/>
              </a:lnSpc>
              <a:buFontTx/>
              <a:buNone/>
            </a:pPr>
            <a:r>
              <a:rPr lang="zh-CN" altLang="en-US" sz="2800" dirty="0" smtClean="0"/>
              <a:t>	（</a:t>
            </a:r>
            <a:r>
              <a:rPr lang="en-US" altLang="zh-CN" sz="2800" dirty="0" smtClean="0"/>
              <a:t>3</a:t>
            </a:r>
            <a:r>
              <a:rPr lang="zh-CN" altLang="en-US" sz="2800" dirty="0" smtClean="0"/>
              <a:t>）如果物理空间减少一半，则页表项中也表项数目仍不变，但每项的长度可减少</a:t>
            </a:r>
            <a:r>
              <a:rPr lang="en-US" altLang="zh-CN" sz="2800" dirty="0" smtClean="0"/>
              <a:t>1</a:t>
            </a:r>
            <a:r>
              <a:rPr lang="zh-CN" altLang="en-US" sz="2800" dirty="0" smtClean="0"/>
              <a:t>位。</a:t>
            </a:r>
          </a:p>
          <a:p>
            <a:pPr eaLnBrk="1" hangingPunct="1">
              <a:lnSpc>
                <a:spcPct val="80000"/>
              </a:lnSpc>
              <a:buFontTx/>
              <a:buNone/>
            </a:pPr>
            <a:endParaRPr lang="zh-CN" altLang="en-US" sz="2800" dirty="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6" name="文本占位符 5"/>
          <p:cNvSpPr>
            <a:spLocks noGrp="1"/>
          </p:cNvSpPr>
          <p:nvPr>
            <p:ph type="body" sz="quarter" idx="13"/>
          </p:nvPr>
        </p:nvSpPr>
        <p:spPr/>
        <p:txBody>
          <a:bodyPr/>
          <a:lstStyle/>
          <a:p>
            <a:r>
              <a:rPr lang="en-US" altLang="zh-CN" dirty="0" smtClean="0"/>
              <a:t>14 </a:t>
            </a:r>
            <a:r>
              <a:rPr lang="zh-CN" altLang="en-US" dirty="0" smtClean="0"/>
              <a:t>某分页系统，主存容量为</a:t>
            </a:r>
            <a:r>
              <a:rPr lang="en-US" altLang="zh-CN" dirty="0" smtClean="0"/>
              <a:t>64K</a:t>
            </a:r>
            <a:r>
              <a:rPr lang="zh-CN" altLang="en-US" dirty="0" smtClean="0"/>
              <a:t>，页面大小为</a:t>
            </a:r>
            <a:r>
              <a:rPr lang="en-US" altLang="zh-CN" dirty="0" smtClean="0"/>
              <a:t>1K</a:t>
            </a:r>
            <a:r>
              <a:rPr lang="zh-CN" altLang="en-US" dirty="0" smtClean="0"/>
              <a:t>，对一个</a:t>
            </a:r>
            <a:r>
              <a:rPr lang="en-US" altLang="zh-CN" dirty="0" smtClean="0"/>
              <a:t>4</a:t>
            </a:r>
            <a:r>
              <a:rPr lang="zh-CN" altLang="en-US" dirty="0" smtClean="0"/>
              <a:t>页大的作业，其</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页分别被分配到主存的</a:t>
            </a:r>
            <a:r>
              <a:rPr lang="en-US" altLang="zh-CN" dirty="0" smtClean="0"/>
              <a:t>2</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7</a:t>
            </a:r>
            <a:r>
              <a:rPr lang="zh-CN" altLang="en-US" dirty="0" smtClean="0"/>
              <a:t>块中。</a:t>
            </a:r>
          </a:p>
          <a:p>
            <a:r>
              <a:rPr lang="zh-CN" altLang="en-US" dirty="0" smtClean="0"/>
              <a:t>	将十进制的逻辑地址</a:t>
            </a:r>
            <a:r>
              <a:rPr lang="en-US" altLang="zh-CN" dirty="0" smtClean="0"/>
              <a:t>1023</a:t>
            </a:r>
            <a:r>
              <a:rPr lang="zh-CN" altLang="en-US" dirty="0" smtClean="0"/>
              <a:t>、</a:t>
            </a:r>
            <a:r>
              <a:rPr lang="en-US" altLang="zh-CN" dirty="0" smtClean="0"/>
              <a:t>2500</a:t>
            </a:r>
            <a:r>
              <a:rPr lang="zh-CN" altLang="en-US" dirty="0" smtClean="0"/>
              <a:t>、</a:t>
            </a:r>
            <a:r>
              <a:rPr lang="en-US" altLang="zh-CN" dirty="0" smtClean="0"/>
              <a:t>3500</a:t>
            </a:r>
            <a:r>
              <a:rPr lang="zh-CN" altLang="en-US" dirty="0" smtClean="0"/>
              <a:t>、</a:t>
            </a:r>
            <a:r>
              <a:rPr lang="en-US" altLang="zh-CN" dirty="0" smtClean="0"/>
              <a:t>4500</a:t>
            </a:r>
            <a:r>
              <a:rPr lang="zh-CN" altLang="en-US" dirty="0" smtClean="0"/>
              <a:t>转换为物理地址</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23528" y="548680"/>
            <a:ext cx="8569325" cy="5543550"/>
          </a:xfrm>
          <a:prstGeom prst="rect">
            <a:avLst/>
          </a:prstGeom>
        </p:spPr>
        <p:txBody>
          <a:bodyPr>
            <a:normAutofit fontScale="92500"/>
          </a:bodyPr>
          <a:lstStyle/>
          <a:p>
            <a:pPr eaLnBrk="1" hangingPunct="1">
              <a:lnSpc>
                <a:spcPct val="150000"/>
              </a:lnSpc>
              <a:buFontTx/>
              <a:buNone/>
            </a:pPr>
            <a:r>
              <a:rPr lang="zh-CN" altLang="en-US" sz="2400" dirty="0" smtClean="0"/>
              <a:t>答（</a:t>
            </a:r>
            <a:r>
              <a:rPr lang="en-US" altLang="zh-CN" sz="2400" dirty="0" smtClean="0"/>
              <a:t>1</a:t>
            </a:r>
            <a:r>
              <a:rPr lang="zh-CN" altLang="en-US" sz="2400" dirty="0" smtClean="0"/>
              <a:t>）逻辑地址</a:t>
            </a:r>
            <a:r>
              <a:rPr lang="en-US" altLang="zh-CN" sz="2400" dirty="0" smtClean="0"/>
              <a:t>1023</a:t>
            </a:r>
            <a:r>
              <a:rPr lang="zh-CN" altLang="en-US" sz="2400" dirty="0" smtClean="0"/>
              <a:t>：</a:t>
            </a:r>
            <a:r>
              <a:rPr lang="en-US" altLang="zh-CN" sz="2400" dirty="0" smtClean="0"/>
              <a:t>1023/1K</a:t>
            </a:r>
            <a:r>
              <a:rPr lang="zh-CN" altLang="en-US" sz="2400" dirty="0" smtClean="0"/>
              <a:t>，得到页号为</a:t>
            </a:r>
            <a:r>
              <a:rPr lang="en-US" altLang="zh-CN" sz="2400" dirty="0" smtClean="0"/>
              <a:t>0</a:t>
            </a:r>
            <a:r>
              <a:rPr lang="zh-CN" altLang="en-US" sz="2400" dirty="0" smtClean="0"/>
              <a:t>，页内地址为</a:t>
            </a:r>
            <a:r>
              <a:rPr lang="en-US" altLang="zh-CN" sz="2400" dirty="0" smtClean="0"/>
              <a:t>1023</a:t>
            </a:r>
            <a:r>
              <a:rPr lang="zh-CN" altLang="en-US" sz="2400" dirty="0" smtClean="0"/>
              <a:t>，查页表找到对应的物理页号为</a:t>
            </a:r>
            <a:r>
              <a:rPr lang="en-US" altLang="zh-CN" sz="2400" dirty="0" smtClean="0"/>
              <a:t>2</a:t>
            </a:r>
            <a:r>
              <a:rPr lang="zh-CN" altLang="en-US" sz="2400" dirty="0" smtClean="0"/>
              <a:t>，故物理地址为</a:t>
            </a:r>
            <a:r>
              <a:rPr lang="en-US" altLang="zh-CN" sz="2400" dirty="0" smtClean="0"/>
              <a:t>2×1K+1023=3071</a:t>
            </a:r>
            <a:r>
              <a:rPr lang="zh-CN" altLang="en-US" sz="2400" dirty="0" smtClean="0"/>
              <a:t>。</a:t>
            </a:r>
          </a:p>
          <a:p>
            <a:pPr eaLnBrk="1" hangingPunct="1">
              <a:lnSpc>
                <a:spcPct val="150000"/>
              </a:lnSpc>
              <a:spcBef>
                <a:spcPct val="0"/>
              </a:spcBef>
              <a:buFontTx/>
              <a:buNone/>
            </a:pPr>
            <a:r>
              <a:rPr lang="zh-CN" altLang="en-US" sz="2400" dirty="0" smtClean="0"/>
              <a:t>（</a:t>
            </a:r>
            <a:r>
              <a:rPr lang="en-US" altLang="zh-CN" sz="2400" dirty="0" smtClean="0"/>
              <a:t>2</a:t>
            </a:r>
            <a:r>
              <a:rPr lang="zh-CN" altLang="en-US" sz="2400" dirty="0" smtClean="0"/>
              <a:t>）逻辑地址</a:t>
            </a:r>
            <a:r>
              <a:rPr lang="en-US" altLang="zh-CN" sz="2400" dirty="0" smtClean="0"/>
              <a:t>2500</a:t>
            </a:r>
            <a:r>
              <a:rPr lang="zh-CN" altLang="en-US" sz="2400" dirty="0" smtClean="0"/>
              <a:t>： </a:t>
            </a:r>
            <a:r>
              <a:rPr lang="en-US" altLang="zh-CN" sz="2400" dirty="0" smtClean="0"/>
              <a:t>2500 /1K</a:t>
            </a:r>
            <a:r>
              <a:rPr lang="zh-CN" altLang="en-US" sz="2400" dirty="0" smtClean="0"/>
              <a:t>，得到页号为</a:t>
            </a:r>
            <a:r>
              <a:rPr lang="en-US" altLang="zh-CN" sz="2400" dirty="0" smtClean="0"/>
              <a:t>2</a:t>
            </a:r>
            <a:r>
              <a:rPr lang="zh-CN" altLang="en-US" sz="2400" dirty="0" smtClean="0"/>
              <a:t>，页内地址为</a:t>
            </a:r>
            <a:r>
              <a:rPr lang="en-US" altLang="zh-CN" sz="2400" dirty="0" smtClean="0"/>
              <a:t>452</a:t>
            </a:r>
            <a:r>
              <a:rPr lang="zh-CN" altLang="en-US" sz="2400" dirty="0" smtClean="0"/>
              <a:t>，查页表找到对应的物理块号为</a:t>
            </a:r>
            <a:r>
              <a:rPr lang="en-US" altLang="zh-CN" sz="2400" dirty="0" smtClean="0"/>
              <a:t>6</a:t>
            </a:r>
            <a:r>
              <a:rPr lang="zh-CN" altLang="en-US" sz="2400" dirty="0" smtClean="0"/>
              <a:t>，故物理地址为</a:t>
            </a:r>
            <a:r>
              <a:rPr lang="en-US" altLang="zh-CN" sz="2400" dirty="0" smtClean="0"/>
              <a:t>6×1K+452=6596</a:t>
            </a:r>
            <a:r>
              <a:rPr lang="zh-CN" altLang="en-US" sz="2400" dirty="0" smtClean="0"/>
              <a:t>。</a:t>
            </a:r>
          </a:p>
          <a:p>
            <a:pPr eaLnBrk="1" hangingPunct="1">
              <a:lnSpc>
                <a:spcPct val="150000"/>
              </a:lnSpc>
              <a:spcBef>
                <a:spcPct val="0"/>
              </a:spcBef>
              <a:buFontTx/>
              <a:buNone/>
            </a:pPr>
            <a:r>
              <a:rPr lang="zh-CN" altLang="en-US" sz="2400" dirty="0" smtClean="0"/>
              <a:t>（</a:t>
            </a:r>
            <a:r>
              <a:rPr lang="en-US" altLang="zh-CN" sz="2400" dirty="0" smtClean="0"/>
              <a:t>3</a:t>
            </a:r>
            <a:r>
              <a:rPr lang="zh-CN" altLang="en-US" sz="2400" dirty="0" smtClean="0"/>
              <a:t>）逻辑地址</a:t>
            </a:r>
            <a:r>
              <a:rPr lang="en-US" altLang="zh-CN" sz="2400" dirty="0" smtClean="0"/>
              <a:t>3500 </a:t>
            </a:r>
            <a:r>
              <a:rPr lang="zh-CN" altLang="en-US" sz="2400" dirty="0" smtClean="0"/>
              <a:t>： </a:t>
            </a:r>
            <a:r>
              <a:rPr lang="en-US" altLang="zh-CN" sz="2400" dirty="0" smtClean="0"/>
              <a:t>3500 /1K</a:t>
            </a:r>
            <a:r>
              <a:rPr lang="zh-CN" altLang="en-US" sz="2400" dirty="0" smtClean="0"/>
              <a:t>，得到页号为</a:t>
            </a:r>
            <a:r>
              <a:rPr lang="en-US" altLang="zh-CN" sz="2400" dirty="0" smtClean="0"/>
              <a:t>3</a:t>
            </a:r>
            <a:r>
              <a:rPr lang="zh-CN" altLang="en-US" sz="2400" dirty="0" smtClean="0"/>
              <a:t>，页内地址为</a:t>
            </a:r>
            <a:r>
              <a:rPr lang="en-US" altLang="zh-CN" sz="2400" dirty="0" smtClean="0"/>
              <a:t>428</a:t>
            </a:r>
            <a:r>
              <a:rPr lang="zh-CN" altLang="en-US" sz="2400" dirty="0" smtClean="0"/>
              <a:t>，查页表找到对应的物理块号为</a:t>
            </a:r>
            <a:r>
              <a:rPr lang="en-US" altLang="zh-CN" sz="2400" dirty="0" smtClean="0"/>
              <a:t>7</a:t>
            </a:r>
            <a:r>
              <a:rPr lang="zh-CN" altLang="en-US" sz="2400" dirty="0" smtClean="0"/>
              <a:t>，故物理地址为</a:t>
            </a:r>
            <a:r>
              <a:rPr lang="en-US" altLang="zh-CN" sz="2400" dirty="0" smtClean="0"/>
              <a:t>7×1K+428=7596</a:t>
            </a:r>
            <a:r>
              <a:rPr lang="zh-CN" altLang="en-US" sz="2400" dirty="0" smtClean="0"/>
              <a:t>。</a:t>
            </a:r>
          </a:p>
          <a:p>
            <a:pPr eaLnBrk="1" hangingPunct="1">
              <a:lnSpc>
                <a:spcPct val="150000"/>
              </a:lnSpc>
              <a:spcBef>
                <a:spcPct val="0"/>
              </a:spcBef>
              <a:buFontTx/>
              <a:buNone/>
            </a:pPr>
            <a:r>
              <a:rPr lang="zh-CN" altLang="en-US" sz="2400" dirty="0" smtClean="0"/>
              <a:t>（</a:t>
            </a:r>
            <a:r>
              <a:rPr lang="en-US" altLang="zh-CN" sz="2400" dirty="0" smtClean="0"/>
              <a:t>4</a:t>
            </a:r>
            <a:r>
              <a:rPr lang="zh-CN" altLang="en-US" sz="2400" dirty="0" smtClean="0"/>
              <a:t>）逻辑地址</a:t>
            </a:r>
            <a:r>
              <a:rPr lang="en-US" altLang="zh-CN" sz="2400" dirty="0" smtClean="0"/>
              <a:t>4500</a:t>
            </a:r>
            <a:r>
              <a:rPr lang="zh-CN" altLang="en-US" sz="2400" dirty="0" smtClean="0"/>
              <a:t>：</a:t>
            </a:r>
            <a:r>
              <a:rPr lang="en-US" altLang="zh-CN" sz="2400" dirty="0" smtClean="0"/>
              <a:t>4500/1K</a:t>
            </a:r>
            <a:r>
              <a:rPr lang="zh-CN" altLang="en-US" sz="2400" dirty="0" smtClean="0"/>
              <a:t>，得到页号为</a:t>
            </a:r>
            <a:r>
              <a:rPr lang="en-US" altLang="zh-CN" sz="2400" dirty="0" smtClean="0"/>
              <a:t>4</a:t>
            </a:r>
            <a:r>
              <a:rPr lang="zh-CN" altLang="en-US" sz="2400" dirty="0" smtClean="0"/>
              <a:t>，页内地址为</a:t>
            </a:r>
            <a:r>
              <a:rPr lang="en-US" altLang="zh-CN" sz="2400" dirty="0" smtClean="0"/>
              <a:t>404</a:t>
            </a:r>
            <a:r>
              <a:rPr lang="zh-CN" altLang="en-US" sz="2400" dirty="0" smtClean="0"/>
              <a:t>，页号大于页表长度，故产生越界中断。</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6" name="文本占位符 5"/>
          <p:cNvSpPr>
            <a:spLocks noGrp="1"/>
          </p:cNvSpPr>
          <p:nvPr>
            <p:ph type="body" sz="quarter" idx="13"/>
          </p:nvPr>
        </p:nvSpPr>
        <p:spPr/>
        <p:txBody>
          <a:bodyPr/>
          <a:lstStyle/>
          <a:p>
            <a:r>
              <a:rPr lang="en-US" altLang="zh-CN" dirty="0" smtClean="0"/>
              <a:t>15</a:t>
            </a:r>
            <a:r>
              <a:rPr lang="zh-CN" altLang="en-US" dirty="0" smtClean="0"/>
              <a:t>、某计算机主存按字节编址，逻辑地址和物理地址都是</a:t>
            </a:r>
            <a:r>
              <a:rPr lang="en-US" altLang="zh-CN" dirty="0" smtClean="0"/>
              <a:t>32</a:t>
            </a:r>
            <a:r>
              <a:rPr lang="zh-CN" altLang="en-US" dirty="0" smtClean="0"/>
              <a:t>位，页表项大小为</a:t>
            </a:r>
            <a:r>
              <a:rPr lang="en-US" altLang="zh-CN" dirty="0" smtClean="0"/>
              <a:t>4</a:t>
            </a:r>
            <a:r>
              <a:rPr lang="zh-CN" altLang="en-US" dirty="0" smtClean="0"/>
              <a:t>字节。请回答下列问题。</a:t>
            </a:r>
          </a:p>
          <a:p>
            <a:r>
              <a:rPr lang="zh-CN" altLang="en-US" dirty="0" smtClean="0"/>
              <a:t>（</a:t>
            </a:r>
            <a:r>
              <a:rPr lang="en-US" altLang="zh-CN" dirty="0" smtClean="0"/>
              <a:t>1</a:t>
            </a:r>
            <a:r>
              <a:rPr lang="zh-CN" altLang="en-US" dirty="0" smtClean="0"/>
              <a:t>）若使用一级页表的分页存储管理方式，逻辑地址结构为：	</a:t>
            </a:r>
            <a:endParaRPr lang="en-US" altLang="zh-CN" dirty="0" smtClean="0"/>
          </a:p>
          <a:p>
            <a:endParaRPr lang="en-US" altLang="zh-CN" dirty="0" smtClean="0"/>
          </a:p>
          <a:p>
            <a:r>
              <a:rPr lang="zh-CN" altLang="en-US" dirty="0" smtClean="0"/>
              <a:t>则页的大小是多少字节？页表最大占用多少字节？</a:t>
            </a:r>
            <a:endParaRPr lang="en-US" altLang="zh-CN" dirty="0" smtClean="0"/>
          </a:p>
          <a:p>
            <a:endParaRPr lang="zh-CN" altLang="en-US" dirty="0"/>
          </a:p>
        </p:txBody>
      </p:sp>
      <p:graphicFrame>
        <p:nvGraphicFramePr>
          <p:cNvPr id="7" name="表格 6"/>
          <p:cNvGraphicFramePr>
            <a:graphicFrameLocks noGrp="1"/>
          </p:cNvGraphicFramePr>
          <p:nvPr/>
        </p:nvGraphicFramePr>
        <p:xfrm>
          <a:off x="1547664" y="4077072"/>
          <a:ext cx="6480720" cy="457200"/>
        </p:xfrm>
        <a:graphic>
          <a:graphicData uri="http://schemas.openxmlformats.org/drawingml/2006/table">
            <a:tbl>
              <a:tblPr firstRow="1" bandRow="1">
                <a:tableStyleId>{2D5ABB26-0587-4C30-8999-92F81FD0307C}</a:tableStyleId>
              </a:tblPr>
              <a:tblGrid>
                <a:gridCol w="3240360"/>
                <a:gridCol w="3240360"/>
              </a:tblGrid>
              <a:tr h="370840">
                <a:tc>
                  <a:txBody>
                    <a:bodyPr/>
                    <a:lstStyle/>
                    <a:p>
                      <a:pPr algn="ctr"/>
                      <a:r>
                        <a:rPr lang="zh-CN" altLang="en-US" sz="2400" b="1" dirty="0" smtClean="0">
                          <a:latin typeface="+mj-ea"/>
                          <a:ea typeface="+mj-ea"/>
                        </a:rPr>
                        <a:t>页号（</a:t>
                      </a:r>
                      <a:r>
                        <a:rPr lang="en-US" altLang="zh-CN" sz="2400" b="1" dirty="0" smtClean="0">
                          <a:latin typeface="+mj-ea"/>
                          <a:ea typeface="+mj-ea"/>
                        </a:rPr>
                        <a:t>20</a:t>
                      </a:r>
                      <a:r>
                        <a:rPr lang="zh-CN" altLang="en-US" sz="2400" b="1" dirty="0" smtClean="0">
                          <a:latin typeface="+mj-ea"/>
                          <a:ea typeface="+mj-ea"/>
                        </a:rPr>
                        <a:t>位）</a:t>
                      </a:r>
                      <a:endParaRPr lang="zh-CN" altLang="en-US" sz="2400" b="1" dirty="0">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j-ea"/>
                          <a:ea typeface="+mj-ea"/>
                        </a:rPr>
                        <a:t>页内偏移量（</a:t>
                      </a:r>
                      <a:r>
                        <a:rPr lang="en-US" altLang="zh-CN" sz="2400" b="1" dirty="0" smtClean="0">
                          <a:latin typeface="+mj-ea"/>
                          <a:ea typeface="+mj-ea"/>
                        </a:rPr>
                        <a:t>12</a:t>
                      </a:r>
                      <a:r>
                        <a:rPr lang="zh-CN" altLang="en-US" sz="2400" b="1" dirty="0" smtClean="0">
                          <a:latin typeface="+mj-ea"/>
                          <a:ea typeface="+mj-ea"/>
                        </a:rPr>
                        <a:t>位）</a:t>
                      </a:r>
                      <a:endParaRPr lang="zh-CN" altLang="en-US" sz="2400" b="1" dirty="0">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4" name="文本占位符 3"/>
          <p:cNvSpPr>
            <a:spLocks noGrp="1"/>
          </p:cNvSpPr>
          <p:nvPr>
            <p:ph type="body" sz="quarter" idx="13"/>
          </p:nvPr>
        </p:nvSpPr>
        <p:spPr>
          <a:xfrm>
            <a:off x="468313" y="404664"/>
            <a:ext cx="8207375" cy="6192688"/>
          </a:xfrm>
        </p:spPr>
        <p:txBody>
          <a:bodyPr>
            <a:normAutofit fontScale="85000" lnSpcReduction="10000"/>
          </a:bodyPr>
          <a:lstStyle/>
          <a:p>
            <a:r>
              <a:rPr lang="en-US" altLang="zh-CN" dirty="0" smtClean="0"/>
              <a:t>1</a:t>
            </a:r>
            <a:r>
              <a:rPr lang="zh-CN" altLang="en-US" dirty="0" smtClean="0"/>
              <a:t>、从下列存储器管理功能的论述中，选出两条正确的论述。</a:t>
            </a:r>
          </a:p>
          <a:p>
            <a:r>
              <a:rPr lang="zh-CN" altLang="en-US" dirty="0" smtClean="0"/>
              <a:t>（</a:t>
            </a:r>
            <a:r>
              <a:rPr lang="en-US" altLang="zh-CN" dirty="0" smtClean="0"/>
              <a:t>1</a:t>
            </a:r>
            <a:r>
              <a:rPr lang="zh-CN" altLang="en-US" dirty="0" smtClean="0"/>
              <a:t>）即使在多道程序设计的环境下，用户也能够设计用物理地址直接访问内存的程序。</a:t>
            </a:r>
          </a:p>
          <a:p>
            <a:r>
              <a:rPr lang="zh-CN" altLang="en-US" dirty="0" smtClean="0"/>
              <a:t>（</a:t>
            </a:r>
            <a:r>
              <a:rPr lang="en-US" altLang="zh-CN" dirty="0" smtClean="0"/>
              <a:t>2</a:t>
            </a:r>
            <a:r>
              <a:rPr lang="zh-CN" altLang="en-US" dirty="0" smtClean="0"/>
              <a:t>）内存分配最基本的任务是为每道程序分配内存空间，其追求的目标是提高存储空间的利用率。</a:t>
            </a:r>
          </a:p>
          <a:p>
            <a:r>
              <a:rPr lang="zh-CN" altLang="en-US" dirty="0" smtClean="0"/>
              <a:t>（</a:t>
            </a:r>
            <a:r>
              <a:rPr lang="en-US" altLang="zh-CN" dirty="0" smtClean="0"/>
              <a:t>3</a:t>
            </a:r>
            <a:r>
              <a:rPr lang="zh-CN" altLang="en-US" dirty="0" smtClean="0"/>
              <a:t>）为了提高内存保护的灵活行，内存保护通常由软件实现</a:t>
            </a:r>
          </a:p>
          <a:p>
            <a:r>
              <a:rPr lang="zh-CN" altLang="en-US" dirty="0" smtClean="0"/>
              <a:t>（</a:t>
            </a:r>
            <a:r>
              <a:rPr lang="en-US" altLang="zh-CN" dirty="0" smtClean="0"/>
              <a:t>4</a:t>
            </a:r>
            <a:r>
              <a:rPr lang="zh-CN" altLang="en-US" dirty="0" smtClean="0"/>
              <a:t>）交换技术已不是现代操作系统中常用的技术。</a:t>
            </a:r>
          </a:p>
          <a:p>
            <a:r>
              <a:rPr lang="zh-CN" altLang="en-US" dirty="0" smtClean="0"/>
              <a:t>（</a:t>
            </a:r>
            <a:r>
              <a:rPr lang="en-US" altLang="zh-CN" dirty="0" smtClean="0"/>
              <a:t>5</a:t>
            </a:r>
            <a:r>
              <a:rPr lang="zh-CN" altLang="en-US" dirty="0" smtClean="0"/>
              <a:t>）地址映射指将程序空间中的逻辑地址变为内存空间的物理地址。</a:t>
            </a:r>
          </a:p>
          <a:p>
            <a:r>
              <a:rPr lang="zh-CN" altLang="en-US" dirty="0" smtClean="0"/>
              <a:t>（</a:t>
            </a:r>
            <a:r>
              <a:rPr lang="en-US" altLang="zh-CN" dirty="0" smtClean="0"/>
              <a:t>6</a:t>
            </a:r>
            <a:r>
              <a:rPr lang="zh-CN" altLang="en-US" dirty="0" smtClean="0"/>
              <a:t>）虚拟存储器是物理上扩充内存容量</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2</a:t>
            </a:r>
            <a:r>
              <a:rPr lang="zh-CN" altLang="en-US" dirty="0" smtClean="0"/>
              <a:t>）若使用二级页表的分页存储管理方式，逻辑地址结构为：</a:t>
            </a:r>
            <a:endParaRPr lang="en-US" altLang="zh-CN" dirty="0" smtClean="0"/>
          </a:p>
          <a:p>
            <a:endParaRPr lang="en-US" altLang="zh-CN" dirty="0" smtClean="0"/>
          </a:p>
          <a:p>
            <a:endParaRPr lang="en-US" altLang="zh-CN" dirty="0" smtClean="0"/>
          </a:p>
          <a:p>
            <a:r>
              <a:rPr lang="zh-CN" altLang="en-US" dirty="0" smtClean="0"/>
              <a:t>设逻辑地址为</a:t>
            </a:r>
            <a:r>
              <a:rPr lang="en-US" altLang="zh-CN" dirty="0" smtClean="0"/>
              <a:t>LA</a:t>
            </a:r>
            <a:r>
              <a:rPr lang="zh-CN" altLang="en-US" dirty="0" smtClean="0"/>
              <a:t>，请分别给出其对应的页目录号和页表索引的表达式。</a:t>
            </a:r>
            <a:endParaRPr lang="en-US" altLang="zh-CN" dirty="0" smtClean="0"/>
          </a:p>
          <a:p>
            <a:endParaRPr lang="zh-CN" altLang="en-US" dirty="0"/>
          </a:p>
        </p:txBody>
      </p:sp>
      <p:graphicFrame>
        <p:nvGraphicFramePr>
          <p:cNvPr id="5" name="表格 4"/>
          <p:cNvGraphicFramePr>
            <a:graphicFrameLocks noGrp="1"/>
          </p:cNvGraphicFramePr>
          <p:nvPr/>
        </p:nvGraphicFramePr>
        <p:xfrm>
          <a:off x="611560" y="2420888"/>
          <a:ext cx="7848872" cy="576064"/>
        </p:xfrm>
        <a:graphic>
          <a:graphicData uri="http://schemas.openxmlformats.org/drawingml/2006/table">
            <a:tbl>
              <a:tblPr firstRow="1" bandRow="1">
                <a:tableStyleId>{2D5ABB26-0587-4C30-8999-92F81FD0307C}</a:tableStyleId>
              </a:tblPr>
              <a:tblGrid>
                <a:gridCol w="2592288"/>
                <a:gridCol w="2520280"/>
                <a:gridCol w="2736304"/>
              </a:tblGrid>
              <a:tr h="576064">
                <a:tc>
                  <a:txBody>
                    <a:bodyPr/>
                    <a:lstStyle/>
                    <a:p>
                      <a:r>
                        <a:rPr lang="zh-CN" altLang="en-US" sz="2400" b="1" dirty="0" smtClean="0">
                          <a:latin typeface="+mj-ea"/>
                          <a:ea typeface="+mj-ea"/>
                        </a:rPr>
                        <a:t>页目录号（</a:t>
                      </a:r>
                      <a:r>
                        <a:rPr lang="en-US" altLang="zh-CN" sz="2400" b="1" dirty="0" smtClean="0">
                          <a:latin typeface="+mj-ea"/>
                          <a:ea typeface="+mj-ea"/>
                        </a:rPr>
                        <a:t>10</a:t>
                      </a:r>
                      <a:r>
                        <a:rPr lang="zh-CN" altLang="en-US" sz="2400" b="1" dirty="0" smtClean="0">
                          <a:latin typeface="+mj-ea"/>
                          <a:ea typeface="+mj-ea"/>
                        </a:rPr>
                        <a:t>位）</a:t>
                      </a:r>
                      <a:endParaRPr lang="zh-CN" altLang="en-US" sz="2400" b="1" dirty="0">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mj-ea"/>
                          <a:ea typeface="+mj-ea"/>
                        </a:rPr>
                        <a:t>页表索引（</a:t>
                      </a:r>
                      <a:r>
                        <a:rPr lang="en-US" altLang="zh-CN" sz="2400" b="1" dirty="0" smtClean="0">
                          <a:latin typeface="+mj-ea"/>
                          <a:ea typeface="+mj-ea"/>
                        </a:rPr>
                        <a:t>10</a:t>
                      </a:r>
                      <a:r>
                        <a:rPr lang="zh-CN" altLang="en-US" sz="2400" b="1" dirty="0" smtClean="0">
                          <a:latin typeface="+mj-ea"/>
                          <a:ea typeface="+mj-ea"/>
                        </a:rPr>
                        <a:t>位）</a:t>
                      </a:r>
                      <a:endParaRPr lang="zh-CN" altLang="en-US" sz="2400" b="1" dirty="0">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mj-ea"/>
                          <a:ea typeface="+mj-ea"/>
                        </a:rPr>
                        <a:t>页内偏移量（</a:t>
                      </a:r>
                      <a:r>
                        <a:rPr lang="en-US" altLang="zh-CN" sz="2400" b="1" dirty="0" smtClean="0">
                          <a:latin typeface="+mj-ea"/>
                          <a:ea typeface="+mj-ea"/>
                        </a:rPr>
                        <a:t>12</a:t>
                      </a:r>
                      <a:r>
                        <a:rPr lang="zh-CN" altLang="en-US" sz="2400" b="1" dirty="0" smtClean="0">
                          <a:latin typeface="+mj-ea"/>
                          <a:ea typeface="+mj-ea"/>
                        </a:rPr>
                        <a:t>位）</a:t>
                      </a:r>
                      <a:endParaRPr lang="zh-CN" altLang="en-US" sz="2400" b="1" dirty="0">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）采用（</a:t>
            </a:r>
            <a:r>
              <a:rPr lang="en-US" altLang="zh-CN" dirty="0" smtClean="0"/>
              <a:t>1</a:t>
            </a:r>
            <a:r>
              <a:rPr lang="zh-CN" altLang="en-US" dirty="0" smtClean="0"/>
              <a:t>）中的分页存储管理方式，一个代码段起始逻辑地址为</a:t>
            </a:r>
            <a:r>
              <a:rPr lang="en-US" altLang="zh-CN" dirty="0" smtClean="0"/>
              <a:t>0000 8000H</a:t>
            </a:r>
            <a:r>
              <a:rPr lang="zh-CN" altLang="en-US" dirty="0" smtClean="0"/>
              <a:t>，其长度为</a:t>
            </a:r>
            <a:r>
              <a:rPr lang="en-US" altLang="zh-CN" dirty="0" smtClean="0"/>
              <a:t>8 KB</a:t>
            </a:r>
            <a:r>
              <a:rPr lang="zh-CN" altLang="en-US" dirty="0" smtClean="0"/>
              <a:t>，被装载到从物理地址</a:t>
            </a:r>
            <a:r>
              <a:rPr lang="en-US" altLang="zh-CN" dirty="0" smtClean="0"/>
              <a:t>0090 0000H</a:t>
            </a:r>
            <a:r>
              <a:rPr lang="zh-CN" altLang="en-US" dirty="0" smtClean="0"/>
              <a:t>开始的连续主存空间中。页表从主存</a:t>
            </a:r>
            <a:r>
              <a:rPr lang="en-US" altLang="zh-CN" dirty="0" smtClean="0"/>
              <a:t>0020 0000H</a:t>
            </a:r>
            <a:r>
              <a:rPr lang="zh-CN" altLang="en-US" dirty="0" smtClean="0"/>
              <a:t>开始的物理地址处连续存放，如下图所示（地址大小自下向上递增）。请计算出该代码段对应的两个页表项的物理地址、这两个页表项中的页框号以及代码页面</a:t>
            </a:r>
            <a:r>
              <a:rPr lang="en-US" altLang="zh-CN" dirty="0" smtClean="0"/>
              <a:t>2</a:t>
            </a:r>
            <a:r>
              <a:rPr lang="zh-CN" altLang="en-US" dirty="0" smtClean="0"/>
              <a:t>的起始物理地址。</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endParaRPr lang="zh-CN" altLang="en-US"/>
          </a:p>
        </p:txBody>
      </p:sp>
      <p:pic>
        <p:nvPicPr>
          <p:cNvPr id="207874" name="Picture 2"/>
          <p:cNvPicPr>
            <a:picLocks noChangeAspect="1" noChangeArrowheads="1"/>
          </p:cNvPicPr>
          <p:nvPr/>
        </p:nvPicPr>
        <p:blipFill>
          <a:blip r:embed="rId2" cstate="print"/>
          <a:srcRect/>
          <a:stretch>
            <a:fillRect/>
          </a:stretch>
        </p:blipFill>
        <p:spPr bwMode="auto">
          <a:xfrm>
            <a:off x="-252536" y="2060848"/>
            <a:ext cx="10291000" cy="302433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r>
              <a:rPr lang="zh-CN" altLang="en-US" dirty="0" smtClean="0"/>
              <a:t>答：</a:t>
            </a:r>
            <a:endParaRPr lang="en-US" altLang="zh-CN" dirty="0" smtClean="0"/>
          </a:p>
          <a:p>
            <a:r>
              <a:rPr lang="zh-CN" altLang="en-US" dirty="0" smtClean="0"/>
              <a:t>（</a:t>
            </a:r>
            <a:r>
              <a:rPr lang="en-US" altLang="zh-CN" dirty="0" smtClean="0"/>
              <a:t>1</a:t>
            </a:r>
            <a:r>
              <a:rPr lang="zh-CN" altLang="en-US" dirty="0" smtClean="0"/>
              <a:t>）因为页内偏移量是</a:t>
            </a:r>
            <a:r>
              <a:rPr lang="en-US" altLang="zh-CN" dirty="0" smtClean="0"/>
              <a:t>12</a:t>
            </a:r>
            <a:r>
              <a:rPr lang="zh-CN" altLang="en-US" dirty="0" smtClean="0"/>
              <a:t>位，所以页大小为</a:t>
            </a:r>
            <a:r>
              <a:rPr lang="en-US" altLang="zh-CN" dirty="0" smtClean="0"/>
              <a:t>4 KB</a:t>
            </a:r>
            <a:r>
              <a:rPr lang="zh-CN" altLang="en-US" dirty="0" smtClean="0"/>
              <a:t>，</a:t>
            </a:r>
          </a:p>
          <a:p>
            <a:r>
              <a:rPr lang="zh-CN" altLang="en-US" dirty="0" smtClean="0"/>
              <a:t>页表项数为</a:t>
            </a:r>
            <a:r>
              <a:rPr lang="en-US" altLang="zh-CN" dirty="0" smtClean="0"/>
              <a:t>2</a:t>
            </a:r>
            <a:r>
              <a:rPr lang="en-US" altLang="zh-CN" baseline="30000" dirty="0" smtClean="0"/>
              <a:t>32</a:t>
            </a:r>
            <a:r>
              <a:rPr lang="en-US" altLang="zh-CN" dirty="0" smtClean="0"/>
              <a:t>/4K=2</a:t>
            </a:r>
            <a:r>
              <a:rPr lang="en-US" altLang="zh-CN" baseline="30000" dirty="0" smtClean="0"/>
              <a:t>20</a:t>
            </a:r>
            <a:r>
              <a:rPr lang="zh-CN" altLang="en-US" dirty="0" smtClean="0"/>
              <a:t>，该一级页表最大为</a:t>
            </a:r>
            <a:r>
              <a:rPr lang="en-US" altLang="zh-CN" dirty="0" smtClean="0"/>
              <a:t>2</a:t>
            </a:r>
            <a:r>
              <a:rPr lang="en-US" altLang="zh-CN" baseline="30000" dirty="0" smtClean="0"/>
              <a:t>20</a:t>
            </a:r>
            <a:r>
              <a:rPr lang="en-US" altLang="zh-CN" dirty="0" smtClean="0"/>
              <a:t>×4 B=4 MB</a:t>
            </a:r>
            <a:r>
              <a:rPr lang="zh-CN" altLang="en-US" dirty="0" smtClean="0"/>
              <a:t>。</a:t>
            </a:r>
            <a:endParaRPr lang="en-US" altLang="zh-CN" dirty="0" smtClean="0"/>
          </a:p>
          <a:p>
            <a:r>
              <a:rPr lang="zh-CN" altLang="en-US" dirty="0" smtClean="0"/>
              <a:t>（</a:t>
            </a:r>
            <a:r>
              <a:rPr lang="en-US" altLang="zh-CN" dirty="0" smtClean="0"/>
              <a:t>2</a:t>
            </a:r>
            <a:r>
              <a:rPr lang="zh-CN" altLang="en-US" dirty="0" smtClean="0"/>
              <a:t>）页目录号可表示为：</a:t>
            </a:r>
            <a:endParaRPr lang="en-US" altLang="zh-CN" dirty="0" smtClean="0"/>
          </a:p>
          <a:p>
            <a:r>
              <a:rPr lang="en-US" altLang="zh-CN" dirty="0" smtClean="0"/>
              <a:t>(((unsigned </a:t>
            </a:r>
            <a:r>
              <a:rPr lang="en-US" altLang="zh-CN" dirty="0" err="1" smtClean="0"/>
              <a:t>int</a:t>
            </a:r>
            <a:r>
              <a:rPr lang="en-US" altLang="zh-CN" dirty="0" smtClean="0"/>
              <a:t>)(LA))&gt;&gt; 22)&amp; 0x3FF</a:t>
            </a:r>
            <a:r>
              <a:rPr lang="zh-CN" altLang="en-US" dirty="0" smtClean="0"/>
              <a:t>。</a:t>
            </a:r>
          </a:p>
          <a:p>
            <a:r>
              <a:rPr lang="zh-CN" altLang="en-US" dirty="0" smtClean="0"/>
              <a:t>页表索引可表示为：</a:t>
            </a:r>
            <a:endParaRPr lang="en-US" altLang="zh-CN" dirty="0" smtClean="0"/>
          </a:p>
          <a:p>
            <a:r>
              <a:rPr lang="en-US" altLang="zh-CN" dirty="0" smtClean="0"/>
              <a:t>(((unsigned </a:t>
            </a:r>
            <a:r>
              <a:rPr lang="en-US" altLang="zh-CN" dirty="0" err="1" smtClean="0"/>
              <a:t>int</a:t>
            </a:r>
            <a:r>
              <a:rPr lang="en-US" altLang="zh-CN" dirty="0" smtClean="0"/>
              <a:t>)(LA))&gt;&gt; 12)&amp; 0x3FF</a:t>
            </a:r>
            <a:r>
              <a:rPr lang="zh-CN" altLang="en-US" dirty="0" smtClean="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zh-CN" altLang="en-US" dirty="0" smtClean="0"/>
              <a:t>（</a:t>
            </a:r>
            <a:r>
              <a:rPr lang="en-US" altLang="zh-CN" dirty="0" smtClean="0"/>
              <a:t>3</a:t>
            </a:r>
            <a:r>
              <a:rPr lang="zh-CN" altLang="en-US" dirty="0" smtClean="0"/>
              <a:t>）代码页面</a:t>
            </a:r>
            <a:r>
              <a:rPr lang="en-US" altLang="zh-CN" dirty="0" smtClean="0"/>
              <a:t>1</a:t>
            </a:r>
            <a:r>
              <a:rPr lang="zh-CN" altLang="en-US" dirty="0" smtClean="0"/>
              <a:t>的逻辑地址为</a:t>
            </a:r>
            <a:r>
              <a:rPr lang="en-US" altLang="zh-CN" dirty="0" smtClean="0"/>
              <a:t>0000 8000H</a:t>
            </a:r>
            <a:r>
              <a:rPr lang="zh-CN" altLang="en-US" dirty="0" smtClean="0"/>
              <a:t>，表明其位于第</a:t>
            </a:r>
            <a:r>
              <a:rPr lang="en-US" altLang="zh-CN" dirty="0" smtClean="0"/>
              <a:t>8</a:t>
            </a:r>
            <a:r>
              <a:rPr lang="zh-CN" altLang="en-US" dirty="0" smtClean="0"/>
              <a:t>个页处，对应页表中的第</a:t>
            </a:r>
            <a:r>
              <a:rPr lang="en-US" altLang="zh-CN" dirty="0" smtClean="0"/>
              <a:t>8</a:t>
            </a:r>
            <a:r>
              <a:rPr lang="zh-CN" altLang="en-US" dirty="0" smtClean="0"/>
              <a:t>个页表项，所以第</a:t>
            </a:r>
            <a:r>
              <a:rPr lang="en-US" altLang="zh-CN" dirty="0" smtClean="0"/>
              <a:t>8</a:t>
            </a:r>
            <a:r>
              <a:rPr lang="zh-CN" altLang="en-US" dirty="0" smtClean="0"/>
              <a:t>个页表项的物理地址</a:t>
            </a:r>
            <a:r>
              <a:rPr lang="en-US" altLang="zh-CN" dirty="0" smtClean="0"/>
              <a:t>= </a:t>
            </a:r>
            <a:r>
              <a:rPr lang="zh-CN" altLang="en-US" dirty="0" smtClean="0"/>
              <a:t>页表起始地址</a:t>
            </a:r>
            <a:r>
              <a:rPr lang="en-US" altLang="zh-CN" dirty="0" smtClean="0"/>
              <a:t>+8×</a:t>
            </a:r>
            <a:r>
              <a:rPr lang="zh-CN" altLang="en-US" dirty="0" smtClean="0"/>
              <a:t>页表项的字节数</a:t>
            </a:r>
            <a:r>
              <a:rPr lang="en-US" altLang="zh-CN" dirty="0" smtClean="0"/>
              <a:t>=0020 0000H+8×4=0020 0020H</a:t>
            </a:r>
            <a:r>
              <a:rPr lang="zh-CN" altLang="en-US" dirty="0" smtClean="0"/>
              <a:t>。由此可得如下图所示的答案。</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endParaRPr lang="zh-CN" altLang="en-US"/>
          </a:p>
        </p:txBody>
      </p:sp>
      <p:pic>
        <p:nvPicPr>
          <p:cNvPr id="208899" name="Picture 3"/>
          <p:cNvPicPr>
            <a:picLocks noChangeAspect="1" noChangeArrowheads="1"/>
          </p:cNvPicPr>
          <p:nvPr/>
        </p:nvPicPr>
        <p:blipFill>
          <a:blip r:embed="rId2" cstate="print"/>
          <a:srcRect/>
          <a:stretch>
            <a:fillRect/>
          </a:stretch>
        </p:blipFill>
        <p:spPr bwMode="auto">
          <a:xfrm>
            <a:off x="179512" y="1772816"/>
            <a:ext cx="8996118" cy="388843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文本占位符 5"/>
          <p:cNvSpPr>
            <a:spLocks noGrp="1"/>
          </p:cNvSpPr>
          <p:nvPr>
            <p:ph type="body" sz="quarter" idx="13"/>
          </p:nvPr>
        </p:nvSpPr>
        <p:spPr>
          <a:xfrm>
            <a:off x="468313" y="692150"/>
            <a:ext cx="8207375" cy="5617170"/>
          </a:xfrm>
        </p:spPr>
        <p:txBody>
          <a:bodyPr>
            <a:normAutofit fontScale="92500"/>
          </a:bodyPr>
          <a:lstStyle/>
          <a:p>
            <a:r>
              <a:rPr lang="en-US" altLang="zh-CN" dirty="0" smtClean="0"/>
              <a:t>2</a:t>
            </a:r>
            <a:r>
              <a:rPr lang="zh-CN" altLang="en-US" dirty="0" smtClean="0"/>
              <a:t>、静态重定位是在作业的（</a:t>
            </a:r>
            <a:r>
              <a:rPr lang="en-US" altLang="zh-CN" dirty="0" smtClean="0"/>
              <a:t>A</a:t>
            </a:r>
            <a:r>
              <a:rPr lang="zh-CN" altLang="en-US" dirty="0" smtClean="0"/>
              <a:t>）中进行的，动态重定位是在作业（</a:t>
            </a:r>
            <a:r>
              <a:rPr lang="en-US" altLang="zh-CN" dirty="0" smtClean="0"/>
              <a:t>B</a:t>
            </a:r>
            <a:r>
              <a:rPr lang="zh-CN" altLang="en-US" dirty="0" smtClean="0"/>
              <a:t>）中进行的。</a:t>
            </a:r>
          </a:p>
          <a:p>
            <a:r>
              <a:rPr lang="zh-CN" altLang="en-US" dirty="0" smtClean="0"/>
              <a:t>	</a:t>
            </a:r>
            <a:r>
              <a:rPr lang="en-US" altLang="zh-CN" dirty="0" smtClean="0"/>
              <a:t>A</a:t>
            </a:r>
            <a:r>
              <a:rPr lang="zh-CN" altLang="en-US" dirty="0" smtClean="0"/>
              <a:t>，</a:t>
            </a:r>
            <a:r>
              <a:rPr lang="en-US" altLang="zh-CN" dirty="0" smtClean="0"/>
              <a:t>B</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）编译过程；（</a:t>
            </a:r>
            <a:r>
              <a:rPr lang="en-US" altLang="zh-CN" dirty="0" smtClean="0">
                <a:sym typeface="Wingdings" pitchFamily="2" charset="2"/>
              </a:rPr>
              <a:t>2</a:t>
            </a:r>
            <a:r>
              <a:rPr lang="zh-CN" altLang="en-US" dirty="0" smtClean="0">
                <a:sym typeface="Wingdings" pitchFamily="2" charset="2"/>
              </a:rPr>
              <a:t>）装入过程；（</a:t>
            </a:r>
            <a:r>
              <a:rPr lang="en-US" altLang="zh-CN" dirty="0" smtClean="0">
                <a:sym typeface="Wingdings" pitchFamily="2" charset="2"/>
              </a:rPr>
              <a:t>3</a:t>
            </a:r>
            <a:r>
              <a:rPr lang="zh-CN" altLang="en-US" dirty="0" smtClean="0">
                <a:sym typeface="Wingdings" pitchFamily="2" charset="2"/>
              </a:rPr>
              <a:t>）修改过程；（</a:t>
            </a:r>
            <a:r>
              <a:rPr lang="en-US" altLang="zh-CN" dirty="0" smtClean="0">
                <a:sym typeface="Wingdings" pitchFamily="2" charset="2"/>
              </a:rPr>
              <a:t>4</a:t>
            </a:r>
            <a:r>
              <a:rPr lang="zh-CN" altLang="en-US" dirty="0" smtClean="0">
                <a:sym typeface="Wingdings" pitchFamily="2" charset="2"/>
              </a:rPr>
              <a:t>）执行过程</a:t>
            </a:r>
          </a:p>
          <a:p>
            <a:r>
              <a:rPr lang="en-US" altLang="zh-CN" dirty="0" smtClean="0">
                <a:sym typeface="Wingdings" pitchFamily="2" charset="2"/>
              </a:rPr>
              <a:t>3</a:t>
            </a:r>
            <a:r>
              <a:rPr lang="zh-CN" altLang="en-US" dirty="0" smtClean="0">
                <a:sym typeface="Wingdings" pitchFamily="2" charset="2"/>
              </a:rPr>
              <a:t>、静态链接是在（</a:t>
            </a:r>
            <a:r>
              <a:rPr lang="en-US" altLang="zh-CN" dirty="0" smtClean="0">
                <a:sym typeface="Wingdings" pitchFamily="2" charset="2"/>
              </a:rPr>
              <a:t>A</a:t>
            </a:r>
            <a:r>
              <a:rPr lang="zh-CN" altLang="en-US" dirty="0" smtClean="0">
                <a:sym typeface="Wingdings" pitchFamily="2" charset="2"/>
              </a:rPr>
              <a:t>）进行的；而动态链接是在（</a:t>
            </a:r>
            <a:r>
              <a:rPr lang="en-US" altLang="zh-CN" dirty="0" smtClean="0">
                <a:sym typeface="Wingdings" pitchFamily="2" charset="2"/>
              </a:rPr>
              <a:t>B</a:t>
            </a:r>
            <a:r>
              <a:rPr lang="zh-CN" altLang="en-US" dirty="0" smtClean="0">
                <a:sym typeface="Wingdings" pitchFamily="2" charset="2"/>
              </a:rPr>
              <a:t>）或（</a:t>
            </a:r>
            <a:r>
              <a:rPr lang="en-US" altLang="zh-CN" dirty="0" smtClean="0">
                <a:sym typeface="Wingdings" pitchFamily="2" charset="2"/>
              </a:rPr>
              <a:t>C</a:t>
            </a:r>
            <a:r>
              <a:rPr lang="zh-CN" altLang="en-US" dirty="0" smtClean="0">
                <a:sym typeface="Wingdings" pitchFamily="2" charset="2"/>
              </a:rPr>
              <a:t>）进行的，其中（</a:t>
            </a:r>
            <a:r>
              <a:rPr lang="en-US" altLang="zh-CN" dirty="0" smtClean="0">
                <a:sym typeface="Wingdings" pitchFamily="2" charset="2"/>
              </a:rPr>
              <a:t>C</a:t>
            </a:r>
            <a:r>
              <a:rPr lang="zh-CN" altLang="en-US" dirty="0" smtClean="0">
                <a:sym typeface="Wingdings" pitchFamily="2" charset="2"/>
              </a:rPr>
              <a:t>）进行链接，可使内存利用率提高。</a:t>
            </a:r>
          </a:p>
          <a:p>
            <a:r>
              <a:rPr lang="zh-CN" altLang="en-US" dirty="0" smtClean="0">
                <a:sym typeface="Wingdings" pitchFamily="2" charset="2"/>
              </a:rPr>
              <a:t>	</a:t>
            </a:r>
            <a:r>
              <a:rPr lang="en-US" altLang="zh-CN" dirty="0" smtClean="0">
                <a:sym typeface="Wingdings" pitchFamily="2" charset="2"/>
              </a:rPr>
              <a:t>A</a:t>
            </a:r>
            <a:r>
              <a:rPr lang="zh-CN" altLang="en-US" dirty="0" smtClean="0">
                <a:sym typeface="Wingdings" pitchFamily="2" charset="2"/>
              </a:rPr>
              <a:t>，</a:t>
            </a:r>
            <a:r>
              <a:rPr lang="en-US" altLang="zh-CN" dirty="0" smtClean="0">
                <a:sym typeface="Wingdings" pitchFamily="2" charset="2"/>
              </a:rPr>
              <a:t>B</a:t>
            </a:r>
            <a:r>
              <a:rPr lang="zh-CN" altLang="en-US" dirty="0" smtClean="0">
                <a:sym typeface="Wingdings" pitchFamily="2" charset="2"/>
              </a:rPr>
              <a:t>，</a:t>
            </a:r>
            <a:r>
              <a:rPr lang="en-US" altLang="zh-CN" dirty="0" smtClean="0">
                <a:sym typeface="Wingdings" pitchFamily="2" charset="2"/>
              </a:rPr>
              <a:t>C</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）编译时；（</a:t>
            </a:r>
            <a:r>
              <a:rPr lang="en-US" altLang="zh-CN" dirty="0" smtClean="0">
                <a:sym typeface="Wingdings" pitchFamily="2" charset="2"/>
              </a:rPr>
              <a:t>2</a:t>
            </a:r>
            <a:r>
              <a:rPr lang="zh-CN" altLang="en-US" dirty="0" smtClean="0">
                <a:sym typeface="Wingdings" pitchFamily="2" charset="2"/>
              </a:rPr>
              <a:t>）装入某段程序时（</a:t>
            </a:r>
            <a:r>
              <a:rPr lang="en-US" altLang="zh-CN" dirty="0" smtClean="0">
                <a:sym typeface="Wingdings" pitchFamily="2" charset="2"/>
              </a:rPr>
              <a:t>3</a:t>
            </a:r>
            <a:r>
              <a:rPr lang="zh-CN" altLang="en-US" dirty="0" smtClean="0">
                <a:sym typeface="Wingdings" pitchFamily="2" charset="2"/>
              </a:rPr>
              <a:t>）调用某段程序时（</a:t>
            </a:r>
            <a:r>
              <a:rPr lang="en-US" altLang="zh-CN" dirty="0" smtClean="0">
                <a:sym typeface="Wingdings" pitchFamily="2" charset="2"/>
              </a:rPr>
              <a:t>4</a:t>
            </a:r>
            <a:r>
              <a:rPr lang="zh-CN" altLang="en-US" dirty="0" smtClean="0">
                <a:sym typeface="Wingdings" pitchFamily="2" charset="2"/>
              </a:rPr>
              <a:t>）紧凑时（</a:t>
            </a:r>
            <a:r>
              <a:rPr lang="en-US" altLang="zh-CN" dirty="0" smtClean="0">
                <a:sym typeface="Wingdings" pitchFamily="2" charset="2"/>
              </a:rPr>
              <a:t>5</a:t>
            </a:r>
            <a:r>
              <a:rPr lang="zh-CN" altLang="en-US" dirty="0" smtClean="0">
                <a:sym typeface="Wingdings" pitchFamily="2" charset="2"/>
              </a:rPr>
              <a:t>）转入程序之前</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476672"/>
            <a:ext cx="8207375" cy="5904656"/>
          </a:xfrm>
        </p:spPr>
        <p:txBody>
          <a:bodyPr>
            <a:normAutofit fontScale="85000" lnSpcReduction="10000"/>
          </a:bodyPr>
          <a:lstStyle/>
          <a:p>
            <a:r>
              <a:rPr lang="en-US" altLang="zh-CN" dirty="0" smtClean="0"/>
              <a:t>4</a:t>
            </a:r>
            <a:r>
              <a:rPr lang="zh-CN" altLang="en-US" dirty="0" smtClean="0"/>
              <a:t>、存储器管理的基本任务是为多道程序的并发执行提供良好的存储环境。“良好的存储环境”应包含哪几个方面？</a:t>
            </a:r>
          </a:p>
          <a:p>
            <a:r>
              <a:rPr lang="zh-CN" altLang="en-US" dirty="0" smtClean="0"/>
              <a:t>（</a:t>
            </a:r>
            <a:r>
              <a:rPr lang="en-US" altLang="zh-CN" dirty="0" smtClean="0"/>
              <a:t>1</a:t>
            </a:r>
            <a:r>
              <a:rPr lang="zh-CN" altLang="en-US" dirty="0" smtClean="0"/>
              <a:t>）能让每道程序“各得其所”，并在不受干扰的环境中运行；还可以使用户从存储空间的分配、保护等琐碎事物中解脱出来。</a:t>
            </a:r>
          </a:p>
          <a:p>
            <a:r>
              <a:rPr lang="zh-CN" altLang="en-US" dirty="0" smtClean="0"/>
              <a:t>（</a:t>
            </a:r>
            <a:r>
              <a:rPr lang="en-US" altLang="zh-CN" dirty="0" smtClean="0"/>
              <a:t>2</a:t>
            </a:r>
            <a:r>
              <a:rPr lang="zh-CN" altLang="en-US" dirty="0" smtClean="0"/>
              <a:t>）向用户提供更大的存储空间，使更多的作业能同时投入运行；或使更大的作业能在较小的内存空间中运行。</a:t>
            </a:r>
          </a:p>
          <a:p>
            <a:r>
              <a:rPr lang="zh-CN" altLang="en-US" dirty="0" smtClean="0"/>
              <a:t>（</a:t>
            </a:r>
            <a:r>
              <a:rPr lang="en-US" altLang="zh-CN" dirty="0" smtClean="0"/>
              <a:t>3</a:t>
            </a:r>
            <a:r>
              <a:rPr lang="zh-CN" altLang="en-US" dirty="0" smtClean="0"/>
              <a:t>）为用户对信息的访问、保护、共享以及动态链接等方面提供方便。</a:t>
            </a:r>
          </a:p>
          <a:p>
            <a:r>
              <a:rPr lang="zh-CN" altLang="en-US" dirty="0" smtClean="0"/>
              <a:t>（</a:t>
            </a:r>
            <a:r>
              <a:rPr lang="en-US" altLang="zh-CN" dirty="0" smtClean="0"/>
              <a:t>4</a:t>
            </a:r>
            <a:r>
              <a:rPr lang="zh-CN" altLang="en-US" dirty="0" smtClean="0"/>
              <a:t>）能使存储器有较高的利用率。</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zh-CN" altLang="en-US" dirty="0" smtClean="0"/>
              <a:t>二、存储器管理之连续分配方式</a:t>
            </a:r>
            <a:endParaRPr lang="en-US" altLang="zh-CN" dirty="0" smtClean="0"/>
          </a:p>
          <a:p>
            <a:r>
              <a:rPr lang="en-US" altLang="zh-CN" dirty="0" smtClean="0"/>
              <a:t>1</a:t>
            </a:r>
            <a:r>
              <a:rPr lang="zh-CN" altLang="en-US" dirty="0" smtClean="0"/>
              <a:t>、单一分配方式</a:t>
            </a:r>
          </a:p>
          <a:p>
            <a:r>
              <a:rPr lang="en-US" altLang="zh-CN" dirty="0" smtClean="0"/>
              <a:t>2</a:t>
            </a:r>
            <a:r>
              <a:rPr lang="zh-CN" altLang="en-US" dirty="0" smtClean="0"/>
              <a:t>、固定分区分配</a:t>
            </a:r>
          </a:p>
          <a:p>
            <a:r>
              <a:rPr lang="en-US" altLang="zh-CN" dirty="0" smtClean="0"/>
              <a:t>3</a:t>
            </a:r>
            <a:r>
              <a:rPr lang="zh-CN" altLang="en-US" dirty="0" smtClean="0"/>
              <a:t>、动态分区分配</a:t>
            </a:r>
          </a:p>
          <a:p>
            <a:r>
              <a:rPr lang="zh-CN" altLang="en-US" dirty="0" smtClean="0"/>
              <a:t>首次适应算法、循环首次适应算法、最佳适应</a:t>
            </a:r>
            <a:r>
              <a:rPr lang="zh-CN" altLang="en-US" dirty="0" smtClean="0"/>
              <a:t>算法、最坏适应算法、快速适应算法</a:t>
            </a:r>
            <a:endParaRPr lang="zh-CN" altLang="en-US" dirty="0" smtClean="0"/>
          </a:p>
          <a:p>
            <a:r>
              <a:rPr lang="en-US" altLang="zh-CN" dirty="0" smtClean="0"/>
              <a:t>4</a:t>
            </a:r>
            <a:r>
              <a:rPr lang="zh-CN" altLang="en-US" dirty="0" smtClean="0"/>
              <a:t>、可重定位分区分配</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sz="quarter" idx="13"/>
          </p:nvPr>
        </p:nvSpPr>
        <p:spPr>
          <a:prstGeom prst="rect">
            <a:avLst/>
          </a:prstGeom>
        </p:spPr>
        <p:txBody>
          <a:bodyPr/>
          <a:lstStyle/>
          <a:p>
            <a:pPr eaLnBrk="1" hangingPunct="1">
              <a:buFontTx/>
              <a:buNone/>
            </a:pPr>
            <a:r>
              <a:rPr lang="en-US" altLang="zh-CN" sz="2800" dirty="0" smtClean="0">
                <a:sym typeface="Wingdings" pitchFamily="2" charset="2"/>
              </a:rPr>
              <a:t>1</a:t>
            </a:r>
            <a:r>
              <a:rPr lang="zh-CN" altLang="en-US" sz="2800" dirty="0" smtClean="0">
                <a:sym typeface="Wingdings" pitchFamily="2" charset="2"/>
              </a:rPr>
              <a:t>、在动态分区式内存管理中，倾向于优先使用低地址部分的空闲区的算法是（</a:t>
            </a:r>
            <a:r>
              <a:rPr lang="en-US" altLang="zh-CN" sz="2800" dirty="0" smtClean="0">
                <a:sym typeface="Wingdings" pitchFamily="2" charset="2"/>
              </a:rPr>
              <a:t>A</a:t>
            </a:r>
            <a:r>
              <a:rPr lang="zh-CN" altLang="en-US" sz="2800" dirty="0" smtClean="0">
                <a:sym typeface="Wingdings" pitchFamily="2" charset="2"/>
              </a:rPr>
              <a:t>）；能使内存空间中空闲分区分布得较均匀的算法是（</a:t>
            </a:r>
            <a:r>
              <a:rPr lang="en-US" altLang="zh-CN" sz="2800" dirty="0" smtClean="0">
                <a:sym typeface="Wingdings" pitchFamily="2" charset="2"/>
              </a:rPr>
              <a:t>B</a:t>
            </a:r>
            <a:r>
              <a:rPr lang="zh-CN" altLang="en-US" sz="2800" dirty="0" smtClean="0">
                <a:sym typeface="Wingdings" pitchFamily="2" charset="2"/>
              </a:rPr>
              <a:t>）；每次分配时，把即能满足需要，又能最小的空间区分配给进程的算法是（</a:t>
            </a:r>
            <a:r>
              <a:rPr lang="en-US" altLang="zh-CN" sz="2800" dirty="0" smtClean="0">
                <a:sym typeface="Wingdings" pitchFamily="2" charset="2"/>
              </a:rPr>
              <a:t>C</a:t>
            </a:r>
            <a:r>
              <a:rPr lang="zh-CN" altLang="en-US" sz="2800" dirty="0" smtClean="0">
                <a:sym typeface="Wingdings" pitchFamily="2" charset="2"/>
              </a:rPr>
              <a:t>）</a:t>
            </a:r>
          </a:p>
          <a:p>
            <a:pPr eaLnBrk="1" hangingPunct="1">
              <a:buFontTx/>
              <a:buNone/>
            </a:pPr>
            <a:r>
              <a:rPr lang="zh-CN" altLang="en-US" sz="2800" dirty="0" smtClean="0">
                <a:sym typeface="Wingdings" pitchFamily="2" charset="2"/>
              </a:rPr>
              <a:t>	</a:t>
            </a:r>
            <a:r>
              <a:rPr lang="en-US" altLang="zh-CN" sz="2800" dirty="0" smtClean="0">
                <a:sym typeface="Wingdings" pitchFamily="2" charset="2"/>
              </a:rPr>
              <a:t>A</a:t>
            </a:r>
            <a:r>
              <a:rPr lang="zh-CN" altLang="en-US" sz="2800" dirty="0" smtClean="0">
                <a:sym typeface="Wingdings" pitchFamily="2" charset="2"/>
              </a:rPr>
              <a:t>，</a:t>
            </a:r>
            <a:r>
              <a:rPr lang="en-US" altLang="zh-CN" sz="2800" dirty="0" smtClean="0">
                <a:sym typeface="Wingdings" pitchFamily="2" charset="2"/>
              </a:rPr>
              <a:t>B</a:t>
            </a:r>
            <a:r>
              <a:rPr lang="zh-CN" altLang="en-US" sz="2800" dirty="0" smtClean="0">
                <a:sym typeface="Wingdings" pitchFamily="2" charset="2"/>
              </a:rPr>
              <a:t>，</a:t>
            </a:r>
            <a:r>
              <a:rPr lang="en-US" altLang="zh-CN" sz="2800" dirty="0" smtClean="0">
                <a:sym typeface="Wingdings" pitchFamily="2" charset="2"/>
              </a:rPr>
              <a:t>C</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）最佳适应算法；（</a:t>
            </a:r>
            <a:r>
              <a:rPr lang="en-US" altLang="zh-CN" sz="2800" dirty="0" smtClean="0">
                <a:sym typeface="Wingdings" pitchFamily="2" charset="2"/>
              </a:rPr>
              <a:t>2</a:t>
            </a:r>
            <a:r>
              <a:rPr lang="zh-CN" altLang="en-US" sz="2800" dirty="0" smtClean="0">
                <a:sym typeface="Wingdings" pitchFamily="2" charset="2"/>
              </a:rPr>
              <a:t>）最坏适应算法；（</a:t>
            </a:r>
            <a:r>
              <a:rPr lang="en-US" altLang="zh-CN" sz="2800" dirty="0" smtClean="0">
                <a:sym typeface="Wingdings" pitchFamily="2" charset="2"/>
              </a:rPr>
              <a:t>3</a:t>
            </a:r>
            <a:r>
              <a:rPr lang="zh-CN" altLang="en-US" sz="2800" dirty="0" smtClean="0">
                <a:sym typeface="Wingdings" pitchFamily="2" charset="2"/>
              </a:rPr>
              <a:t>）首次适应算法（</a:t>
            </a:r>
            <a:r>
              <a:rPr lang="en-US" altLang="zh-CN" sz="2800" dirty="0" smtClean="0">
                <a:sym typeface="Wingdings" pitchFamily="2" charset="2"/>
              </a:rPr>
              <a:t>4</a:t>
            </a:r>
            <a:r>
              <a:rPr lang="zh-CN" altLang="en-US" sz="2800" dirty="0" smtClean="0">
                <a:sym typeface="Wingdings" pitchFamily="2" charset="2"/>
              </a:rPr>
              <a:t>）循环首次适应算法</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6" name="文本占位符 5"/>
          <p:cNvSpPr>
            <a:spLocks noGrp="1"/>
          </p:cNvSpPr>
          <p:nvPr>
            <p:ph type="body" sz="quarter" idx="13"/>
          </p:nvPr>
        </p:nvSpPr>
        <p:spPr/>
        <p:txBody>
          <a:bodyPr/>
          <a:lstStyle/>
          <a:p>
            <a:r>
              <a:rPr lang="en-US" altLang="zh-CN" dirty="0" smtClean="0">
                <a:sym typeface="Wingdings" pitchFamily="2" charset="2"/>
              </a:rPr>
              <a:t>2</a:t>
            </a:r>
            <a:r>
              <a:rPr lang="zh-CN" altLang="en-US" dirty="0" smtClean="0">
                <a:sym typeface="Wingdings" pitchFamily="2" charset="2"/>
              </a:rPr>
              <a:t>、在首次适应算法中，要求空闲分区按（</a:t>
            </a:r>
            <a:r>
              <a:rPr lang="en-US" altLang="zh-CN" dirty="0" smtClean="0">
                <a:sym typeface="Wingdings" pitchFamily="2" charset="2"/>
              </a:rPr>
              <a:t>A</a:t>
            </a:r>
            <a:r>
              <a:rPr lang="zh-CN" altLang="en-US" dirty="0" smtClean="0">
                <a:sym typeface="Wingdings" pitchFamily="2" charset="2"/>
              </a:rPr>
              <a:t>）的顺序形成空闲分区链；在最佳适应算法中是按（</a:t>
            </a:r>
            <a:r>
              <a:rPr lang="en-US" altLang="zh-CN" dirty="0" smtClean="0">
                <a:sym typeface="Wingdings" pitchFamily="2" charset="2"/>
              </a:rPr>
              <a:t>B</a:t>
            </a:r>
            <a:r>
              <a:rPr lang="zh-CN" altLang="en-US" dirty="0" smtClean="0">
                <a:sym typeface="Wingdings" pitchFamily="2" charset="2"/>
              </a:rPr>
              <a:t>）的顺序形成空闲分区链；最坏适应算法是按（</a:t>
            </a:r>
            <a:r>
              <a:rPr lang="en-US" altLang="zh-CN" dirty="0" smtClean="0">
                <a:sym typeface="Wingdings" pitchFamily="2" charset="2"/>
              </a:rPr>
              <a:t>C</a:t>
            </a:r>
            <a:r>
              <a:rPr lang="zh-CN" altLang="en-US" dirty="0" smtClean="0">
                <a:sym typeface="Wingdings" pitchFamily="2" charset="2"/>
              </a:rPr>
              <a:t>）的顺序形成空闲链</a:t>
            </a:r>
            <a:r>
              <a:rPr lang="zh-CN" altLang="en-US" dirty="0" smtClean="0"/>
              <a:t>。</a:t>
            </a:r>
          </a:p>
          <a:p>
            <a:r>
              <a:rPr lang="zh-CN" altLang="en-US" dirty="0" smtClean="0"/>
              <a:t>	</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）空闲区起始地址递增；（</a:t>
            </a:r>
            <a:r>
              <a:rPr lang="en-US" altLang="zh-CN" dirty="0" smtClean="0">
                <a:sym typeface="Wingdings" pitchFamily="2" charset="2"/>
              </a:rPr>
              <a:t>2</a:t>
            </a:r>
            <a:r>
              <a:rPr lang="zh-CN" altLang="en-US" dirty="0" smtClean="0">
                <a:sym typeface="Wingdings" pitchFamily="2" charset="2"/>
              </a:rPr>
              <a:t>）空闲区起始地址递减；（</a:t>
            </a:r>
            <a:r>
              <a:rPr lang="en-US" altLang="zh-CN" dirty="0" smtClean="0">
                <a:sym typeface="Wingdings" pitchFamily="2" charset="2"/>
              </a:rPr>
              <a:t>3</a:t>
            </a:r>
            <a:r>
              <a:rPr lang="zh-CN" altLang="en-US" dirty="0" smtClean="0">
                <a:sym typeface="Wingdings" pitchFamily="2" charset="2"/>
              </a:rPr>
              <a:t>）空闲区大小递增；（</a:t>
            </a:r>
            <a:r>
              <a:rPr lang="en-US" altLang="zh-CN" dirty="0" smtClean="0">
                <a:sym typeface="Wingdings" pitchFamily="2" charset="2"/>
              </a:rPr>
              <a:t>4</a:t>
            </a:r>
            <a:r>
              <a:rPr lang="zh-CN" altLang="en-US" dirty="0" smtClean="0">
                <a:sym typeface="Wingdings" pitchFamily="2" charset="2"/>
              </a:rPr>
              <a:t>）空闲区大小递减</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107950" y="404813"/>
            <a:ext cx="8856663" cy="5976937"/>
          </a:xfrm>
          <a:prstGeom prst="rect">
            <a:avLst/>
          </a:prstGeom>
        </p:spPr>
        <p:txBody>
          <a:bodyPr/>
          <a:lstStyle/>
          <a:p>
            <a:pPr eaLnBrk="1" hangingPunct="1">
              <a:lnSpc>
                <a:spcPct val="150000"/>
              </a:lnSpc>
              <a:buFontTx/>
              <a:buNone/>
            </a:pPr>
            <a:r>
              <a:rPr lang="en-US" altLang="zh-CN" sz="2800" dirty="0" smtClean="0"/>
              <a:t>3</a:t>
            </a:r>
            <a:r>
              <a:rPr lang="zh-CN" altLang="en-US" sz="2800" dirty="0" smtClean="0"/>
              <a:t>、在回收内存时能出现下述几种情况</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）释放区与插入点前一分区</a:t>
            </a:r>
            <a:r>
              <a:rPr lang="en-US" altLang="zh-CN" sz="2800" dirty="0" smtClean="0">
                <a:sym typeface="Wingdings" pitchFamily="2" charset="2"/>
              </a:rPr>
              <a:t>F1</a:t>
            </a:r>
            <a:r>
              <a:rPr lang="zh-CN" altLang="en-US" sz="2800" dirty="0" smtClean="0">
                <a:sym typeface="Wingdings" pitchFamily="2" charset="2"/>
              </a:rPr>
              <a:t>相邻，此时应（</a:t>
            </a:r>
            <a:r>
              <a:rPr lang="en-US" altLang="zh-CN" sz="2800" dirty="0" smtClean="0">
                <a:sym typeface="Wingdings" pitchFamily="2" charset="2"/>
              </a:rPr>
              <a:t>A</a:t>
            </a:r>
            <a:r>
              <a:rPr lang="zh-CN" altLang="en-US" sz="2800" dirty="0" smtClean="0">
                <a:sym typeface="Wingdings" pitchFamily="2" charset="2"/>
              </a:rPr>
              <a:t>）；（</a:t>
            </a:r>
            <a:r>
              <a:rPr lang="en-US" altLang="zh-CN" sz="2800" dirty="0" smtClean="0">
                <a:sym typeface="Wingdings" pitchFamily="2" charset="2"/>
              </a:rPr>
              <a:t>2</a:t>
            </a:r>
            <a:r>
              <a:rPr lang="zh-CN" altLang="en-US" sz="2800" dirty="0" smtClean="0">
                <a:sym typeface="Wingdings" pitchFamily="2" charset="2"/>
              </a:rPr>
              <a:t>）释放区与插入点后一分区</a:t>
            </a:r>
            <a:r>
              <a:rPr lang="en-US" altLang="zh-CN" sz="2800" dirty="0" smtClean="0">
                <a:sym typeface="Wingdings" pitchFamily="2" charset="2"/>
              </a:rPr>
              <a:t>F2</a:t>
            </a:r>
            <a:r>
              <a:rPr lang="zh-CN" altLang="en-US" sz="2800" dirty="0" smtClean="0">
                <a:sym typeface="Wingdings" pitchFamily="2" charset="2"/>
              </a:rPr>
              <a:t>相临界，此时应（</a:t>
            </a:r>
            <a:r>
              <a:rPr lang="en-US" altLang="zh-CN" sz="2800" dirty="0" smtClean="0">
                <a:sym typeface="Wingdings" pitchFamily="2" charset="2"/>
              </a:rPr>
              <a:t>B</a:t>
            </a:r>
            <a:r>
              <a:rPr lang="zh-CN" altLang="en-US" sz="2800" dirty="0" smtClean="0">
                <a:sym typeface="Wingdings" pitchFamily="2" charset="2"/>
              </a:rPr>
              <a:t>）；（</a:t>
            </a:r>
            <a:r>
              <a:rPr lang="en-US" altLang="zh-CN" sz="2800" dirty="0" smtClean="0">
                <a:sym typeface="Wingdings" pitchFamily="2" charset="2"/>
              </a:rPr>
              <a:t>3</a:t>
            </a:r>
            <a:r>
              <a:rPr lang="zh-CN" altLang="en-US" sz="2800" dirty="0" smtClean="0">
                <a:sym typeface="Wingdings" pitchFamily="2" charset="2"/>
              </a:rPr>
              <a:t>）释放区不与</a:t>
            </a:r>
            <a:r>
              <a:rPr lang="en-US" altLang="zh-CN" sz="2800" dirty="0" smtClean="0">
                <a:sym typeface="Wingdings" pitchFamily="2" charset="2"/>
              </a:rPr>
              <a:t>F1</a:t>
            </a:r>
            <a:r>
              <a:rPr lang="zh-CN" altLang="en-US" sz="2800" dirty="0" smtClean="0">
                <a:sym typeface="Wingdings" pitchFamily="2" charset="2"/>
              </a:rPr>
              <a:t>和</a:t>
            </a:r>
            <a:r>
              <a:rPr lang="en-US" altLang="zh-CN" sz="2800" dirty="0" smtClean="0">
                <a:sym typeface="Wingdings" pitchFamily="2" charset="2"/>
              </a:rPr>
              <a:t>F2</a:t>
            </a:r>
            <a:r>
              <a:rPr lang="zh-CN" altLang="en-US" sz="2800" dirty="0" smtClean="0">
                <a:sym typeface="Wingdings" pitchFamily="2" charset="2"/>
              </a:rPr>
              <a:t>相邻接，此时应（</a:t>
            </a:r>
            <a:r>
              <a:rPr lang="en-US" altLang="zh-CN" sz="2800" dirty="0" smtClean="0">
                <a:sym typeface="Wingdings" pitchFamily="2" charset="2"/>
              </a:rPr>
              <a:t>C</a:t>
            </a:r>
            <a:r>
              <a:rPr lang="zh-CN" altLang="en-US" sz="2800" dirty="0" smtClean="0">
                <a:sym typeface="Wingdings" pitchFamily="2" charset="2"/>
              </a:rPr>
              <a:t>）。</a:t>
            </a:r>
          </a:p>
          <a:p>
            <a:pPr eaLnBrk="1" hangingPunct="1">
              <a:lnSpc>
                <a:spcPct val="150000"/>
              </a:lnSpc>
              <a:buFontTx/>
              <a:buNone/>
            </a:pPr>
            <a:r>
              <a:rPr lang="zh-CN" altLang="en-US" sz="2800" dirty="0" smtClean="0">
                <a:sym typeface="Wingdings" pitchFamily="2" charset="2"/>
              </a:rPr>
              <a:t>	</a:t>
            </a:r>
            <a:r>
              <a:rPr lang="en-US" altLang="zh-CN" sz="2800" dirty="0" smtClean="0">
                <a:sym typeface="Wingdings" pitchFamily="2" charset="2"/>
              </a:rPr>
              <a:t>A</a:t>
            </a:r>
            <a:r>
              <a:rPr lang="zh-CN" altLang="en-US" sz="2800" dirty="0" smtClean="0">
                <a:sym typeface="Wingdings" pitchFamily="2" charset="2"/>
              </a:rPr>
              <a:t>，</a:t>
            </a:r>
            <a:r>
              <a:rPr lang="en-US" altLang="zh-CN" sz="2800" dirty="0" smtClean="0">
                <a:sym typeface="Wingdings" pitchFamily="2" charset="2"/>
              </a:rPr>
              <a:t>B</a:t>
            </a:r>
            <a:r>
              <a:rPr lang="zh-CN" altLang="en-US" sz="2800" dirty="0" smtClean="0">
                <a:sym typeface="Wingdings" pitchFamily="2" charset="2"/>
              </a:rPr>
              <a:t>，</a:t>
            </a:r>
            <a:r>
              <a:rPr lang="en-US" altLang="zh-CN" sz="2800" dirty="0" smtClean="0">
                <a:sym typeface="Wingdings" pitchFamily="2" charset="2"/>
              </a:rPr>
              <a:t>C</a:t>
            </a:r>
            <a:r>
              <a:rPr lang="zh-CN" altLang="en-US" sz="2800" dirty="0" smtClean="0">
                <a:sym typeface="Wingdings" pitchFamily="2" charset="2"/>
              </a:rPr>
              <a:t>：（</a:t>
            </a:r>
            <a:r>
              <a:rPr lang="en-US" altLang="zh-CN" sz="2800" dirty="0" smtClean="0">
                <a:sym typeface="Wingdings" pitchFamily="2" charset="2"/>
              </a:rPr>
              <a:t>1</a:t>
            </a:r>
            <a:r>
              <a:rPr lang="zh-CN" altLang="en-US" sz="2800" dirty="0" smtClean="0">
                <a:sym typeface="Wingdings" pitchFamily="2" charset="2"/>
              </a:rPr>
              <a:t>）为回收分区建立一分区表项，填上分区的大小和起始地址； （</a:t>
            </a:r>
            <a:r>
              <a:rPr lang="en-US" altLang="zh-CN" sz="2800" dirty="0" smtClean="0">
                <a:sym typeface="Wingdings" pitchFamily="2" charset="2"/>
              </a:rPr>
              <a:t>2</a:t>
            </a:r>
            <a:r>
              <a:rPr lang="zh-CN" altLang="en-US" sz="2800" dirty="0" smtClean="0">
                <a:sym typeface="Wingdings" pitchFamily="2" charset="2"/>
              </a:rPr>
              <a:t>）以</a:t>
            </a:r>
            <a:r>
              <a:rPr lang="en-US" altLang="zh-CN" sz="2800" dirty="0" smtClean="0">
                <a:sym typeface="Wingdings" pitchFamily="2" charset="2"/>
              </a:rPr>
              <a:t>F1</a:t>
            </a:r>
            <a:r>
              <a:rPr lang="zh-CN" altLang="en-US" sz="2800" dirty="0" smtClean="0">
                <a:sym typeface="Wingdings" pitchFamily="2" charset="2"/>
              </a:rPr>
              <a:t>分区的表项为新表项，且不做任何修改； （</a:t>
            </a:r>
            <a:r>
              <a:rPr lang="en-US" altLang="zh-CN" sz="2800" dirty="0" smtClean="0">
                <a:sym typeface="Wingdings" pitchFamily="2" charset="2"/>
              </a:rPr>
              <a:t>3</a:t>
            </a:r>
            <a:r>
              <a:rPr lang="zh-CN" altLang="en-US" sz="2800" dirty="0" smtClean="0">
                <a:sym typeface="Wingdings" pitchFamily="2" charset="2"/>
              </a:rPr>
              <a:t>）以</a:t>
            </a:r>
            <a:r>
              <a:rPr lang="en-US" altLang="zh-CN" sz="2800" dirty="0" smtClean="0">
                <a:sym typeface="Wingdings" pitchFamily="2" charset="2"/>
              </a:rPr>
              <a:t>F1</a:t>
            </a:r>
            <a:r>
              <a:rPr lang="zh-CN" altLang="en-US" sz="2800" dirty="0" smtClean="0">
                <a:sym typeface="Wingdings" pitchFamily="2" charset="2"/>
              </a:rPr>
              <a:t>分区的表象为新表项，但修改新表项的大小；（</a:t>
            </a:r>
            <a:r>
              <a:rPr lang="en-US" altLang="zh-CN" sz="2800" dirty="0" smtClean="0">
                <a:sym typeface="Wingdings" pitchFamily="2" charset="2"/>
              </a:rPr>
              <a:t>4</a:t>
            </a:r>
            <a:r>
              <a:rPr lang="zh-CN" altLang="en-US" sz="2800" dirty="0" smtClean="0">
                <a:sym typeface="Wingdings" pitchFamily="2" charset="2"/>
              </a:rPr>
              <a:t>）以</a:t>
            </a:r>
            <a:r>
              <a:rPr lang="en-US" altLang="zh-CN" sz="2800" dirty="0" smtClean="0">
                <a:sym typeface="Wingdings" pitchFamily="2" charset="2"/>
              </a:rPr>
              <a:t>F2</a:t>
            </a:r>
            <a:r>
              <a:rPr lang="zh-CN" altLang="en-US" sz="2800" dirty="0" smtClean="0">
                <a:sym typeface="Wingdings" pitchFamily="2" charset="2"/>
              </a:rPr>
              <a:t>分区的表项作为新表项，同时修改新表项的大小和起始地址。</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12316</TotalTime>
  <Words>2012</Words>
  <Application>Microsoft Office PowerPoint</Application>
  <PresentationFormat>全屏显示(4:3)</PresentationFormat>
  <Paragraphs>147</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质朴</vt:lpstr>
      <vt:lpstr>第十六讲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665</cp:revision>
  <dcterms:created xsi:type="dcterms:W3CDTF">2013-09-15T00:45:06Z</dcterms:created>
  <dcterms:modified xsi:type="dcterms:W3CDTF">2014-11-17T16:54:22Z</dcterms:modified>
</cp:coreProperties>
</file>