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0"/>
  </p:notesMasterIdLst>
  <p:handoutMasterIdLst>
    <p:handoutMasterId r:id="rId41"/>
  </p:handoutMasterIdLst>
  <p:sldIdLst>
    <p:sldId id="256" r:id="rId2"/>
    <p:sldId id="258" r:id="rId3"/>
    <p:sldId id="259"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27" autoAdjust="0"/>
    <p:restoredTop sz="86199" autoAdjust="0"/>
  </p:normalViewPr>
  <p:slideViewPr>
    <p:cSldViewPr>
      <p:cViewPr varScale="1">
        <p:scale>
          <a:sx n="98" d="100"/>
          <a:sy n="98" d="100"/>
        </p:scale>
        <p:origin x="-2004" y="-96"/>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3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2014/11/24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3331076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2014/11/24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974831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30424"/>
            <a:ext cx="8229600" cy="666328"/>
          </a:xfrm>
        </p:spPr>
        <p:txBody>
          <a:bodyPr>
            <a:normAutofit/>
          </a:bodyPr>
          <a:lstStyle>
            <a:lvl1pPr>
              <a:defRPr sz="4000"/>
            </a:lvl1pPr>
          </a:lstStyle>
          <a:p>
            <a:r>
              <a:rPr kumimoji="0" lang="zh-CN" altLang="en-US" dirty="0" smtClean="0"/>
              <a:t>单击此处编辑母版标题样式</a:t>
            </a:r>
            <a:endParaRPr kumimoji="0"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smtClean="0"/>
              <a:t>单击此处编辑母版文本样式</a:t>
            </a:r>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extBox 9"/>
          <p:cNvSpPr txBox="1"/>
          <p:nvPr userDrawn="1"/>
        </p:nvSpPr>
        <p:spPr>
          <a:xfrm>
            <a:off x="6372200" y="0"/>
            <a:ext cx="2430474" cy="461665"/>
          </a:xfrm>
          <a:prstGeom prst="rect">
            <a:avLst/>
          </a:prstGeom>
          <a:noFill/>
        </p:spPr>
        <p:txBody>
          <a:bodyPr wrap="none" rtlCol="0">
            <a:spAutoFit/>
          </a:bodyPr>
          <a:lstStyle/>
          <a:p>
            <a:r>
              <a:rPr lang="zh-CN" altLang="en-US" sz="2400" u="wavyDbl" baseline="0" dirty="0" smtClean="0">
                <a:uFill>
                  <a:solidFill>
                    <a:srgbClr val="7030A0"/>
                  </a:solidFill>
                </a:uFill>
              </a:rPr>
              <a:t>第五章 设备管理</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extBox 7"/>
          <p:cNvSpPr txBox="1"/>
          <p:nvPr userDrawn="1"/>
        </p:nvSpPr>
        <p:spPr>
          <a:xfrm>
            <a:off x="6372200" y="0"/>
            <a:ext cx="2430474" cy="461665"/>
          </a:xfrm>
          <a:prstGeom prst="rect">
            <a:avLst/>
          </a:prstGeom>
          <a:noFill/>
        </p:spPr>
        <p:txBody>
          <a:bodyPr wrap="none" rtlCol="0">
            <a:spAutoFit/>
          </a:bodyPr>
          <a:lstStyle/>
          <a:p>
            <a:r>
              <a:rPr lang="zh-CN" altLang="en-US" sz="2400" u="wavyDbl" baseline="0" dirty="0" smtClean="0">
                <a:uFill>
                  <a:solidFill>
                    <a:srgbClr val="7030A0"/>
                  </a:solidFill>
                </a:uFill>
              </a:rPr>
              <a:t>第五章 设备管理</a:t>
            </a:r>
            <a:endParaRPr lang="zh-CN" altLang="en-US" sz="2400" u="wavyDbl" baseline="0" dirty="0">
              <a:uFill>
                <a:solidFill>
                  <a:srgbClr val="7030A0"/>
                </a:solidFill>
              </a:uFill>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marL="0" indent="0">
              <a:lnSpc>
                <a:spcPct val="150000"/>
              </a:lnSpc>
              <a:spcBef>
                <a:spcPts val="0"/>
              </a:spcBef>
              <a:buNone/>
              <a:defRPr sz="2800" b="1">
                <a:latin typeface="Times New Roman" pitchFamily="18" charset="0"/>
                <a:cs typeface="Times New Roman" pitchFamily="18" charset="0"/>
              </a:defRPr>
            </a:lvl1pPr>
          </a:lstStyle>
          <a:p>
            <a:pPr lvl="0"/>
            <a:endParaRPr lang="zh-CN" altLang="en-US" dirty="0"/>
          </a:p>
        </p:txBody>
      </p:sp>
      <p:sp>
        <p:nvSpPr>
          <p:cNvPr id="9" name="TextBox 8"/>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67544" y="530424"/>
            <a:ext cx="8229600" cy="666328"/>
          </a:xfrm>
          <a:prstGeom prst="rect">
            <a:avLst/>
          </a:prstGeom>
        </p:spPr>
        <p:txBody>
          <a:bodyPr vert="horz"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TextBox 11"/>
          <p:cNvSpPr txBox="1"/>
          <p:nvPr userDrawn="1"/>
        </p:nvSpPr>
        <p:spPr>
          <a:xfrm>
            <a:off x="6372200" y="0"/>
            <a:ext cx="2430474" cy="461665"/>
          </a:xfrm>
          <a:prstGeom prst="rect">
            <a:avLst/>
          </a:prstGeom>
          <a:noFill/>
        </p:spPr>
        <p:txBody>
          <a:bodyPr wrap="none" rtlCol="0">
            <a:spAutoFit/>
          </a:bodyPr>
          <a:lstStyle/>
          <a:p>
            <a:r>
              <a:rPr lang="zh-CN" altLang="en-US" sz="2400" u="wavyDbl" baseline="0" dirty="0" smtClean="0">
                <a:uFill>
                  <a:solidFill>
                    <a:srgbClr val="7030A0"/>
                  </a:solidFill>
                </a:uFill>
              </a:rPr>
              <a:t>第五章 设备管理</a:t>
            </a:r>
            <a:endParaRPr lang="zh-CN" altLang="en-US" sz="2400" u="wavyDbl" baseline="0" dirty="0">
              <a:uFill>
                <a:solidFill>
                  <a:srgbClr val="7030A0"/>
                </a:solidFill>
              </a:uFill>
            </a:endParaRPr>
          </a:p>
        </p:txBody>
      </p:sp>
      <p:sp>
        <p:nvSpPr>
          <p:cNvPr id="11" name="TextBox 10"/>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9" r:id="rId3"/>
  </p:sldLayoutIdLst>
  <p:timing>
    <p:tnLst>
      <p:par>
        <p:cTn id="1" dur="indefinite" restart="never" nodeType="tmRoot"/>
      </p:par>
    </p:tnLst>
  </p:timing>
  <p:hf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lang="zh-CN" altLang="en-US" sz="3200" b="1" kern="1200" dirty="0" smtClean="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lang="zh-CN" altLang="en-US" sz="3200" b="1" kern="1200" dirty="0" smtClean="0">
          <a:solidFill>
            <a:schemeClr val="tx1"/>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lang="zh-CN" altLang="en-US" sz="3200" b="1" kern="1200" dirty="0" smtClean="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lang="zh-CN" altLang="en-US" sz="3200" b="1" kern="1200" dirty="0" smtClean="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lang="en-US" altLang="en-US" sz="3200" b="1" kern="1200" dirty="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第十八讲</a:t>
            </a:r>
            <a:endParaRPr lang="zh-CN" altLang="en-US" b="1" dirty="0"/>
          </a:p>
        </p:txBody>
      </p:sp>
      <p:sp>
        <p:nvSpPr>
          <p:cNvPr id="3" name="副标题 2"/>
          <p:cNvSpPr>
            <a:spLocks noGrp="1"/>
          </p:cNvSpPr>
          <p:nvPr>
            <p:ph type="body" idx="1"/>
          </p:nvPr>
        </p:nvSpPr>
        <p:spPr/>
        <p:txBody>
          <a:bodyPr>
            <a:normAutofit/>
          </a:bodyPr>
          <a:lstStyle/>
          <a:p>
            <a:r>
              <a:rPr lang="zh-CN" altLang="en-US" dirty="0" smtClean="0"/>
              <a:t>设备管理（二）</a:t>
            </a:r>
            <a:endParaRPr lang="en-US" altLang="zh-CN" dirty="0" smtClean="0"/>
          </a:p>
          <a:p>
            <a:endParaRPr lang="zh-CN" altLang="en-US" dirty="0"/>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4" name="文本占位符 3"/>
          <p:cNvSpPr>
            <a:spLocks noGrp="1"/>
          </p:cNvSpPr>
          <p:nvPr>
            <p:ph type="body" sz="quarter" idx="13"/>
          </p:nvPr>
        </p:nvSpPr>
        <p:spPr/>
        <p:txBody>
          <a:bodyPr/>
          <a:lstStyle/>
          <a:p>
            <a:pPr algn="just">
              <a:lnSpc>
                <a:spcPct val="130000"/>
              </a:lnSpc>
              <a:spcBef>
                <a:spcPct val="50000"/>
              </a:spcBef>
            </a:pPr>
            <a:r>
              <a:rPr lang="zh-CN" altLang="en-US" dirty="0" smtClean="0">
                <a:latin typeface="宋体" charset="-122"/>
              </a:rPr>
              <a:t>　　</a:t>
            </a:r>
            <a:r>
              <a:rPr lang="en-US" altLang="zh-CN" dirty="0" smtClean="0">
                <a:latin typeface="宋体" charset="-122"/>
              </a:rPr>
              <a:t>1) </a:t>
            </a:r>
            <a:r>
              <a:rPr lang="zh-CN" altLang="en-US" dirty="0" smtClean="0">
                <a:latin typeface="宋体" charset="-122"/>
              </a:rPr>
              <a:t>设备分配时的灵活性</a:t>
            </a:r>
          </a:p>
          <a:p>
            <a:pPr>
              <a:lnSpc>
                <a:spcPct val="130000"/>
              </a:lnSpc>
              <a:spcBef>
                <a:spcPct val="50000"/>
              </a:spcBef>
            </a:pPr>
            <a:r>
              <a:rPr lang="zh-CN" altLang="en-US" dirty="0" smtClean="0">
                <a:latin typeface="宋体" charset="-122"/>
              </a:rPr>
              <a:t>　　当应用程序</a:t>
            </a:r>
            <a:r>
              <a:rPr lang="en-US" altLang="zh-CN" dirty="0" smtClean="0"/>
              <a:t>(</a:t>
            </a:r>
            <a:r>
              <a:rPr lang="zh-CN" altLang="en-US" dirty="0" smtClean="0">
                <a:latin typeface="宋体" charset="-122"/>
              </a:rPr>
              <a:t>进程</a:t>
            </a:r>
            <a:r>
              <a:rPr lang="en-US" altLang="zh-CN" dirty="0" smtClean="0"/>
              <a:t>)</a:t>
            </a:r>
            <a:r>
              <a:rPr lang="zh-CN" altLang="en-US" dirty="0" smtClean="0">
                <a:latin typeface="宋体" charset="-122"/>
              </a:rPr>
              <a:t>以物理设备名称来请求使用指定的某台设备时，如果该设备已经分配给其他进程或正在检修，而此时尽管还有几台其它的相同设备正在空闲，该进程却仍阻塞。但若进程能以逻辑设备名称来请求某类设备时，系统可立即将该类设备中的任一台分配给进程，仅当所有此类设备已全部分配完毕时，进程才会阻塞。</a:t>
            </a:r>
            <a:r>
              <a:rPr lang="zh-CN" altLang="en-US" dirty="0" smtClean="0"/>
              <a:t> </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4" name="文本占位符 3"/>
          <p:cNvSpPr>
            <a:spLocks noGrp="1"/>
          </p:cNvSpPr>
          <p:nvPr>
            <p:ph type="body" sz="quarter" idx="13"/>
          </p:nvPr>
        </p:nvSpPr>
        <p:spPr/>
        <p:txBody>
          <a:bodyPr/>
          <a:lstStyle/>
          <a:p>
            <a:pPr algn="just">
              <a:lnSpc>
                <a:spcPct val="130000"/>
              </a:lnSpc>
              <a:spcBef>
                <a:spcPct val="50000"/>
              </a:spcBef>
            </a:pPr>
            <a:r>
              <a:rPr lang="en-US" altLang="zh-CN" dirty="0" smtClean="0">
                <a:latin typeface="宋体" charset="-122"/>
              </a:rPr>
              <a:t>    2) </a:t>
            </a:r>
            <a:r>
              <a:rPr lang="zh-CN" altLang="en-US" dirty="0" smtClean="0">
                <a:latin typeface="宋体" charset="-122"/>
              </a:rPr>
              <a:t>易于实现</a:t>
            </a:r>
            <a:r>
              <a:rPr lang="en-US" altLang="zh-CN" dirty="0" smtClean="0">
                <a:latin typeface="宋体" charset="-122"/>
              </a:rPr>
              <a:t>I/O</a:t>
            </a:r>
            <a:r>
              <a:rPr lang="zh-CN" altLang="en-US" dirty="0" smtClean="0">
                <a:latin typeface="宋体" charset="-122"/>
              </a:rPr>
              <a:t>重定向</a:t>
            </a:r>
          </a:p>
          <a:p>
            <a:pPr>
              <a:lnSpc>
                <a:spcPct val="130000"/>
              </a:lnSpc>
              <a:spcBef>
                <a:spcPct val="50000"/>
              </a:spcBef>
            </a:pPr>
            <a:r>
              <a:rPr lang="zh-CN" altLang="en-US" dirty="0" smtClean="0">
                <a:latin typeface="宋体" charset="-122"/>
              </a:rPr>
              <a:t>　　所谓</a:t>
            </a:r>
            <a:r>
              <a:rPr lang="en-US" altLang="zh-CN" dirty="0" smtClean="0"/>
              <a:t>I/O</a:t>
            </a:r>
            <a:r>
              <a:rPr lang="zh-CN" altLang="en-US" dirty="0" smtClean="0">
                <a:latin typeface="宋体" charset="-122"/>
              </a:rPr>
              <a:t>重定向，是指用于</a:t>
            </a:r>
            <a:r>
              <a:rPr lang="en-US" altLang="zh-CN" dirty="0" smtClean="0"/>
              <a:t>I/O</a:t>
            </a:r>
            <a:r>
              <a:rPr lang="zh-CN" altLang="en-US" dirty="0" smtClean="0">
                <a:latin typeface="宋体" charset="-122"/>
              </a:rPr>
              <a:t>操作的设备可以更换</a:t>
            </a:r>
            <a:r>
              <a:rPr lang="en-US" altLang="zh-CN" dirty="0" smtClean="0"/>
              <a:t>(</a:t>
            </a:r>
            <a:r>
              <a:rPr lang="zh-CN" altLang="en-US" dirty="0" smtClean="0">
                <a:latin typeface="宋体" charset="-122"/>
              </a:rPr>
              <a:t>即重定向</a:t>
            </a:r>
            <a:r>
              <a:rPr lang="en-US" altLang="zh-CN" dirty="0" smtClean="0"/>
              <a:t>)</a:t>
            </a:r>
            <a:r>
              <a:rPr lang="zh-CN" altLang="en-US" dirty="0" smtClean="0">
                <a:latin typeface="宋体" charset="-122"/>
              </a:rPr>
              <a:t>，而不必改变应用程序。</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 name="文本占位符 3"/>
          <p:cNvSpPr>
            <a:spLocks noGrp="1"/>
          </p:cNvSpPr>
          <p:nvPr>
            <p:ph type="body" sz="quarter" idx="13"/>
          </p:nvPr>
        </p:nvSpPr>
        <p:spPr/>
        <p:txBody>
          <a:bodyPr/>
          <a:lstStyle/>
          <a:p>
            <a:pPr algn="just">
              <a:lnSpc>
                <a:spcPct val="130000"/>
              </a:lnSpc>
              <a:spcBef>
                <a:spcPct val="50000"/>
              </a:spcBef>
            </a:pPr>
            <a:r>
              <a:rPr lang="en-US" altLang="zh-CN" dirty="0" smtClean="0">
                <a:latin typeface="宋体" charset="-122"/>
              </a:rPr>
              <a:t>2</a:t>
            </a:r>
            <a:r>
              <a:rPr lang="zh-CN" altLang="en-US" dirty="0" smtClean="0">
                <a:latin typeface="宋体" charset="-122"/>
              </a:rPr>
              <a:t>．设备独立性软件</a:t>
            </a:r>
          </a:p>
          <a:p>
            <a:pPr>
              <a:lnSpc>
                <a:spcPct val="130000"/>
              </a:lnSpc>
              <a:spcBef>
                <a:spcPct val="50000"/>
              </a:spcBef>
            </a:pPr>
            <a:r>
              <a:rPr lang="zh-CN" altLang="en-US" dirty="0" smtClean="0">
                <a:latin typeface="宋体" charset="-122"/>
              </a:rPr>
              <a:t>　　驱动程序是一个与硬件</a:t>
            </a:r>
            <a:r>
              <a:rPr lang="en-US" altLang="zh-CN" dirty="0" smtClean="0"/>
              <a:t>(</a:t>
            </a:r>
            <a:r>
              <a:rPr lang="zh-CN" altLang="en-US" dirty="0" smtClean="0">
                <a:latin typeface="宋体" charset="-122"/>
              </a:rPr>
              <a:t>或设备</a:t>
            </a:r>
            <a:r>
              <a:rPr lang="en-US" altLang="zh-CN" dirty="0" smtClean="0"/>
              <a:t>)</a:t>
            </a:r>
            <a:r>
              <a:rPr lang="zh-CN" altLang="en-US" dirty="0" smtClean="0">
                <a:latin typeface="宋体" charset="-122"/>
              </a:rPr>
              <a:t>紧密相关的软件。为了实现设备独立性，必须再在驱动程序之上设置一层软件，称为设备独立性软件。</a:t>
            </a:r>
            <a:endParaRPr lang="en-US" altLang="zh-CN" dirty="0" smtClean="0">
              <a:latin typeface="宋体" charset="-122"/>
            </a:endParaRPr>
          </a:p>
          <a:p>
            <a:pPr>
              <a:lnSpc>
                <a:spcPct val="130000"/>
              </a:lnSpc>
              <a:spcBef>
                <a:spcPct val="50000"/>
              </a:spcBef>
            </a:pPr>
            <a:r>
              <a:rPr lang="zh-CN" altLang="en-US" dirty="0" smtClean="0">
                <a:latin typeface="宋体" charset="-122"/>
              </a:rPr>
              <a:t>    总的来说，设备独立性软件的主要功能可分为以下两个方面：</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4" name="文本占位符 3"/>
          <p:cNvSpPr>
            <a:spLocks noGrp="1"/>
          </p:cNvSpPr>
          <p:nvPr>
            <p:ph type="body" sz="quarter" idx="13"/>
          </p:nvPr>
        </p:nvSpPr>
        <p:spPr/>
        <p:txBody>
          <a:bodyPr/>
          <a:lstStyle/>
          <a:p>
            <a:pPr algn="just">
              <a:lnSpc>
                <a:spcPct val="120000"/>
              </a:lnSpc>
              <a:spcBef>
                <a:spcPct val="50000"/>
              </a:spcBef>
            </a:pPr>
            <a:r>
              <a:rPr lang="zh-CN" altLang="en-US" dirty="0" smtClean="0">
                <a:latin typeface="宋体" charset="-122"/>
              </a:rPr>
              <a:t>　　</a:t>
            </a:r>
            <a:r>
              <a:rPr lang="en-US" altLang="zh-CN" dirty="0" smtClean="0">
                <a:latin typeface="宋体" charset="-122"/>
              </a:rPr>
              <a:t>(1) </a:t>
            </a:r>
            <a:r>
              <a:rPr lang="zh-CN" altLang="en-US" dirty="0" smtClean="0">
                <a:latin typeface="宋体" charset="-122"/>
              </a:rPr>
              <a:t>执行所有设备的公有操作。这些公有操作包括</a:t>
            </a:r>
            <a:r>
              <a:rPr lang="en-US" altLang="zh-CN" dirty="0" smtClean="0">
                <a:latin typeface="宋体" charset="-122"/>
              </a:rPr>
              <a:t>: </a:t>
            </a:r>
          </a:p>
          <a:p>
            <a:pPr algn="just">
              <a:lnSpc>
                <a:spcPct val="120000"/>
              </a:lnSpc>
              <a:spcBef>
                <a:spcPct val="50000"/>
              </a:spcBef>
            </a:pPr>
            <a:r>
              <a:rPr lang="zh-CN" altLang="en-US" dirty="0" smtClean="0">
                <a:latin typeface="宋体" charset="-122"/>
              </a:rPr>
              <a:t>　　① 对独立设备的分配与回收；</a:t>
            </a:r>
          </a:p>
          <a:p>
            <a:pPr algn="just">
              <a:lnSpc>
                <a:spcPct val="120000"/>
              </a:lnSpc>
              <a:spcBef>
                <a:spcPct val="50000"/>
              </a:spcBef>
            </a:pPr>
            <a:r>
              <a:rPr lang="zh-CN" altLang="en-US" dirty="0" smtClean="0">
                <a:latin typeface="宋体" charset="-122"/>
              </a:rPr>
              <a:t>　　② 将逻辑设备名映射为物理设备名，进一步可以找到相应物理设备的驱动程序；</a:t>
            </a:r>
          </a:p>
          <a:p>
            <a:pPr algn="just">
              <a:lnSpc>
                <a:spcPct val="120000"/>
              </a:lnSpc>
              <a:spcBef>
                <a:spcPct val="50000"/>
              </a:spcBef>
            </a:pPr>
            <a:r>
              <a:rPr lang="zh-CN" altLang="en-US" dirty="0" smtClean="0">
                <a:latin typeface="宋体" charset="-122"/>
              </a:rPr>
              <a:t>　　③ 对设备进行保护，禁止用户直接访问设备；</a:t>
            </a:r>
          </a:p>
          <a:p>
            <a:pPr algn="just">
              <a:lnSpc>
                <a:spcPct val="120000"/>
              </a:lnSpc>
              <a:spcBef>
                <a:spcPct val="50000"/>
              </a:spcBef>
            </a:pPr>
            <a:r>
              <a:rPr lang="zh-CN" altLang="en-US" dirty="0" smtClean="0">
                <a:latin typeface="宋体" charset="-122"/>
              </a:rPr>
              <a:t>　　④ 缓冲管理，即对字符设备和块设备的缓冲区进行有效的管理，以提高</a:t>
            </a:r>
            <a:r>
              <a:rPr lang="en-US" altLang="zh-CN" dirty="0" smtClean="0">
                <a:latin typeface="宋体" charset="-122"/>
              </a:rPr>
              <a:t>I/O</a:t>
            </a:r>
            <a:r>
              <a:rPr lang="zh-CN" altLang="en-US" dirty="0" smtClean="0">
                <a:latin typeface="宋体" charset="-122"/>
              </a:rPr>
              <a:t>的效率；</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lnSpcReduction="10000"/>
          </a:bodyPr>
          <a:lstStyle/>
          <a:p>
            <a:r>
              <a:rPr lang="zh-CN" altLang="en-US" dirty="0" smtClean="0">
                <a:latin typeface="宋体" charset="-122"/>
              </a:rPr>
              <a:t>    ⑤</a:t>
            </a:r>
            <a:r>
              <a:rPr lang="zh-CN" altLang="en-US" dirty="0" smtClean="0"/>
              <a:t> </a:t>
            </a:r>
            <a:r>
              <a:rPr lang="zh-CN" altLang="en-US" dirty="0" smtClean="0">
                <a:latin typeface="宋体" charset="-122"/>
              </a:rPr>
              <a:t>差错控制，由于在</a:t>
            </a:r>
            <a:r>
              <a:rPr lang="en-US" altLang="zh-CN" dirty="0" smtClean="0"/>
              <a:t>I/O</a:t>
            </a:r>
            <a:r>
              <a:rPr lang="zh-CN" altLang="en-US" dirty="0" smtClean="0">
                <a:latin typeface="宋体" charset="-122"/>
              </a:rPr>
              <a:t>操作中的绝大多数错误都与设备无关，故主要由设备驱动程序处理，而设备独立性软件只处理那些设备驱动程序无法处理的错误；</a:t>
            </a:r>
            <a:r>
              <a:rPr lang="zh-CN" altLang="en-US" dirty="0" smtClean="0"/>
              <a:t> </a:t>
            </a:r>
            <a:endParaRPr lang="en-US" altLang="zh-CN" dirty="0" smtClean="0"/>
          </a:p>
          <a:p>
            <a:r>
              <a:rPr lang="zh-CN" altLang="en-US" dirty="0" smtClean="0">
                <a:latin typeface="宋体" charset="-122"/>
              </a:rPr>
              <a:t>    ⑥</a:t>
            </a:r>
            <a:r>
              <a:rPr lang="zh-CN" altLang="en-US" dirty="0" smtClean="0"/>
              <a:t> </a:t>
            </a:r>
            <a:r>
              <a:rPr lang="zh-CN" altLang="en-US" dirty="0" smtClean="0">
                <a:latin typeface="宋体" charset="-122"/>
              </a:rPr>
              <a:t>提供独立于设备的逻辑块，不同类型的设备信息交换单位是不同的，读取和传输速率也各不相同，可能造成数据块大小的不一致，因此设备独立性软件应负责隐藏这些差异，对逻辑设备使用并向高层软件提供大小统一的逻辑数据块。</a:t>
            </a:r>
            <a:endParaRPr lang="zh-CN" altLang="en-US" dirty="0" smtClean="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p:txBody>
          <a:bodyPr/>
          <a:lstStyle/>
          <a:p>
            <a:r>
              <a:rPr lang="en-US" altLang="zh-CN" dirty="0" smtClean="0"/>
              <a:t>         (2) </a:t>
            </a:r>
            <a:r>
              <a:rPr lang="zh-CN" altLang="en-US" dirty="0" smtClean="0">
                <a:latin typeface="宋体" charset="-122"/>
              </a:rPr>
              <a:t>向用户层</a:t>
            </a:r>
            <a:r>
              <a:rPr lang="en-US" altLang="zh-CN" dirty="0" smtClean="0"/>
              <a:t>(</a:t>
            </a:r>
            <a:r>
              <a:rPr lang="zh-CN" altLang="en-US" dirty="0" smtClean="0">
                <a:latin typeface="宋体" charset="-122"/>
              </a:rPr>
              <a:t>或文件层</a:t>
            </a:r>
            <a:r>
              <a:rPr lang="en-US" altLang="zh-CN" dirty="0" smtClean="0"/>
              <a:t>)</a:t>
            </a:r>
            <a:r>
              <a:rPr lang="zh-CN" altLang="en-US" dirty="0" smtClean="0">
                <a:latin typeface="宋体" charset="-122"/>
              </a:rPr>
              <a:t>软件提供统一接口。无论何种设备，它们向用户所提供的接口应该是相同的。例如，对各种设备的读操作，在应用程序中都使用</a:t>
            </a:r>
            <a:r>
              <a:rPr lang="en-US" altLang="zh-CN" dirty="0" smtClean="0"/>
              <a:t>read</a:t>
            </a:r>
            <a:r>
              <a:rPr lang="zh-CN" altLang="en-US" dirty="0" smtClean="0">
                <a:latin typeface="宋体" charset="-122"/>
              </a:rPr>
              <a:t>；而对各种设备的写操作，也都使用</a:t>
            </a:r>
            <a:r>
              <a:rPr lang="en-US" altLang="zh-CN" dirty="0" smtClean="0"/>
              <a:t>write</a:t>
            </a:r>
            <a:r>
              <a:rPr lang="zh-CN" altLang="en-US" dirty="0" smtClean="0">
                <a:latin typeface="宋体" charset="-122"/>
              </a:rPr>
              <a:t>。</a:t>
            </a:r>
            <a:r>
              <a:rPr lang="zh-CN" altLang="en-US" dirty="0" smtClean="0"/>
              <a:t> </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p:txBody>
          <a:bodyPr/>
          <a:lstStyle/>
          <a:p>
            <a:pPr algn="just">
              <a:spcBef>
                <a:spcPct val="50000"/>
              </a:spcBef>
            </a:pPr>
            <a:r>
              <a:rPr lang="en-US" altLang="zh-CN" dirty="0" smtClean="0">
                <a:latin typeface="宋体" charset="-122"/>
              </a:rPr>
              <a:t>3</a:t>
            </a:r>
            <a:r>
              <a:rPr lang="zh-CN" altLang="en-US" dirty="0" smtClean="0">
                <a:latin typeface="宋体" charset="-122"/>
              </a:rPr>
              <a:t>．逻辑设备名到物理设备名映射的实现</a:t>
            </a:r>
          </a:p>
          <a:p>
            <a:pPr algn="just">
              <a:spcBef>
                <a:spcPct val="50000"/>
              </a:spcBef>
            </a:pPr>
            <a:r>
              <a:rPr lang="zh-CN" altLang="en-US" dirty="0" smtClean="0">
                <a:latin typeface="宋体" charset="-122"/>
              </a:rPr>
              <a:t>　　</a:t>
            </a:r>
            <a:r>
              <a:rPr lang="en-US" altLang="zh-CN" dirty="0" smtClean="0">
                <a:latin typeface="宋体" charset="-122"/>
              </a:rPr>
              <a:t>1) </a:t>
            </a:r>
            <a:r>
              <a:rPr lang="zh-CN" altLang="en-US" dirty="0" smtClean="0">
                <a:latin typeface="宋体" charset="-122"/>
              </a:rPr>
              <a:t>逻辑设备表</a:t>
            </a:r>
          </a:p>
          <a:p>
            <a:pPr>
              <a:lnSpc>
                <a:spcPct val="120000"/>
              </a:lnSpc>
              <a:spcBef>
                <a:spcPct val="50000"/>
              </a:spcBef>
            </a:pPr>
            <a:r>
              <a:rPr lang="zh-CN" altLang="en-US" dirty="0" smtClean="0">
                <a:latin typeface="宋体" charset="-122"/>
              </a:rPr>
              <a:t>　　为了实现设备的独立性，系统必须设置一张逻辑设备表</a:t>
            </a:r>
            <a:r>
              <a:rPr lang="en-US" altLang="zh-CN" dirty="0" smtClean="0"/>
              <a:t>(LUT</a:t>
            </a:r>
            <a:r>
              <a:rPr lang="zh-CN" altLang="en-US" dirty="0" smtClean="0">
                <a:latin typeface="宋体" charset="-122"/>
              </a:rPr>
              <a:t>，</a:t>
            </a:r>
            <a:r>
              <a:rPr lang="en-US" altLang="zh-CN" dirty="0" smtClean="0"/>
              <a:t>Logical Unit Table)</a:t>
            </a:r>
            <a:r>
              <a:rPr lang="zh-CN" altLang="en-US" dirty="0" smtClean="0">
                <a:latin typeface="宋体" charset="-122"/>
              </a:rPr>
              <a:t>，用于将应用程序中所使用的逻辑设备名映射为物理设备名。</a:t>
            </a:r>
            <a:endParaRPr lang="zh-CN" altLang="en-US" dirty="0"/>
          </a:p>
        </p:txBody>
      </p:sp>
      <p:graphicFrame>
        <p:nvGraphicFramePr>
          <p:cNvPr id="68610" name="Object 2"/>
          <p:cNvGraphicFramePr>
            <a:graphicFrameLocks noChangeAspect="1"/>
          </p:cNvGraphicFramePr>
          <p:nvPr/>
        </p:nvGraphicFramePr>
        <p:xfrm>
          <a:off x="467544" y="4221088"/>
          <a:ext cx="8382000" cy="2297113"/>
        </p:xfrm>
        <a:graphic>
          <a:graphicData uri="http://schemas.openxmlformats.org/presentationml/2006/ole">
            <mc:AlternateContent xmlns:mc="http://schemas.openxmlformats.org/markup-compatibility/2006">
              <mc:Choice xmlns:v="urn:schemas-microsoft-com:vml" Requires="v">
                <p:oleObj spid="_x0000_s68614" r:id="rId3" imgW="4169184" imgH="1145063" progId="Visio.Drawing.4">
                  <p:embed/>
                </p:oleObj>
              </mc:Choice>
              <mc:Fallback>
                <p:oleObj r:id="rId3" imgW="4169184" imgH="1145063"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221088"/>
                        <a:ext cx="8382000" cy="2297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p:txBody>
          <a:bodyPr/>
          <a:lstStyle/>
          <a:p>
            <a:pPr algn="ctr"/>
            <a:r>
              <a:rPr lang="en-US" altLang="zh-CN" sz="3200" dirty="0" smtClean="0"/>
              <a:t>5.5</a:t>
            </a:r>
            <a:r>
              <a:rPr lang="zh-CN" altLang="en-US" sz="3200" dirty="0" smtClean="0">
                <a:latin typeface="宋体" charset="-122"/>
              </a:rPr>
              <a:t>　设</a:t>
            </a:r>
            <a:r>
              <a:rPr lang="zh-CN" altLang="en-US" sz="3200" dirty="0" smtClean="0"/>
              <a:t> </a:t>
            </a:r>
            <a:r>
              <a:rPr lang="zh-CN" altLang="en-US" sz="3200" dirty="0" smtClean="0">
                <a:latin typeface="宋体" charset="-122"/>
              </a:rPr>
              <a:t>备</a:t>
            </a:r>
            <a:r>
              <a:rPr lang="zh-CN" altLang="en-US" sz="3200" dirty="0" smtClean="0"/>
              <a:t> </a:t>
            </a:r>
            <a:r>
              <a:rPr lang="zh-CN" altLang="en-US" sz="3200" dirty="0" smtClean="0">
                <a:latin typeface="宋体" charset="-122"/>
              </a:rPr>
              <a:t>分</a:t>
            </a:r>
            <a:r>
              <a:rPr lang="zh-CN" altLang="en-US" sz="3200" dirty="0" smtClean="0"/>
              <a:t> </a:t>
            </a:r>
            <a:r>
              <a:rPr lang="zh-CN" altLang="en-US" sz="3200" dirty="0" smtClean="0">
                <a:latin typeface="宋体" charset="-122"/>
              </a:rPr>
              <a:t>配</a:t>
            </a:r>
            <a:r>
              <a:rPr lang="zh-CN" altLang="en-US" sz="3200" dirty="0" smtClean="0"/>
              <a:t> </a:t>
            </a:r>
          </a:p>
          <a:p>
            <a:pPr algn="just">
              <a:lnSpc>
                <a:spcPct val="130000"/>
              </a:lnSpc>
              <a:spcBef>
                <a:spcPct val="50000"/>
              </a:spcBef>
            </a:pPr>
            <a:r>
              <a:rPr lang="en-US" altLang="zh-CN" dirty="0" smtClean="0">
                <a:latin typeface="宋体" charset="-122"/>
              </a:rPr>
              <a:t>5.5.1</a:t>
            </a:r>
            <a:r>
              <a:rPr lang="zh-CN" altLang="en-US" dirty="0" smtClean="0">
                <a:latin typeface="宋体" charset="-122"/>
              </a:rPr>
              <a:t>　设备分配中的数据结构</a:t>
            </a:r>
          </a:p>
          <a:p>
            <a:pPr algn="just">
              <a:lnSpc>
                <a:spcPct val="130000"/>
              </a:lnSpc>
              <a:spcBef>
                <a:spcPct val="50000"/>
              </a:spcBef>
            </a:pPr>
            <a:r>
              <a:rPr lang="zh-CN" altLang="en-US" dirty="0" smtClean="0">
                <a:latin typeface="宋体" charset="-122"/>
              </a:rPr>
              <a:t>　　</a:t>
            </a:r>
            <a:r>
              <a:rPr lang="en-US" altLang="zh-CN" dirty="0" smtClean="0">
                <a:latin typeface="宋体" charset="-122"/>
              </a:rPr>
              <a:t>1</a:t>
            </a:r>
            <a:r>
              <a:rPr lang="zh-CN" altLang="en-US" dirty="0" smtClean="0">
                <a:latin typeface="宋体" charset="-122"/>
              </a:rPr>
              <a:t>．设备控制表</a:t>
            </a:r>
            <a:r>
              <a:rPr lang="en-US" altLang="zh-CN" dirty="0" smtClean="0">
                <a:latin typeface="宋体" charset="-122"/>
              </a:rPr>
              <a:t>(DCT)</a:t>
            </a:r>
          </a:p>
          <a:p>
            <a:pPr>
              <a:lnSpc>
                <a:spcPct val="130000"/>
              </a:lnSpc>
              <a:spcBef>
                <a:spcPct val="50000"/>
              </a:spcBef>
            </a:pPr>
            <a:r>
              <a:rPr lang="zh-CN" altLang="en-US" dirty="0" smtClean="0">
                <a:latin typeface="宋体" charset="-122"/>
              </a:rPr>
              <a:t>　　系统为每一个设备都配置了一张设备控制表，用于记录本设备的情况。</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69634" name="Object 2"/>
          <p:cNvGraphicFramePr>
            <a:graphicFrameLocks noChangeAspect="1"/>
          </p:cNvGraphicFramePr>
          <p:nvPr/>
        </p:nvGraphicFramePr>
        <p:xfrm>
          <a:off x="457200" y="1371600"/>
          <a:ext cx="8305800" cy="3136900"/>
        </p:xfrm>
        <a:graphic>
          <a:graphicData uri="http://schemas.openxmlformats.org/presentationml/2006/ole">
            <mc:AlternateContent xmlns:mc="http://schemas.openxmlformats.org/markup-compatibility/2006">
              <mc:Choice xmlns:v="urn:schemas-microsoft-com:vml" Requires="v">
                <p:oleObj spid="_x0000_s69638" r:id="rId3" imgW="3233030" imgH="1218575" progId="Visio.Drawing.4">
                  <p:embed/>
                </p:oleObj>
              </mc:Choice>
              <mc:Fallback>
                <p:oleObj r:id="rId3" imgW="3233030" imgH="1218575"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71600"/>
                        <a:ext cx="8305800" cy="313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4" name="文本占位符 3"/>
          <p:cNvSpPr>
            <a:spLocks noGrp="1"/>
          </p:cNvSpPr>
          <p:nvPr>
            <p:ph type="body" sz="quarter" idx="13"/>
          </p:nvPr>
        </p:nvSpPr>
        <p:spPr/>
        <p:txBody>
          <a:bodyPr/>
          <a:lstStyle/>
          <a:p>
            <a:pPr algn="just">
              <a:lnSpc>
                <a:spcPct val="130000"/>
              </a:lnSpc>
              <a:spcBef>
                <a:spcPct val="50000"/>
              </a:spcBef>
            </a:pPr>
            <a:r>
              <a:rPr lang="en-US" altLang="zh-CN" dirty="0" smtClean="0">
                <a:latin typeface="宋体" charset="-122"/>
              </a:rPr>
              <a:t>    (1) </a:t>
            </a:r>
            <a:r>
              <a:rPr lang="zh-CN" altLang="en-US" dirty="0" smtClean="0">
                <a:latin typeface="宋体" charset="-122"/>
              </a:rPr>
              <a:t>设备队列队首指针。凡因请求本设备而未得到满足的进程，其</a:t>
            </a:r>
            <a:r>
              <a:rPr lang="en-US" altLang="zh-CN" dirty="0" smtClean="0">
                <a:latin typeface="宋体" charset="-122"/>
              </a:rPr>
              <a:t>PCB</a:t>
            </a:r>
            <a:r>
              <a:rPr lang="zh-CN" altLang="en-US" dirty="0" smtClean="0">
                <a:latin typeface="宋体" charset="-122"/>
              </a:rPr>
              <a:t>都应按照一定的策略排成一个队列，称该队列为设备请求队列或简称设备队列。其队首指针指向队首</a:t>
            </a:r>
            <a:r>
              <a:rPr lang="en-US" altLang="zh-CN" dirty="0" smtClean="0">
                <a:latin typeface="宋体" charset="-122"/>
              </a:rPr>
              <a:t>PCB</a:t>
            </a:r>
            <a:r>
              <a:rPr lang="zh-CN" altLang="en-US" dirty="0" smtClean="0">
                <a:latin typeface="宋体" charset="-122"/>
              </a:rPr>
              <a:t>。在有的系统中还设置了队尾指针。</a:t>
            </a:r>
          </a:p>
          <a:p>
            <a:pPr>
              <a:lnSpc>
                <a:spcPct val="130000"/>
              </a:lnSpc>
              <a:spcBef>
                <a:spcPct val="50000"/>
              </a:spcBef>
            </a:pPr>
            <a:r>
              <a:rPr lang="zh-CN" altLang="en-US" dirty="0" smtClean="0"/>
              <a:t>　　</a:t>
            </a:r>
            <a:r>
              <a:rPr lang="en-US" altLang="zh-CN" dirty="0" smtClean="0"/>
              <a:t>(2) </a:t>
            </a:r>
            <a:r>
              <a:rPr lang="zh-CN" altLang="en-US" dirty="0" smtClean="0">
                <a:latin typeface="宋体" charset="-122"/>
              </a:rPr>
              <a:t>设备状态。当设备自身正处于使用状态时，应将设备的忙</a:t>
            </a:r>
            <a:r>
              <a:rPr lang="en-US" altLang="zh-CN" dirty="0" smtClean="0"/>
              <a:t>/</a:t>
            </a:r>
            <a:r>
              <a:rPr lang="zh-CN" altLang="en-US" dirty="0" smtClean="0">
                <a:latin typeface="宋体" charset="-122"/>
              </a:rPr>
              <a:t>闲标志置</a:t>
            </a:r>
            <a:r>
              <a:rPr lang="zh-CN" altLang="en-US" dirty="0" smtClean="0">
                <a:latin typeface="Times New Roman"/>
              </a:rPr>
              <a:t>“</a:t>
            </a:r>
            <a:r>
              <a:rPr lang="en-US" altLang="zh-CN" dirty="0" smtClean="0"/>
              <a:t>1</a:t>
            </a:r>
            <a:r>
              <a:rPr lang="en-US" altLang="zh-CN" dirty="0" smtClean="0">
                <a:latin typeface="Times New Roman"/>
              </a:rPr>
              <a:t>”</a:t>
            </a:r>
            <a:r>
              <a:rPr lang="zh-CN" altLang="en-US" dirty="0" smtClean="0">
                <a:latin typeface="宋体" charset="-122"/>
              </a:rPr>
              <a:t>。若与该设备相连接的控制器或通道正忙，也不能启动该设备，此时则应将设备的等待标志置</a:t>
            </a:r>
            <a:r>
              <a:rPr lang="zh-CN" altLang="en-US" dirty="0" smtClean="0">
                <a:latin typeface="Times New Roman"/>
              </a:rPr>
              <a:t>“</a:t>
            </a:r>
            <a:r>
              <a:rPr lang="en-US" altLang="zh-CN" dirty="0" smtClean="0"/>
              <a:t>1</a:t>
            </a:r>
            <a:r>
              <a:rPr lang="en-US" altLang="zh-CN" dirty="0" smtClean="0">
                <a:latin typeface="Times New Roman"/>
              </a:rPr>
              <a:t>”</a:t>
            </a:r>
            <a:r>
              <a:rPr lang="zh-CN" altLang="en-US" dirty="0" smtClean="0">
                <a:latin typeface="宋体" charset="-122"/>
              </a:rPr>
              <a:t>。</a:t>
            </a:r>
            <a:r>
              <a:rPr lang="zh-CN" altLang="en-US" dirty="0" smtClean="0"/>
              <a:t> </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smtClean="0"/>
              <a:t>本次课程主要内容</a:t>
            </a:r>
            <a:endParaRPr lang="zh-CN" altLang="en-US" dirty="0"/>
          </a:p>
        </p:txBody>
      </p:sp>
      <p:sp>
        <p:nvSpPr>
          <p:cNvPr id="4" name="内容占位符 3"/>
          <p:cNvSpPr>
            <a:spLocks noGrp="1"/>
          </p:cNvSpPr>
          <p:nvPr>
            <p:ph sz="quarter" idx="4294967295"/>
          </p:nvPr>
        </p:nvSpPr>
        <p:spPr>
          <a:xfrm>
            <a:off x="467544" y="1268760"/>
            <a:ext cx="8208912" cy="5256584"/>
          </a:xfrm>
        </p:spPr>
        <p:txBody>
          <a:bodyPr>
            <a:normAutofit lnSpcReduction="10000"/>
          </a:bodyPr>
          <a:lstStyle/>
          <a:p>
            <a:pPr>
              <a:lnSpc>
                <a:spcPct val="120000"/>
              </a:lnSpc>
            </a:pPr>
            <a:r>
              <a:rPr lang="en-US" altLang="zh-CN" sz="2800" dirty="0" smtClean="0">
                <a:latin typeface="Times New Roman" pitchFamily="18" charset="0"/>
                <a:cs typeface="Times New Roman" pitchFamily="18" charset="0"/>
              </a:rPr>
              <a:t>I/O</a:t>
            </a:r>
            <a:r>
              <a:rPr lang="zh-CN" altLang="en-US" sz="2800" dirty="0" smtClean="0">
                <a:latin typeface="Times New Roman" pitchFamily="18" charset="0"/>
                <a:cs typeface="Times New Roman" pitchFamily="18" charset="0"/>
              </a:rPr>
              <a:t>软件</a:t>
            </a:r>
            <a:endParaRPr lang="en-US" altLang="zh-CN" sz="2800" dirty="0" smtClean="0">
              <a:latin typeface="Times New Roman" pitchFamily="18" charset="0"/>
              <a:cs typeface="Times New Roman" pitchFamily="18" charset="0"/>
            </a:endParaRPr>
          </a:p>
          <a:p>
            <a:pPr lvl="1">
              <a:lnSpc>
                <a:spcPct val="120000"/>
              </a:lnSpc>
            </a:pPr>
            <a:r>
              <a:rPr lang="en-US" altLang="zh-CN" sz="2600" dirty="0">
                <a:latin typeface="Times New Roman" pitchFamily="18" charset="0"/>
                <a:cs typeface="Times New Roman" pitchFamily="18" charset="0"/>
              </a:rPr>
              <a:t>I/O</a:t>
            </a:r>
            <a:r>
              <a:rPr lang="zh-CN" altLang="en-US" sz="2600" dirty="0" smtClean="0">
                <a:latin typeface="Times New Roman" pitchFamily="18" charset="0"/>
                <a:cs typeface="Times New Roman" pitchFamily="18" charset="0"/>
              </a:rPr>
              <a:t>软件的设计目标和原则</a:t>
            </a:r>
            <a:endParaRPr lang="en-US" altLang="zh-CN" sz="2600" dirty="0" smtClean="0">
              <a:latin typeface="Times New Roman" pitchFamily="18" charset="0"/>
              <a:cs typeface="Times New Roman" pitchFamily="18" charset="0"/>
            </a:endParaRPr>
          </a:p>
          <a:p>
            <a:pPr lvl="1">
              <a:lnSpc>
                <a:spcPct val="120000"/>
              </a:lnSpc>
            </a:pPr>
            <a:r>
              <a:rPr lang="zh-CN" altLang="en-US" sz="2600" dirty="0" smtClean="0">
                <a:latin typeface="Times New Roman" pitchFamily="18" charset="0"/>
                <a:cs typeface="Times New Roman" pitchFamily="18" charset="0"/>
              </a:rPr>
              <a:t>中断处理软件</a:t>
            </a:r>
            <a:endParaRPr lang="en-US" altLang="zh-CN" sz="2600" dirty="0" smtClean="0">
              <a:latin typeface="Times New Roman" pitchFamily="18" charset="0"/>
              <a:cs typeface="Times New Roman" pitchFamily="18" charset="0"/>
            </a:endParaRPr>
          </a:p>
          <a:p>
            <a:pPr lvl="1">
              <a:lnSpc>
                <a:spcPct val="120000"/>
              </a:lnSpc>
            </a:pPr>
            <a:r>
              <a:rPr lang="zh-CN" altLang="en-US" sz="2600" dirty="0" smtClean="0">
                <a:latin typeface="Times New Roman" pitchFamily="18" charset="0"/>
                <a:cs typeface="Times New Roman" pitchFamily="18" charset="0"/>
              </a:rPr>
              <a:t>设备驱动程序</a:t>
            </a:r>
            <a:endParaRPr lang="en-US" altLang="zh-CN" sz="2600" dirty="0" smtClean="0">
              <a:latin typeface="Times New Roman" pitchFamily="18" charset="0"/>
              <a:cs typeface="Times New Roman" pitchFamily="18" charset="0"/>
            </a:endParaRPr>
          </a:p>
          <a:p>
            <a:pPr lvl="1">
              <a:lnSpc>
                <a:spcPct val="120000"/>
              </a:lnSpc>
            </a:pPr>
            <a:r>
              <a:rPr lang="zh-CN" altLang="en-US" sz="2600" dirty="0" smtClean="0">
                <a:latin typeface="Times New Roman" pitchFamily="18" charset="0"/>
                <a:cs typeface="Times New Roman" pitchFamily="18" charset="0"/>
              </a:rPr>
              <a:t>设备独立性软件</a:t>
            </a:r>
            <a:endParaRPr lang="en-US" altLang="zh-CN" sz="2600" dirty="0" smtClean="0">
              <a:latin typeface="Times New Roman" pitchFamily="18" charset="0"/>
              <a:cs typeface="Times New Roman" pitchFamily="18" charset="0"/>
            </a:endParaRPr>
          </a:p>
          <a:p>
            <a:pPr>
              <a:lnSpc>
                <a:spcPct val="120000"/>
              </a:lnSpc>
            </a:pPr>
            <a:r>
              <a:rPr lang="zh-CN" altLang="en-US" sz="2800" dirty="0" smtClean="0">
                <a:latin typeface="Times New Roman" pitchFamily="18" charset="0"/>
                <a:cs typeface="Times New Roman" pitchFamily="18" charset="0"/>
              </a:rPr>
              <a:t>设备分配</a:t>
            </a:r>
            <a:endParaRPr lang="en-US" altLang="zh-CN" sz="2800" dirty="0" smtClean="0">
              <a:latin typeface="Times New Roman" pitchFamily="18" charset="0"/>
              <a:cs typeface="Times New Roman" pitchFamily="18" charset="0"/>
            </a:endParaRPr>
          </a:p>
          <a:p>
            <a:pPr lvl="1">
              <a:lnSpc>
                <a:spcPct val="120000"/>
              </a:lnSpc>
            </a:pPr>
            <a:r>
              <a:rPr lang="zh-CN" altLang="en-US" sz="2600" dirty="0" smtClean="0">
                <a:latin typeface="Times New Roman" pitchFamily="18" charset="0"/>
                <a:cs typeface="Times New Roman" pitchFamily="18" charset="0"/>
              </a:rPr>
              <a:t>设备分配中的数据结构</a:t>
            </a:r>
            <a:endParaRPr lang="en-US" altLang="zh-CN" sz="2600" dirty="0" smtClean="0">
              <a:latin typeface="Times New Roman" pitchFamily="18" charset="0"/>
              <a:cs typeface="Times New Roman" pitchFamily="18" charset="0"/>
            </a:endParaRPr>
          </a:p>
          <a:p>
            <a:pPr lvl="1">
              <a:lnSpc>
                <a:spcPct val="120000"/>
              </a:lnSpc>
            </a:pPr>
            <a:r>
              <a:rPr lang="zh-CN" altLang="en-US" sz="2600" dirty="0" smtClean="0">
                <a:latin typeface="Times New Roman" pitchFamily="18" charset="0"/>
                <a:cs typeface="Times New Roman" pitchFamily="18" charset="0"/>
              </a:rPr>
              <a:t>设备分配应考虑的因素</a:t>
            </a:r>
            <a:endParaRPr lang="en-US" altLang="zh-CN" sz="2600" dirty="0" smtClean="0">
              <a:latin typeface="Times New Roman" pitchFamily="18" charset="0"/>
              <a:cs typeface="Times New Roman" pitchFamily="18" charset="0"/>
            </a:endParaRPr>
          </a:p>
          <a:p>
            <a:pPr lvl="1">
              <a:lnSpc>
                <a:spcPct val="120000"/>
              </a:lnSpc>
            </a:pPr>
            <a:r>
              <a:rPr lang="en-US" altLang="zh-CN" sz="2600" dirty="0" err="1" smtClean="0">
                <a:latin typeface="Times New Roman" pitchFamily="18" charset="0"/>
                <a:cs typeface="Times New Roman" pitchFamily="18" charset="0"/>
              </a:rPr>
              <a:t>SPOOLing</a:t>
            </a:r>
            <a:r>
              <a:rPr lang="zh-CN" altLang="en-US" sz="2600" dirty="0" smtClean="0">
                <a:latin typeface="Times New Roman" pitchFamily="18" charset="0"/>
                <a:cs typeface="Times New Roman" pitchFamily="18" charset="0"/>
              </a:rPr>
              <a:t>技术</a:t>
            </a:r>
            <a:endParaRPr lang="en-US" altLang="zh-CN" sz="2600" dirty="0" smtClean="0">
              <a:latin typeface="Times New Roman" pitchFamily="18" charset="0"/>
              <a:cs typeface="Times New Roman" pitchFamily="18" charset="0"/>
            </a:endParaRPr>
          </a:p>
          <a:p>
            <a:pPr>
              <a:lnSpc>
                <a:spcPct val="120000"/>
              </a:lnSpc>
            </a:pPr>
            <a:r>
              <a:rPr lang="zh-CN" altLang="en-US" sz="2800" dirty="0" smtClean="0">
                <a:latin typeface="Times New Roman" pitchFamily="18" charset="0"/>
                <a:cs typeface="Times New Roman" pitchFamily="18" charset="0"/>
              </a:rPr>
              <a:t>磁盘存储器的管理</a:t>
            </a:r>
            <a:endParaRPr lang="en-US" altLang="zh-CN"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文本占位符 3"/>
          <p:cNvSpPr>
            <a:spLocks noGrp="1"/>
          </p:cNvSpPr>
          <p:nvPr>
            <p:ph type="body" sz="quarter" idx="13"/>
          </p:nvPr>
        </p:nvSpPr>
        <p:spPr/>
        <p:txBody>
          <a:bodyPr>
            <a:normAutofit lnSpcReduction="10000"/>
          </a:bodyPr>
          <a:lstStyle/>
          <a:p>
            <a:pPr algn="just">
              <a:lnSpc>
                <a:spcPct val="120000"/>
              </a:lnSpc>
              <a:spcBef>
                <a:spcPct val="50000"/>
              </a:spcBef>
            </a:pPr>
            <a:r>
              <a:rPr lang="en-US" altLang="zh-CN" dirty="0" smtClean="0">
                <a:latin typeface="宋体" charset="-122"/>
              </a:rPr>
              <a:t>    (3) </a:t>
            </a:r>
            <a:r>
              <a:rPr lang="zh-CN" altLang="en-US" dirty="0" smtClean="0">
                <a:latin typeface="宋体" charset="-122"/>
              </a:rPr>
              <a:t>与设备连接的控制器表指针。该指针指向该设备所连接的控制器的控制表。在设备到主机之间具有多条通路的情况下，一个设备将与多个控制器相连接。此时，在</a:t>
            </a:r>
            <a:r>
              <a:rPr lang="en-US" altLang="zh-CN" dirty="0" smtClean="0">
                <a:latin typeface="宋体" charset="-122"/>
              </a:rPr>
              <a:t>DCT</a:t>
            </a:r>
            <a:r>
              <a:rPr lang="zh-CN" altLang="en-US" dirty="0" smtClean="0">
                <a:latin typeface="宋体" charset="-122"/>
              </a:rPr>
              <a:t>中还应设置多个控制器表指针。</a:t>
            </a:r>
          </a:p>
          <a:p>
            <a:pPr>
              <a:lnSpc>
                <a:spcPct val="120000"/>
              </a:lnSpc>
              <a:spcBef>
                <a:spcPct val="50000"/>
              </a:spcBef>
            </a:pPr>
            <a:r>
              <a:rPr lang="zh-CN" altLang="en-US" dirty="0" smtClean="0"/>
              <a:t>　　</a:t>
            </a:r>
            <a:r>
              <a:rPr lang="en-US" altLang="zh-CN" dirty="0" smtClean="0"/>
              <a:t>(4) </a:t>
            </a:r>
            <a:r>
              <a:rPr lang="zh-CN" altLang="en-US" dirty="0" smtClean="0">
                <a:latin typeface="宋体" charset="-122"/>
              </a:rPr>
              <a:t>重复执行次数。由于外部设备在传送数据时，较易发生数据传送错误，因而在许多系统中，如果发生传送错误，并不立即认为传送失败，而是令它重新传送，并由系统规定设备在工作中发生错误时应重复执行的次数。</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文本占位符 3"/>
          <p:cNvSpPr>
            <a:spLocks noGrp="1"/>
          </p:cNvSpPr>
          <p:nvPr>
            <p:ph type="body" sz="quarter" idx="13"/>
          </p:nvPr>
        </p:nvSpPr>
        <p:spPr/>
        <p:txBody>
          <a:bodyPr>
            <a:normAutofit fontScale="92500"/>
          </a:bodyPr>
          <a:lstStyle/>
          <a:p>
            <a:pPr algn="just">
              <a:lnSpc>
                <a:spcPct val="130000"/>
              </a:lnSpc>
              <a:spcBef>
                <a:spcPct val="50000"/>
              </a:spcBef>
            </a:pPr>
            <a:r>
              <a:rPr lang="en-US" altLang="zh-CN" dirty="0" smtClean="0">
                <a:latin typeface="宋体" charset="-122"/>
              </a:rPr>
              <a:t>2</a:t>
            </a:r>
            <a:r>
              <a:rPr lang="zh-CN" altLang="en-US" dirty="0" smtClean="0">
                <a:latin typeface="宋体" charset="-122"/>
              </a:rPr>
              <a:t>．控制器控制表、通道控制表和系统设备表</a:t>
            </a:r>
          </a:p>
          <a:p>
            <a:pPr algn="just">
              <a:lnSpc>
                <a:spcPct val="130000"/>
              </a:lnSpc>
              <a:spcBef>
                <a:spcPct val="50000"/>
              </a:spcBef>
            </a:pPr>
            <a:r>
              <a:rPr lang="zh-CN" altLang="en-US" dirty="0" smtClean="0">
                <a:latin typeface="宋体" charset="-122"/>
              </a:rPr>
              <a:t>　　</a:t>
            </a:r>
            <a:r>
              <a:rPr lang="en-US" altLang="zh-CN" dirty="0" smtClean="0">
                <a:latin typeface="宋体" charset="-122"/>
              </a:rPr>
              <a:t>(1) </a:t>
            </a:r>
            <a:r>
              <a:rPr lang="zh-CN" altLang="en-US" dirty="0" smtClean="0">
                <a:latin typeface="宋体" charset="-122"/>
              </a:rPr>
              <a:t>控制器控制表</a:t>
            </a:r>
            <a:r>
              <a:rPr lang="en-US" altLang="zh-CN" dirty="0" smtClean="0">
                <a:latin typeface="宋体" charset="-122"/>
              </a:rPr>
              <a:t>(COCT)</a:t>
            </a:r>
            <a:r>
              <a:rPr lang="zh-CN" altLang="en-US" dirty="0" smtClean="0">
                <a:latin typeface="宋体" charset="-122"/>
              </a:rPr>
              <a:t>。系统为每一个控制器都设置了一张用于记录本控制器情况的控制器控制表。</a:t>
            </a:r>
          </a:p>
          <a:p>
            <a:pPr>
              <a:lnSpc>
                <a:spcPct val="130000"/>
              </a:lnSpc>
              <a:spcBef>
                <a:spcPct val="50000"/>
              </a:spcBef>
            </a:pPr>
            <a:r>
              <a:rPr lang="zh-CN" altLang="en-US" dirty="0" smtClean="0"/>
              <a:t>　　</a:t>
            </a:r>
            <a:r>
              <a:rPr lang="en-US" altLang="zh-CN" dirty="0" smtClean="0"/>
              <a:t>(2) </a:t>
            </a:r>
            <a:r>
              <a:rPr lang="zh-CN" altLang="en-US" dirty="0" smtClean="0">
                <a:latin typeface="宋体" charset="-122"/>
              </a:rPr>
              <a:t>通道控制表</a:t>
            </a:r>
            <a:r>
              <a:rPr lang="en-US" altLang="zh-CN" dirty="0" smtClean="0"/>
              <a:t>(CHCT)</a:t>
            </a:r>
            <a:r>
              <a:rPr lang="zh-CN" altLang="en-US" dirty="0" smtClean="0">
                <a:latin typeface="宋体" charset="-122"/>
              </a:rPr>
              <a:t>。每个通道都配有一张通道控制表。</a:t>
            </a:r>
            <a:r>
              <a:rPr lang="zh-CN" altLang="en-US" dirty="0" smtClean="0"/>
              <a:t> </a:t>
            </a:r>
          </a:p>
          <a:p>
            <a:pPr>
              <a:lnSpc>
                <a:spcPct val="130000"/>
              </a:lnSpc>
              <a:spcBef>
                <a:spcPct val="50000"/>
              </a:spcBef>
            </a:pPr>
            <a:r>
              <a:rPr lang="zh-CN" altLang="en-US" dirty="0" smtClean="0"/>
              <a:t>　　</a:t>
            </a:r>
            <a:r>
              <a:rPr lang="en-US" altLang="zh-CN" dirty="0" smtClean="0"/>
              <a:t>(3) </a:t>
            </a:r>
            <a:r>
              <a:rPr lang="zh-CN" altLang="en-US" dirty="0" smtClean="0">
                <a:latin typeface="宋体" charset="-122"/>
              </a:rPr>
              <a:t>系统设备表</a:t>
            </a:r>
            <a:r>
              <a:rPr lang="en-US" altLang="zh-CN" dirty="0" smtClean="0"/>
              <a:t>(SDT)</a:t>
            </a:r>
            <a:r>
              <a:rPr lang="zh-CN" altLang="en-US" dirty="0" smtClean="0">
                <a:latin typeface="宋体" charset="-122"/>
              </a:rPr>
              <a:t>。这是系统范围的数据结构，其中记录了系统中全部设备的情况。每个设备占一个表目，其中包括有设备类型、设备标识符、设备控制表及设备驱动程序的入口等项。</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70658" name="Object 2"/>
          <p:cNvGraphicFramePr>
            <a:graphicFrameLocks noChangeAspect="1"/>
          </p:cNvGraphicFramePr>
          <p:nvPr/>
        </p:nvGraphicFramePr>
        <p:xfrm>
          <a:off x="228600" y="1941513"/>
          <a:ext cx="8839200" cy="2097087"/>
        </p:xfrm>
        <a:graphic>
          <a:graphicData uri="http://schemas.openxmlformats.org/presentationml/2006/ole">
            <mc:AlternateContent xmlns:mc="http://schemas.openxmlformats.org/markup-compatibility/2006">
              <mc:Choice xmlns:v="urn:schemas-microsoft-com:vml" Requires="v">
                <p:oleObj spid="_x0000_s70662" r:id="rId3" imgW="5248986" imgH="1307089" progId="Visio.Drawing.4">
                  <p:embed/>
                </p:oleObj>
              </mc:Choice>
              <mc:Fallback>
                <p:oleObj r:id="rId3" imgW="5248986" imgH="1307089"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b="4643"/>
                      <a:stretch>
                        <a:fillRect/>
                      </a:stretch>
                    </p:blipFill>
                    <p:spPr bwMode="auto">
                      <a:xfrm>
                        <a:off x="228600" y="1941513"/>
                        <a:ext cx="8839200" cy="209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文本占位符 3"/>
          <p:cNvSpPr>
            <a:spLocks noGrp="1"/>
          </p:cNvSpPr>
          <p:nvPr>
            <p:ph type="body" sz="quarter" idx="13"/>
          </p:nvPr>
        </p:nvSpPr>
        <p:spPr/>
        <p:txBody>
          <a:bodyPr/>
          <a:lstStyle/>
          <a:p>
            <a:r>
              <a:rPr lang="en-US" altLang="zh-CN" dirty="0" smtClean="0"/>
              <a:t>5.5.2</a:t>
            </a:r>
            <a:r>
              <a:rPr lang="zh-CN" altLang="en-US" dirty="0" smtClean="0"/>
              <a:t>　设备分配时应考虑的因素</a:t>
            </a:r>
          </a:p>
          <a:p>
            <a:r>
              <a:rPr lang="zh-CN" altLang="en-US" dirty="0" smtClean="0"/>
              <a:t>　　为了使系统有条不紊地工作，系统在分配设备时，应考虑这样几个因素</a:t>
            </a:r>
            <a:r>
              <a:rPr lang="en-US" altLang="zh-CN" dirty="0" smtClean="0"/>
              <a:t>: ① </a:t>
            </a:r>
            <a:r>
              <a:rPr lang="zh-CN" altLang="en-US" dirty="0" smtClean="0"/>
              <a:t>设备的固有属性；② 设备分配算法；③ 设备分配时的安全性；④ 设备独立性。</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4" name="文本占位符 3"/>
          <p:cNvSpPr>
            <a:spLocks noGrp="1"/>
          </p:cNvSpPr>
          <p:nvPr>
            <p:ph type="body" sz="quarter" idx="13"/>
          </p:nvPr>
        </p:nvSpPr>
        <p:spPr/>
        <p:txBody>
          <a:bodyPr/>
          <a:lstStyle/>
          <a:p>
            <a:r>
              <a:rPr lang="en-US" altLang="zh-CN" dirty="0" smtClean="0"/>
              <a:t>1</a:t>
            </a:r>
            <a:r>
              <a:rPr lang="zh-CN" altLang="en-US" dirty="0" smtClean="0"/>
              <a:t>．设备的固有属性</a:t>
            </a:r>
          </a:p>
          <a:p>
            <a:r>
              <a:rPr lang="zh-CN" altLang="en-US" dirty="0" smtClean="0"/>
              <a:t>　　在分配设备时，首先应考虑与设备分配有关的设备属性。设备的固有属性可分成三种</a:t>
            </a:r>
            <a:r>
              <a:rPr lang="en-US" altLang="zh-CN" dirty="0" smtClean="0"/>
              <a:t>: </a:t>
            </a:r>
            <a:r>
              <a:rPr lang="zh-CN" altLang="en-US" dirty="0" smtClean="0"/>
              <a:t>第一种是独占性，是指这种设备在一段时间内只允许一个进程独占，此即第二章所说的“临界资源”；第二种是共享性，指这种设备允许多个进程同时共享；第三种是可虚拟设备，指设备本身虽是独占设备，但经过某种技术处理，可以把它改造成虚拟设备。</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4" name="文本占位符 3"/>
          <p:cNvSpPr>
            <a:spLocks noGrp="1"/>
          </p:cNvSpPr>
          <p:nvPr>
            <p:ph type="body" sz="quarter" idx="13"/>
          </p:nvPr>
        </p:nvSpPr>
        <p:spPr/>
        <p:txBody>
          <a:bodyPr/>
          <a:lstStyle/>
          <a:p>
            <a:pPr algn="just">
              <a:lnSpc>
                <a:spcPct val="130000"/>
              </a:lnSpc>
              <a:spcBef>
                <a:spcPct val="50000"/>
              </a:spcBef>
            </a:pPr>
            <a:r>
              <a:rPr lang="en-US" altLang="zh-CN" dirty="0" smtClean="0">
                <a:latin typeface="宋体" charset="-122"/>
              </a:rPr>
              <a:t>2</a:t>
            </a:r>
            <a:r>
              <a:rPr lang="zh-CN" altLang="en-US" dirty="0" smtClean="0">
                <a:latin typeface="宋体" charset="-122"/>
              </a:rPr>
              <a:t>．设备分配算法</a:t>
            </a:r>
          </a:p>
          <a:p>
            <a:pPr algn="just">
              <a:lnSpc>
                <a:spcPct val="130000"/>
              </a:lnSpc>
              <a:spcBef>
                <a:spcPct val="50000"/>
              </a:spcBef>
            </a:pPr>
            <a:r>
              <a:rPr lang="zh-CN" altLang="en-US" dirty="0" smtClean="0">
                <a:latin typeface="宋体" charset="-122"/>
              </a:rPr>
              <a:t>　　对设备进行分配的算法，与进程调度的算法有些相似之处，但前者相对简单，通常只采用以下两种分配算法：</a:t>
            </a:r>
          </a:p>
          <a:p>
            <a:pPr>
              <a:lnSpc>
                <a:spcPct val="130000"/>
              </a:lnSpc>
              <a:spcBef>
                <a:spcPct val="50000"/>
              </a:spcBef>
            </a:pPr>
            <a:r>
              <a:rPr lang="zh-CN" altLang="en-US" dirty="0" smtClean="0"/>
              <a:t>　　</a:t>
            </a:r>
            <a:r>
              <a:rPr lang="en-US" altLang="zh-CN" dirty="0" smtClean="0"/>
              <a:t>(1) </a:t>
            </a:r>
            <a:r>
              <a:rPr lang="zh-CN" altLang="en-US" dirty="0" smtClean="0">
                <a:latin typeface="宋体" charset="-122"/>
              </a:rPr>
              <a:t>先来先服务。当有多个进程对同一设备提出</a:t>
            </a:r>
            <a:r>
              <a:rPr lang="en-US" altLang="zh-CN" dirty="0" smtClean="0"/>
              <a:t>I/O</a:t>
            </a:r>
            <a:r>
              <a:rPr lang="zh-CN" altLang="en-US" dirty="0" smtClean="0">
                <a:latin typeface="宋体" charset="-122"/>
              </a:rPr>
              <a:t>请求时，该算法是根据诸进程对某设备提出请求的先后次序，将这些进程排成一个设备请求队列，设备分配程序总是把设备首先分配给队首进程。</a:t>
            </a:r>
            <a:r>
              <a:rPr lang="zh-CN" altLang="en-US" dirty="0" smtClean="0"/>
              <a:t> </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4" name="文本占位符 3"/>
          <p:cNvSpPr>
            <a:spLocks noGrp="1"/>
          </p:cNvSpPr>
          <p:nvPr>
            <p:ph type="body" sz="quarter" idx="13"/>
          </p:nvPr>
        </p:nvSpPr>
        <p:spPr/>
        <p:txBody>
          <a:bodyPr/>
          <a:lstStyle/>
          <a:p>
            <a:r>
              <a:rPr lang="en-US" altLang="zh-CN" dirty="0" smtClean="0"/>
              <a:t>        (2) </a:t>
            </a:r>
            <a:r>
              <a:rPr lang="zh-CN" altLang="en-US" dirty="0" smtClean="0">
                <a:latin typeface="宋体" charset="-122"/>
              </a:rPr>
              <a:t>优先级高者优先。在进程调度中的这种策略，是优先权高的进程优先获得处理机。如果对这种高优先权进程所提出的</a:t>
            </a:r>
            <a:r>
              <a:rPr lang="en-US" altLang="zh-CN" dirty="0" smtClean="0"/>
              <a:t>I/O</a:t>
            </a:r>
            <a:r>
              <a:rPr lang="zh-CN" altLang="en-US" dirty="0" smtClean="0">
                <a:latin typeface="宋体" charset="-122"/>
              </a:rPr>
              <a:t>请求也赋予高优先权，显然有助于这种进程尽快完成。在利用该算法形成设备队列时，将优先权高的进程排在设备队列前面，而对于优先级相同的</a:t>
            </a:r>
            <a:r>
              <a:rPr lang="en-US" altLang="zh-CN" dirty="0" smtClean="0"/>
              <a:t>I/O</a:t>
            </a:r>
            <a:r>
              <a:rPr lang="zh-CN" altLang="en-US" dirty="0" smtClean="0">
                <a:latin typeface="宋体" charset="-122"/>
              </a:rPr>
              <a:t>请求，则按先来先服务原则排队。</a:t>
            </a:r>
            <a:r>
              <a:rPr lang="zh-CN" altLang="en-US" dirty="0" smtClean="0"/>
              <a:t> </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4" name="文本占位符 3"/>
          <p:cNvSpPr>
            <a:spLocks noGrp="1"/>
          </p:cNvSpPr>
          <p:nvPr>
            <p:ph type="body" sz="quarter" idx="13"/>
          </p:nvPr>
        </p:nvSpPr>
        <p:spPr/>
        <p:txBody>
          <a:bodyPr/>
          <a:lstStyle/>
          <a:p>
            <a:pPr algn="just">
              <a:lnSpc>
                <a:spcPct val="120000"/>
              </a:lnSpc>
              <a:spcBef>
                <a:spcPct val="50000"/>
              </a:spcBef>
            </a:pPr>
            <a:r>
              <a:rPr lang="zh-CN" altLang="en-US" dirty="0" smtClean="0">
                <a:latin typeface="宋体" charset="-122"/>
              </a:rPr>
              <a:t>　</a:t>
            </a:r>
            <a:r>
              <a:rPr lang="en-US" altLang="zh-CN" dirty="0" smtClean="0">
                <a:latin typeface="宋体" charset="-122"/>
              </a:rPr>
              <a:t>3</a:t>
            </a:r>
            <a:r>
              <a:rPr lang="zh-CN" altLang="en-US" dirty="0" smtClean="0">
                <a:latin typeface="宋体" charset="-122"/>
              </a:rPr>
              <a:t>．设备分配中的安全性</a:t>
            </a:r>
          </a:p>
          <a:p>
            <a:pPr algn="just">
              <a:lnSpc>
                <a:spcPct val="120000"/>
              </a:lnSpc>
              <a:spcBef>
                <a:spcPct val="50000"/>
              </a:spcBef>
            </a:pPr>
            <a:r>
              <a:rPr lang="zh-CN" altLang="en-US" dirty="0" smtClean="0">
                <a:latin typeface="宋体" charset="-122"/>
              </a:rPr>
              <a:t>　　从进程运行的安全性考虑，设备分配有以下两种方式。</a:t>
            </a:r>
          </a:p>
          <a:p>
            <a:pPr algn="just">
              <a:lnSpc>
                <a:spcPct val="120000"/>
              </a:lnSpc>
              <a:spcBef>
                <a:spcPct val="50000"/>
              </a:spcBef>
            </a:pPr>
            <a:r>
              <a:rPr lang="zh-CN" altLang="en-US" dirty="0" smtClean="0">
                <a:latin typeface="宋体" charset="-122"/>
              </a:rPr>
              <a:t>　　</a:t>
            </a:r>
            <a:r>
              <a:rPr lang="en-US" altLang="zh-CN" dirty="0" smtClean="0">
                <a:latin typeface="宋体" charset="-122"/>
              </a:rPr>
              <a:t>1) </a:t>
            </a:r>
            <a:r>
              <a:rPr lang="zh-CN" altLang="en-US" dirty="0" smtClean="0">
                <a:latin typeface="宋体" charset="-122"/>
              </a:rPr>
              <a:t>安全分配方式</a:t>
            </a:r>
          </a:p>
          <a:p>
            <a:pPr>
              <a:lnSpc>
                <a:spcPct val="120000"/>
              </a:lnSpc>
              <a:spcBef>
                <a:spcPct val="50000"/>
              </a:spcBef>
            </a:pPr>
            <a:r>
              <a:rPr lang="zh-CN" altLang="en-US" dirty="0" smtClean="0">
                <a:latin typeface="宋体" charset="-122"/>
              </a:rPr>
              <a:t>　　在这种分配方式中，每当进程发出</a:t>
            </a:r>
            <a:r>
              <a:rPr lang="en-US" altLang="zh-CN" dirty="0" smtClean="0"/>
              <a:t>I/O</a:t>
            </a:r>
            <a:r>
              <a:rPr lang="zh-CN" altLang="en-US" dirty="0" smtClean="0">
                <a:latin typeface="宋体" charset="-122"/>
              </a:rPr>
              <a:t>请求后，便进入阻塞状态，直到其</a:t>
            </a:r>
            <a:r>
              <a:rPr lang="en-US" altLang="zh-CN" dirty="0" smtClean="0"/>
              <a:t>I/O</a:t>
            </a:r>
            <a:r>
              <a:rPr lang="zh-CN" altLang="en-US" dirty="0" smtClean="0">
                <a:latin typeface="宋体" charset="-122"/>
              </a:rPr>
              <a:t>操作完成时才被唤醒。在采用这种分配策略时，一旦进程已经获得某种设备</a:t>
            </a:r>
            <a:r>
              <a:rPr lang="en-US" altLang="zh-CN" dirty="0" smtClean="0"/>
              <a:t>(</a:t>
            </a:r>
            <a:r>
              <a:rPr lang="zh-CN" altLang="en-US" dirty="0" smtClean="0">
                <a:latin typeface="宋体" charset="-122"/>
              </a:rPr>
              <a:t>资源</a:t>
            </a:r>
            <a:r>
              <a:rPr lang="en-US" altLang="zh-CN" dirty="0" smtClean="0"/>
              <a:t>)</a:t>
            </a:r>
            <a:r>
              <a:rPr lang="zh-CN" altLang="en-US" dirty="0" smtClean="0">
                <a:latin typeface="宋体" charset="-122"/>
              </a:rPr>
              <a:t>后便阻塞，使该进程不可能再请求任何资源，而在它运行时又不保持任何资源。</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4" name="文本占位符 3"/>
          <p:cNvSpPr>
            <a:spLocks noGrp="1"/>
          </p:cNvSpPr>
          <p:nvPr>
            <p:ph type="body" sz="quarter" idx="13"/>
          </p:nvPr>
        </p:nvSpPr>
        <p:spPr/>
        <p:txBody>
          <a:bodyPr/>
          <a:lstStyle/>
          <a:p>
            <a:r>
              <a:rPr lang="zh-CN" altLang="en-US" dirty="0" smtClean="0"/>
              <a:t>　</a:t>
            </a:r>
            <a:r>
              <a:rPr lang="en-US" altLang="zh-CN" dirty="0" smtClean="0"/>
              <a:t>2) </a:t>
            </a:r>
            <a:r>
              <a:rPr lang="zh-CN" altLang="en-US" dirty="0" smtClean="0"/>
              <a:t>不安全分配方式</a:t>
            </a:r>
          </a:p>
          <a:p>
            <a:r>
              <a:rPr lang="zh-CN" altLang="en-US" dirty="0" smtClean="0"/>
              <a:t>　　在这种分配方式中，进程在发出</a:t>
            </a:r>
            <a:r>
              <a:rPr lang="en-US" altLang="zh-CN" dirty="0" smtClean="0"/>
              <a:t>I/O</a:t>
            </a:r>
            <a:r>
              <a:rPr lang="zh-CN" altLang="en-US" dirty="0" smtClean="0"/>
              <a:t>请求后仍继续运行，需要时又发出第二个</a:t>
            </a:r>
            <a:r>
              <a:rPr lang="en-US" altLang="zh-CN" dirty="0" smtClean="0"/>
              <a:t>I/O</a:t>
            </a:r>
            <a:r>
              <a:rPr lang="zh-CN" altLang="en-US" dirty="0" smtClean="0"/>
              <a:t>请求、 第三个</a:t>
            </a:r>
            <a:r>
              <a:rPr lang="en-US" altLang="zh-CN" dirty="0" smtClean="0"/>
              <a:t>I/O</a:t>
            </a:r>
            <a:r>
              <a:rPr lang="zh-CN" altLang="en-US" dirty="0" smtClean="0"/>
              <a:t>请求等。仅当进程所请求的设备已被另一进程占用时，请求进程才进入阻塞状态。这种分配方式的优点是，一个进程可同时操作多个设备，使进程推进迅速。其缺点是分配不安全，因为它可能具备“请求和保持”条件，从而可能造成死锁。</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fontScale="92500" lnSpcReduction="10000"/>
          </a:bodyPr>
          <a:lstStyle/>
          <a:p>
            <a:r>
              <a:rPr lang="en-US" altLang="zh-CN" dirty="0" smtClean="0"/>
              <a:t>5.5.3</a:t>
            </a:r>
            <a:r>
              <a:rPr lang="zh-CN" altLang="en-US" dirty="0" smtClean="0"/>
              <a:t>　独占设备的分配程序</a:t>
            </a:r>
          </a:p>
          <a:p>
            <a:r>
              <a:rPr lang="zh-CN" altLang="en-US" dirty="0" smtClean="0"/>
              <a:t>　　</a:t>
            </a:r>
            <a:r>
              <a:rPr lang="en-US" altLang="zh-CN" dirty="0" smtClean="0"/>
              <a:t>1</a:t>
            </a:r>
            <a:r>
              <a:rPr lang="zh-CN" altLang="en-US" dirty="0" smtClean="0"/>
              <a:t>．基本的设备分配程序</a:t>
            </a:r>
          </a:p>
          <a:p>
            <a:r>
              <a:rPr lang="en-US" altLang="zh-CN" dirty="0" smtClean="0"/>
              <a:t>        1) </a:t>
            </a:r>
            <a:r>
              <a:rPr lang="zh-CN" altLang="en-US" dirty="0" smtClean="0"/>
              <a:t>分配设备</a:t>
            </a:r>
          </a:p>
          <a:p>
            <a:r>
              <a:rPr lang="zh-CN" altLang="en-US" dirty="0" smtClean="0"/>
              <a:t>　　首先根据</a:t>
            </a:r>
            <a:r>
              <a:rPr lang="en-US" altLang="zh-CN" dirty="0" smtClean="0"/>
              <a:t>I/O</a:t>
            </a:r>
            <a:r>
              <a:rPr lang="zh-CN" altLang="en-US" dirty="0" smtClean="0"/>
              <a:t>请求中的物理设备名，查找系统设备表</a:t>
            </a:r>
            <a:r>
              <a:rPr lang="en-US" altLang="zh-CN" dirty="0" smtClean="0"/>
              <a:t>(SDT)</a:t>
            </a:r>
            <a:r>
              <a:rPr lang="zh-CN" altLang="en-US" dirty="0" smtClean="0"/>
              <a:t>，从中找出该设备的</a:t>
            </a:r>
            <a:r>
              <a:rPr lang="en-US" altLang="zh-CN" dirty="0" smtClean="0"/>
              <a:t>DCT</a:t>
            </a:r>
            <a:r>
              <a:rPr lang="zh-CN" altLang="en-US" dirty="0" smtClean="0"/>
              <a:t>，再根据</a:t>
            </a:r>
            <a:r>
              <a:rPr lang="en-US" altLang="zh-CN" dirty="0" smtClean="0"/>
              <a:t>DCT</a:t>
            </a:r>
            <a:r>
              <a:rPr lang="zh-CN" altLang="en-US" dirty="0" smtClean="0"/>
              <a:t>中的设备状态字段，可知该设备是否正忙。若忙，便将请求</a:t>
            </a:r>
            <a:r>
              <a:rPr lang="en-US" altLang="zh-CN" dirty="0" smtClean="0"/>
              <a:t>I/O</a:t>
            </a:r>
            <a:r>
              <a:rPr lang="zh-CN" altLang="en-US" dirty="0" smtClean="0"/>
              <a:t>进程的</a:t>
            </a:r>
            <a:r>
              <a:rPr lang="en-US" altLang="zh-CN" dirty="0" smtClean="0"/>
              <a:t>PCB</a:t>
            </a:r>
            <a:r>
              <a:rPr lang="zh-CN" altLang="en-US" dirty="0" smtClean="0"/>
              <a:t>挂在设备队列上；否则，便按照一定的算法来计算本次设备分配的安全性。如果不会导致系统进入不安全状态，便将设备分配给请求进程；否则，仍将其</a:t>
            </a:r>
            <a:r>
              <a:rPr lang="en-US" altLang="zh-CN" dirty="0" smtClean="0"/>
              <a:t>PCB</a:t>
            </a:r>
            <a:r>
              <a:rPr lang="zh-CN" altLang="en-US" dirty="0" smtClean="0"/>
              <a:t>插入设备等待队列。 </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
        <p:nvSpPr>
          <p:cNvPr id="6" name="文本占位符 5"/>
          <p:cNvSpPr>
            <a:spLocks noGrp="1"/>
          </p:cNvSpPr>
          <p:nvPr>
            <p:ph type="body" sz="quarter" idx="13"/>
          </p:nvPr>
        </p:nvSpPr>
        <p:spPr>
          <a:xfrm>
            <a:off x="468313" y="692150"/>
            <a:ext cx="8207375" cy="5761186"/>
          </a:xfrm>
        </p:spPr>
        <p:txBody>
          <a:bodyPr>
            <a:normAutofit/>
          </a:bodyPr>
          <a:lstStyle/>
          <a:p>
            <a:pPr algn="ctr"/>
            <a:r>
              <a:rPr lang="en-US" altLang="zh-CN" sz="3200" dirty="0" smtClean="0">
                <a:latin typeface="Times New Roman" pitchFamily="18" charset="0"/>
                <a:cs typeface="Times New Roman" pitchFamily="18" charset="0"/>
              </a:rPr>
              <a:t>5.4</a:t>
            </a:r>
            <a:r>
              <a:rPr lang="zh-CN" altLang="en-US" sz="3200" dirty="0" smtClean="0">
                <a:latin typeface="Times New Roman" pitchFamily="18" charset="0"/>
                <a:cs typeface="Times New Roman" pitchFamily="18" charset="0"/>
              </a:rPr>
              <a:t>　</a:t>
            </a:r>
            <a:r>
              <a:rPr lang="en-US" altLang="zh-CN" sz="3200" dirty="0" smtClean="0">
                <a:latin typeface="Times New Roman" pitchFamily="18" charset="0"/>
                <a:cs typeface="Times New Roman" pitchFamily="18" charset="0"/>
              </a:rPr>
              <a:t>I/O </a:t>
            </a:r>
            <a:r>
              <a:rPr lang="zh-CN" altLang="en-US" sz="3200" dirty="0" smtClean="0">
                <a:latin typeface="Times New Roman" pitchFamily="18" charset="0"/>
                <a:cs typeface="Times New Roman" pitchFamily="18" charset="0"/>
              </a:rPr>
              <a:t>软 件 </a:t>
            </a:r>
          </a:p>
          <a:p>
            <a:r>
              <a:rPr lang="en-US" altLang="zh-CN" dirty="0" smtClean="0">
                <a:latin typeface="Times New Roman" pitchFamily="18" charset="0"/>
                <a:cs typeface="Times New Roman" pitchFamily="18" charset="0"/>
              </a:rPr>
              <a:t>5.4.1  I/O</a:t>
            </a:r>
            <a:r>
              <a:rPr lang="zh-CN" altLang="en-US" dirty="0" smtClean="0">
                <a:latin typeface="Times New Roman" pitchFamily="18" charset="0"/>
                <a:cs typeface="Times New Roman" pitchFamily="18" charset="0"/>
              </a:rPr>
              <a:t>软件的设计目标和原则</a:t>
            </a:r>
          </a:p>
          <a:p>
            <a:r>
              <a:rPr lang="en-US" altLang="zh-CN" dirty="0" smtClean="0">
                <a:latin typeface="Times New Roman" pitchFamily="18" charset="0"/>
                <a:cs typeface="Times New Roman" pitchFamily="18" charset="0"/>
              </a:rPr>
              <a:t> I/O</a:t>
            </a:r>
            <a:r>
              <a:rPr lang="zh-CN" altLang="en-US" dirty="0" smtClean="0">
                <a:latin typeface="Times New Roman" pitchFamily="18" charset="0"/>
                <a:cs typeface="Times New Roman" pitchFamily="18" charset="0"/>
              </a:rPr>
              <a:t>软件应达到下面的几个目标：</a:t>
            </a:r>
            <a:endParaRPr lang="en-US" altLang="zh-CN" dirty="0" smtClean="0">
              <a:latin typeface="Times New Roman" pitchFamily="18" charset="0"/>
              <a:cs typeface="Times New Roman" pitchFamily="18" charset="0"/>
            </a:endParaRPr>
          </a:p>
          <a:p>
            <a:pPr lvl="2">
              <a:buFont typeface="Wingdings" pitchFamily="2" charset="2"/>
              <a:buChar char="p"/>
            </a:pP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与具体设备无关</a:t>
            </a:r>
            <a:endParaRPr lang="en-US" altLang="zh-CN" dirty="0" smtClean="0">
              <a:latin typeface="Times New Roman" pitchFamily="18" charset="0"/>
              <a:cs typeface="Times New Roman" pitchFamily="18" charset="0"/>
            </a:endParaRPr>
          </a:p>
          <a:p>
            <a:pPr lvl="2">
              <a:buFont typeface="Wingdings" pitchFamily="2" charset="2"/>
              <a:buChar char="p"/>
            </a:pPr>
            <a:r>
              <a:rPr lang="zh-CN" altLang="en-US" dirty="0" smtClean="0">
                <a:latin typeface="Times New Roman" pitchFamily="18" charset="0"/>
                <a:cs typeface="Times New Roman" pitchFamily="18" charset="0"/>
              </a:rPr>
              <a:t>  统一命名</a:t>
            </a:r>
            <a:endParaRPr lang="en-US" altLang="zh-CN" dirty="0" smtClean="0">
              <a:latin typeface="Times New Roman" pitchFamily="18" charset="0"/>
              <a:cs typeface="Times New Roman" pitchFamily="18" charset="0"/>
            </a:endParaRPr>
          </a:p>
          <a:p>
            <a:pPr lvl="2">
              <a:buFont typeface="Wingdings" pitchFamily="2" charset="2"/>
              <a:buChar char="p"/>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对错误的处理</a:t>
            </a:r>
            <a:endParaRPr lang="en-US" altLang="zh-CN" dirty="0" smtClean="0">
              <a:latin typeface="Times New Roman" pitchFamily="18" charset="0"/>
              <a:cs typeface="Times New Roman" pitchFamily="18" charset="0"/>
            </a:endParaRPr>
          </a:p>
          <a:p>
            <a:pPr lvl="2">
              <a:buFont typeface="Wingdings" pitchFamily="2" charset="2"/>
              <a:buChar char="p"/>
            </a:pPr>
            <a:r>
              <a:rPr lang="en-US" altLang="zh-CN" dirty="0" smtClean="0">
                <a:latin typeface="宋体" charset="-122"/>
              </a:rPr>
              <a:t> </a:t>
            </a:r>
            <a:r>
              <a:rPr lang="zh-CN" altLang="en-US" dirty="0" smtClean="0">
                <a:latin typeface="宋体" charset="-122"/>
              </a:rPr>
              <a:t>缓冲技术</a:t>
            </a:r>
            <a:endParaRPr lang="en-US" altLang="zh-CN" dirty="0" smtClean="0">
              <a:latin typeface="宋体" charset="-122"/>
            </a:endParaRPr>
          </a:p>
          <a:p>
            <a:pPr lvl="2">
              <a:buFont typeface="Wingdings" pitchFamily="2" charset="2"/>
              <a:buChar char="p"/>
            </a:pPr>
            <a:r>
              <a:rPr lang="en-US" altLang="zh-CN" dirty="0" smtClean="0">
                <a:latin typeface="宋体" charset="-122"/>
              </a:rPr>
              <a:t> </a:t>
            </a:r>
            <a:r>
              <a:rPr lang="zh-CN" altLang="en-US" dirty="0" smtClean="0">
                <a:latin typeface="宋体" charset="-122"/>
              </a:rPr>
              <a:t>设备的分配和释放</a:t>
            </a:r>
            <a:endParaRPr lang="en-US" altLang="zh-CN" dirty="0" smtClean="0">
              <a:latin typeface="宋体" charset="-122"/>
            </a:endParaRPr>
          </a:p>
          <a:p>
            <a:pPr lvl="2">
              <a:buFont typeface="Wingdings" pitchFamily="2" charset="2"/>
              <a:buChar char="p"/>
            </a:pPr>
            <a:r>
              <a:rPr lang="en-US" altLang="zh-CN" dirty="0" smtClean="0">
                <a:latin typeface="宋体" charset="-122"/>
              </a:rPr>
              <a:t> I/O</a:t>
            </a:r>
            <a:r>
              <a:rPr lang="zh-CN" altLang="en-US" dirty="0" smtClean="0">
                <a:latin typeface="宋体" charset="-122"/>
              </a:rPr>
              <a:t>控制方式</a:t>
            </a:r>
            <a:endParaRPr lang="en-US" altLang="zh-CN" dirty="0" smtClean="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4" name="文本占位符 3"/>
          <p:cNvSpPr>
            <a:spLocks noGrp="1"/>
          </p:cNvSpPr>
          <p:nvPr>
            <p:ph type="body" sz="quarter" idx="13"/>
          </p:nvPr>
        </p:nvSpPr>
        <p:spPr/>
        <p:txBody>
          <a:bodyPr/>
          <a:lstStyle/>
          <a:p>
            <a:r>
              <a:rPr lang="zh-CN" altLang="en-US" dirty="0" smtClean="0"/>
              <a:t>　    </a:t>
            </a:r>
            <a:r>
              <a:rPr lang="en-US" altLang="zh-CN" dirty="0" smtClean="0"/>
              <a:t>2) </a:t>
            </a:r>
            <a:r>
              <a:rPr lang="zh-CN" altLang="en-US" dirty="0" smtClean="0"/>
              <a:t>分配控制器</a:t>
            </a:r>
          </a:p>
          <a:p>
            <a:r>
              <a:rPr lang="zh-CN" altLang="en-US" dirty="0" smtClean="0"/>
              <a:t>　　在系统把设备分配给请求</a:t>
            </a:r>
            <a:r>
              <a:rPr lang="en-US" altLang="zh-CN" dirty="0" smtClean="0"/>
              <a:t>I/O</a:t>
            </a:r>
            <a:r>
              <a:rPr lang="zh-CN" altLang="en-US" dirty="0" smtClean="0"/>
              <a:t>的进程后，再到其</a:t>
            </a:r>
            <a:r>
              <a:rPr lang="en-US" altLang="zh-CN" dirty="0" smtClean="0"/>
              <a:t>DCT</a:t>
            </a:r>
            <a:r>
              <a:rPr lang="zh-CN" altLang="en-US" dirty="0" smtClean="0"/>
              <a:t>中找出与该设备连接的控制器的</a:t>
            </a:r>
            <a:r>
              <a:rPr lang="en-US" altLang="zh-CN" dirty="0" smtClean="0"/>
              <a:t>COCT</a:t>
            </a:r>
            <a:r>
              <a:rPr lang="zh-CN" altLang="en-US" dirty="0" smtClean="0"/>
              <a:t>，从</a:t>
            </a:r>
            <a:r>
              <a:rPr lang="en-US" altLang="zh-CN" dirty="0" smtClean="0"/>
              <a:t>COCT</a:t>
            </a:r>
            <a:r>
              <a:rPr lang="zh-CN" altLang="en-US" dirty="0" smtClean="0"/>
              <a:t>的状态字段中可知该控制器是否忙碌。若忙，便将请求</a:t>
            </a:r>
            <a:r>
              <a:rPr lang="en-US" altLang="zh-CN" dirty="0" smtClean="0"/>
              <a:t>I/O</a:t>
            </a:r>
            <a:r>
              <a:rPr lang="zh-CN" altLang="en-US" dirty="0" smtClean="0"/>
              <a:t>进程的</a:t>
            </a:r>
            <a:r>
              <a:rPr lang="en-US" altLang="zh-CN" dirty="0" smtClean="0"/>
              <a:t>PCB</a:t>
            </a:r>
            <a:r>
              <a:rPr lang="zh-CN" altLang="en-US" dirty="0" smtClean="0"/>
              <a:t>挂在该控制器的等待队列上；否则，便将该控制器分配给进程。</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4" name="文本占位符 3"/>
          <p:cNvSpPr>
            <a:spLocks noGrp="1"/>
          </p:cNvSpPr>
          <p:nvPr>
            <p:ph type="body" sz="quarter" idx="13"/>
          </p:nvPr>
        </p:nvSpPr>
        <p:spPr/>
        <p:txBody>
          <a:bodyPr/>
          <a:lstStyle/>
          <a:p>
            <a:r>
              <a:rPr lang="en-US" altLang="zh-CN" dirty="0" smtClean="0"/>
              <a:t>        3) </a:t>
            </a:r>
            <a:r>
              <a:rPr lang="zh-CN" altLang="en-US" dirty="0" smtClean="0"/>
              <a:t>分配通道</a:t>
            </a:r>
          </a:p>
          <a:p>
            <a:r>
              <a:rPr lang="zh-CN" altLang="en-US" dirty="0" smtClean="0"/>
              <a:t>　　在该</a:t>
            </a:r>
            <a:r>
              <a:rPr lang="en-US" altLang="zh-CN" dirty="0" smtClean="0"/>
              <a:t>COCT</a:t>
            </a:r>
            <a:r>
              <a:rPr lang="zh-CN" altLang="en-US" dirty="0" smtClean="0"/>
              <a:t>中又可找到与该控制器连接的通道的</a:t>
            </a:r>
            <a:r>
              <a:rPr lang="en-US" altLang="zh-CN" dirty="0" smtClean="0"/>
              <a:t>CHCT</a:t>
            </a:r>
            <a:r>
              <a:rPr lang="zh-CN" altLang="en-US" dirty="0" smtClean="0"/>
              <a:t>，再根据</a:t>
            </a:r>
            <a:r>
              <a:rPr lang="en-US" altLang="zh-CN" dirty="0" smtClean="0"/>
              <a:t>CHCT</a:t>
            </a:r>
            <a:r>
              <a:rPr lang="zh-CN" altLang="en-US" dirty="0" smtClean="0"/>
              <a:t>内的状态信息，可知该通道是否忙碌。若忙，便将请求</a:t>
            </a:r>
            <a:r>
              <a:rPr lang="en-US" altLang="zh-CN" dirty="0" smtClean="0"/>
              <a:t>I/O</a:t>
            </a:r>
            <a:r>
              <a:rPr lang="zh-CN" altLang="en-US" dirty="0" smtClean="0"/>
              <a:t>的进程挂在该通道的等待队列上；否则，将该通道分配给进程。只有在设备、 控制器和通道三者都分配成功时，这次的设备分配才算成功。然后，便可启动该</a:t>
            </a:r>
            <a:r>
              <a:rPr lang="en-US" altLang="zh-CN" dirty="0" smtClean="0"/>
              <a:t>I/O</a:t>
            </a:r>
            <a:r>
              <a:rPr lang="zh-CN" altLang="en-US" dirty="0" smtClean="0"/>
              <a:t>设备进行数据传送。 </a:t>
            </a: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4" name="文本占位符 3"/>
          <p:cNvSpPr>
            <a:spLocks noGrp="1"/>
          </p:cNvSpPr>
          <p:nvPr>
            <p:ph type="body" sz="quarter" idx="13"/>
          </p:nvPr>
        </p:nvSpPr>
        <p:spPr/>
        <p:txBody>
          <a:bodyPr/>
          <a:lstStyle/>
          <a:p>
            <a:r>
              <a:rPr lang="en-US" altLang="zh-CN" dirty="0" smtClean="0"/>
              <a:t>        1) </a:t>
            </a:r>
            <a:r>
              <a:rPr lang="zh-CN" altLang="en-US" dirty="0" smtClean="0"/>
              <a:t>增加设备的独立性</a:t>
            </a:r>
          </a:p>
          <a:p>
            <a:r>
              <a:rPr lang="zh-CN" altLang="en-US" dirty="0" smtClean="0"/>
              <a:t>　　为了获得设备的独立性，进程应使用逻辑设备名请求</a:t>
            </a:r>
            <a:r>
              <a:rPr lang="en-US" altLang="zh-CN" dirty="0" smtClean="0"/>
              <a:t>I/O</a:t>
            </a:r>
            <a:r>
              <a:rPr lang="zh-CN" altLang="en-US" dirty="0" smtClean="0"/>
              <a:t>。这样，系统首先从</a:t>
            </a:r>
            <a:r>
              <a:rPr lang="en-US" altLang="zh-CN" dirty="0" smtClean="0"/>
              <a:t>SDT</a:t>
            </a:r>
            <a:r>
              <a:rPr lang="zh-CN" altLang="en-US" dirty="0" smtClean="0"/>
              <a:t>中找出第一个该类设备的</a:t>
            </a:r>
            <a:r>
              <a:rPr lang="en-US" altLang="zh-CN" dirty="0" smtClean="0"/>
              <a:t>DCT</a:t>
            </a:r>
            <a:r>
              <a:rPr lang="zh-CN" altLang="en-US" dirty="0" smtClean="0"/>
              <a:t>。若该设备忙，又查找第二个该类设备的</a:t>
            </a:r>
            <a:r>
              <a:rPr lang="en-US" altLang="zh-CN" dirty="0" smtClean="0"/>
              <a:t>DCT</a:t>
            </a:r>
            <a:r>
              <a:rPr lang="zh-CN" altLang="en-US" dirty="0" smtClean="0"/>
              <a:t>，仅当所有该类设备都忙时，才把进程挂在该类设备的等待队列上；而只要有一个该类设备可用，系统便进一步计算分配该设备的安全性。 </a:t>
            </a: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en-US" altLang="zh-CN" dirty="0" smtClean="0"/>
              <a:t>        2) </a:t>
            </a:r>
            <a:r>
              <a:rPr lang="zh-CN" altLang="en-US" dirty="0" smtClean="0"/>
              <a:t>考虑多通路情况</a:t>
            </a:r>
          </a:p>
          <a:p>
            <a:r>
              <a:rPr lang="zh-CN" altLang="en-US" dirty="0" smtClean="0"/>
              <a:t>　　为了防止在</a:t>
            </a:r>
            <a:r>
              <a:rPr lang="en-US" altLang="zh-CN" dirty="0" smtClean="0"/>
              <a:t>I/O</a:t>
            </a:r>
            <a:r>
              <a:rPr lang="zh-CN" altLang="en-US" dirty="0" smtClean="0"/>
              <a:t>系统中出现“瓶颈”现象，通常都采用多通路的</a:t>
            </a:r>
            <a:r>
              <a:rPr lang="en-US" altLang="zh-CN" dirty="0" smtClean="0"/>
              <a:t>I/O</a:t>
            </a:r>
            <a:r>
              <a:rPr lang="zh-CN" altLang="en-US" dirty="0" smtClean="0"/>
              <a:t>系统结构。此时对控制器和通道的分配同样要经过几次反复，即若设备</a:t>
            </a:r>
            <a:r>
              <a:rPr lang="en-US" altLang="zh-CN" dirty="0" smtClean="0"/>
              <a:t>(</a:t>
            </a:r>
            <a:r>
              <a:rPr lang="zh-CN" altLang="en-US" dirty="0" smtClean="0"/>
              <a:t>控制器</a:t>
            </a:r>
            <a:r>
              <a:rPr lang="en-US" altLang="zh-CN" dirty="0" smtClean="0"/>
              <a:t>)</a:t>
            </a:r>
            <a:r>
              <a:rPr lang="zh-CN" altLang="en-US" dirty="0" smtClean="0"/>
              <a:t>所连接的第一个控制器</a:t>
            </a:r>
            <a:r>
              <a:rPr lang="en-US" altLang="zh-CN" dirty="0" smtClean="0"/>
              <a:t>(</a:t>
            </a:r>
            <a:r>
              <a:rPr lang="zh-CN" altLang="en-US" dirty="0" smtClean="0"/>
              <a:t>通道</a:t>
            </a:r>
            <a:r>
              <a:rPr lang="en-US" altLang="zh-CN" dirty="0" smtClean="0"/>
              <a:t>)</a:t>
            </a:r>
            <a:r>
              <a:rPr lang="zh-CN" altLang="en-US" dirty="0" smtClean="0"/>
              <a:t>忙时，应查看其所连接的第二个控制器</a:t>
            </a:r>
            <a:r>
              <a:rPr lang="en-US" altLang="zh-CN" dirty="0" smtClean="0"/>
              <a:t>(</a:t>
            </a:r>
            <a:r>
              <a:rPr lang="zh-CN" altLang="en-US" dirty="0" smtClean="0"/>
              <a:t>通道</a:t>
            </a:r>
            <a:r>
              <a:rPr lang="en-US" altLang="zh-CN" dirty="0" smtClean="0"/>
              <a:t>)</a:t>
            </a:r>
            <a:r>
              <a:rPr lang="zh-CN" altLang="en-US" dirty="0" smtClean="0"/>
              <a:t>，仅当所有的控制器</a:t>
            </a:r>
            <a:r>
              <a:rPr lang="en-US" altLang="zh-CN" dirty="0" smtClean="0"/>
              <a:t>(</a:t>
            </a:r>
            <a:r>
              <a:rPr lang="zh-CN" altLang="en-US" dirty="0" smtClean="0"/>
              <a:t>通道</a:t>
            </a:r>
            <a:r>
              <a:rPr lang="en-US" altLang="zh-CN" dirty="0" smtClean="0"/>
              <a:t>)</a:t>
            </a:r>
            <a:r>
              <a:rPr lang="zh-CN" altLang="en-US" dirty="0" smtClean="0"/>
              <a:t>都忙时，此次的控制器</a:t>
            </a:r>
            <a:r>
              <a:rPr lang="en-US" altLang="zh-CN" dirty="0" smtClean="0"/>
              <a:t>(</a:t>
            </a:r>
            <a:r>
              <a:rPr lang="zh-CN" altLang="en-US" dirty="0" smtClean="0"/>
              <a:t>通道</a:t>
            </a:r>
            <a:r>
              <a:rPr lang="en-US" altLang="zh-CN" dirty="0" smtClean="0"/>
              <a:t>)</a:t>
            </a:r>
            <a:r>
              <a:rPr lang="zh-CN" altLang="en-US" dirty="0" smtClean="0"/>
              <a:t>分配才算失败，才把进程挂在控制器</a:t>
            </a:r>
            <a:r>
              <a:rPr lang="en-US" altLang="zh-CN" dirty="0" smtClean="0"/>
              <a:t>(</a:t>
            </a:r>
            <a:r>
              <a:rPr lang="zh-CN" altLang="en-US" dirty="0" smtClean="0"/>
              <a:t>通道</a:t>
            </a:r>
            <a:r>
              <a:rPr lang="en-US" altLang="zh-CN" dirty="0" smtClean="0"/>
              <a:t>)</a:t>
            </a:r>
            <a:r>
              <a:rPr lang="zh-CN" altLang="en-US" dirty="0" smtClean="0"/>
              <a:t>的等待队列上。而只要有一个控制器</a:t>
            </a:r>
            <a:r>
              <a:rPr lang="en-US" altLang="zh-CN" dirty="0" smtClean="0"/>
              <a:t>(</a:t>
            </a:r>
            <a:r>
              <a:rPr lang="zh-CN" altLang="en-US" dirty="0" smtClean="0"/>
              <a:t>通道</a:t>
            </a:r>
            <a:r>
              <a:rPr lang="en-US" altLang="zh-CN" dirty="0" smtClean="0"/>
              <a:t>)</a:t>
            </a:r>
            <a:r>
              <a:rPr lang="zh-CN" altLang="en-US" dirty="0" smtClean="0"/>
              <a:t>可用，系统便可将它分配给进程。 </a:t>
            </a:r>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en-US" altLang="zh-CN" dirty="0" smtClean="0"/>
              <a:t>5.5.4</a:t>
            </a:r>
            <a:r>
              <a:rPr lang="zh-CN" altLang="en-US" dirty="0" smtClean="0"/>
              <a:t>　</a:t>
            </a:r>
            <a:r>
              <a:rPr lang="en-US" altLang="zh-CN" dirty="0" err="1" smtClean="0"/>
              <a:t>SPOOLing</a:t>
            </a:r>
            <a:r>
              <a:rPr lang="zh-CN" altLang="en-US" dirty="0" smtClean="0"/>
              <a:t>技术</a:t>
            </a:r>
          </a:p>
          <a:p>
            <a:r>
              <a:rPr lang="zh-CN" altLang="en-US" dirty="0" smtClean="0"/>
              <a:t>　　</a:t>
            </a:r>
            <a:r>
              <a:rPr lang="en-US" altLang="zh-CN" dirty="0" smtClean="0"/>
              <a:t>1</a:t>
            </a:r>
            <a:r>
              <a:rPr lang="zh-CN" altLang="en-US" dirty="0" smtClean="0"/>
              <a:t>．什么是</a:t>
            </a:r>
            <a:r>
              <a:rPr lang="en-US" altLang="zh-CN" dirty="0" err="1" smtClean="0"/>
              <a:t>SPOOLing</a:t>
            </a:r>
            <a:endParaRPr lang="en-US" altLang="zh-CN" dirty="0" smtClean="0"/>
          </a:p>
          <a:p>
            <a:r>
              <a:rPr lang="zh-CN" altLang="en-US" dirty="0" smtClean="0"/>
              <a:t>　　为了缓和</a:t>
            </a:r>
            <a:r>
              <a:rPr lang="en-US" altLang="zh-CN" dirty="0" smtClean="0"/>
              <a:t>CPU</a:t>
            </a:r>
            <a:r>
              <a:rPr lang="zh-CN" altLang="en-US" dirty="0" smtClean="0"/>
              <a:t>的高速性与</a:t>
            </a:r>
            <a:r>
              <a:rPr lang="en-US" altLang="zh-CN" dirty="0" smtClean="0"/>
              <a:t>I/O</a:t>
            </a:r>
            <a:r>
              <a:rPr lang="zh-CN" altLang="en-US" dirty="0" smtClean="0"/>
              <a:t>设备低速性间的矛盾而引入了脱机输入、脱机输出技术。该技术是利用专门的外围控制机，将低速</a:t>
            </a:r>
            <a:r>
              <a:rPr lang="en-US" altLang="zh-CN" dirty="0" smtClean="0"/>
              <a:t>I/O</a:t>
            </a:r>
            <a:r>
              <a:rPr lang="zh-CN" altLang="en-US" dirty="0" smtClean="0"/>
              <a:t>设备上的数据传送到高速磁盘上；或者相反。事实上，当系统中引入了多道程序技术后，完全可以利用其中的一道程序，来模拟脱机输入时的外围控制机功能，把低速</a:t>
            </a:r>
            <a:r>
              <a:rPr lang="en-US" altLang="zh-CN" dirty="0" smtClean="0"/>
              <a:t>I/O</a:t>
            </a:r>
            <a:r>
              <a:rPr lang="zh-CN" altLang="en-US" dirty="0" smtClean="0"/>
              <a:t>设备上的数据传送到高速磁盘上；</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4" name="文本占位符 3"/>
          <p:cNvSpPr>
            <a:spLocks noGrp="1"/>
          </p:cNvSpPr>
          <p:nvPr>
            <p:ph type="body" sz="quarter" idx="13"/>
          </p:nvPr>
        </p:nvSpPr>
        <p:spPr/>
        <p:txBody>
          <a:bodyPr/>
          <a:lstStyle/>
          <a:p>
            <a:r>
              <a:rPr lang="zh-CN" altLang="en-US" dirty="0" smtClean="0"/>
              <a:t>再用另一道程序来模拟脱机输出时外围控制机的功能，把数据从磁盘传送到低速输出设备上。这样，便可在主机的直接控制下，实现脱机输入、输出功能。此时的外围操作与</a:t>
            </a:r>
            <a:r>
              <a:rPr lang="en-US" altLang="zh-CN" dirty="0" smtClean="0"/>
              <a:t>CPU</a:t>
            </a:r>
            <a:r>
              <a:rPr lang="zh-CN" altLang="en-US" dirty="0" smtClean="0"/>
              <a:t>对数据的处理同时进行，我们把这种在联机情况下实现的同时外围操作称为</a:t>
            </a:r>
            <a:r>
              <a:rPr lang="en-US" altLang="zh-CN" dirty="0" err="1" smtClean="0"/>
              <a:t>SPOOLing</a:t>
            </a:r>
            <a:r>
              <a:rPr lang="en-US" altLang="zh-CN" dirty="0" smtClean="0"/>
              <a:t>(</a:t>
            </a:r>
            <a:r>
              <a:rPr lang="en-US" altLang="zh-CN" dirty="0" err="1" smtClean="0"/>
              <a:t>Simultaneaus</a:t>
            </a:r>
            <a:r>
              <a:rPr lang="en-US" altLang="zh-CN" dirty="0" smtClean="0"/>
              <a:t> </a:t>
            </a:r>
            <a:r>
              <a:rPr lang="en-US" altLang="zh-CN" dirty="0" err="1" smtClean="0"/>
              <a:t>Periphernal</a:t>
            </a:r>
            <a:r>
              <a:rPr lang="en-US" altLang="zh-CN" dirty="0" smtClean="0"/>
              <a:t> Operating On Line)</a:t>
            </a:r>
            <a:r>
              <a:rPr lang="zh-CN" altLang="en-US" dirty="0" smtClean="0"/>
              <a:t>，或称为假脱机操作。</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4" name="文本占位符 3"/>
          <p:cNvSpPr>
            <a:spLocks noGrp="1"/>
          </p:cNvSpPr>
          <p:nvPr>
            <p:ph type="body" sz="quarter" idx="13"/>
          </p:nvPr>
        </p:nvSpPr>
        <p:spPr/>
        <p:txBody>
          <a:bodyPr/>
          <a:lstStyle/>
          <a:p>
            <a:r>
              <a:rPr lang="zh-CN" altLang="en-US" dirty="0" smtClean="0"/>
              <a:t>　　</a:t>
            </a:r>
            <a:r>
              <a:rPr lang="en-US" altLang="zh-CN" dirty="0" smtClean="0"/>
              <a:t>2</a:t>
            </a:r>
            <a:r>
              <a:rPr lang="zh-CN" altLang="en-US" dirty="0" smtClean="0"/>
              <a:t>．</a:t>
            </a:r>
            <a:r>
              <a:rPr lang="en-US" altLang="zh-CN" dirty="0" err="1" smtClean="0"/>
              <a:t>SPOOLing</a:t>
            </a:r>
            <a:r>
              <a:rPr lang="zh-CN" altLang="en-US" dirty="0" smtClean="0"/>
              <a:t>系统的组成</a:t>
            </a:r>
          </a:p>
          <a:p>
            <a:endParaRPr lang="zh-CN" altLang="en-US" dirty="0"/>
          </a:p>
        </p:txBody>
      </p:sp>
      <p:graphicFrame>
        <p:nvGraphicFramePr>
          <p:cNvPr id="71682" name="Object 2"/>
          <p:cNvGraphicFramePr>
            <a:graphicFrameLocks noChangeAspect="1"/>
          </p:cNvGraphicFramePr>
          <p:nvPr/>
        </p:nvGraphicFramePr>
        <p:xfrm>
          <a:off x="0" y="2060848"/>
          <a:ext cx="8763000" cy="3233738"/>
        </p:xfrm>
        <a:graphic>
          <a:graphicData uri="http://schemas.openxmlformats.org/presentationml/2006/ole">
            <mc:AlternateContent xmlns:mc="http://schemas.openxmlformats.org/markup-compatibility/2006">
              <mc:Choice xmlns:v="urn:schemas-microsoft-com:vml" Requires="v">
                <p:oleObj spid="_x0000_s71686" r:id="rId3" imgW="3107010" imgH="1145063" progId="Visio.Drawing.4">
                  <p:embed/>
                </p:oleObj>
              </mc:Choice>
              <mc:Fallback>
                <p:oleObj r:id="rId3" imgW="3107010" imgH="1145063"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60848"/>
                        <a:ext cx="8763000" cy="323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zh-CN" altLang="en-US" dirty="0" smtClean="0"/>
              <a:t>　　</a:t>
            </a:r>
            <a:r>
              <a:rPr lang="en-US" altLang="zh-CN" dirty="0" smtClean="0"/>
              <a:t>3</a:t>
            </a:r>
            <a:r>
              <a:rPr lang="zh-CN" altLang="en-US" dirty="0" smtClean="0"/>
              <a:t>．共享打印机</a:t>
            </a:r>
          </a:p>
          <a:p>
            <a:r>
              <a:rPr lang="zh-CN" altLang="en-US" dirty="0" smtClean="0"/>
              <a:t>       当用户进程请求打印输出时，</a:t>
            </a:r>
            <a:r>
              <a:rPr lang="en-US" altLang="zh-CN" dirty="0" err="1" smtClean="0"/>
              <a:t>SPOOLing</a:t>
            </a:r>
            <a:r>
              <a:rPr lang="zh-CN" altLang="en-US" dirty="0" smtClean="0"/>
              <a:t>系统同意为它打印输出，但并不真正立即把打印机分配给该用户进程，而只为它做两件事：① 由输出进程在输出井中为之申请一个空闲磁盘块区，并将要打印的数据送入其中；② 输出进程再为用户进程申请一张空白的用户请求打印表，并将用户的打印要求填入其中，再将该表挂到请求打印队列上。如果还有进程要求打印输出，系统仍可接受该请求，也同样为该进程做上述两件事。</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4" name="文本占位符 3"/>
          <p:cNvSpPr>
            <a:spLocks noGrp="1"/>
          </p:cNvSpPr>
          <p:nvPr>
            <p:ph type="body" sz="quarter" idx="13"/>
          </p:nvPr>
        </p:nvSpPr>
        <p:spPr/>
        <p:txBody>
          <a:bodyPr>
            <a:normAutofit fontScale="92500"/>
          </a:bodyPr>
          <a:lstStyle/>
          <a:p>
            <a:r>
              <a:rPr lang="zh-CN" altLang="en-US" dirty="0" smtClean="0">
                <a:latin typeface="宋体" charset="-122"/>
              </a:rPr>
              <a:t>    如果打印机空闲，输出进程将从请求打印队列的队首取出一张请求打印表，根据表中的要求将要打印的数据，从输出井传送到内存缓冲区，再由打印机进行打印。打印完后，输出进程再查看请求打印队列中是否还有等待打印的请求表。若有，又取出队列中的第一张表，并根据其中的要求进行打印，如此下去，直至请求打印队列为空，输出进程才将自己阻塞起来。仅当下次再有打印请求时，输出进程才被唤醒。</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4" name="文本占位符 3"/>
          <p:cNvSpPr>
            <a:spLocks noGrp="1"/>
          </p:cNvSpPr>
          <p:nvPr>
            <p:ph type="body" sz="quarter" idx="13"/>
          </p:nvPr>
        </p:nvSpPr>
        <p:spPr/>
        <p:txBody>
          <a:bodyPr/>
          <a:lstStyle/>
          <a:p>
            <a:endParaRPr lang="zh-CN" altLang="en-US" dirty="0"/>
          </a:p>
        </p:txBody>
      </p:sp>
      <p:graphicFrame>
        <p:nvGraphicFramePr>
          <p:cNvPr id="66562" name="Object 2"/>
          <p:cNvGraphicFramePr>
            <a:graphicFrameLocks noChangeAspect="1"/>
          </p:cNvGraphicFramePr>
          <p:nvPr/>
        </p:nvGraphicFramePr>
        <p:xfrm>
          <a:off x="755576" y="1340768"/>
          <a:ext cx="8153400" cy="4151312"/>
        </p:xfrm>
        <a:graphic>
          <a:graphicData uri="http://schemas.openxmlformats.org/presentationml/2006/ole">
            <mc:AlternateContent xmlns:mc="http://schemas.openxmlformats.org/markup-compatibility/2006">
              <mc:Choice xmlns:v="urn:schemas-microsoft-com:vml" Requires="v">
                <p:oleObj spid="_x0000_s66566" r:id="rId3" imgW="3443440" imgH="1757163" progId="Visio.Drawing.4">
                  <p:embed/>
                </p:oleObj>
              </mc:Choice>
              <mc:Fallback>
                <p:oleObj r:id="rId3" imgW="3443440" imgH="1757163"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340768"/>
                        <a:ext cx="8153400" cy="415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文本占位符 3"/>
          <p:cNvSpPr>
            <a:spLocks noGrp="1"/>
          </p:cNvSpPr>
          <p:nvPr>
            <p:ph type="body" sz="quarter" idx="13"/>
          </p:nvPr>
        </p:nvSpPr>
        <p:spPr>
          <a:xfrm>
            <a:off x="395536" y="260648"/>
            <a:ext cx="8207375" cy="5400675"/>
          </a:xfrm>
        </p:spPr>
        <p:txBody>
          <a:bodyPr/>
          <a:lstStyle/>
          <a:p>
            <a:r>
              <a:rPr lang="en-US" altLang="zh-CN" dirty="0" smtClean="0">
                <a:latin typeface="宋体" charset="-122"/>
              </a:rPr>
              <a:t>5.4.2</a:t>
            </a:r>
            <a:r>
              <a:rPr lang="zh-CN" altLang="en-US" dirty="0" smtClean="0">
                <a:latin typeface="宋体" charset="-122"/>
              </a:rPr>
              <a:t>　中断处理程序</a:t>
            </a:r>
          </a:p>
          <a:p>
            <a:endParaRPr lang="zh-CN" altLang="en-US" dirty="0"/>
          </a:p>
        </p:txBody>
      </p:sp>
      <p:graphicFrame>
        <p:nvGraphicFramePr>
          <p:cNvPr id="67586" name="Object 2"/>
          <p:cNvGraphicFramePr>
            <a:graphicFrameLocks noChangeAspect="1"/>
          </p:cNvGraphicFramePr>
          <p:nvPr/>
        </p:nvGraphicFramePr>
        <p:xfrm>
          <a:off x="2627784" y="764704"/>
          <a:ext cx="4752528" cy="5805239"/>
        </p:xfrm>
        <a:graphic>
          <a:graphicData uri="http://schemas.openxmlformats.org/presentationml/2006/ole">
            <mc:AlternateContent xmlns:mc="http://schemas.openxmlformats.org/markup-compatibility/2006">
              <mc:Choice xmlns:v="urn:schemas-microsoft-com:vml" Requires="v">
                <p:oleObj spid="_x0000_s67590" r:id="rId3" imgW="2405270" imgH="2946483" progId="Visio.Drawing.4">
                  <p:embed/>
                </p:oleObj>
              </mc:Choice>
              <mc:Fallback>
                <p:oleObj r:id="rId3" imgW="2405270" imgH="2946483"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764704"/>
                        <a:ext cx="4752528" cy="5805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 name="文本占位符 3"/>
          <p:cNvSpPr>
            <a:spLocks noGrp="1"/>
          </p:cNvSpPr>
          <p:nvPr>
            <p:ph type="body" sz="quarter" idx="13"/>
          </p:nvPr>
        </p:nvSpPr>
        <p:spPr/>
        <p:txBody>
          <a:bodyPr/>
          <a:lstStyle/>
          <a:p>
            <a:r>
              <a:rPr lang="en-US" altLang="zh-CN" dirty="0" smtClean="0"/>
              <a:t>5.4.3</a:t>
            </a:r>
            <a:r>
              <a:rPr lang="zh-CN" altLang="en-US" dirty="0" smtClean="0"/>
              <a:t>　设备驱动程序</a:t>
            </a:r>
          </a:p>
          <a:p>
            <a:r>
              <a:rPr lang="zh-CN" altLang="en-US" dirty="0" smtClean="0">
                <a:latin typeface="宋体" charset="-122"/>
              </a:rPr>
              <a:t>    设备驱动程序通常又称为设备处理程序，它是</a:t>
            </a:r>
            <a:r>
              <a:rPr lang="en-US" altLang="zh-CN" dirty="0" smtClean="0"/>
              <a:t>I/O</a:t>
            </a:r>
            <a:r>
              <a:rPr lang="zh-CN" altLang="en-US" dirty="0" smtClean="0">
                <a:latin typeface="宋体" charset="-122"/>
              </a:rPr>
              <a:t>进程与设备控制器之间的通信程序，又由于它常以进程的形式存在，故以后就简称之为设备驱动进程。其主要任务是接收上层软件发来的抽象</a:t>
            </a:r>
            <a:r>
              <a:rPr lang="en-US" altLang="zh-CN" dirty="0" smtClean="0"/>
              <a:t>I/O</a:t>
            </a:r>
            <a:r>
              <a:rPr lang="zh-CN" altLang="en-US" dirty="0" smtClean="0">
                <a:latin typeface="宋体" charset="-122"/>
              </a:rPr>
              <a:t>要求，如</a:t>
            </a:r>
            <a:r>
              <a:rPr lang="en-US" altLang="zh-CN" dirty="0" smtClean="0"/>
              <a:t>read</a:t>
            </a:r>
            <a:r>
              <a:rPr lang="zh-CN" altLang="en-US" dirty="0" smtClean="0">
                <a:latin typeface="宋体" charset="-122"/>
              </a:rPr>
              <a:t>或</a:t>
            </a:r>
            <a:r>
              <a:rPr lang="en-US" altLang="zh-CN" dirty="0" smtClean="0"/>
              <a:t>write</a:t>
            </a:r>
            <a:r>
              <a:rPr lang="zh-CN" altLang="en-US" dirty="0" smtClean="0">
                <a:latin typeface="宋体" charset="-122"/>
              </a:rPr>
              <a:t>命令，在把它转换为具体要求后，发送给设备控制器，启动设备去执行；此外，它也将由设备控制器发来的信号传送给上层软件。</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文本占位符 3"/>
          <p:cNvSpPr>
            <a:spLocks noGrp="1"/>
          </p:cNvSpPr>
          <p:nvPr>
            <p:ph type="body" sz="quarter" idx="13"/>
          </p:nvPr>
        </p:nvSpPr>
        <p:spPr/>
        <p:txBody>
          <a:bodyPr/>
          <a:lstStyle/>
          <a:p>
            <a:pPr algn="just">
              <a:lnSpc>
                <a:spcPct val="120000"/>
              </a:lnSpc>
              <a:spcBef>
                <a:spcPct val="50000"/>
              </a:spcBef>
            </a:pPr>
            <a:r>
              <a:rPr lang="zh-CN" altLang="en-US" dirty="0" smtClean="0">
                <a:latin typeface="宋体" charset="-122"/>
              </a:rPr>
              <a:t>以下是设备驱动程序的处理过程。</a:t>
            </a:r>
          </a:p>
          <a:p>
            <a:pPr algn="just">
              <a:lnSpc>
                <a:spcPct val="120000"/>
              </a:lnSpc>
              <a:spcBef>
                <a:spcPct val="50000"/>
              </a:spcBef>
            </a:pPr>
            <a:r>
              <a:rPr lang="zh-CN" altLang="en-US" dirty="0" smtClean="0">
                <a:latin typeface="宋体" charset="-122"/>
              </a:rPr>
              <a:t>　　</a:t>
            </a:r>
            <a:r>
              <a:rPr lang="en-US" altLang="zh-CN" dirty="0" smtClean="0">
                <a:latin typeface="宋体" charset="-122"/>
              </a:rPr>
              <a:t>1) </a:t>
            </a:r>
            <a:r>
              <a:rPr lang="zh-CN" altLang="en-US" dirty="0" smtClean="0">
                <a:latin typeface="宋体" charset="-122"/>
              </a:rPr>
              <a:t>将抽象要求转换为具体要求</a:t>
            </a:r>
            <a:endParaRPr lang="en-US" altLang="zh-CN" dirty="0" smtClean="0">
              <a:latin typeface="宋体" charset="-122"/>
            </a:endParaRPr>
          </a:p>
          <a:p>
            <a:pPr algn="just">
              <a:lnSpc>
                <a:spcPct val="120000"/>
              </a:lnSpc>
              <a:spcBef>
                <a:spcPct val="50000"/>
              </a:spcBef>
            </a:pPr>
            <a:r>
              <a:rPr lang="zh-CN" altLang="en-US" dirty="0" smtClean="0">
                <a:latin typeface="宋体" charset="-122"/>
              </a:rPr>
              <a:t>　　</a:t>
            </a:r>
            <a:r>
              <a:rPr lang="en-US" altLang="zh-CN" dirty="0" smtClean="0">
                <a:latin typeface="宋体" charset="-122"/>
              </a:rPr>
              <a:t>2) </a:t>
            </a:r>
            <a:r>
              <a:rPr lang="zh-CN" altLang="en-US" dirty="0" smtClean="0">
                <a:latin typeface="宋体" charset="-122"/>
              </a:rPr>
              <a:t>检查</a:t>
            </a:r>
            <a:r>
              <a:rPr lang="en-US" altLang="zh-CN" dirty="0" smtClean="0">
                <a:latin typeface="宋体" charset="-122"/>
              </a:rPr>
              <a:t>I/O</a:t>
            </a:r>
            <a:r>
              <a:rPr lang="zh-CN" altLang="en-US" dirty="0" smtClean="0">
                <a:latin typeface="宋体" charset="-122"/>
              </a:rPr>
              <a:t>请求的合法性</a:t>
            </a:r>
          </a:p>
          <a:p>
            <a:pPr algn="just">
              <a:lnSpc>
                <a:spcPct val="120000"/>
              </a:lnSpc>
              <a:spcBef>
                <a:spcPct val="50000"/>
              </a:spcBef>
            </a:pPr>
            <a:r>
              <a:rPr lang="zh-CN" altLang="en-US" dirty="0" smtClean="0">
                <a:latin typeface="宋体" charset="-122"/>
              </a:rPr>
              <a:t>　　</a:t>
            </a:r>
            <a:r>
              <a:rPr lang="en-US" altLang="zh-CN" dirty="0" smtClean="0">
                <a:latin typeface="宋体" charset="-122"/>
              </a:rPr>
              <a:t>3) </a:t>
            </a:r>
            <a:r>
              <a:rPr lang="zh-CN" altLang="en-US" dirty="0" smtClean="0">
                <a:latin typeface="宋体" charset="-122"/>
              </a:rPr>
              <a:t>读出和检查设备的状态</a:t>
            </a:r>
          </a:p>
          <a:p>
            <a:pPr algn="just">
              <a:lnSpc>
                <a:spcPct val="120000"/>
              </a:lnSpc>
              <a:spcBef>
                <a:spcPct val="50000"/>
              </a:spcBef>
            </a:pPr>
            <a:r>
              <a:rPr lang="zh-CN" altLang="en-US" dirty="0" smtClean="0">
                <a:latin typeface="宋体" charset="-122"/>
              </a:rPr>
              <a:t>　　</a:t>
            </a:r>
            <a:r>
              <a:rPr lang="en-US" altLang="zh-CN" dirty="0" smtClean="0">
                <a:latin typeface="宋体" charset="-122"/>
              </a:rPr>
              <a:t>4) </a:t>
            </a:r>
            <a:r>
              <a:rPr lang="zh-CN" altLang="en-US" dirty="0" smtClean="0">
                <a:latin typeface="宋体" charset="-122"/>
              </a:rPr>
              <a:t>传送必要的参数</a:t>
            </a:r>
          </a:p>
          <a:p>
            <a:pPr algn="just">
              <a:lnSpc>
                <a:spcPct val="120000"/>
              </a:lnSpc>
              <a:spcBef>
                <a:spcPct val="50000"/>
              </a:spcBef>
            </a:pPr>
            <a:r>
              <a:rPr lang="zh-CN" altLang="en-US" dirty="0" smtClean="0">
                <a:latin typeface="宋体" charset="-122"/>
              </a:rPr>
              <a:t>　　</a:t>
            </a:r>
            <a:r>
              <a:rPr lang="en-US" altLang="zh-CN" dirty="0" smtClean="0">
                <a:latin typeface="宋体" charset="-122"/>
              </a:rPr>
              <a:t>5) </a:t>
            </a:r>
            <a:r>
              <a:rPr lang="zh-CN" altLang="en-US" dirty="0" smtClean="0">
                <a:latin typeface="宋体" charset="-122"/>
              </a:rPr>
              <a:t>工作方式的设置</a:t>
            </a:r>
          </a:p>
          <a:p>
            <a:pPr algn="just">
              <a:lnSpc>
                <a:spcPct val="120000"/>
              </a:lnSpc>
              <a:spcBef>
                <a:spcPct val="50000"/>
              </a:spcBef>
            </a:pPr>
            <a:r>
              <a:rPr lang="zh-CN" altLang="en-US" dirty="0" smtClean="0">
                <a:latin typeface="宋体" charset="-122"/>
              </a:rPr>
              <a:t>　　</a:t>
            </a:r>
            <a:r>
              <a:rPr lang="en-US" altLang="zh-CN" dirty="0" smtClean="0">
                <a:latin typeface="宋体" charset="-122"/>
              </a:rPr>
              <a:t>6) </a:t>
            </a:r>
            <a:r>
              <a:rPr lang="zh-CN" altLang="en-US" dirty="0" smtClean="0">
                <a:latin typeface="宋体" charset="-122"/>
              </a:rPr>
              <a:t>启动</a:t>
            </a:r>
            <a:r>
              <a:rPr lang="en-US" altLang="zh-CN" dirty="0" smtClean="0">
                <a:latin typeface="宋体" charset="-122"/>
              </a:rPr>
              <a:t>I/O</a:t>
            </a:r>
            <a:r>
              <a:rPr lang="zh-CN" altLang="en-US" dirty="0" smtClean="0">
                <a:latin typeface="宋体" charset="-122"/>
              </a:rPr>
              <a:t>设备</a:t>
            </a:r>
          </a:p>
          <a:p>
            <a:pPr algn="just">
              <a:lnSpc>
                <a:spcPct val="120000"/>
              </a:lnSpc>
              <a:spcBef>
                <a:spcPct val="50000"/>
              </a:spcBef>
            </a:pPr>
            <a:endParaRPr lang="zh-CN" altLang="en-US" dirty="0" smtClean="0">
              <a:latin typeface="宋体" charset="-122"/>
            </a:endParaRP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4" name="文本占位符 3"/>
          <p:cNvSpPr>
            <a:spLocks noGrp="1"/>
          </p:cNvSpPr>
          <p:nvPr>
            <p:ph type="body" sz="quarter" idx="13"/>
          </p:nvPr>
        </p:nvSpPr>
        <p:spPr/>
        <p:txBody>
          <a:bodyPr/>
          <a:lstStyle/>
          <a:p>
            <a:r>
              <a:rPr lang="en-US" altLang="zh-CN" dirty="0" smtClean="0"/>
              <a:t>5.4.4  </a:t>
            </a:r>
            <a:r>
              <a:rPr lang="zh-CN" altLang="en-US" dirty="0" smtClean="0"/>
              <a:t>设备独立性软件</a:t>
            </a:r>
          </a:p>
          <a:p>
            <a:r>
              <a:rPr lang="zh-CN" altLang="en-US" dirty="0" smtClean="0"/>
              <a:t>　　</a:t>
            </a:r>
            <a:r>
              <a:rPr lang="en-US" altLang="zh-CN" dirty="0" smtClean="0"/>
              <a:t>1</a:t>
            </a:r>
            <a:r>
              <a:rPr lang="zh-CN" altLang="en-US" dirty="0" smtClean="0"/>
              <a:t>．设备独立性的概念</a:t>
            </a:r>
            <a:endParaRPr lang="en-US" altLang="zh-CN" dirty="0" smtClean="0"/>
          </a:p>
          <a:p>
            <a:r>
              <a:rPr lang="zh-CN" altLang="en-US" dirty="0" smtClean="0">
                <a:latin typeface="宋体" charset="-122"/>
              </a:rPr>
              <a:t>    在现代</a:t>
            </a:r>
            <a:r>
              <a:rPr lang="en-US" altLang="zh-CN" dirty="0" smtClean="0"/>
              <a:t>OS</a:t>
            </a:r>
            <a:r>
              <a:rPr lang="zh-CN" altLang="en-US" dirty="0" smtClean="0">
                <a:latin typeface="宋体" charset="-122"/>
              </a:rPr>
              <a:t>中都毫无例外地实现了设备独立性</a:t>
            </a:r>
            <a:r>
              <a:rPr lang="en-US" altLang="zh-CN" dirty="0" smtClean="0"/>
              <a:t>(Device Independence)</a:t>
            </a:r>
            <a:r>
              <a:rPr lang="zh-CN" altLang="en-US" dirty="0" smtClean="0">
                <a:latin typeface="宋体" charset="-122"/>
              </a:rPr>
              <a:t>，也称为设备无关性。其基本含义是</a:t>
            </a:r>
            <a:r>
              <a:rPr lang="en-US" altLang="zh-CN" dirty="0" smtClean="0"/>
              <a:t>: </a:t>
            </a:r>
            <a:r>
              <a:rPr lang="zh-CN" altLang="en-US" dirty="0" smtClean="0">
                <a:latin typeface="宋体" charset="-122"/>
              </a:rPr>
              <a:t>应用程序独立于具体使用的物理设备。</a:t>
            </a:r>
            <a:endParaRPr lang="zh-CN" altLang="en-US"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文本占位符 3"/>
          <p:cNvSpPr>
            <a:spLocks noGrp="1"/>
          </p:cNvSpPr>
          <p:nvPr>
            <p:ph type="body" sz="quarter" idx="13"/>
          </p:nvPr>
        </p:nvSpPr>
        <p:spPr/>
        <p:txBody>
          <a:bodyPr/>
          <a:lstStyle/>
          <a:p>
            <a:r>
              <a:rPr lang="zh-CN" altLang="en-US" dirty="0" smtClean="0">
                <a:latin typeface="宋体" charset="-122"/>
              </a:rPr>
              <a:t>    为了实现设备独立性而引入了逻辑设备和物理设备这两个概念。在应用程序中，使用逻辑设备名称来请求使用某类设备；而系统在实际执行时，还必须使用物理设备名称。因此，系统须具有将逻辑设备名称转换为某物理设备名称的功能，这非常类似于存储器管理中所介绍的逻辑地址和物理地址的概念。</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12928</TotalTime>
  <Words>826</Words>
  <Application>Microsoft Office PowerPoint</Application>
  <PresentationFormat>全屏显示(4:3)</PresentationFormat>
  <Paragraphs>137</Paragraphs>
  <Slides>38</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质朴</vt:lpstr>
      <vt:lpstr>VISIO 4 Drawing</vt:lpstr>
      <vt:lpstr>第十八讲</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wx</cp:lastModifiedBy>
  <cp:revision>692</cp:revision>
  <dcterms:created xsi:type="dcterms:W3CDTF">2013-09-15T00:45:06Z</dcterms:created>
  <dcterms:modified xsi:type="dcterms:W3CDTF">2014-11-24T17:55:03Z</dcterms:modified>
</cp:coreProperties>
</file>