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kswp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handoutMasterIdLst>
    <p:handoutMasterId r:id="rId43"/>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96"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27" autoAdjust="0"/>
    <p:restoredTop sz="96329" autoAdjust="0"/>
  </p:normalViewPr>
  <p:slideViewPr>
    <p:cSldViewPr>
      <p:cViewPr varScale="1">
        <p:scale>
          <a:sx n="88" d="100"/>
          <a:sy n="88" d="100"/>
        </p:scale>
        <p:origin x="-222" y="-102"/>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A32085-39C4-4D72-A10E-FF16FF987031}" type="datetimeFigureOut">
              <a:rPr lang="zh-CN" altLang="en-US" smtClean="0"/>
              <a:pPr/>
              <a:t>2014/12/2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78C39E-73C8-4A1F-81CA-66DC4A8B0096}" type="slidenum">
              <a:rPr lang="zh-CN" altLang="en-US" smtClean="0"/>
              <a:pPr/>
              <a:t>‹#›</a:t>
            </a:fld>
            <a:endParaRPr lang="zh-CN" altLang="en-US"/>
          </a:p>
        </p:txBody>
      </p:sp>
    </p:spTree>
    <p:extLst>
      <p:ext uri="{BB962C8B-B14F-4D97-AF65-F5344CB8AC3E}">
        <p14:creationId xmlns:p14="http://schemas.microsoft.com/office/powerpoint/2010/main" val="2268165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3AA2D9-0245-4213-A546-AFF980BE33C8}" type="datetimeFigureOut">
              <a:rPr lang="zh-CN" altLang="en-US" smtClean="0"/>
              <a:pPr/>
              <a:t>2014/12/2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6C97FA-DC5D-4BAC-9F14-F824A46E9B8F}" type="slidenum">
              <a:rPr lang="zh-CN" altLang="en-US" smtClean="0"/>
              <a:pPr/>
              <a:t>‹#›</a:t>
            </a:fld>
            <a:endParaRPr lang="zh-CN" altLang="en-US"/>
          </a:p>
        </p:txBody>
      </p:sp>
    </p:spTree>
    <p:extLst>
      <p:ext uri="{BB962C8B-B14F-4D97-AF65-F5344CB8AC3E}">
        <p14:creationId xmlns:p14="http://schemas.microsoft.com/office/powerpoint/2010/main" val="34624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latin typeface="宋体" pitchFamily="2" charset="-122"/>
            </a:endParaRPr>
          </a:p>
          <a:p>
            <a:endParaRPr lang="zh-CN" altLang="en-US" dirty="0"/>
          </a:p>
        </p:txBody>
      </p:sp>
      <p:sp>
        <p:nvSpPr>
          <p:cNvPr id="4" name="灯片编号占位符 3"/>
          <p:cNvSpPr>
            <a:spLocks noGrp="1"/>
          </p:cNvSpPr>
          <p:nvPr>
            <p:ph type="sldNum" sz="quarter" idx="10"/>
          </p:nvPr>
        </p:nvSpPr>
        <p:spPr/>
        <p:txBody>
          <a:bodyPr/>
          <a:lstStyle/>
          <a:p>
            <a:fld id="{A66C97FA-DC5D-4BAC-9F14-F824A46E9B8F}" type="slidenum">
              <a:rPr lang="zh-CN" altLang="en-US" smtClean="0"/>
              <a:pPr/>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530424"/>
            <a:ext cx="8229600" cy="666328"/>
          </a:xfrm>
        </p:spPr>
        <p:txBody>
          <a:bodyPr>
            <a:normAutofit/>
          </a:bodyPr>
          <a:lstStyle>
            <a:lvl1pPr>
              <a:defRPr sz="4000"/>
            </a:lvl1pPr>
          </a:lstStyle>
          <a:p>
            <a:r>
              <a:rPr kumimoji="0" lang="zh-CN" altLang="en-US" dirty="0" smtClean="0"/>
              <a:t>单击此处编辑母版标题样式</a:t>
            </a:r>
            <a:endParaRPr kumimoji="0"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dirty="0"/>
          </a:p>
        </p:txBody>
      </p:sp>
      <p:sp>
        <p:nvSpPr>
          <p:cNvPr id="7" name="内容占位符 10"/>
          <p:cNvSpPr>
            <a:spLocks noGrp="1"/>
          </p:cNvSpPr>
          <p:nvPr>
            <p:ph sz="quarter" idx="2"/>
          </p:nvPr>
        </p:nvSpPr>
        <p:spPr>
          <a:xfrm>
            <a:off x="467544" y="1412776"/>
            <a:ext cx="8208912" cy="4824536"/>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8" name="TextBox 7"/>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04392" y="1997224"/>
            <a:ext cx="6858000" cy="1066800"/>
          </a:xfrm>
        </p:spPr>
        <p:txBody>
          <a:bodyPr anchor="t" anchorCtr="0">
            <a:noAutofit/>
          </a:bodyPr>
          <a:lstStyle>
            <a:lvl1pPr algn="ctr">
              <a:buNone/>
              <a:defRPr sz="4800" b="1" cap="none" baseline="0"/>
            </a:lvl1p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1280592" y="3292624"/>
            <a:ext cx="6781800" cy="1143000"/>
          </a:xfrm>
        </p:spPr>
        <p:txBody>
          <a:bodyPr anchor="t" anchorCtr="0">
            <a:normAutofit/>
          </a:bodyPr>
          <a:lstStyle>
            <a:lvl1pPr marL="0" indent="0" algn="ctr">
              <a:buNone/>
              <a:defRPr sz="3600" b="1">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dirty="0" smtClean="0"/>
              <a:t>单击此处编辑母版文本样式</a:t>
            </a:r>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899592" y="1844824"/>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400"/>
          </a:p>
        </p:txBody>
      </p:sp>
      <p:sp>
        <p:nvSpPr>
          <p:cNvPr id="8" name="矩形 7"/>
          <p:cNvSpPr/>
          <p:nvPr/>
        </p:nvSpPr>
        <p:spPr>
          <a:xfrm>
            <a:off x="959024" y="1844824"/>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TextBox 9"/>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第五章 设备管理</a:t>
            </a:r>
            <a:endParaRPr lang="zh-CN" altLang="en-US" sz="2400" u="wavyDbl" baseline="0" dirty="0">
              <a:uFill>
                <a:solidFill>
                  <a:srgbClr val="7030A0"/>
                </a:solidFill>
              </a:uFill>
            </a:endParaRPr>
          </a:p>
        </p:txBody>
      </p:sp>
      <p:sp>
        <p:nvSpPr>
          <p:cNvPr id="11" name="TextBox 10"/>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extBox 7"/>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第五章 设备管理</a:t>
            </a:r>
            <a:endParaRPr lang="zh-CN" altLang="en-US" sz="2400" u="wavyDbl" baseline="0" dirty="0">
              <a:uFill>
                <a:solidFill>
                  <a:srgbClr val="7030A0"/>
                </a:solidFill>
              </a:uFill>
            </a:endParaRPr>
          </a:p>
        </p:txBody>
      </p:sp>
      <p:sp>
        <p:nvSpPr>
          <p:cNvPr id="17" name="文本占位符 16"/>
          <p:cNvSpPr>
            <a:spLocks noGrp="1"/>
          </p:cNvSpPr>
          <p:nvPr>
            <p:ph type="body" sz="quarter" idx="13"/>
          </p:nvPr>
        </p:nvSpPr>
        <p:spPr>
          <a:xfrm>
            <a:off x="468313" y="692150"/>
            <a:ext cx="8207375" cy="5400675"/>
          </a:xfrm>
        </p:spPr>
        <p:txBody>
          <a:bodyPr>
            <a:normAutofit/>
          </a:bodyPr>
          <a:lstStyle>
            <a:lvl1pPr marL="0" indent="0">
              <a:lnSpc>
                <a:spcPct val="150000"/>
              </a:lnSpc>
              <a:spcBef>
                <a:spcPts val="0"/>
              </a:spcBef>
              <a:buNone/>
              <a:defRPr sz="2800" b="1">
                <a:latin typeface="Times New Roman" pitchFamily="18" charset="0"/>
                <a:cs typeface="Times New Roman" pitchFamily="18" charset="0"/>
              </a:defRPr>
            </a:lvl1pPr>
          </a:lstStyle>
          <a:p>
            <a:pPr lvl="0"/>
            <a:endParaRPr lang="zh-CN" altLang="en-US" dirty="0"/>
          </a:p>
        </p:txBody>
      </p:sp>
      <p:sp>
        <p:nvSpPr>
          <p:cNvPr id="9" name="TextBox 8"/>
          <p:cNvSpPr txBox="1"/>
          <p:nvPr userDrawn="1"/>
        </p:nvSpPr>
        <p:spPr>
          <a:xfrm>
            <a:off x="4860032" y="6353175"/>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rPr>
              <a:t>东北大学秦皇岛分校计算机与通信工程学院</a:t>
            </a:r>
            <a:endParaRPr lang="zh-CN" altLang="en-US" sz="1600"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67544" y="530424"/>
            <a:ext cx="8229600" cy="666328"/>
          </a:xfrm>
          <a:prstGeom prst="rect">
            <a:avLst/>
          </a:prstGeom>
        </p:spPr>
        <p:txBody>
          <a:bodyPr vert="horz" anchor="b" anchorCtr="0">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4DA51B2-21C2-47BA-9CDE-C7A672271031}" type="datetime8">
              <a:rPr lang="zh-CN" altLang="en-US" smtClean="0"/>
              <a:t>2014年12月2日9时4分</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TextBox 11"/>
          <p:cNvSpPr txBox="1"/>
          <p:nvPr userDrawn="1"/>
        </p:nvSpPr>
        <p:spPr>
          <a:xfrm>
            <a:off x="6372200" y="0"/>
            <a:ext cx="2430474" cy="461665"/>
          </a:xfrm>
          <a:prstGeom prst="rect">
            <a:avLst/>
          </a:prstGeom>
          <a:noFill/>
        </p:spPr>
        <p:txBody>
          <a:bodyPr wrap="none" rtlCol="0">
            <a:spAutoFit/>
          </a:bodyPr>
          <a:lstStyle/>
          <a:p>
            <a:r>
              <a:rPr lang="zh-CN" altLang="en-US" sz="2400" u="wavyDbl" baseline="0" dirty="0" smtClean="0">
                <a:uFill>
                  <a:solidFill>
                    <a:srgbClr val="7030A0"/>
                  </a:solidFill>
                </a:uFill>
              </a:rPr>
              <a:t>第五章 设备管理</a:t>
            </a:r>
            <a:endParaRPr lang="zh-CN" altLang="en-US" sz="2400" u="wavyDbl" baseline="0" dirty="0">
              <a:uFill>
                <a:solidFill>
                  <a:srgbClr val="7030A0"/>
                </a:solidFill>
              </a:u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9" r:id="rId3"/>
  </p:sldLayoutIdLst>
  <p:timing>
    <p:tnLst>
      <p:par>
        <p:cTn id="1" dur="indefinite" restart="never" nodeType="tmRoot"/>
      </p:par>
    </p:tnLst>
  </p:timing>
  <p:hf hdr="0" ftr="0" dt="0"/>
  <p:txStyles>
    <p:titleStyle>
      <a:lvl1pPr algn="l" rtl="0" eaLnBrk="1" latinLnBrk="0" hangingPunct="1">
        <a:spcBef>
          <a:spcPct val="0"/>
        </a:spcBef>
        <a:buNone/>
        <a:defRPr kumimoji="0" sz="3200" b="1"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lang="zh-CN" altLang="en-US" sz="3200" b="1" kern="1200" dirty="0" smtClean="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lang="zh-CN" altLang="en-US" sz="3200" b="1" kern="1200" dirty="0" smtClean="0">
          <a:solidFill>
            <a:schemeClr val="tx1"/>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lang="zh-CN" altLang="en-US" sz="3200" b="1" kern="1200" dirty="0" smtClean="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lang="zh-CN" altLang="en-US" sz="3200" b="1" kern="1200" dirty="0" smtClean="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lang="en-US" altLang="en-US" sz="3200" b="1" kern="1200" dirty="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222.doc"/><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Document333.doc"/><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Document444.doc"/><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Document111.doc"/><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第十九讲</a:t>
            </a:r>
            <a:endParaRPr lang="zh-CN" altLang="en-US" b="1" dirty="0"/>
          </a:p>
        </p:txBody>
      </p:sp>
      <p:sp>
        <p:nvSpPr>
          <p:cNvPr id="3" name="副标题 2"/>
          <p:cNvSpPr>
            <a:spLocks noGrp="1"/>
          </p:cNvSpPr>
          <p:nvPr>
            <p:ph type="body" idx="1"/>
          </p:nvPr>
        </p:nvSpPr>
        <p:spPr/>
        <p:txBody>
          <a:bodyPr>
            <a:normAutofit/>
          </a:bodyPr>
          <a:lstStyle/>
          <a:p>
            <a:r>
              <a:rPr lang="zh-CN" altLang="en-US" dirty="0" smtClean="0"/>
              <a:t>设备管理（三）</a:t>
            </a:r>
            <a:endParaRPr lang="en-US" altLang="zh-CN" dirty="0" smtClean="0"/>
          </a:p>
          <a:p>
            <a:endParaRPr lang="zh-CN" altLang="en-US" dirty="0"/>
          </a:p>
        </p:txBody>
      </p:sp>
      <p:sp>
        <p:nvSpPr>
          <p:cNvPr id="5" name="灯片编号占位符 4"/>
          <p:cNvSpPr>
            <a:spLocks noGrp="1"/>
          </p:cNvSpPr>
          <p:nvPr>
            <p:ph type="sldNum" sz="quarter" idx="12"/>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10</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．最短寻道时间优先</a:t>
            </a:r>
            <a:r>
              <a:rPr lang="en-US" altLang="zh-CN" dirty="0" smtClean="0"/>
              <a:t>(SSTF</a:t>
            </a:r>
            <a:r>
              <a:rPr lang="zh-CN" altLang="en-US" dirty="0" smtClean="0"/>
              <a:t>，</a:t>
            </a:r>
            <a:r>
              <a:rPr lang="en-US" altLang="zh-CN" dirty="0" smtClean="0"/>
              <a:t>Shortest Seek Time First)</a:t>
            </a:r>
            <a:endParaRPr lang="zh-CN" altLang="en-US" dirty="0"/>
          </a:p>
        </p:txBody>
      </p:sp>
      <p:graphicFrame>
        <p:nvGraphicFramePr>
          <p:cNvPr id="122882" name="Object 5"/>
          <p:cNvGraphicFramePr>
            <a:graphicFrameLocks noChangeAspect="1"/>
          </p:cNvGraphicFramePr>
          <p:nvPr/>
        </p:nvGraphicFramePr>
        <p:xfrm>
          <a:off x="-684584" y="1772816"/>
          <a:ext cx="10515600" cy="5551487"/>
        </p:xfrm>
        <a:graphic>
          <a:graphicData uri="http://schemas.openxmlformats.org/presentationml/2006/ole">
            <mc:AlternateContent xmlns:mc="http://schemas.openxmlformats.org/markup-compatibility/2006">
              <mc:Choice xmlns:v="urn:schemas-microsoft-com:vml" Requires="v">
                <p:oleObj spid="_x0000_s122887" name="Document" r:id="rId3" imgW="5410800" imgH="2856240" progId="Word.Document.8">
                  <p:embed/>
                </p:oleObj>
              </mc:Choice>
              <mc:Fallback>
                <p:oleObj name="Document" r:id="rId3" imgW="5410800" imgH="285624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584" y="1772816"/>
                        <a:ext cx="10515600" cy="555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11</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．扫描</a:t>
            </a:r>
            <a:r>
              <a:rPr lang="en-US" altLang="zh-CN" dirty="0" smtClean="0"/>
              <a:t>(SCAN)</a:t>
            </a:r>
            <a:r>
              <a:rPr lang="zh-CN" altLang="en-US" dirty="0" smtClean="0"/>
              <a:t>算法</a:t>
            </a:r>
            <a:endParaRPr lang="zh-CN" altLang="en-US" dirty="0"/>
          </a:p>
        </p:txBody>
      </p:sp>
      <p:graphicFrame>
        <p:nvGraphicFramePr>
          <p:cNvPr id="123906" name="Object 5"/>
          <p:cNvGraphicFramePr>
            <a:graphicFrameLocks noChangeAspect="1"/>
          </p:cNvGraphicFramePr>
          <p:nvPr/>
        </p:nvGraphicFramePr>
        <p:xfrm>
          <a:off x="-1620688" y="1700808"/>
          <a:ext cx="12268200" cy="6475413"/>
        </p:xfrm>
        <a:graphic>
          <a:graphicData uri="http://schemas.openxmlformats.org/presentationml/2006/ole">
            <mc:AlternateContent xmlns:mc="http://schemas.openxmlformats.org/markup-compatibility/2006">
              <mc:Choice xmlns:v="urn:schemas-microsoft-com:vml" Requires="v">
                <p:oleObj spid="_x0000_s123911" name="Document" r:id="rId3" imgW="5410800" imgH="2856240" progId="Word.Document.8">
                  <p:embed/>
                </p:oleObj>
              </mc:Choice>
              <mc:Fallback>
                <p:oleObj name="Document" r:id="rId3" imgW="5410800" imgH="285624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688" y="1700808"/>
                        <a:ext cx="12268200" cy="647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12</a:t>
            </a:fld>
            <a:endParaRPr lang="zh-CN" altLang="en-US"/>
          </a:p>
        </p:txBody>
      </p:sp>
      <p:sp>
        <p:nvSpPr>
          <p:cNvPr id="4" name="文本占位符 3"/>
          <p:cNvSpPr>
            <a:spLocks noGrp="1"/>
          </p:cNvSpPr>
          <p:nvPr>
            <p:ph type="body" sz="quarter" idx="13"/>
          </p:nvPr>
        </p:nvSpPr>
        <p:spPr/>
        <p:txBody>
          <a:bodyPr/>
          <a:lstStyle/>
          <a:p>
            <a:r>
              <a:rPr lang="en-US" altLang="zh-CN" dirty="0" smtClean="0"/>
              <a:t>4</a:t>
            </a:r>
            <a:r>
              <a:rPr lang="zh-CN" altLang="en-US" dirty="0" smtClean="0"/>
              <a:t>．循环扫描</a:t>
            </a:r>
            <a:r>
              <a:rPr lang="en-US" altLang="zh-CN" dirty="0" smtClean="0"/>
              <a:t>(CSCAN)</a:t>
            </a:r>
            <a:r>
              <a:rPr lang="zh-CN" altLang="en-US" dirty="0" smtClean="0"/>
              <a:t>算法</a:t>
            </a:r>
            <a:endParaRPr lang="zh-CN" altLang="en-US" dirty="0"/>
          </a:p>
        </p:txBody>
      </p:sp>
      <p:graphicFrame>
        <p:nvGraphicFramePr>
          <p:cNvPr id="124930" name="Object 5"/>
          <p:cNvGraphicFramePr>
            <a:graphicFrameLocks noChangeAspect="1"/>
          </p:cNvGraphicFramePr>
          <p:nvPr/>
        </p:nvGraphicFramePr>
        <p:xfrm>
          <a:off x="-1260648" y="1916832"/>
          <a:ext cx="11658600" cy="6154738"/>
        </p:xfrm>
        <a:graphic>
          <a:graphicData uri="http://schemas.openxmlformats.org/presentationml/2006/ole">
            <mc:AlternateContent xmlns:mc="http://schemas.openxmlformats.org/markup-compatibility/2006">
              <mc:Choice xmlns:v="urn:schemas-microsoft-com:vml" Requires="v">
                <p:oleObj spid="_x0000_s124935" name="Document" r:id="rId3" imgW="5410800" imgH="2856240" progId="Word.Document.8">
                  <p:embed/>
                </p:oleObj>
              </mc:Choice>
              <mc:Fallback>
                <p:oleObj name="Document" r:id="rId3" imgW="5410800" imgH="285624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648" y="1916832"/>
                        <a:ext cx="11658600" cy="615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13</a:t>
            </a:fld>
            <a:endParaRPr lang="zh-CN" altLang="en-US"/>
          </a:p>
        </p:txBody>
      </p:sp>
      <p:sp>
        <p:nvSpPr>
          <p:cNvPr id="4" name="文本占位符 3"/>
          <p:cNvSpPr>
            <a:spLocks noGrp="1"/>
          </p:cNvSpPr>
          <p:nvPr>
            <p:ph type="body" sz="quarter" idx="13"/>
          </p:nvPr>
        </p:nvSpPr>
        <p:spPr>
          <a:xfrm>
            <a:off x="323529" y="692150"/>
            <a:ext cx="8496944" cy="5761186"/>
          </a:xfrm>
        </p:spPr>
        <p:txBody>
          <a:bodyPr>
            <a:normAutofit fontScale="92500" lnSpcReduction="10000"/>
          </a:bodyPr>
          <a:lstStyle/>
          <a:p>
            <a:r>
              <a:rPr lang="en-US" altLang="zh-CN" dirty="0" smtClean="0"/>
              <a:t>5</a:t>
            </a:r>
            <a:r>
              <a:rPr lang="zh-CN" altLang="en-US" dirty="0" smtClean="0"/>
              <a:t>．</a:t>
            </a:r>
            <a:r>
              <a:rPr lang="en-US" altLang="zh-CN" dirty="0" err="1" smtClean="0"/>
              <a:t>NStepSCAN</a:t>
            </a:r>
            <a:r>
              <a:rPr lang="zh-CN" altLang="en-US" dirty="0" smtClean="0"/>
              <a:t>和</a:t>
            </a:r>
            <a:r>
              <a:rPr lang="en-US" altLang="zh-CN" dirty="0" smtClean="0"/>
              <a:t>FSCAN</a:t>
            </a:r>
            <a:r>
              <a:rPr lang="zh-CN" altLang="en-US" dirty="0" smtClean="0"/>
              <a:t>调度算法</a:t>
            </a:r>
          </a:p>
          <a:p>
            <a:r>
              <a:rPr lang="en-US" altLang="zh-CN" dirty="0" smtClean="0"/>
              <a:t>1)  </a:t>
            </a:r>
            <a:r>
              <a:rPr lang="en-US" altLang="zh-CN" dirty="0" err="1" smtClean="0"/>
              <a:t>NStepSCAN</a:t>
            </a:r>
            <a:r>
              <a:rPr lang="zh-CN" altLang="en-US" dirty="0" smtClean="0"/>
              <a:t>算法</a:t>
            </a:r>
          </a:p>
          <a:p>
            <a:r>
              <a:rPr lang="zh-CN" altLang="en-US" dirty="0" smtClean="0"/>
              <a:t>        在</a:t>
            </a:r>
            <a:r>
              <a:rPr lang="en-US" altLang="zh-CN" dirty="0" smtClean="0"/>
              <a:t>SSTF</a:t>
            </a:r>
            <a:r>
              <a:rPr lang="zh-CN" altLang="en-US" dirty="0" smtClean="0"/>
              <a:t>、 </a:t>
            </a:r>
            <a:r>
              <a:rPr lang="en-US" altLang="zh-CN" dirty="0" smtClean="0"/>
              <a:t>SCAN</a:t>
            </a:r>
            <a:r>
              <a:rPr lang="zh-CN" altLang="en-US" dirty="0" smtClean="0"/>
              <a:t>及</a:t>
            </a:r>
            <a:r>
              <a:rPr lang="en-US" altLang="zh-CN" dirty="0" smtClean="0"/>
              <a:t>CSCAN</a:t>
            </a:r>
            <a:r>
              <a:rPr lang="zh-CN" altLang="en-US" dirty="0" smtClean="0"/>
              <a:t>几种调度算法中，都可能会出现磁臂停留在某处不动的情况，例如，有一个或几个进程对某一磁道有较高的访问频率，即这个</a:t>
            </a:r>
            <a:r>
              <a:rPr lang="en-US" altLang="zh-CN" dirty="0" smtClean="0"/>
              <a:t>(</a:t>
            </a:r>
            <a:r>
              <a:rPr lang="zh-CN" altLang="en-US" dirty="0" smtClean="0"/>
              <a:t>些</a:t>
            </a:r>
            <a:r>
              <a:rPr lang="en-US" altLang="zh-CN" dirty="0" smtClean="0"/>
              <a:t>)</a:t>
            </a:r>
            <a:r>
              <a:rPr lang="zh-CN" altLang="en-US" dirty="0" smtClean="0"/>
              <a:t>进程反复请求对某一磁道的</a:t>
            </a:r>
            <a:r>
              <a:rPr lang="en-US" altLang="zh-CN" dirty="0" smtClean="0"/>
              <a:t>I/O</a:t>
            </a:r>
            <a:r>
              <a:rPr lang="zh-CN" altLang="en-US" dirty="0" smtClean="0"/>
              <a:t>操作，从而垄断了整个磁盘设备。我们把这一现象称为“磁臂粘着”</a:t>
            </a:r>
            <a:r>
              <a:rPr lang="en-US" altLang="zh-CN" dirty="0" smtClean="0"/>
              <a:t>(</a:t>
            </a:r>
            <a:r>
              <a:rPr lang="en-US" altLang="zh-CN" dirty="0" err="1" smtClean="0"/>
              <a:t>Armstickiness</a:t>
            </a:r>
            <a:r>
              <a:rPr lang="en-US" altLang="zh-CN" dirty="0" smtClean="0"/>
              <a:t>)</a:t>
            </a:r>
            <a:r>
              <a:rPr lang="zh-CN" altLang="en-US" dirty="0" smtClean="0"/>
              <a:t>。在高密度磁盘上容易出现此情况。</a:t>
            </a:r>
            <a:r>
              <a:rPr lang="en-US" altLang="zh-CN" dirty="0" smtClean="0"/>
              <a:t>N</a:t>
            </a:r>
            <a:r>
              <a:rPr lang="zh-CN" altLang="en-US" dirty="0" smtClean="0"/>
              <a:t>步</a:t>
            </a:r>
            <a:r>
              <a:rPr lang="en-US" altLang="zh-CN" dirty="0" smtClean="0"/>
              <a:t>SCAN</a:t>
            </a:r>
            <a:r>
              <a:rPr lang="zh-CN" altLang="en-US" dirty="0" smtClean="0"/>
              <a:t>算法是将磁盘请求队列分成若干个长度为</a:t>
            </a:r>
            <a:r>
              <a:rPr lang="en-US" altLang="zh-CN" dirty="0" smtClean="0"/>
              <a:t>N</a:t>
            </a:r>
            <a:r>
              <a:rPr lang="zh-CN" altLang="en-US" dirty="0" smtClean="0"/>
              <a:t>的子队列，磁盘调度将按</a:t>
            </a:r>
            <a:r>
              <a:rPr lang="en-US" altLang="zh-CN" dirty="0" smtClean="0"/>
              <a:t>FCFS</a:t>
            </a:r>
            <a:r>
              <a:rPr lang="zh-CN" altLang="en-US" dirty="0" smtClean="0"/>
              <a:t>算法依次处理这些子队列。</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14</a:t>
            </a:fld>
            <a:endParaRPr lang="zh-CN" altLang="en-US"/>
          </a:p>
        </p:txBody>
      </p:sp>
      <p:sp>
        <p:nvSpPr>
          <p:cNvPr id="4" name="文本占位符 3"/>
          <p:cNvSpPr>
            <a:spLocks noGrp="1"/>
          </p:cNvSpPr>
          <p:nvPr>
            <p:ph type="body" sz="quarter" idx="13"/>
          </p:nvPr>
        </p:nvSpPr>
        <p:spPr/>
        <p:txBody>
          <a:bodyPr/>
          <a:lstStyle/>
          <a:p>
            <a:r>
              <a:rPr lang="zh-CN" altLang="en-US" dirty="0" smtClean="0"/>
              <a:t>而每处理一个队列时又是按</a:t>
            </a:r>
            <a:r>
              <a:rPr lang="en-US" altLang="zh-CN" dirty="0" smtClean="0"/>
              <a:t>SCAN</a:t>
            </a:r>
            <a:r>
              <a:rPr lang="zh-CN" altLang="en-US" dirty="0" smtClean="0"/>
              <a:t>算法，对一个队列处理完后，再处理其他队列。当正在处理某子队列时，如果又出现新的磁盘</a:t>
            </a:r>
            <a:r>
              <a:rPr lang="en-US" altLang="zh-CN" dirty="0" smtClean="0"/>
              <a:t>I/O</a:t>
            </a:r>
            <a:r>
              <a:rPr lang="zh-CN" altLang="en-US" dirty="0" smtClean="0"/>
              <a:t>请求，便将新请求进程放入其他队列，这样就可避免出现粘着现象。当</a:t>
            </a:r>
            <a:r>
              <a:rPr lang="en-US" altLang="zh-CN" dirty="0" smtClean="0"/>
              <a:t>N</a:t>
            </a:r>
            <a:r>
              <a:rPr lang="zh-CN" altLang="en-US" dirty="0" smtClean="0"/>
              <a:t>值取得很大时，会使</a:t>
            </a:r>
            <a:r>
              <a:rPr lang="en-US" altLang="zh-CN" dirty="0" smtClean="0"/>
              <a:t>N</a:t>
            </a:r>
            <a:r>
              <a:rPr lang="zh-CN" altLang="en-US" dirty="0" smtClean="0"/>
              <a:t>步扫描法的性能接近于</a:t>
            </a:r>
            <a:r>
              <a:rPr lang="en-US" altLang="zh-CN" dirty="0" smtClean="0"/>
              <a:t>SCAN</a:t>
            </a:r>
            <a:r>
              <a:rPr lang="zh-CN" altLang="en-US" dirty="0" smtClean="0"/>
              <a:t>算法的性能；当</a:t>
            </a:r>
            <a:r>
              <a:rPr lang="en-US" altLang="zh-CN" dirty="0" smtClean="0"/>
              <a:t>N=1</a:t>
            </a:r>
            <a:r>
              <a:rPr lang="zh-CN" altLang="en-US" dirty="0" smtClean="0"/>
              <a:t>时，</a:t>
            </a:r>
            <a:r>
              <a:rPr lang="en-US" altLang="zh-CN" dirty="0" smtClean="0"/>
              <a:t>N</a:t>
            </a:r>
            <a:r>
              <a:rPr lang="zh-CN" altLang="en-US" dirty="0" smtClean="0"/>
              <a:t>步</a:t>
            </a:r>
            <a:r>
              <a:rPr lang="en-US" altLang="zh-CN" dirty="0" smtClean="0"/>
              <a:t>SCAN</a:t>
            </a:r>
            <a:r>
              <a:rPr lang="zh-CN" altLang="en-US" dirty="0" smtClean="0"/>
              <a:t>算法便蜕化为</a:t>
            </a:r>
            <a:r>
              <a:rPr lang="en-US" altLang="zh-CN" dirty="0" smtClean="0"/>
              <a:t>FCFS</a:t>
            </a:r>
            <a:r>
              <a:rPr lang="zh-CN" altLang="en-US" dirty="0" smtClean="0"/>
              <a:t>算法。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
        <p:nvSpPr>
          <p:cNvPr id="4" name="文本占位符 3"/>
          <p:cNvSpPr>
            <a:spLocks noGrp="1"/>
          </p:cNvSpPr>
          <p:nvPr>
            <p:ph type="body" sz="quarter" idx="13"/>
          </p:nvPr>
        </p:nvSpPr>
        <p:spPr/>
        <p:txBody>
          <a:bodyPr/>
          <a:lstStyle/>
          <a:p>
            <a:r>
              <a:rPr lang="en-US" altLang="zh-CN" dirty="0" smtClean="0"/>
              <a:t>2)  FSCAN</a:t>
            </a:r>
            <a:r>
              <a:rPr lang="zh-CN" altLang="en-US" dirty="0" smtClean="0"/>
              <a:t>算法</a:t>
            </a:r>
          </a:p>
          <a:p>
            <a:r>
              <a:rPr lang="zh-CN" altLang="en-US" dirty="0" smtClean="0"/>
              <a:t>　　</a:t>
            </a:r>
            <a:r>
              <a:rPr lang="en-US" altLang="zh-CN" dirty="0" smtClean="0"/>
              <a:t>FSCAN</a:t>
            </a:r>
            <a:r>
              <a:rPr lang="zh-CN" altLang="en-US" dirty="0" smtClean="0"/>
              <a:t>算法实质上是</a:t>
            </a:r>
            <a:r>
              <a:rPr lang="en-US" altLang="zh-CN" dirty="0" smtClean="0"/>
              <a:t>N</a:t>
            </a:r>
            <a:r>
              <a:rPr lang="zh-CN" altLang="en-US" dirty="0" smtClean="0"/>
              <a:t>步</a:t>
            </a:r>
            <a:r>
              <a:rPr lang="en-US" altLang="zh-CN" dirty="0" smtClean="0"/>
              <a:t>SCAN</a:t>
            </a:r>
            <a:r>
              <a:rPr lang="zh-CN" altLang="en-US" dirty="0" smtClean="0"/>
              <a:t>算法的简化，即</a:t>
            </a:r>
            <a:r>
              <a:rPr lang="en-US" altLang="zh-CN" dirty="0" smtClean="0"/>
              <a:t>FSCAN</a:t>
            </a:r>
            <a:r>
              <a:rPr lang="zh-CN" altLang="en-US" dirty="0" smtClean="0"/>
              <a:t>只将磁盘请求队列分成两个子队列。一个是由当前所有请求磁盘</a:t>
            </a:r>
            <a:r>
              <a:rPr lang="en-US" altLang="zh-CN" dirty="0" smtClean="0"/>
              <a:t>I/O</a:t>
            </a:r>
            <a:r>
              <a:rPr lang="zh-CN" altLang="en-US" dirty="0" smtClean="0"/>
              <a:t>的进程形成的队列，由磁盘调度按</a:t>
            </a:r>
            <a:r>
              <a:rPr lang="en-US" altLang="zh-CN" dirty="0" smtClean="0"/>
              <a:t>SCAN</a:t>
            </a:r>
            <a:r>
              <a:rPr lang="zh-CN" altLang="en-US" dirty="0" smtClean="0"/>
              <a:t>算法进行处理。在扫描期间，将新出现的所有请求磁盘</a:t>
            </a:r>
            <a:r>
              <a:rPr lang="en-US" altLang="zh-CN" dirty="0" smtClean="0"/>
              <a:t>I/O</a:t>
            </a:r>
            <a:r>
              <a:rPr lang="zh-CN" altLang="en-US" dirty="0" smtClean="0"/>
              <a:t>的进程，放入另一个等待处理的请求队列。这样，所有的新请求都将被推迟到下一次扫描时处理。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16</a:t>
            </a:fld>
            <a:endParaRPr lang="zh-CN" altLang="en-US"/>
          </a:p>
        </p:txBody>
      </p:sp>
      <p:sp>
        <p:nvSpPr>
          <p:cNvPr id="4" name="文本占位符 3"/>
          <p:cNvSpPr>
            <a:spLocks noGrp="1"/>
          </p:cNvSpPr>
          <p:nvPr>
            <p:ph type="body" sz="quarter" idx="13"/>
          </p:nvPr>
        </p:nvSpPr>
        <p:spPr/>
        <p:txBody>
          <a:bodyPr>
            <a:normAutofit/>
          </a:bodyPr>
          <a:lstStyle/>
          <a:p>
            <a:r>
              <a:rPr lang="en-US" altLang="zh-CN" dirty="0" smtClean="0"/>
              <a:t>5.6.3</a:t>
            </a:r>
            <a:r>
              <a:rPr lang="zh-CN" altLang="en-US" dirty="0" smtClean="0"/>
              <a:t>　磁盘高速缓存</a:t>
            </a:r>
          </a:p>
          <a:p>
            <a:r>
              <a:rPr lang="zh-CN" altLang="en-US" dirty="0" smtClean="0"/>
              <a:t>　　</a:t>
            </a:r>
            <a:r>
              <a:rPr lang="en-US" altLang="zh-CN" dirty="0" smtClean="0"/>
              <a:t>1</a:t>
            </a:r>
            <a:r>
              <a:rPr lang="zh-CN" altLang="en-US" dirty="0" smtClean="0"/>
              <a:t>．磁盘高速缓存的形式</a:t>
            </a:r>
          </a:p>
          <a:p>
            <a:r>
              <a:rPr lang="zh-CN" altLang="en-US" dirty="0" smtClean="0"/>
              <a:t>　　这里所说的磁盘高速缓存，并非通常意义下的内存和</a:t>
            </a:r>
            <a:r>
              <a:rPr lang="en-US" altLang="zh-CN" dirty="0" smtClean="0"/>
              <a:t>CPU</a:t>
            </a:r>
            <a:r>
              <a:rPr lang="zh-CN" altLang="en-US" dirty="0" smtClean="0"/>
              <a:t>之间所增设的一个小容量高速存储器，而是指利用内存中的存储空间来暂存从磁盘中读出的一系列盘块中的信息。因此，这里的高速缓存是一组在逻辑上属于磁盘，而物理上是驻留在内存中的盘块。高速缓存在内存中可分成两种形式。</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17</a:t>
            </a:fld>
            <a:endParaRPr lang="zh-CN" altLang="en-US"/>
          </a:p>
        </p:txBody>
      </p:sp>
      <p:sp>
        <p:nvSpPr>
          <p:cNvPr id="4" name="文本占位符 3"/>
          <p:cNvSpPr>
            <a:spLocks noGrp="1"/>
          </p:cNvSpPr>
          <p:nvPr>
            <p:ph type="body" sz="quarter" idx="13"/>
          </p:nvPr>
        </p:nvSpPr>
        <p:spPr>
          <a:xfrm>
            <a:off x="468313" y="692150"/>
            <a:ext cx="8207375" cy="5617170"/>
          </a:xfrm>
        </p:spPr>
        <p:txBody>
          <a:bodyPr>
            <a:normAutofit fontScale="92500" lnSpcReduction="20000"/>
          </a:bodyPr>
          <a:lstStyle/>
          <a:p>
            <a:r>
              <a:rPr lang="en-US" altLang="zh-CN" dirty="0" smtClean="0"/>
              <a:t>2</a:t>
            </a:r>
            <a:r>
              <a:rPr lang="zh-CN" altLang="en-US" dirty="0" smtClean="0"/>
              <a:t>．数据交付方式</a:t>
            </a:r>
          </a:p>
          <a:p>
            <a:r>
              <a:rPr lang="zh-CN" altLang="en-US" dirty="0" smtClean="0"/>
              <a:t>　　数据交付</a:t>
            </a:r>
            <a:r>
              <a:rPr lang="en-US" altLang="zh-CN" dirty="0" smtClean="0"/>
              <a:t>(Data Delivery)</a:t>
            </a:r>
            <a:r>
              <a:rPr lang="zh-CN" altLang="en-US" dirty="0" smtClean="0"/>
              <a:t>是指将磁盘高速缓存中的数据传送给请求者进程。当有一进程请求访问某个盘块中的数据时，由核心先去查看磁盘高速缓冲器，看其中是否存在进程所需访问的盘块数据的拷贝。若有其拷贝，便直接从高速缓存中提取数据交付给请求者进程，这样，就避免了访盘操作，从而使本次访问速度提高</a:t>
            </a:r>
            <a:r>
              <a:rPr lang="en-US" altLang="zh-CN" dirty="0" smtClean="0"/>
              <a:t>4</a:t>
            </a:r>
            <a:r>
              <a:rPr lang="zh-CN" altLang="en-US" dirty="0" smtClean="0"/>
              <a:t>～</a:t>
            </a:r>
            <a:r>
              <a:rPr lang="en-US" altLang="zh-CN" dirty="0" smtClean="0"/>
              <a:t>6</a:t>
            </a:r>
            <a:r>
              <a:rPr lang="zh-CN" altLang="en-US" dirty="0" smtClean="0"/>
              <a:t>个数量级；否则，应先从磁盘中将所要访问的数据读入并交付给请求者进程，同时也将数据送高速缓存。当以后又需要访问该盘块的数据时，便可直接从高速缓存中提取。 </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18</a:t>
            </a:fld>
            <a:endParaRPr lang="zh-CN" altLang="en-US"/>
          </a:p>
        </p:txBody>
      </p:sp>
      <p:sp>
        <p:nvSpPr>
          <p:cNvPr id="4" name="文本占位符 3"/>
          <p:cNvSpPr>
            <a:spLocks noGrp="1"/>
          </p:cNvSpPr>
          <p:nvPr>
            <p:ph type="body" sz="quarter" idx="13"/>
          </p:nvPr>
        </p:nvSpPr>
        <p:spPr/>
        <p:txBody>
          <a:bodyPr/>
          <a:lstStyle/>
          <a:p>
            <a:r>
              <a:rPr lang="zh-CN" altLang="en-US" dirty="0" smtClean="0"/>
              <a:t>系统可以采取两种方式将数据交付给请求进程：</a:t>
            </a:r>
          </a:p>
          <a:p>
            <a:r>
              <a:rPr lang="zh-CN" altLang="en-US" dirty="0" smtClean="0"/>
              <a:t>　　</a:t>
            </a:r>
            <a:r>
              <a:rPr lang="en-US" altLang="zh-CN" dirty="0" smtClean="0"/>
              <a:t>(1) </a:t>
            </a:r>
            <a:r>
              <a:rPr lang="zh-CN" altLang="en-US" dirty="0" smtClean="0"/>
              <a:t>数据交付。这是直接将高速缓存中的数据，传送到请求者进程的内存工作区中。</a:t>
            </a:r>
          </a:p>
          <a:p>
            <a:r>
              <a:rPr lang="zh-CN" altLang="en-US" dirty="0" smtClean="0"/>
              <a:t>　　</a:t>
            </a:r>
            <a:r>
              <a:rPr lang="en-US" altLang="zh-CN" dirty="0" smtClean="0"/>
              <a:t>(2) </a:t>
            </a:r>
            <a:r>
              <a:rPr lang="zh-CN" altLang="en-US" dirty="0" smtClean="0"/>
              <a:t>指针交付。这是只将指向高速缓存中某区域的指针交付给请求者进程。</a:t>
            </a:r>
          </a:p>
          <a:p>
            <a:r>
              <a:rPr lang="zh-CN" altLang="en-US" dirty="0" smtClean="0"/>
              <a:t>　　后一种方式由于所传送的数据量少，因而节省了数据从磁盘高速缓存到进程的内存工作区的时间。 </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19</a:t>
            </a:fld>
            <a:endParaRPr lang="zh-CN" altLang="en-US"/>
          </a:p>
        </p:txBody>
      </p:sp>
      <p:sp>
        <p:nvSpPr>
          <p:cNvPr id="4" name="文本占位符 3"/>
          <p:cNvSpPr>
            <a:spLocks noGrp="1"/>
          </p:cNvSpPr>
          <p:nvPr>
            <p:ph type="body" sz="quarter" idx="13"/>
          </p:nvPr>
        </p:nvSpPr>
        <p:spPr/>
        <p:txBody>
          <a:bodyPr/>
          <a:lstStyle/>
          <a:p>
            <a:r>
              <a:rPr lang="en-US" altLang="zh-CN" dirty="0" smtClean="0"/>
              <a:t>3</a:t>
            </a:r>
            <a:r>
              <a:rPr lang="zh-CN" altLang="en-US" dirty="0" smtClean="0"/>
              <a:t>．置换算法</a:t>
            </a:r>
          </a:p>
          <a:p>
            <a:r>
              <a:rPr lang="zh-CN" altLang="en-US" dirty="0" smtClean="0"/>
              <a:t>　　如同请求调页</a:t>
            </a:r>
            <a:r>
              <a:rPr lang="en-US" altLang="zh-CN" dirty="0" smtClean="0"/>
              <a:t>(</a:t>
            </a:r>
            <a:r>
              <a:rPr lang="zh-CN" altLang="en-US" dirty="0" smtClean="0"/>
              <a:t>段</a:t>
            </a:r>
            <a:r>
              <a:rPr lang="en-US" altLang="zh-CN" dirty="0" smtClean="0"/>
              <a:t>)</a:t>
            </a:r>
            <a:r>
              <a:rPr lang="zh-CN" altLang="en-US" dirty="0" smtClean="0"/>
              <a:t>一样，在将磁盘中的盘块数据读入高速缓存时，同样会出现因高速缓存中已装满盘块数据而需要将该数据先换出的问题。相应地，也必然存在着采用哪种置换算法的问题。较常用的置换算法仍然是最近最久未使用算法</a:t>
            </a:r>
            <a:r>
              <a:rPr lang="en-US" altLang="zh-CN" dirty="0" smtClean="0"/>
              <a:t>LRU</a:t>
            </a:r>
            <a:r>
              <a:rPr lang="zh-CN" altLang="en-US" dirty="0" smtClean="0"/>
              <a:t>、最近未使用算法</a:t>
            </a:r>
            <a:r>
              <a:rPr lang="en-US" altLang="zh-CN" dirty="0" smtClean="0"/>
              <a:t>NRU</a:t>
            </a:r>
            <a:r>
              <a:rPr lang="zh-CN" altLang="en-US" dirty="0" smtClean="0"/>
              <a:t>及最少使用算法</a:t>
            </a:r>
            <a:r>
              <a:rPr lang="en-US" altLang="zh-CN" dirty="0" smtClean="0"/>
              <a:t>LFU</a:t>
            </a:r>
            <a:r>
              <a:rPr lang="zh-CN" altLang="en-US" dirty="0" smtClean="0"/>
              <a:t>等。</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en-US" dirty="0" smtClean="0"/>
              <a:t>本次课程主要内容</a:t>
            </a:r>
            <a:endParaRPr lang="zh-CN" altLang="en-US" dirty="0"/>
          </a:p>
        </p:txBody>
      </p:sp>
      <p:sp>
        <p:nvSpPr>
          <p:cNvPr id="4" name="内容占位符 3"/>
          <p:cNvSpPr>
            <a:spLocks noGrp="1"/>
          </p:cNvSpPr>
          <p:nvPr>
            <p:ph sz="quarter" idx="4294967295"/>
          </p:nvPr>
        </p:nvSpPr>
        <p:spPr>
          <a:xfrm>
            <a:off x="467544" y="1268760"/>
            <a:ext cx="8208912" cy="5256584"/>
          </a:xfrm>
        </p:spPr>
        <p:txBody>
          <a:bodyPr>
            <a:normAutofit/>
          </a:bodyPr>
          <a:lstStyle/>
          <a:p>
            <a:pPr>
              <a:lnSpc>
                <a:spcPct val="120000"/>
              </a:lnSpc>
            </a:pPr>
            <a:r>
              <a:rPr lang="zh-CN" altLang="en-US" sz="2800" dirty="0" smtClean="0">
                <a:latin typeface="Times New Roman" pitchFamily="18" charset="0"/>
                <a:cs typeface="Times New Roman" pitchFamily="18" charset="0"/>
              </a:rPr>
              <a:t>磁盘存储器的管理</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磁盘调度</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磁盘高速缓存</a:t>
            </a:r>
            <a:endParaRPr lang="en-US" altLang="zh-CN" sz="2800" dirty="0" smtClean="0">
              <a:latin typeface="Times New Roman" pitchFamily="18" charset="0"/>
              <a:cs typeface="Times New Roman" pitchFamily="18" charset="0"/>
            </a:endParaRPr>
          </a:p>
          <a:p>
            <a:pPr lvl="1">
              <a:lnSpc>
                <a:spcPct val="120000"/>
              </a:lnSpc>
            </a:pPr>
            <a:r>
              <a:rPr lang="zh-CN" altLang="en-US" sz="2800" dirty="0" smtClean="0">
                <a:latin typeface="Times New Roman" pitchFamily="18" charset="0"/>
                <a:cs typeface="Times New Roman" pitchFamily="18" charset="0"/>
              </a:rPr>
              <a:t>提高磁盘</a:t>
            </a:r>
            <a:r>
              <a:rPr lang="en-US" altLang="zh-CN" sz="2800" dirty="0" smtClean="0">
                <a:latin typeface="Times New Roman" pitchFamily="18" charset="0"/>
                <a:cs typeface="Times New Roman" pitchFamily="18" charset="0"/>
              </a:rPr>
              <a:t>I/O</a:t>
            </a:r>
            <a:r>
              <a:rPr lang="zh-CN" altLang="en-US" sz="2800" dirty="0" smtClean="0">
                <a:latin typeface="Times New Roman" pitchFamily="18" charset="0"/>
                <a:cs typeface="Times New Roman" pitchFamily="18" charset="0"/>
              </a:rPr>
              <a:t>速度的其它方法</a:t>
            </a:r>
            <a:endParaRPr lang="en-US" altLang="zh-CN" sz="2800" dirty="0" smtClean="0">
              <a:latin typeface="Times New Roman" pitchFamily="18" charset="0"/>
              <a:cs typeface="Times New Roman" pitchFamily="18" charset="0"/>
            </a:endParaRPr>
          </a:p>
          <a:p>
            <a:pPr>
              <a:lnSpc>
                <a:spcPct val="120000"/>
              </a:lnSpc>
            </a:pPr>
            <a:r>
              <a:rPr lang="zh-CN" altLang="en-US" sz="2800" dirty="0" smtClean="0">
                <a:latin typeface="Times New Roman" pitchFamily="18" charset="0"/>
                <a:cs typeface="Times New Roman" pitchFamily="18" charset="0"/>
              </a:rPr>
              <a:t>本章习题</a:t>
            </a:r>
            <a:endParaRPr lang="en-US" altLang="zh-CN" sz="2800" dirty="0" smtClean="0">
              <a:latin typeface="Times New Roman" pitchFamily="18" charset="0"/>
              <a:cs typeface="Times New Roman" pitchFamily="18"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20</a:t>
            </a:fld>
            <a:endParaRPr lang="zh-CN" altLang="en-US"/>
          </a:p>
        </p:txBody>
      </p:sp>
      <p:sp>
        <p:nvSpPr>
          <p:cNvPr id="4" name="文本占位符 3"/>
          <p:cNvSpPr>
            <a:spLocks noGrp="1"/>
          </p:cNvSpPr>
          <p:nvPr>
            <p:ph type="body" sz="quarter" idx="13"/>
          </p:nvPr>
        </p:nvSpPr>
        <p:spPr/>
        <p:txBody>
          <a:bodyPr/>
          <a:lstStyle/>
          <a:p>
            <a:r>
              <a:rPr lang="en-US" altLang="zh-CN" dirty="0" smtClean="0">
                <a:latin typeface="宋体" charset="-122"/>
              </a:rPr>
              <a:t>1) </a:t>
            </a:r>
            <a:r>
              <a:rPr lang="zh-CN" altLang="en-US" dirty="0" smtClean="0">
                <a:latin typeface="宋体" charset="-122"/>
              </a:rPr>
              <a:t>访问频率</a:t>
            </a:r>
          </a:p>
          <a:p>
            <a:r>
              <a:rPr lang="zh-CN" altLang="en-US" dirty="0" smtClean="0">
                <a:latin typeface="宋体" charset="-122"/>
              </a:rPr>
              <a:t>　　通常，每执行一条指令时，便可能访问一次联想存储器，亦即联想存储器的访问频率，基本上与指令执行的频率相当。而对高速缓存的访问频率，则与磁盘</a:t>
            </a:r>
            <a:r>
              <a:rPr lang="en-US" altLang="zh-CN" dirty="0" smtClean="0">
                <a:latin typeface="宋体" charset="-122"/>
              </a:rPr>
              <a:t>I/O</a:t>
            </a:r>
            <a:r>
              <a:rPr lang="zh-CN" altLang="en-US" dirty="0" smtClean="0">
                <a:latin typeface="宋体" charset="-122"/>
              </a:rPr>
              <a:t>的频率相当。因此，对联想存储器的访问频率远远高于对高速缓存的访问频率。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21</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可预见性</a:t>
            </a:r>
          </a:p>
          <a:p>
            <a:r>
              <a:rPr lang="zh-CN" altLang="en-US" dirty="0" smtClean="0"/>
              <a:t>　　在高速缓存中的各盘块数据，有哪些数据可能在较长时间内不会再被访问，又有哪些数据可能很快就再被访问，会有相当一部分是可预知的。例如，对目录块等，在它被访问后，可能会很久都不再被访问。又如，正在写入数据的未满盘块，可能会很快又被访问。 </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22</a:t>
            </a:fld>
            <a:endParaRPr lang="zh-CN" altLang="en-US"/>
          </a:p>
        </p:txBody>
      </p:sp>
      <p:sp>
        <p:nvSpPr>
          <p:cNvPr id="4" name="文本占位符 3"/>
          <p:cNvSpPr>
            <a:spLocks noGrp="1"/>
          </p:cNvSpPr>
          <p:nvPr>
            <p:ph type="body" sz="quarter" idx="13"/>
          </p:nvPr>
        </p:nvSpPr>
        <p:spPr/>
        <p:txBody>
          <a:bodyPr/>
          <a:lstStyle/>
          <a:p>
            <a:r>
              <a:rPr lang="en-US" altLang="zh-CN" dirty="0" smtClean="0"/>
              <a:t>3) </a:t>
            </a:r>
            <a:r>
              <a:rPr lang="zh-CN" altLang="en-US" dirty="0" smtClean="0"/>
              <a:t>数据的一致性</a:t>
            </a:r>
          </a:p>
          <a:p>
            <a:r>
              <a:rPr lang="zh-CN" altLang="en-US" dirty="0" smtClean="0"/>
              <a:t>　　由于高速缓存是做在内存中的，而内存一般又是一种易失性的存储器，一旦系统发生故障，存放在高速缓存中的数据将会丢失；而其中有些盘块</a:t>
            </a:r>
            <a:r>
              <a:rPr lang="en-US" altLang="zh-CN" dirty="0" smtClean="0"/>
              <a:t>(</a:t>
            </a:r>
            <a:r>
              <a:rPr lang="zh-CN" altLang="en-US" dirty="0" smtClean="0"/>
              <a:t>如索引结点盘块</a:t>
            </a:r>
            <a:r>
              <a:rPr lang="en-US" altLang="zh-CN" dirty="0" smtClean="0"/>
              <a:t>)</a:t>
            </a:r>
            <a:r>
              <a:rPr lang="zh-CN" altLang="en-US" dirty="0" smtClean="0"/>
              <a:t>中的数据已被修改，但尚未拷回磁盘，因此，当系统发生故障后，可能会造成数据的不一致性</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23</a:t>
            </a:fld>
            <a:endParaRPr lang="zh-CN" altLang="en-US"/>
          </a:p>
        </p:txBody>
      </p:sp>
      <p:sp>
        <p:nvSpPr>
          <p:cNvPr id="4" name="文本占位符 3"/>
          <p:cNvSpPr>
            <a:spLocks noGrp="1"/>
          </p:cNvSpPr>
          <p:nvPr>
            <p:ph type="body" sz="quarter" idx="13"/>
          </p:nvPr>
        </p:nvSpPr>
        <p:spPr/>
        <p:txBody>
          <a:bodyPr>
            <a:normAutofit fontScale="92500" lnSpcReduction="10000"/>
          </a:bodyPr>
          <a:lstStyle/>
          <a:p>
            <a:r>
              <a:rPr lang="zh-CN" altLang="en-US" dirty="0" smtClean="0"/>
              <a:t>基于上述考虑，在有的系统中便将高速缓存中的所有盘块数据拉成一条</a:t>
            </a:r>
            <a:r>
              <a:rPr lang="en-US" altLang="zh-CN" dirty="0" smtClean="0"/>
              <a:t>LRU</a:t>
            </a:r>
            <a:r>
              <a:rPr lang="zh-CN" altLang="en-US" dirty="0" smtClean="0"/>
              <a:t>链。对于那些会严重影响到数据一致性的盘块数据和很久都可能不再使用的盘块数据，都放在</a:t>
            </a:r>
            <a:r>
              <a:rPr lang="en-US" altLang="zh-CN" dirty="0" smtClean="0"/>
              <a:t>LRU</a:t>
            </a:r>
            <a:r>
              <a:rPr lang="zh-CN" altLang="en-US" dirty="0" smtClean="0"/>
              <a:t>链的头部，使它们能被优先写回磁盘，以减少发生数据不一致性的概率，或者可以尽早地腾出高速缓存的空间。对于那些可能在不久之后便要再使用的盘块数据，应挂在</a:t>
            </a:r>
            <a:r>
              <a:rPr lang="en-US" altLang="zh-CN" dirty="0" smtClean="0"/>
              <a:t>LRU</a:t>
            </a:r>
            <a:r>
              <a:rPr lang="zh-CN" altLang="en-US" dirty="0" smtClean="0"/>
              <a:t>链的尾部，以便在不久以后需要时，只要该数据块尚未从链中移至链首而被写回磁盘，便可直接到高速缓存中</a:t>
            </a:r>
            <a:r>
              <a:rPr lang="en-US" altLang="zh-CN" dirty="0" smtClean="0"/>
              <a:t>(</a:t>
            </a:r>
            <a:r>
              <a:rPr lang="zh-CN" altLang="en-US" dirty="0" smtClean="0"/>
              <a:t>即</a:t>
            </a:r>
            <a:r>
              <a:rPr lang="en-US" altLang="zh-CN" dirty="0" smtClean="0"/>
              <a:t>LRU</a:t>
            </a:r>
            <a:r>
              <a:rPr lang="zh-CN" altLang="en-US" dirty="0" smtClean="0"/>
              <a:t>链中</a:t>
            </a:r>
            <a:r>
              <a:rPr lang="en-US" altLang="zh-CN" dirty="0" smtClean="0"/>
              <a:t>)</a:t>
            </a:r>
            <a:r>
              <a:rPr lang="zh-CN" altLang="en-US" dirty="0" smtClean="0"/>
              <a:t>去找到它们。 </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
        <p:nvSpPr>
          <p:cNvPr id="4" name="文本占位符 3"/>
          <p:cNvSpPr>
            <a:spLocks noGrp="1"/>
          </p:cNvSpPr>
          <p:nvPr>
            <p:ph type="body" sz="quarter" idx="13"/>
          </p:nvPr>
        </p:nvSpPr>
        <p:spPr/>
        <p:txBody>
          <a:bodyPr>
            <a:normAutofit fontScale="92500" lnSpcReduction="10000"/>
          </a:bodyPr>
          <a:lstStyle/>
          <a:p>
            <a:pPr algn="just">
              <a:lnSpc>
                <a:spcPct val="120000"/>
              </a:lnSpc>
              <a:spcBef>
                <a:spcPct val="50000"/>
              </a:spcBef>
            </a:pPr>
            <a:r>
              <a:rPr lang="en-US" altLang="zh-CN" dirty="0" smtClean="0">
                <a:latin typeface="宋体" charset="-122"/>
              </a:rPr>
              <a:t>4</a:t>
            </a:r>
            <a:r>
              <a:rPr lang="zh-CN" altLang="en-US" dirty="0" smtClean="0">
                <a:latin typeface="宋体" charset="-122"/>
              </a:rPr>
              <a:t>．周期性地写回磁盘</a:t>
            </a:r>
          </a:p>
          <a:p>
            <a:pPr>
              <a:lnSpc>
                <a:spcPct val="120000"/>
              </a:lnSpc>
              <a:spcBef>
                <a:spcPct val="50000"/>
              </a:spcBef>
            </a:pPr>
            <a:r>
              <a:rPr lang="zh-CN" altLang="en-US" dirty="0" smtClean="0">
                <a:latin typeface="宋体" charset="-122"/>
              </a:rPr>
              <a:t>　　还有一种情况值得注意</a:t>
            </a:r>
            <a:r>
              <a:rPr lang="en-US" altLang="zh-CN" dirty="0" smtClean="0"/>
              <a:t>: </a:t>
            </a:r>
            <a:r>
              <a:rPr lang="zh-CN" altLang="en-US" dirty="0" smtClean="0">
                <a:latin typeface="宋体" charset="-122"/>
              </a:rPr>
              <a:t>那就是根据</a:t>
            </a:r>
            <a:r>
              <a:rPr lang="en-US" altLang="zh-CN" dirty="0" smtClean="0"/>
              <a:t>LRU</a:t>
            </a:r>
            <a:r>
              <a:rPr lang="zh-CN" altLang="en-US" dirty="0" smtClean="0">
                <a:latin typeface="宋体" charset="-122"/>
              </a:rPr>
              <a:t>算法，那些经常要被访问的盘块数据，可能会一直保留在高速缓存中，长期不会被写回磁盘。</a:t>
            </a:r>
            <a:r>
              <a:rPr lang="en-US" altLang="zh-CN" dirty="0" smtClean="0"/>
              <a:t>(</a:t>
            </a:r>
            <a:r>
              <a:rPr lang="zh-CN" altLang="en-US" dirty="0" smtClean="0">
                <a:latin typeface="宋体" charset="-122"/>
              </a:rPr>
              <a:t>注意，</a:t>
            </a:r>
            <a:r>
              <a:rPr lang="en-US" altLang="zh-CN" dirty="0" smtClean="0"/>
              <a:t>LRU</a:t>
            </a:r>
            <a:r>
              <a:rPr lang="zh-CN" altLang="en-US" dirty="0" smtClean="0">
                <a:latin typeface="宋体" charset="-122"/>
              </a:rPr>
              <a:t>链意味着链中任一元素在被访问之后，总是又被挂到链尾而不被写回磁盘；只是一直未被访问的元素，才有可能移到链首，而被写回磁盘。</a:t>
            </a:r>
            <a:r>
              <a:rPr lang="en-US" altLang="zh-CN" dirty="0" smtClean="0"/>
              <a:t>)</a:t>
            </a:r>
            <a:r>
              <a:rPr lang="zh-CN" altLang="en-US" dirty="0" smtClean="0">
                <a:latin typeface="宋体" charset="-122"/>
              </a:rPr>
              <a:t>例如，一位学者一上班便开始撰写论文，并边写边修改，他正在写作的论文就一直保存在高速缓存的</a:t>
            </a:r>
            <a:r>
              <a:rPr lang="en-US" altLang="zh-CN" dirty="0" smtClean="0"/>
              <a:t>LRU</a:t>
            </a:r>
            <a:r>
              <a:rPr lang="zh-CN" altLang="en-US" dirty="0" smtClean="0">
                <a:latin typeface="宋体" charset="-122"/>
              </a:rPr>
              <a:t>链中。如果在快下班时，系统突然发生故障，这样，存放在高速缓存中的已写论文将随之消失，致使他枉费了一天的劳动。</a:t>
            </a:r>
            <a:r>
              <a:rPr lang="zh-CN" altLang="en-US" dirty="0" smtClean="0"/>
              <a:t> </a:t>
            </a: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92500" lnSpcReduction="20000"/>
          </a:bodyPr>
          <a:lstStyle/>
          <a:p>
            <a:r>
              <a:rPr lang="zh-CN" altLang="en-US" dirty="0" smtClean="0"/>
              <a:t>为了解决这一问题，在</a:t>
            </a:r>
            <a:r>
              <a:rPr lang="en-US" altLang="zh-CN" dirty="0" smtClean="0"/>
              <a:t>UNIX</a:t>
            </a:r>
            <a:r>
              <a:rPr lang="zh-CN" altLang="en-US" dirty="0" smtClean="0"/>
              <a:t>系统中专门增设了一个修改</a:t>
            </a:r>
            <a:r>
              <a:rPr lang="en-US" altLang="zh-CN" dirty="0" smtClean="0"/>
              <a:t>(update)</a:t>
            </a:r>
            <a:r>
              <a:rPr lang="zh-CN" altLang="en-US" dirty="0" smtClean="0"/>
              <a:t>程序，使之在后台运行，该程序周期性地调用一个系统调用</a:t>
            </a:r>
            <a:r>
              <a:rPr lang="en-US" altLang="zh-CN" dirty="0" smtClean="0"/>
              <a:t>SYNC</a:t>
            </a:r>
            <a:r>
              <a:rPr lang="zh-CN" altLang="en-US" dirty="0" smtClean="0"/>
              <a:t>。该调用的主要功能是强制性地将所有在高速缓存中已修改的盘块数据写回磁盘。一般是把两次调用</a:t>
            </a:r>
            <a:r>
              <a:rPr lang="en-US" altLang="zh-CN" dirty="0" smtClean="0"/>
              <a:t>SYNC</a:t>
            </a:r>
            <a:r>
              <a:rPr lang="zh-CN" altLang="en-US" dirty="0" smtClean="0"/>
              <a:t>的时间间隔定为</a:t>
            </a:r>
            <a:r>
              <a:rPr lang="en-US" altLang="zh-CN" dirty="0" smtClean="0"/>
              <a:t>30 s</a:t>
            </a:r>
            <a:r>
              <a:rPr lang="zh-CN" altLang="en-US" dirty="0" smtClean="0"/>
              <a:t>。这样，因系统故障所造成的工作损失不会超过</a:t>
            </a:r>
            <a:r>
              <a:rPr lang="en-US" altLang="zh-CN" dirty="0" smtClean="0"/>
              <a:t>30 s</a:t>
            </a:r>
            <a:r>
              <a:rPr lang="zh-CN" altLang="en-US" dirty="0" smtClean="0"/>
              <a:t>的劳动量。而在</a:t>
            </a:r>
            <a:r>
              <a:rPr lang="en-US" altLang="zh-CN" dirty="0" smtClean="0"/>
              <a:t>MS-DOS</a:t>
            </a:r>
            <a:r>
              <a:rPr lang="zh-CN" altLang="en-US" dirty="0" smtClean="0"/>
              <a:t>中所采用的方法是</a:t>
            </a:r>
            <a:r>
              <a:rPr lang="en-US" altLang="zh-CN" dirty="0" smtClean="0"/>
              <a:t>: </a:t>
            </a:r>
            <a:r>
              <a:rPr lang="zh-CN" altLang="en-US" dirty="0" smtClean="0"/>
              <a:t>只要高速缓存中的某盘块数据被修改，便立即将它写回磁盘，并将这种高速缓存称为“写穿透、高速缓存”</a:t>
            </a:r>
            <a:r>
              <a:rPr lang="en-US" altLang="zh-CN" dirty="0" smtClean="0"/>
              <a:t>(write-through cache)</a:t>
            </a:r>
            <a:r>
              <a:rPr lang="zh-CN" altLang="en-US" dirty="0" smtClean="0"/>
              <a:t>。</a:t>
            </a:r>
            <a:r>
              <a:rPr lang="en-US" altLang="zh-CN" dirty="0" smtClean="0"/>
              <a:t>MS-DOS</a:t>
            </a:r>
            <a:r>
              <a:rPr lang="zh-CN" altLang="en-US" dirty="0" smtClean="0"/>
              <a:t>所采用的写回方式，几乎不会造成数据的丢失，但须频繁地启动磁盘。</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26</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fontScale="92500" lnSpcReduction="20000"/>
          </a:bodyPr>
          <a:lstStyle/>
          <a:p>
            <a:r>
              <a:rPr lang="en-US" altLang="zh-CN" dirty="0" smtClean="0"/>
              <a:t>5.6.4</a:t>
            </a:r>
            <a:r>
              <a:rPr lang="zh-CN" altLang="en-US" dirty="0" smtClean="0"/>
              <a:t>　提高磁盘</a:t>
            </a:r>
            <a:r>
              <a:rPr lang="en-US" altLang="zh-CN" dirty="0" smtClean="0"/>
              <a:t>I/O</a:t>
            </a:r>
            <a:r>
              <a:rPr lang="zh-CN" altLang="en-US" dirty="0" smtClean="0"/>
              <a:t>速度的其它方法</a:t>
            </a:r>
          </a:p>
          <a:p>
            <a:r>
              <a:rPr lang="zh-CN" altLang="en-US" dirty="0" smtClean="0"/>
              <a:t>　　</a:t>
            </a:r>
            <a:r>
              <a:rPr lang="en-US" altLang="zh-CN" dirty="0" smtClean="0"/>
              <a:t>1</a:t>
            </a:r>
            <a:r>
              <a:rPr lang="zh-CN" altLang="en-US" dirty="0" smtClean="0"/>
              <a:t>．提前读</a:t>
            </a:r>
            <a:r>
              <a:rPr lang="en-US" altLang="zh-CN" dirty="0" smtClean="0"/>
              <a:t>(Read-ahead)</a:t>
            </a:r>
          </a:p>
          <a:p>
            <a:r>
              <a:rPr lang="zh-CN" altLang="en-US" dirty="0" smtClean="0"/>
              <a:t>　　用户</a:t>
            </a:r>
            <a:r>
              <a:rPr lang="en-US" altLang="zh-CN" dirty="0" smtClean="0"/>
              <a:t>(</a:t>
            </a:r>
            <a:r>
              <a:rPr lang="zh-CN" altLang="en-US" dirty="0" smtClean="0"/>
              <a:t>进程</a:t>
            </a:r>
            <a:r>
              <a:rPr lang="en-US" altLang="zh-CN" dirty="0" smtClean="0"/>
              <a:t>)</a:t>
            </a:r>
            <a:r>
              <a:rPr lang="zh-CN" altLang="en-US" dirty="0" smtClean="0"/>
              <a:t>对文件进行访问时，经常采用顺序访问方式，即顺序地访问文件各盘块的数据。在这种情况下，在读当前块时可以预知下一次要读的盘块。因此，可以采取预先读方式，即在读当前块的同时，还要求将下一个盘块</a:t>
            </a:r>
            <a:r>
              <a:rPr lang="en-US" altLang="zh-CN" dirty="0" smtClean="0"/>
              <a:t>(</a:t>
            </a:r>
            <a:r>
              <a:rPr lang="zh-CN" altLang="en-US" dirty="0" smtClean="0"/>
              <a:t>提前读的块</a:t>
            </a:r>
            <a:r>
              <a:rPr lang="en-US" altLang="zh-CN" dirty="0" smtClean="0"/>
              <a:t>)</a:t>
            </a:r>
            <a:r>
              <a:rPr lang="zh-CN" altLang="en-US" dirty="0" smtClean="0"/>
              <a:t>中的数据也读入缓冲区。这样，当下一次要读该盘块中的数据时，由于该数据已被提前读入缓冲区，因而此时便可直接从缓冲区中取得下一盘块的数据，而不需再去启动磁盘</a:t>
            </a:r>
            <a:r>
              <a:rPr lang="en-US" altLang="zh-CN" dirty="0" smtClean="0"/>
              <a:t>I/O</a:t>
            </a:r>
            <a:r>
              <a:rPr lang="zh-CN" altLang="en-US" dirty="0" smtClean="0"/>
              <a:t>，从而大大减少了读数据的时间。这也就等效于提高了磁盘</a:t>
            </a:r>
            <a:r>
              <a:rPr lang="en-US" altLang="zh-CN" dirty="0" smtClean="0"/>
              <a:t>I/O</a:t>
            </a:r>
            <a:r>
              <a:rPr lang="zh-CN" altLang="en-US" dirty="0" smtClean="0"/>
              <a:t>的速度。</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27</a:t>
            </a:fld>
            <a:endParaRPr lang="zh-CN" altLang="en-US"/>
          </a:p>
        </p:txBody>
      </p:sp>
      <p:sp>
        <p:nvSpPr>
          <p:cNvPr id="4" name="文本占位符 3"/>
          <p:cNvSpPr>
            <a:spLocks noGrp="1"/>
          </p:cNvSpPr>
          <p:nvPr>
            <p:ph type="body" sz="quarter" idx="13"/>
          </p:nvPr>
        </p:nvSpPr>
        <p:spPr>
          <a:xfrm>
            <a:off x="468313" y="692150"/>
            <a:ext cx="8207375" cy="5761186"/>
          </a:xfrm>
        </p:spPr>
        <p:txBody>
          <a:bodyPr>
            <a:normAutofit fontScale="85000" lnSpcReduction="10000"/>
          </a:bodyPr>
          <a:lstStyle/>
          <a:p>
            <a:r>
              <a:rPr lang="en-US" altLang="zh-CN" dirty="0" smtClean="0"/>
              <a:t>2</a:t>
            </a:r>
            <a:r>
              <a:rPr lang="zh-CN" altLang="en-US" dirty="0" smtClean="0"/>
              <a:t>．延迟写</a:t>
            </a:r>
          </a:p>
          <a:p>
            <a:r>
              <a:rPr lang="zh-CN" altLang="en-US" dirty="0" smtClean="0"/>
              <a:t>　　延迟写是指在缓冲区</a:t>
            </a:r>
            <a:r>
              <a:rPr lang="en-US" altLang="zh-CN" dirty="0" smtClean="0"/>
              <a:t>A</a:t>
            </a:r>
            <a:r>
              <a:rPr lang="zh-CN" altLang="en-US" dirty="0" smtClean="0"/>
              <a:t>中的数据，本应立即写回磁盘，但考虑到该缓冲区中的数据在不久之后可能还会再被本进程或其它进程访问</a:t>
            </a:r>
            <a:r>
              <a:rPr lang="en-US" altLang="zh-CN" dirty="0" smtClean="0"/>
              <a:t>(</a:t>
            </a:r>
            <a:r>
              <a:rPr lang="zh-CN" altLang="en-US" dirty="0" smtClean="0"/>
              <a:t>共享资源</a:t>
            </a:r>
            <a:r>
              <a:rPr lang="en-US" altLang="zh-CN" dirty="0" smtClean="0"/>
              <a:t>)</a:t>
            </a:r>
            <a:r>
              <a:rPr lang="zh-CN" altLang="en-US" dirty="0" smtClean="0"/>
              <a:t>，因而并不立即将该缓冲区</a:t>
            </a:r>
            <a:r>
              <a:rPr lang="en-US" altLang="zh-CN" dirty="0" smtClean="0"/>
              <a:t>A</a:t>
            </a:r>
            <a:r>
              <a:rPr lang="zh-CN" altLang="en-US" dirty="0" smtClean="0"/>
              <a:t>中的数据写入磁盘，而是将它挂在空闲缓冲区队列的末尾。随着空闲缓冲区的使用，缓冲区也缓缓往前移动，直至移到空闲缓冲队列之首。当再有进程申请到该缓冲区时，才将该缓冲区中的数据写入磁盘，而把该缓冲区作为空闲缓冲区分配出去。当该缓冲区</a:t>
            </a:r>
            <a:r>
              <a:rPr lang="en-US" altLang="zh-CN" dirty="0" smtClean="0"/>
              <a:t>A</a:t>
            </a:r>
            <a:r>
              <a:rPr lang="zh-CN" altLang="en-US" dirty="0" smtClean="0"/>
              <a:t>仍在队列中时，任何访问该数据的进程，都可直接读出其中的数据而不必去访问磁盘。这样，又可进一步减小等效的磁盘</a:t>
            </a:r>
            <a:r>
              <a:rPr lang="en-US" altLang="zh-CN" dirty="0" smtClean="0"/>
              <a:t>I/O</a:t>
            </a:r>
            <a:r>
              <a:rPr lang="zh-CN" altLang="en-US" dirty="0" smtClean="0"/>
              <a:t>时间。</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pPr/>
              <a:t>28</a:t>
            </a:fld>
            <a:endParaRPr lang="zh-CN" altLang="en-US"/>
          </a:p>
        </p:txBody>
      </p:sp>
      <p:sp>
        <p:nvSpPr>
          <p:cNvPr id="3" name="文本占位符 2"/>
          <p:cNvSpPr>
            <a:spLocks noGrp="1"/>
          </p:cNvSpPr>
          <p:nvPr>
            <p:ph type="body" sz="quarter" idx="13"/>
          </p:nvPr>
        </p:nvSpPr>
        <p:spPr>
          <a:xfrm>
            <a:off x="467544" y="548680"/>
            <a:ext cx="8207375" cy="5400675"/>
          </a:xfrm>
        </p:spPr>
        <p:txBody>
          <a:bodyPr>
            <a:normAutofit fontScale="85000" lnSpcReduction="20000"/>
          </a:bodyPr>
          <a:lstStyle/>
          <a:p>
            <a:r>
              <a:rPr lang="en-US" altLang="zh-CN" dirty="0"/>
              <a:t>3</a:t>
            </a:r>
            <a:r>
              <a:rPr lang="zh-CN" altLang="en-US" dirty="0"/>
              <a:t>．优化物理块的分布</a:t>
            </a:r>
          </a:p>
          <a:p>
            <a:r>
              <a:rPr lang="zh-CN" altLang="en-US" dirty="0"/>
              <a:t>　　另一种提高磁盘</a:t>
            </a:r>
            <a:r>
              <a:rPr lang="en-US" altLang="zh-CN" dirty="0"/>
              <a:t>I/O</a:t>
            </a:r>
            <a:r>
              <a:rPr lang="zh-CN" altLang="en-US" dirty="0"/>
              <a:t>速度的重要措施是优化文件物理块的分布，使磁头的移动距离最小。虽然链接分配和索引分配方式都允许将一个文件的物理块分散在磁盘的任意位置，但如果将一个文件的多个物理块安排得过于分散，会增加磁头的移动距离。例如，将文件的第一个盘块安排在最里的一条磁道上，而把第二个盘块安排在最外的一条磁道上，这样，在读完第一个盘块后转去读第二个盘块时，磁头要从最里的磁道移到最外的磁道上。如果我们将这两个数据块安排在属于同一条磁道的两个盘块上，显然会由于消除了磁头在磁道间的移动，而大大提高对这两个盘块的访问速度。 </a:t>
            </a:r>
          </a:p>
          <a:p>
            <a:endParaRPr lang="zh-CN" altLang="en-US" dirty="0"/>
          </a:p>
        </p:txBody>
      </p:sp>
    </p:spTree>
    <p:extLst>
      <p:ext uri="{BB962C8B-B14F-4D97-AF65-F5344CB8AC3E}">
        <p14:creationId xmlns:p14="http://schemas.microsoft.com/office/powerpoint/2010/main" val="2586796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29</a:t>
            </a:fld>
            <a:endParaRPr lang="zh-CN" altLang="en-US"/>
          </a:p>
        </p:txBody>
      </p:sp>
      <p:sp>
        <p:nvSpPr>
          <p:cNvPr id="4" name="文本占位符 3"/>
          <p:cNvSpPr>
            <a:spLocks noGrp="1"/>
          </p:cNvSpPr>
          <p:nvPr>
            <p:ph type="body" sz="quarter" idx="13"/>
          </p:nvPr>
        </p:nvSpPr>
        <p:spPr>
          <a:xfrm>
            <a:off x="468313" y="692150"/>
            <a:ext cx="8207375" cy="5833194"/>
          </a:xfrm>
        </p:spPr>
        <p:txBody>
          <a:bodyPr>
            <a:normAutofit fontScale="85000" lnSpcReduction="20000"/>
          </a:bodyPr>
          <a:lstStyle/>
          <a:p>
            <a:r>
              <a:rPr lang="en-US" altLang="zh-CN" dirty="0" smtClean="0"/>
              <a:t>4</a:t>
            </a:r>
            <a:r>
              <a:rPr lang="zh-CN" altLang="en-US" dirty="0" smtClean="0"/>
              <a:t>．虚拟盘</a:t>
            </a:r>
          </a:p>
          <a:p>
            <a:r>
              <a:rPr lang="zh-CN" altLang="en-US" dirty="0" smtClean="0"/>
              <a:t>　　所谓虚拟盘，是指利用内存空间去仿真磁盘，又称为</a:t>
            </a:r>
            <a:r>
              <a:rPr lang="en-US" altLang="zh-CN" dirty="0" smtClean="0"/>
              <a:t>RAM</a:t>
            </a:r>
            <a:r>
              <a:rPr lang="zh-CN" altLang="en-US" dirty="0" smtClean="0"/>
              <a:t>盘。该盘的设备驱动程序也可以接受所有标准的磁盘操作，但这些操作的执行，不是在磁盘上而是在内存中。这些对用户都是透明的。换言之，用户并不会发现这与真正的磁盘操作有什么不同，而仅仅是略微快些而已。虚拟盘的主要问题是：它是易失性存储器，故一旦系统或电源发生故障，或系统再启动时，原来保存在虚拟盘中的数据将会丢失。因此，虚拟盘通常用于存放临时文件，如编译程序所产生的目标程序等。虚拟盘与磁盘高速缓存的主要区别在于</a:t>
            </a:r>
            <a:r>
              <a:rPr lang="en-US" altLang="zh-CN" dirty="0" smtClean="0"/>
              <a:t>: </a:t>
            </a:r>
            <a:r>
              <a:rPr lang="zh-CN" altLang="en-US" dirty="0" smtClean="0"/>
              <a:t>虚拟盘中的内容完全由用户控制，而高速磁盘缓存中的内容则是由</a:t>
            </a:r>
            <a:r>
              <a:rPr lang="en-US" altLang="zh-CN" dirty="0" smtClean="0"/>
              <a:t>OS</a:t>
            </a:r>
            <a:r>
              <a:rPr lang="zh-CN" altLang="en-US" dirty="0" smtClean="0"/>
              <a:t>控制的。</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sp>
        <p:nvSpPr>
          <p:cNvPr id="6" name="文本占位符 5"/>
          <p:cNvSpPr>
            <a:spLocks noGrp="1"/>
          </p:cNvSpPr>
          <p:nvPr>
            <p:ph type="body" sz="quarter" idx="13"/>
          </p:nvPr>
        </p:nvSpPr>
        <p:spPr>
          <a:xfrm>
            <a:off x="467544" y="404664"/>
            <a:ext cx="8207375" cy="5400675"/>
          </a:xfrm>
        </p:spPr>
        <p:txBody>
          <a:bodyPr/>
          <a:lstStyle/>
          <a:p>
            <a:pPr algn="ctr"/>
            <a:r>
              <a:rPr lang="en-US" altLang="zh-CN" sz="3200" dirty="0" smtClean="0"/>
              <a:t>5.6</a:t>
            </a:r>
            <a:r>
              <a:rPr lang="zh-CN" altLang="en-US" sz="3200" dirty="0" smtClean="0">
                <a:latin typeface="宋体" charset="-122"/>
              </a:rPr>
              <a:t>　磁盘存储器的管理</a:t>
            </a:r>
            <a:r>
              <a:rPr lang="zh-CN" altLang="en-US" sz="3200" dirty="0" smtClean="0"/>
              <a:t> </a:t>
            </a:r>
          </a:p>
          <a:p>
            <a:r>
              <a:rPr lang="en-US" altLang="zh-CN" dirty="0" smtClean="0"/>
              <a:t>5.6.1</a:t>
            </a:r>
            <a:r>
              <a:rPr lang="zh-CN" altLang="en-US" dirty="0" smtClean="0"/>
              <a:t>　磁盘性能简述</a:t>
            </a:r>
          </a:p>
          <a:p>
            <a:r>
              <a:rPr lang="en-US" altLang="zh-CN" dirty="0" smtClean="0"/>
              <a:t>1</a:t>
            </a:r>
            <a:r>
              <a:rPr lang="zh-CN" altLang="en-US" dirty="0" smtClean="0"/>
              <a:t>．数据的组织和格式</a:t>
            </a:r>
          </a:p>
          <a:p>
            <a:endParaRPr lang="zh-CN" altLang="en-US" dirty="0"/>
          </a:p>
        </p:txBody>
      </p:sp>
      <p:graphicFrame>
        <p:nvGraphicFramePr>
          <p:cNvPr id="118786" name="Object 5"/>
          <p:cNvGraphicFramePr>
            <a:graphicFrameLocks noChangeAspect="1"/>
          </p:cNvGraphicFramePr>
          <p:nvPr/>
        </p:nvGraphicFramePr>
        <p:xfrm>
          <a:off x="251520" y="2509838"/>
          <a:ext cx="8640960" cy="4348162"/>
        </p:xfrm>
        <a:graphic>
          <a:graphicData uri="http://schemas.openxmlformats.org/presentationml/2006/ole">
            <mc:AlternateContent xmlns:mc="http://schemas.openxmlformats.org/markup-compatibility/2006">
              <mc:Choice xmlns:v="urn:schemas-microsoft-com:vml" Requires="v">
                <p:oleObj spid="_x0000_s118791" r:id="rId3" imgW="5304870" imgH="2613054" progId="Visio.Drawing.4">
                  <p:embed/>
                </p:oleObj>
              </mc:Choice>
              <mc:Fallback>
                <p:oleObj r:id="rId3" imgW="5304870" imgH="2613054"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2837" r="5676" b="3751"/>
                      <a:stretch>
                        <a:fillRect/>
                      </a:stretch>
                    </p:blipFill>
                    <p:spPr bwMode="auto">
                      <a:xfrm>
                        <a:off x="251520" y="2509838"/>
                        <a:ext cx="8640960" cy="434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30</a:t>
            </a:fld>
            <a:endParaRPr lang="zh-CN" altLang="en-US"/>
          </a:p>
        </p:txBody>
      </p:sp>
      <p:sp>
        <p:nvSpPr>
          <p:cNvPr id="4" name="文本占位符 3"/>
          <p:cNvSpPr>
            <a:spLocks noGrp="1"/>
          </p:cNvSpPr>
          <p:nvPr>
            <p:ph type="body" sz="quarter" idx="13"/>
          </p:nvPr>
        </p:nvSpPr>
        <p:spPr/>
        <p:txBody>
          <a:bodyPr/>
          <a:lstStyle/>
          <a:p>
            <a:r>
              <a:rPr lang="en-US" altLang="zh-CN" dirty="0" smtClean="0"/>
              <a:t>5.6.5</a:t>
            </a:r>
            <a:r>
              <a:rPr lang="zh-CN" altLang="en-US" dirty="0" smtClean="0"/>
              <a:t>　廉价磁盘冗余阵列</a:t>
            </a:r>
          </a:p>
          <a:p>
            <a:r>
              <a:rPr lang="zh-CN" altLang="en-US" dirty="0" smtClean="0"/>
              <a:t>　　</a:t>
            </a:r>
            <a:r>
              <a:rPr lang="en-US" altLang="zh-CN" dirty="0" smtClean="0"/>
              <a:t>1</a:t>
            </a:r>
            <a:r>
              <a:rPr lang="zh-CN" altLang="en-US" dirty="0" smtClean="0"/>
              <a:t>．并行交叉存取</a:t>
            </a:r>
          </a:p>
          <a:p>
            <a:endParaRPr lang="zh-CN" altLang="en-US" dirty="0"/>
          </a:p>
        </p:txBody>
      </p:sp>
      <p:graphicFrame>
        <p:nvGraphicFramePr>
          <p:cNvPr id="125954" name="Object 5"/>
          <p:cNvGraphicFramePr>
            <a:graphicFrameLocks noChangeAspect="1"/>
          </p:cNvGraphicFramePr>
          <p:nvPr/>
        </p:nvGraphicFramePr>
        <p:xfrm>
          <a:off x="0" y="3140968"/>
          <a:ext cx="9144000" cy="1846262"/>
        </p:xfrm>
        <a:graphic>
          <a:graphicData uri="http://schemas.openxmlformats.org/presentationml/2006/ole">
            <mc:AlternateContent xmlns:mc="http://schemas.openxmlformats.org/markup-compatibility/2006">
              <mc:Choice xmlns:v="urn:schemas-microsoft-com:vml" Requires="v">
                <p:oleObj spid="_x0000_s125959" r:id="rId3" imgW="3868760" imgH="785004" progId="Visio.Drawing.4">
                  <p:embed/>
                </p:oleObj>
              </mc:Choice>
              <mc:Fallback>
                <p:oleObj r:id="rId3" imgW="3868760" imgH="785004"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40968"/>
                        <a:ext cx="9144000" cy="184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31</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a:t>
            </a:r>
            <a:r>
              <a:rPr lang="en-US" altLang="zh-CN" dirty="0" smtClean="0"/>
              <a:t>RAID</a:t>
            </a:r>
            <a:r>
              <a:rPr lang="zh-CN" altLang="en-US" dirty="0" smtClean="0"/>
              <a:t>的分级</a:t>
            </a:r>
          </a:p>
          <a:p>
            <a:r>
              <a:rPr lang="zh-CN" altLang="en-US" dirty="0" smtClean="0"/>
              <a:t>　　</a:t>
            </a:r>
            <a:r>
              <a:rPr lang="en-US" altLang="zh-CN" dirty="0" smtClean="0"/>
              <a:t>RAID</a:t>
            </a:r>
            <a:r>
              <a:rPr lang="zh-CN" altLang="en-US" dirty="0" smtClean="0"/>
              <a:t>在刚被推出时，是分成</a:t>
            </a:r>
            <a:r>
              <a:rPr lang="en-US" altLang="zh-CN" dirty="0" smtClean="0"/>
              <a:t>6</a:t>
            </a:r>
            <a:r>
              <a:rPr lang="zh-CN" altLang="en-US" dirty="0" smtClean="0"/>
              <a:t>级的，即</a:t>
            </a:r>
            <a:r>
              <a:rPr lang="en-US" altLang="zh-CN" dirty="0" smtClean="0"/>
              <a:t>RAID 0</a:t>
            </a:r>
            <a:r>
              <a:rPr lang="zh-CN" altLang="en-US" dirty="0" smtClean="0"/>
              <a:t>级至</a:t>
            </a:r>
            <a:r>
              <a:rPr lang="en-US" altLang="zh-CN" dirty="0" smtClean="0"/>
              <a:t>RAID 5</a:t>
            </a:r>
            <a:r>
              <a:rPr lang="zh-CN" altLang="en-US" dirty="0" smtClean="0"/>
              <a:t>级，后来又增加了</a:t>
            </a:r>
            <a:r>
              <a:rPr lang="en-US" altLang="zh-CN" dirty="0" smtClean="0"/>
              <a:t>RAID 6</a:t>
            </a:r>
            <a:r>
              <a:rPr lang="zh-CN" altLang="en-US" dirty="0" smtClean="0"/>
              <a:t>级和</a:t>
            </a:r>
            <a:r>
              <a:rPr lang="en-US" altLang="zh-CN" dirty="0" smtClean="0"/>
              <a:t>RAID 7</a:t>
            </a:r>
            <a:r>
              <a:rPr lang="zh-CN" altLang="en-US" dirty="0" smtClean="0"/>
              <a:t>级。</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
        <p:nvSpPr>
          <p:cNvPr id="4" name="文本占位符 3"/>
          <p:cNvSpPr>
            <a:spLocks noGrp="1"/>
          </p:cNvSpPr>
          <p:nvPr>
            <p:ph type="body" sz="quarter" idx="13"/>
          </p:nvPr>
        </p:nvSpPr>
        <p:spPr/>
        <p:txBody>
          <a:bodyPr>
            <a:normAutofit fontScale="85000" lnSpcReduction="20000"/>
          </a:bodyPr>
          <a:lstStyle/>
          <a:p>
            <a:r>
              <a:rPr lang="en-US" altLang="zh-CN" dirty="0" smtClean="0"/>
              <a:t>3</a:t>
            </a:r>
            <a:r>
              <a:rPr lang="zh-CN" altLang="en-US" dirty="0" smtClean="0"/>
              <a:t>．</a:t>
            </a:r>
            <a:r>
              <a:rPr lang="en-US" altLang="zh-CN" dirty="0" smtClean="0"/>
              <a:t>RAID</a:t>
            </a:r>
            <a:r>
              <a:rPr lang="zh-CN" altLang="en-US" dirty="0" smtClean="0"/>
              <a:t>的优点</a:t>
            </a:r>
          </a:p>
          <a:p>
            <a:r>
              <a:rPr lang="zh-CN" altLang="en-US" dirty="0" smtClean="0"/>
              <a:t>　　</a:t>
            </a:r>
            <a:r>
              <a:rPr lang="en-US" altLang="zh-CN" dirty="0" smtClean="0"/>
              <a:t>RAID</a:t>
            </a:r>
            <a:r>
              <a:rPr lang="zh-CN" altLang="en-US" dirty="0" smtClean="0"/>
              <a:t>自</a:t>
            </a:r>
            <a:r>
              <a:rPr lang="en-US" altLang="zh-CN" dirty="0" smtClean="0"/>
              <a:t>1988</a:t>
            </a:r>
            <a:r>
              <a:rPr lang="zh-CN" altLang="en-US" dirty="0" smtClean="0"/>
              <a:t>年问世后，便引起了人们的普遍关注，并很快地流行起来。这主要是因为</a:t>
            </a:r>
            <a:r>
              <a:rPr lang="en-US" altLang="zh-CN" dirty="0" smtClean="0"/>
              <a:t>RAID</a:t>
            </a:r>
            <a:r>
              <a:rPr lang="zh-CN" altLang="en-US" dirty="0" smtClean="0"/>
              <a:t>具有下述一系列明显的优点</a:t>
            </a:r>
            <a:r>
              <a:rPr lang="en-US" altLang="zh-CN" dirty="0" smtClean="0"/>
              <a:t>:</a:t>
            </a:r>
          </a:p>
          <a:p>
            <a:r>
              <a:rPr lang="zh-CN" altLang="en-US" dirty="0" smtClean="0"/>
              <a:t>　　</a:t>
            </a:r>
            <a:r>
              <a:rPr lang="en-US" altLang="zh-CN" dirty="0" smtClean="0"/>
              <a:t>(1) </a:t>
            </a:r>
            <a:r>
              <a:rPr lang="zh-CN" altLang="en-US" dirty="0" smtClean="0"/>
              <a:t>可靠性高。</a:t>
            </a:r>
            <a:r>
              <a:rPr lang="en-US" altLang="zh-CN" dirty="0" smtClean="0"/>
              <a:t>RAID</a:t>
            </a:r>
            <a:r>
              <a:rPr lang="zh-CN" altLang="en-US" dirty="0" smtClean="0"/>
              <a:t>最大的特点就是它的高可靠性。除了</a:t>
            </a:r>
            <a:r>
              <a:rPr lang="en-US" altLang="zh-CN" dirty="0" smtClean="0"/>
              <a:t>RAID 0</a:t>
            </a:r>
            <a:r>
              <a:rPr lang="zh-CN" altLang="en-US" dirty="0" smtClean="0"/>
              <a:t>级外，其余各级都采用了容错技术。当阵列中某一磁盘损坏时，并不会造成数据的丢失，因为它既可实现磁盘镜像，又可实现磁盘双工，还可实现其它的冗余方式。所以此时可根据其它未损坏磁盘中的信息，来恢复已损坏的盘中的信息。它与单台磁盘机相比，其可靠性高出了一个数量级。 </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33</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lnSpcReduction="10000"/>
          </a:bodyPr>
          <a:lstStyle/>
          <a:p>
            <a:r>
              <a:rPr lang="zh-CN" altLang="en-US" dirty="0" smtClean="0"/>
              <a:t>　　</a:t>
            </a:r>
            <a:r>
              <a:rPr lang="en-US" altLang="zh-CN" dirty="0" smtClean="0"/>
              <a:t>(2) </a:t>
            </a:r>
            <a:r>
              <a:rPr lang="zh-CN" altLang="en-US" dirty="0" smtClean="0"/>
              <a:t>磁盘</a:t>
            </a:r>
            <a:r>
              <a:rPr lang="en-US" altLang="zh-CN" dirty="0" smtClean="0"/>
              <a:t>I/O</a:t>
            </a:r>
            <a:r>
              <a:rPr lang="zh-CN" altLang="en-US" dirty="0" smtClean="0"/>
              <a:t>速度高。由于磁盘阵列可采取并行交叉存取方式，故可将磁盘</a:t>
            </a:r>
            <a:r>
              <a:rPr lang="en-US" altLang="zh-CN" dirty="0" smtClean="0"/>
              <a:t>I/O</a:t>
            </a:r>
            <a:r>
              <a:rPr lang="zh-CN" altLang="en-US" dirty="0" smtClean="0"/>
              <a:t>速度提高</a:t>
            </a:r>
            <a:r>
              <a:rPr lang="en-US" altLang="zh-CN" dirty="0" smtClean="0"/>
              <a:t>N-1</a:t>
            </a:r>
            <a:r>
              <a:rPr lang="zh-CN" altLang="en-US" dirty="0" smtClean="0"/>
              <a:t>倍</a:t>
            </a:r>
            <a:r>
              <a:rPr lang="en-US" altLang="zh-CN" dirty="0" smtClean="0"/>
              <a:t>(N</a:t>
            </a:r>
            <a:r>
              <a:rPr lang="zh-CN" altLang="en-US" dirty="0" smtClean="0"/>
              <a:t>为磁盘数目</a:t>
            </a:r>
            <a:r>
              <a:rPr lang="en-US" altLang="zh-CN" dirty="0" smtClean="0"/>
              <a:t>)</a:t>
            </a:r>
            <a:r>
              <a:rPr lang="zh-CN" altLang="en-US" dirty="0" smtClean="0"/>
              <a:t>。或者说，磁盘阵列可将磁盘</a:t>
            </a:r>
            <a:r>
              <a:rPr lang="en-US" altLang="zh-CN" dirty="0" smtClean="0"/>
              <a:t>I/O</a:t>
            </a:r>
            <a:r>
              <a:rPr lang="zh-CN" altLang="en-US" dirty="0" smtClean="0"/>
              <a:t>速度提高数倍至数十倍。</a:t>
            </a:r>
          </a:p>
          <a:p>
            <a:r>
              <a:rPr lang="zh-CN" altLang="en-US" dirty="0" smtClean="0"/>
              <a:t>　　</a:t>
            </a:r>
            <a:r>
              <a:rPr lang="en-US" altLang="zh-CN" dirty="0" smtClean="0"/>
              <a:t>(3) </a:t>
            </a:r>
            <a:r>
              <a:rPr lang="zh-CN" altLang="en-US" dirty="0" smtClean="0"/>
              <a:t>性能</a:t>
            </a:r>
            <a:r>
              <a:rPr lang="en-US" altLang="zh-CN" dirty="0" smtClean="0"/>
              <a:t>/</a:t>
            </a:r>
            <a:r>
              <a:rPr lang="zh-CN" altLang="en-US" dirty="0" smtClean="0"/>
              <a:t>价格比高。利用</a:t>
            </a:r>
            <a:r>
              <a:rPr lang="en-US" altLang="zh-CN" dirty="0" smtClean="0"/>
              <a:t>RAID</a:t>
            </a:r>
            <a:r>
              <a:rPr lang="zh-CN" altLang="en-US" dirty="0" smtClean="0"/>
              <a:t>技术来实现大容量高速存储器时，其体积与具有相同容量和速度的大型磁盘系统相比，只是后者的</a:t>
            </a:r>
            <a:r>
              <a:rPr lang="en-US" altLang="zh-CN" dirty="0" smtClean="0"/>
              <a:t>1/3</a:t>
            </a:r>
            <a:r>
              <a:rPr lang="zh-CN" altLang="en-US" dirty="0" smtClean="0"/>
              <a:t>，价格也只是后者的</a:t>
            </a:r>
            <a:r>
              <a:rPr lang="en-US" altLang="zh-CN" dirty="0" smtClean="0"/>
              <a:t>1/3</a:t>
            </a:r>
            <a:r>
              <a:rPr lang="zh-CN" altLang="en-US" dirty="0" smtClean="0"/>
              <a:t>，且可靠性高。换言之，它仅以牺牲</a:t>
            </a:r>
            <a:r>
              <a:rPr lang="en-US" altLang="zh-CN" dirty="0" smtClean="0"/>
              <a:t>1/N</a:t>
            </a:r>
            <a:r>
              <a:rPr lang="zh-CN" altLang="en-US" dirty="0" smtClean="0"/>
              <a:t>的容量为代价，换取了高可靠性；而不像磁盘镜像及磁盘双工那样，须付出</a:t>
            </a:r>
            <a:r>
              <a:rPr lang="en-US" altLang="zh-CN" dirty="0" smtClean="0"/>
              <a:t>50%</a:t>
            </a:r>
            <a:r>
              <a:rPr lang="zh-CN" altLang="en-US" dirty="0" smtClean="0"/>
              <a:t>容量的代价。</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34</a:t>
            </a:fld>
            <a:endParaRPr lang="zh-CN" altLang="en-US"/>
          </a:p>
        </p:txBody>
      </p:sp>
      <p:sp>
        <p:nvSpPr>
          <p:cNvPr id="4" name="文本占位符 3"/>
          <p:cNvSpPr>
            <a:spLocks noGrp="1"/>
          </p:cNvSpPr>
          <p:nvPr>
            <p:ph type="body" sz="quarter" idx="13"/>
          </p:nvPr>
        </p:nvSpPr>
        <p:spPr/>
        <p:txBody>
          <a:bodyPr>
            <a:normAutofit/>
          </a:bodyPr>
          <a:lstStyle/>
          <a:p>
            <a:r>
              <a:rPr lang="zh-CN" altLang="en-US" dirty="0" smtClean="0"/>
              <a:t>１、下列选项中，用于设备和设备控制器（</a:t>
            </a:r>
            <a:r>
              <a:rPr lang="en-US" altLang="zh-CN" dirty="0" smtClean="0"/>
              <a:t>I/O</a:t>
            </a:r>
            <a:r>
              <a:rPr lang="zh-CN" altLang="en-US" dirty="0" smtClean="0"/>
              <a:t>接口）之间互连的接口标准是（）</a:t>
            </a:r>
          </a:p>
          <a:p>
            <a:r>
              <a:rPr lang="en-US" altLang="zh-CN" dirty="0" smtClean="0"/>
              <a:t>A. PCI</a:t>
            </a:r>
            <a:r>
              <a:rPr lang="zh-CN" altLang="en-US" dirty="0" smtClean="0"/>
              <a:t>　　</a:t>
            </a:r>
            <a:r>
              <a:rPr lang="en-US" altLang="zh-CN" dirty="0" smtClean="0"/>
              <a:t>B. USB   C. AGP   D. PCI-Express</a:t>
            </a:r>
          </a:p>
          <a:p>
            <a:r>
              <a:rPr lang="zh-CN" altLang="en-US" dirty="0" smtClean="0"/>
              <a:t>２、下列选项中，用于提高</a:t>
            </a:r>
            <a:r>
              <a:rPr lang="en-US" altLang="zh-CN" dirty="0" smtClean="0"/>
              <a:t>RAID</a:t>
            </a:r>
            <a:r>
              <a:rPr lang="zh-CN" altLang="en-US" dirty="0" smtClean="0"/>
              <a:t>可靠性的措施有</a:t>
            </a:r>
          </a:p>
          <a:p>
            <a:r>
              <a:rPr lang="en-US" altLang="zh-CN" dirty="0" smtClean="0"/>
              <a:t>I.</a:t>
            </a:r>
            <a:r>
              <a:rPr lang="zh-CN" altLang="en-US" dirty="0" smtClean="0"/>
              <a:t>磁盘镜像</a:t>
            </a:r>
            <a:r>
              <a:rPr lang="en-US" altLang="zh-CN" dirty="0" smtClean="0"/>
              <a:t>II.</a:t>
            </a:r>
            <a:r>
              <a:rPr lang="zh-CN" altLang="en-US" dirty="0" smtClean="0"/>
              <a:t>条带化</a:t>
            </a:r>
            <a:r>
              <a:rPr lang="en-US" altLang="zh-CN" dirty="0" smtClean="0"/>
              <a:t>III. </a:t>
            </a:r>
            <a:r>
              <a:rPr lang="zh-CN" altLang="en-US" dirty="0" smtClean="0"/>
              <a:t>奇偶校验</a:t>
            </a:r>
            <a:r>
              <a:rPr lang="en-US" altLang="zh-CN" dirty="0" smtClean="0"/>
              <a:t>IV.</a:t>
            </a:r>
            <a:r>
              <a:rPr lang="zh-CN" altLang="en-US" dirty="0" smtClean="0"/>
              <a:t>增加</a:t>
            </a:r>
            <a:r>
              <a:rPr lang="en-US" altLang="zh-CN" dirty="0" smtClean="0"/>
              <a:t>Cache</a:t>
            </a:r>
            <a:r>
              <a:rPr lang="zh-CN" altLang="en-US" dirty="0" smtClean="0"/>
              <a:t>机制</a:t>
            </a:r>
          </a:p>
          <a:p>
            <a:r>
              <a:rPr lang="en-US" altLang="zh-CN" dirty="0" smtClean="0"/>
              <a:t>A.</a:t>
            </a:r>
            <a:r>
              <a:rPr lang="zh-CN" altLang="en-US" dirty="0" smtClean="0"/>
              <a:t>仅</a:t>
            </a:r>
            <a:r>
              <a:rPr lang="en-US" altLang="zh-CN" dirty="0" smtClean="0"/>
              <a:t>I</a:t>
            </a:r>
            <a:r>
              <a:rPr lang="zh-CN" altLang="en-US" dirty="0" smtClean="0"/>
              <a:t>、</a:t>
            </a:r>
            <a:r>
              <a:rPr lang="en-US" altLang="zh-CN" dirty="0" smtClean="0"/>
              <a:t>II   </a:t>
            </a:r>
            <a:r>
              <a:rPr lang="zh-CN" altLang="en-US" dirty="0" smtClean="0"/>
              <a:t>　　　　</a:t>
            </a:r>
            <a:r>
              <a:rPr lang="en-US" altLang="zh-CN" dirty="0" smtClean="0"/>
              <a:t>B.</a:t>
            </a:r>
            <a:r>
              <a:rPr lang="zh-CN" altLang="en-US" dirty="0" smtClean="0"/>
              <a:t>仅</a:t>
            </a:r>
            <a:r>
              <a:rPr lang="en-US" altLang="zh-CN" dirty="0" smtClean="0"/>
              <a:t>I</a:t>
            </a:r>
            <a:r>
              <a:rPr lang="zh-CN" altLang="en-US" dirty="0" smtClean="0"/>
              <a:t>、</a:t>
            </a:r>
            <a:r>
              <a:rPr lang="en-US" altLang="zh-CN" dirty="0" smtClean="0"/>
              <a:t>III</a:t>
            </a:r>
            <a:r>
              <a:rPr lang="zh-CN" altLang="en-US" dirty="0" smtClean="0"/>
              <a:t>　</a:t>
            </a:r>
            <a:endParaRPr lang="en-US" altLang="zh-CN" dirty="0" smtClean="0"/>
          </a:p>
          <a:p>
            <a:r>
              <a:rPr lang="en-US" altLang="zh-CN" dirty="0" smtClean="0"/>
              <a:t>C.</a:t>
            </a:r>
            <a:r>
              <a:rPr lang="zh-CN" altLang="en-US" dirty="0" smtClean="0"/>
              <a:t>仅</a:t>
            </a:r>
            <a:r>
              <a:rPr lang="en-US" altLang="zh-CN" dirty="0" smtClean="0"/>
              <a:t>I</a:t>
            </a:r>
            <a:r>
              <a:rPr lang="zh-CN" altLang="en-US" dirty="0" smtClean="0"/>
              <a:t>、</a:t>
            </a:r>
            <a:r>
              <a:rPr lang="en-US" altLang="zh-CN" dirty="0" smtClean="0"/>
              <a:t>III</a:t>
            </a:r>
            <a:r>
              <a:rPr lang="zh-CN" altLang="en-US" dirty="0" smtClean="0"/>
              <a:t>和</a:t>
            </a:r>
            <a:r>
              <a:rPr lang="en-US" altLang="zh-CN" dirty="0" smtClean="0"/>
              <a:t>IV    </a:t>
            </a:r>
            <a:r>
              <a:rPr lang="zh-CN" altLang="en-US" dirty="0" smtClean="0"/>
              <a:t>　</a:t>
            </a:r>
            <a:r>
              <a:rPr lang="en-US" altLang="zh-CN" dirty="0" smtClean="0"/>
              <a:t> D.</a:t>
            </a:r>
            <a:r>
              <a:rPr lang="zh-CN" altLang="en-US" dirty="0" smtClean="0"/>
              <a:t>仅</a:t>
            </a:r>
            <a:r>
              <a:rPr lang="en-US" altLang="zh-CN" dirty="0" smtClean="0"/>
              <a:t>II</a:t>
            </a:r>
            <a:r>
              <a:rPr lang="zh-CN" altLang="en-US" dirty="0" smtClean="0"/>
              <a:t>、</a:t>
            </a:r>
            <a:r>
              <a:rPr lang="en-US" altLang="zh-CN" dirty="0" smtClean="0"/>
              <a:t>III</a:t>
            </a:r>
            <a:r>
              <a:rPr lang="zh-CN" altLang="en-US" dirty="0" smtClean="0"/>
              <a:t>和</a:t>
            </a:r>
            <a:r>
              <a:rPr lang="en-US" altLang="zh-CN" dirty="0" smtClean="0"/>
              <a:t>IV</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4" name="文本占位符 3"/>
          <p:cNvSpPr>
            <a:spLocks noGrp="1"/>
          </p:cNvSpPr>
          <p:nvPr>
            <p:ph type="body" sz="quarter" idx="13"/>
          </p:nvPr>
        </p:nvSpPr>
        <p:spPr/>
        <p:txBody>
          <a:bodyPr/>
          <a:lstStyle/>
          <a:p>
            <a:r>
              <a:rPr lang="zh-CN" altLang="en-US" dirty="0" smtClean="0"/>
              <a:t>３、某磁盘的转速为</a:t>
            </a:r>
            <a:r>
              <a:rPr lang="en-US" altLang="zh-CN" dirty="0" smtClean="0"/>
              <a:t>10000</a:t>
            </a:r>
            <a:r>
              <a:rPr lang="zh-CN" altLang="en-US" dirty="0" smtClean="0"/>
              <a:t>转</a:t>
            </a:r>
            <a:r>
              <a:rPr lang="en-US" altLang="zh-CN" dirty="0" smtClean="0"/>
              <a:t>/</a:t>
            </a:r>
            <a:r>
              <a:rPr lang="zh-CN" altLang="en-US" dirty="0" smtClean="0"/>
              <a:t>分，平均寻道时间是</a:t>
            </a:r>
            <a:r>
              <a:rPr lang="en-US" altLang="zh-CN" dirty="0" smtClean="0"/>
              <a:t>6 ms</a:t>
            </a:r>
            <a:r>
              <a:rPr lang="zh-CN" altLang="en-US" dirty="0" smtClean="0"/>
              <a:t>，磁盘传输速率是</a:t>
            </a:r>
            <a:r>
              <a:rPr lang="en-US" altLang="zh-CN" dirty="0" smtClean="0"/>
              <a:t>20 MB/s</a:t>
            </a:r>
            <a:r>
              <a:rPr lang="zh-CN" altLang="en-US" dirty="0" smtClean="0"/>
              <a:t>，磁盘控制器延迟为</a:t>
            </a:r>
            <a:r>
              <a:rPr lang="en-US" altLang="zh-CN" dirty="0" smtClean="0"/>
              <a:t>0.2 ms</a:t>
            </a:r>
            <a:r>
              <a:rPr lang="zh-CN" altLang="en-US" dirty="0" smtClean="0"/>
              <a:t>，读取一个</a:t>
            </a:r>
            <a:r>
              <a:rPr lang="en-US" altLang="zh-CN" dirty="0" smtClean="0"/>
              <a:t>4 KB</a:t>
            </a:r>
            <a:r>
              <a:rPr lang="zh-CN" altLang="en-US" dirty="0" smtClean="0"/>
              <a:t>的扇区所需的平均时间约为</a:t>
            </a:r>
          </a:p>
          <a:p>
            <a:r>
              <a:rPr lang="en-US" altLang="zh-CN" dirty="0" smtClean="0"/>
              <a:t>A. 9 ms</a:t>
            </a:r>
            <a:r>
              <a:rPr lang="zh-CN" altLang="en-US" dirty="0" smtClean="0"/>
              <a:t>　　</a:t>
            </a:r>
            <a:r>
              <a:rPr lang="en-US" altLang="zh-CN" dirty="0" smtClean="0"/>
              <a:t>B. 9.4 ms     C. 12 ms</a:t>
            </a:r>
            <a:r>
              <a:rPr lang="zh-CN" altLang="en-US" dirty="0" smtClean="0"/>
              <a:t>　</a:t>
            </a:r>
            <a:r>
              <a:rPr lang="en-US" altLang="zh-CN" dirty="0" smtClean="0"/>
              <a:t>D. 12.4 ms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36</a:t>
            </a:fld>
            <a:endParaRPr lang="zh-CN" altLang="en-US"/>
          </a:p>
        </p:txBody>
      </p:sp>
      <p:sp>
        <p:nvSpPr>
          <p:cNvPr id="4" name="文本占位符 3"/>
          <p:cNvSpPr>
            <a:spLocks noGrp="1"/>
          </p:cNvSpPr>
          <p:nvPr>
            <p:ph type="body" sz="quarter" idx="13"/>
          </p:nvPr>
        </p:nvSpPr>
        <p:spPr/>
        <p:txBody>
          <a:bodyPr/>
          <a:lstStyle/>
          <a:p>
            <a:r>
              <a:rPr lang="zh-CN" altLang="en-US" dirty="0" smtClean="0"/>
              <a:t>４、用户程序发出磁盘</a:t>
            </a:r>
            <a:r>
              <a:rPr lang="en-US" altLang="zh-CN" dirty="0" smtClean="0"/>
              <a:t>I/O</a:t>
            </a:r>
            <a:r>
              <a:rPr lang="zh-CN" altLang="en-US" dirty="0" smtClean="0"/>
              <a:t>请求后，系统的处理流程是：用户程序→系统调用处理程序→</a:t>
            </a:r>
            <a:r>
              <a:rPr lang="zh-CN" altLang="en-US" dirty="0" smtClean="0"/>
              <a:t>设备</a:t>
            </a:r>
            <a:r>
              <a:rPr lang="zh-CN" altLang="en-US" dirty="0" smtClean="0"/>
              <a:t>驱动</a:t>
            </a:r>
            <a:r>
              <a:rPr lang="zh-CN" altLang="en-US" dirty="0" smtClean="0"/>
              <a:t>程序</a:t>
            </a:r>
            <a:r>
              <a:rPr lang="zh-CN" altLang="en-US" dirty="0" smtClean="0"/>
              <a:t>→中断处理程序。其中，计算数据所在磁盘的柱面号、磁头号、扇区号的程序是</a:t>
            </a:r>
          </a:p>
          <a:p>
            <a:r>
              <a:rPr lang="en-US" altLang="zh-CN" dirty="0" smtClean="0"/>
              <a:t>A.</a:t>
            </a:r>
            <a:r>
              <a:rPr lang="zh-CN" altLang="en-US" dirty="0" smtClean="0"/>
              <a:t>用户程序　　　　</a:t>
            </a:r>
            <a:r>
              <a:rPr lang="en-US" altLang="zh-CN" dirty="0" smtClean="0"/>
              <a:t>B. </a:t>
            </a:r>
            <a:r>
              <a:rPr lang="zh-CN" altLang="en-US" dirty="0" smtClean="0"/>
              <a:t>系统调用处理程序</a:t>
            </a:r>
          </a:p>
          <a:p>
            <a:r>
              <a:rPr lang="en-US" altLang="zh-CN" dirty="0" smtClean="0"/>
              <a:t>C. </a:t>
            </a:r>
            <a:r>
              <a:rPr lang="zh-CN" altLang="en-US" dirty="0" smtClean="0"/>
              <a:t>设备驱动程序　　</a:t>
            </a:r>
            <a:r>
              <a:rPr lang="en-US" altLang="zh-CN" dirty="0" smtClean="0"/>
              <a:t>D.</a:t>
            </a:r>
            <a:r>
              <a:rPr lang="zh-CN" altLang="en-US" dirty="0" smtClean="0"/>
              <a:t>中断处理程序</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37</a:t>
            </a:fld>
            <a:endParaRPr lang="zh-CN" altLang="en-US"/>
          </a:p>
        </p:txBody>
      </p:sp>
      <p:sp>
        <p:nvSpPr>
          <p:cNvPr id="4" name="文本占位符 3"/>
          <p:cNvSpPr>
            <a:spLocks noGrp="1"/>
          </p:cNvSpPr>
          <p:nvPr>
            <p:ph type="body" sz="quarter" idx="13"/>
          </p:nvPr>
        </p:nvSpPr>
        <p:spPr/>
        <p:txBody>
          <a:bodyPr/>
          <a:lstStyle/>
          <a:p>
            <a:r>
              <a:rPr lang="zh-CN" altLang="en-US" dirty="0" smtClean="0"/>
              <a:t>５、设系统缓冲区和用户工作区均采用单缓冲，从外设读入</a:t>
            </a:r>
            <a:r>
              <a:rPr lang="en-US" altLang="zh-CN" dirty="0" smtClean="0"/>
              <a:t>1</a:t>
            </a:r>
            <a:r>
              <a:rPr lang="zh-CN" altLang="en-US" dirty="0" smtClean="0"/>
              <a:t>个数据块到系统缓冲区的时间为</a:t>
            </a:r>
            <a:r>
              <a:rPr lang="en-US" altLang="zh-CN" dirty="0" smtClean="0"/>
              <a:t>100</a:t>
            </a:r>
            <a:r>
              <a:rPr lang="zh-CN" altLang="en-US" dirty="0" smtClean="0"/>
              <a:t>，从系统缓冲区读入</a:t>
            </a:r>
            <a:r>
              <a:rPr lang="en-US" altLang="zh-CN" dirty="0" smtClean="0"/>
              <a:t>1</a:t>
            </a:r>
            <a:r>
              <a:rPr lang="zh-CN" altLang="en-US" dirty="0" smtClean="0"/>
              <a:t>个数据块到用户工作区的时间为</a:t>
            </a:r>
            <a:r>
              <a:rPr lang="en-US" altLang="zh-CN" dirty="0" smtClean="0"/>
              <a:t>5</a:t>
            </a:r>
            <a:r>
              <a:rPr lang="zh-CN" altLang="en-US" dirty="0" smtClean="0"/>
              <a:t>，对用户工作区中的</a:t>
            </a:r>
            <a:r>
              <a:rPr lang="en-US" altLang="zh-CN" dirty="0" smtClean="0"/>
              <a:t>1</a:t>
            </a:r>
            <a:r>
              <a:rPr lang="zh-CN" altLang="en-US" dirty="0" smtClean="0"/>
              <a:t>个数据块进行分析的时间为</a:t>
            </a:r>
            <a:r>
              <a:rPr lang="en-US" altLang="zh-CN" dirty="0" smtClean="0"/>
              <a:t>90</a:t>
            </a:r>
            <a:r>
              <a:rPr lang="zh-CN" altLang="en-US" dirty="0" smtClean="0"/>
              <a:t>（如下图所示）。进程从外设读入并分析</a:t>
            </a:r>
            <a:r>
              <a:rPr lang="en-US" altLang="zh-CN" dirty="0" smtClean="0"/>
              <a:t>2</a:t>
            </a:r>
            <a:r>
              <a:rPr lang="zh-CN" altLang="en-US" dirty="0" smtClean="0"/>
              <a:t>个数据块的最短时间是</a:t>
            </a:r>
            <a:endParaRPr lang="en-US" altLang="zh-CN" dirty="0" smtClean="0"/>
          </a:p>
          <a:p>
            <a:r>
              <a:rPr lang="en-US" altLang="zh-CN" dirty="0" smtClean="0"/>
              <a:t>A. 200        B. 295          C. 300</a:t>
            </a:r>
            <a:r>
              <a:rPr lang="zh-CN" altLang="en-US" dirty="0" smtClean="0"/>
              <a:t>　</a:t>
            </a:r>
            <a:r>
              <a:rPr lang="en-US" altLang="zh-CN" dirty="0" smtClean="0"/>
              <a:t>D .390</a:t>
            </a:r>
            <a:endParaRPr lang="zh-CN" altLang="en-US" dirty="0"/>
          </a:p>
        </p:txBody>
      </p:sp>
      <p:pic>
        <p:nvPicPr>
          <p:cNvPr id="126978" name="Picture 2"/>
          <p:cNvPicPr>
            <a:picLocks noChangeAspect="1" noChangeArrowheads="1"/>
          </p:cNvPicPr>
          <p:nvPr/>
        </p:nvPicPr>
        <p:blipFill>
          <a:blip r:embed="rId2" cstate="print"/>
          <a:srcRect/>
          <a:stretch>
            <a:fillRect/>
          </a:stretch>
        </p:blipFill>
        <p:spPr bwMode="auto">
          <a:xfrm>
            <a:off x="6593826" y="3933056"/>
            <a:ext cx="2550174" cy="2232248"/>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38</a:t>
            </a:fld>
            <a:endParaRPr lang="zh-CN" altLang="en-US"/>
          </a:p>
        </p:txBody>
      </p:sp>
      <p:sp>
        <p:nvSpPr>
          <p:cNvPr id="4" name="文本占位符 3"/>
          <p:cNvSpPr>
            <a:spLocks noGrp="1"/>
          </p:cNvSpPr>
          <p:nvPr>
            <p:ph type="body" sz="quarter" idx="13"/>
          </p:nvPr>
        </p:nvSpPr>
        <p:spPr/>
        <p:txBody>
          <a:bodyPr/>
          <a:lstStyle/>
          <a:p>
            <a:r>
              <a:rPr lang="zh-CN" altLang="en-US" dirty="0" smtClean="0"/>
              <a:t>６、下列选项中，在</a:t>
            </a:r>
            <a:r>
              <a:rPr lang="en-US" altLang="zh-CN" dirty="0" smtClean="0"/>
              <a:t>I/O</a:t>
            </a:r>
            <a:r>
              <a:rPr lang="zh-CN" altLang="en-US" dirty="0" smtClean="0"/>
              <a:t>总线的数据线上传输的信息包括</a:t>
            </a:r>
            <a:r>
              <a:rPr lang="en-US" altLang="zh-CN" dirty="0" smtClean="0"/>
              <a:t>( ) </a:t>
            </a:r>
          </a:p>
          <a:p>
            <a:r>
              <a:rPr lang="en-US" altLang="zh-CN" dirty="0" err="1" smtClean="0"/>
              <a:t>ⅠI</a:t>
            </a:r>
            <a:r>
              <a:rPr lang="en-US" altLang="zh-CN" dirty="0" smtClean="0"/>
              <a:t>/O</a:t>
            </a:r>
            <a:r>
              <a:rPr lang="zh-CN" altLang="en-US" dirty="0" smtClean="0"/>
              <a:t>接口中的命令字 </a:t>
            </a:r>
            <a:r>
              <a:rPr lang="en-US" altLang="zh-CN" dirty="0" smtClean="0"/>
              <a:t>. </a:t>
            </a:r>
            <a:r>
              <a:rPr lang="en-US" altLang="zh-CN" dirty="0" err="1" smtClean="0"/>
              <a:t>ⅡI</a:t>
            </a:r>
            <a:r>
              <a:rPr lang="en-US" altLang="zh-CN" dirty="0" smtClean="0"/>
              <a:t>/O</a:t>
            </a:r>
            <a:r>
              <a:rPr lang="zh-CN" altLang="en-US" dirty="0" smtClean="0"/>
              <a:t>接口中的状态字 </a:t>
            </a:r>
            <a:r>
              <a:rPr lang="en-US" altLang="zh-CN" dirty="0" smtClean="0"/>
              <a:t>. Ⅲ</a:t>
            </a:r>
            <a:r>
              <a:rPr lang="zh-CN" altLang="en-US" dirty="0" smtClean="0"/>
              <a:t>中断类型号 </a:t>
            </a:r>
          </a:p>
          <a:p>
            <a:r>
              <a:rPr lang="en-US" altLang="zh-CN" dirty="0" smtClean="0"/>
              <a:t>A. </a:t>
            </a:r>
            <a:r>
              <a:rPr lang="zh-CN" altLang="en-US" dirty="0" smtClean="0"/>
              <a:t>仅</a:t>
            </a:r>
            <a:r>
              <a:rPr lang="en-US" altLang="zh-CN" dirty="0" smtClean="0"/>
              <a:t>Ⅰ</a:t>
            </a:r>
            <a:r>
              <a:rPr lang="zh-CN" altLang="en-US" dirty="0" smtClean="0"/>
              <a:t>、</a:t>
            </a:r>
            <a:r>
              <a:rPr lang="en-US" altLang="zh-CN" dirty="0" smtClean="0"/>
              <a:t>Ⅱ </a:t>
            </a:r>
            <a:r>
              <a:rPr lang="zh-CN" altLang="en-US" dirty="0" smtClean="0"/>
              <a:t>　</a:t>
            </a:r>
            <a:r>
              <a:rPr lang="en-US" altLang="zh-CN" dirty="0" smtClean="0"/>
              <a:t>B.</a:t>
            </a:r>
            <a:r>
              <a:rPr lang="zh-CN" altLang="en-US" dirty="0" smtClean="0"/>
              <a:t>仅 </a:t>
            </a:r>
            <a:r>
              <a:rPr lang="en-US" altLang="zh-CN" dirty="0" smtClean="0"/>
              <a:t>Ⅰ</a:t>
            </a:r>
            <a:r>
              <a:rPr lang="zh-CN" altLang="en-US" dirty="0" smtClean="0"/>
              <a:t>、</a:t>
            </a:r>
            <a:r>
              <a:rPr lang="en-US" altLang="zh-CN" dirty="0" smtClean="0"/>
              <a:t>Ⅲ </a:t>
            </a:r>
          </a:p>
          <a:p>
            <a:r>
              <a:rPr lang="en-US" altLang="zh-CN" dirty="0" smtClean="0"/>
              <a:t>C.</a:t>
            </a:r>
            <a:r>
              <a:rPr lang="zh-CN" altLang="en-US" dirty="0" smtClean="0"/>
              <a:t>仅 </a:t>
            </a:r>
            <a:r>
              <a:rPr lang="en-US" altLang="zh-CN" dirty="0" smtClean="0"/>
              <a:t>Ⅱ</a:t>
            </a:r>
            <a:r>
              <a:rPr lang="zh-CN" altLang="en-US" dirty="0" smtClean="0"/>
              <a:t>、</a:t>
            </a:r>
            <a:r>
              <a:rPr lang="en-US" altLang="zh-CN" dirty="0" smtClean="0"/>
              <a:t>Ⅲ </a:t>
            </a:r>
            <a:r>
              <a:rPr lang="zh-CN" altLang="en-US" dirty="0" smtClean="0"/>
              <a:t>　</a:t>
            </a:r>
            <a:r>
              <a:rPr lang="en-US" altLang="zh-CN" dirty="0" err="1" smtClean="0"/>
              <a:t>D.Ⅰ</a:t>
            </a:r>
            <a:r>
              <a:rPr lang="zh-CN" altLang="en-US" dirty="0" smtClean="0"/>
              <a:t>、</a:t>
            </a:r>
            <a:r>
              <a:rPr lang="en-US" altLang="zh-CN" dirty="0" smtClean="0"/>
              <a:t>Ⅱ</a:t>
            </a:r>
            <a:r>
              <a:rPr lang="zh-CN" altLang="en-US" dirty="0" smtClean="0"/>
              <a:t>、</a:t>
            </a:r>
            <a:r>
              <a:rPr lang="en-US" altLang="zh-CN" dirty="0" smtClean="0"/>
              <a:t>Ⅲ </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39</a:t>
            </a:fld>
            <a:endParaRPr lang="zh-CN" altLang="en-US"/>
          </a:p>
        </p:txBody>
      </p:sp>
      <p:sp>
        <p:nvSpPr>
          <p:cNvPr id="4" name="文本占位符 3"/>
          <p:cNvSpPr>
            <a:spLocks noGrp="1"/>
          </p:cNvSpPr>
          <p:nvPr>
            <p:ph type="body" sz="quarter" idx="13"/>
          </p:nvPr>
        </p:nvSpPr>
        <p:spPr/>
        <p:txBody>
          <a:bodyPr>
            <a:normAutofit fontScale="85000" lnSpcReduction="20000"/>
          </a:bodyPr>
          <a:lstStyle/>
          <a:p>
            <a:r>
              <a:rPr lang="zh-CN" altLang="en-US" dirty="0" smtClean="0"/>
              <a:t>７</a:t>
            </a:r>
            <a:r>
              <a:rPr lang="zh-CN" altLang="en-US" dirty="0" smtClean="0"/>
              <a:t>、操作系统</a:t>
            </a:r>
            <a:r>
              <a:rPr lang="zh-CN" altLang="en-US" dirty="0" smtClean="0"/>
              <a:t>的</a:t>
            </a:r>
            <a:r>
              <a:rPr lang="en-US" altLang="zh-CN" dirty="0" smtClean="0"/>
              <a:t>I/O</a:t>
            </a:r>
            <a:r>
              <a:rPr lang="zh-CN" altLang="en-US" dirty="0" smtClean="0"/>
              <a:t>子系统通常由四个层次组成，每一层明确定义了与邻近层次的接口。其合理的层次组织排列顺序是</a:t>
            </a:r>
            <a:r>
              <a:rPr lang="en-US" altLang="zh-CN" dirty="0" smtClean="0"/>
              <a:t>( ) </a:t>
            </a:r>
          </a:p>
          <a:p>
            <a:r>
              <a:rPr lang="en-US" altLang="zh-CN" dirty="0" smtClean="0"/>
              <a:t>A. </a:t>
            </a:r>
            <a:r>
              <a:rPr lang="zh-CN" altLang="en-US" dirty="0" smtClean="0"/>
              <a:t>用户级</a:t>
            </a:r>
            <a:r>
              <a:rPr lang="en-US" altLang="zh-CN" dirty="0" smtClean="0"/>
              <a:t>I/O</a:t>
            </a:r>
            <a:r>
              <a:rPr lang="zh-CN" altLang="en-US" dirty="0" smtClean="0"/>
              <a:t>软件、设备无关软件、设备驱动程序、中断处理程序 </a:t>
            </a:r>
          </a:p>
          <a:p>
            <a:r>
              <a:rPr lang="en-US" altLang="zh-CN" dirty="0" smtClean="0"/>
              <a:t>B. </a:t>
            </a:r>
            <a:r>
              <a:rPr lang="zh-CN" altLang="en-US" dirty="0" smtClean="0"/>
              <a:t>用户级</a:t>
            </a:r>
            <a:r>
              <a:rPr lang="en-US" altLang="zh-CN" dirty="0" smtClean="0"/>
              <a:t>I/O</a:t>
            </a:r>
            <a:r>
              <a:rPr lang="zh-CN" altLang="en-US" dirty="0" smtClean="0"/>
              <a:t>软件、设备无关软件、中断处理程序、设备驱动程序 </a:t>
            </a:r>
          </a:p>
          <a:p>
            <a:r>
              <a:rPr lang="en-US" altLang="zh-CN" dirty="0" smtClean="0"/>
              <a:t>C. </a:t>
            </a:r>
            <a:r>
              <a:rPr lang="zh-CN" altLang="en-US" dirty="0" smtClean="0"/>
              <a:t>用户级</a:t>
            </a:r>
            <a:r>
              <a:rPr lang="en-US" altLang="zh-CN" dirty="0" smtClean="0"/>
              <a:t>I/O</a:t>
            </a:r>
            <a:r>
              <a:rPr lang="zh-CN" altLang="en-US" dirty="0" smtClean="0"/>
              <a:t>软件、设备驱动程序、设备无关软件、中断处理程序 </a:t>
            </a:r>
          </a:p>
          <a:p>
            <a:r>
              <a:rPr lang="en-US" altLang="zh-CN" dirty="0" smtClean="0"/>
              <a:t>D. </a:t>
            </a:r>
            <a:r>
              <a:rPr lang="zh-CN" altLang="en-US" dirty="0" smtClean="0"/>
              <a:t>用户级</a:t>
            </a:r>
            <a:r>
              <a:rPr lang="en-US" altLang="zh-CN" dirty="0" smtClean="0"/>
              <a:t>I/O</a:t>
            </a:r>
            <a:r>
              <a:rPr lang="zh-CN" altLang="en-US" dirty="0" smtClean="0"/>
              <a:t>软件、中断处理程序、设备无关软件、设备驱动程序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a:t>
            </a:fld>
            <a:endParaRPr lang="zh-CN" altLang="en-US"/>
          </a:p>
        </p:txBody>
      </p:sp>
      <p:sp>
        <p:nvSpPr>
          <p:cNvPr id="4" name="文本占位符 3"/>
          <p:cNvSpPr>
            <a:spLocks noGrp="1"/>
          </p:cNvSpPr>
          <p:nvPr>
            <p:ph type="body" sz="quarter" idx="13"/>
          </p:nvPr>
        </p:nvSpPr>
        <p:spPr/>
        <p:txBody>
          <a:bodyPr/>
          <a:lstStyle/>
          <a:p>
            <a:endParaRPr lang="zh-CN" altLang="en-US"/>
          </a:p>
        </p:txBody>
      </p:sp>
      <p:graphicFrame>
        <p:nvGraphicFramePr>
          <p:cNvPr id="119810" name="Object 5"/>
          <p:cNvGraphicFramePr>
            <a:graphicFrameLocks noChangeAspect="1"/>
          </p:cNvGraphicFramePr>
          <p:nvPr/>
        </p:nvGraphicFramePr>
        <p:xfrm>
          <a:off x="381000" y="1325563"/>
          <a:ext cx="8534400" cy="3246437"/>
        </p:xfrm>
        <a:graphic>
          <a:graphicData uri="http://schemas.openxmlformats.org/presentationml/2006/ole">
            <mc:AlternateContent xmlns:mc="http://schemas.openxmlformats.org/markup-compatibility/2006">
              <mc:Choice xmlns:v="urn:schemas-microsoft-com:vml" Requires="v">
                <p:oleObj spid="_x0000_s119815" r:id="rId3" imgW="5254612" imgH="2082342" progId="Visio.Drawing.4">
                  <p:embed/>
                </p:oleObj>
              </mc:Choice>
              <mc:Fallback>
                <p:oleObj r:id="rId3" imgW="5254612" imgH="2082342" progId="Visio.Drawing.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t="3928"/>
                      <a:stretch>
                        <a:fillRect/>
                      </a:stretch>
                    </p:blipFill>
                    <p:spPr bwMode="auto">
                      <a:xfrm>
                        <a:off x="381000" y="1325563"/>
                        <a:ext cx="8534400" cy="324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40</a:t>
            </a:fld>
            <a:endParaRPr lang="zh-CN" altLang="en-US"/>
          </a:p>
        </p:txBody>
      </p:sp>
      <p:sp>
        <p:nvSpPr>
          <p:cNvPr id="4" name="文本占位符 3"/>
          <p:cNvSpPr>
            <a:spLocks noGrp="1"/>
          </p:cNvSpPr>
          <p:nvPr>
            <p:ph type="body" sz="quarter" idx="13"/>
          </p:nvPr>
        </p:nvSpPr>
        <p:spPr/>
        <p:txBody>
          <a:bodyPr>
            <a:normAutofit/>
          </a:bodyPr>
          <a:lstStyle/>
          <a:p>
            <a:r>
              <a:rPr lang="zh-CN" altLang="en-US" dirty="0" smtClean="0"/>
              <a:t>８、下列选项中，不能改善磁盘设备</a:t>
            </a:r>
            <a:r>
              <a:rPr lang="en-US" altLang="zh-CN" dirty="0" smtClean="0"/>
              <a:t>I/O</a:t>
            </a:r>
            <a:r>
              <a:rPr lang="zh-CN" altLang="en-US" dirty="0" smtClean="0"/>
              <a:t>性能的是</a:t>
            </a:r>
            <a:r>
              <a:rPr lang="en-US" altLang="zh-CN" dirty="0" smtClean="0"/>
              <a:t>( ) </a:t>
            </a:r>
          </a:p>
          <a:p>
            <a:r>
              <a:rPr lang="en-US" altLang="zh-CN" dirty="0" smtClean="0"/>
              <a:t>A. </a:t>
            </a:r>
            <a:r>
              <a:rPr lang="zh-CN" altLang="en-US" dirty="0" smtClean="0"/>
              <a:t>重排</a:t>
            </a:r>
            <a:r>
              <a:rPr lang="en-US" altLang="zh-CN" dirty="0" smtClean="0"/>
              <a:t>I/O</a:t>
            </a:r>
            <a:r>
              <a:rPr lang="zh-CN" altLang="en-US" dirty="0" smtClean="0"/>
              <a:t>请求次序 </a:t>
            </a:r>
            <a:r>
              <a:rPr lang="en-US" altLang="zh-CN" dirty="0" smtClean="0"/>
              <a:t>B. </a:t>
            </a:r>
            <a:r>
              <a:rPr lang="zh-CN" altLang="en-US" dirty="0" smtClean="0"/>
              <a:t>在一个磁盘上设置多个分区 </a:t>
            </a:r>
          </a:p>
          <a:p>
            <a:r>
              <a:rPr lang="en-US" altLang="zh-CN" dirty="0" smtClean="0"/>
              <a:t>C. </a:t>
            </a:r>
            <a:r>
              <a:rPr lang="zh-CN" altLang="en-US" dirty="0" smtClean="0"/>
              <a:t>预读和滞后写 　</a:t>
            </a:r>
            <a:r>
              <a:rPr lang="en-US" altLang="zh-CN" dirty="0" smtClean="0"/>
              <a:t>D. </a:t>
            </a:r>
            <a:r>
              <a:rPr lang="zh-CN" altLang="en-US" dirty="0" smtClean="0"/>
              <a:t>优化文件物理块的分布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
        <p:nvSpPr>
          <p:cNvPr id="4" name="文本占位符 3"/>
          <p:cNvSpPr>
            <a:spLocks noGrp="1"/>
          </p:cNvSpPr>
          <p:nvPr>
            <p:ph type="body" sz="quarter" idx="13"/>
          </p:nvPr>
        </p:nvSpPr>
        <p:spPr/>
        <p:txBody>
          <a:bodyPr/>
          <a:lstStyle/>
          <a:p>
            <a:r>
              <a:rPr lang="en-US" altLang="zh-CN" dirty="0" smtClean="0"/>
              <a:t>2</a:t>
            </a:r>
            <a:r>
              <a:rPr lang="zh-CN" altLang="en-US" dirty="0" smtClean="0"/>
              <a:t>．磁盘的类型</a:t>
            </a:r>
          </a:p>
          <a:p>
            <a:r>
              <a:rPr lang="zh-CN" altLang="en-US" dirty="0" smtClean="0"/>
              <a:t>　　对磁盘，可以从不同的角度进行分类。最常见的有：将磁盘分成硬盘和软盘、单片盘和多片盘、固定头磁盘和活动头</a:t>
            </a:r>
            <a:r>
              <a:rPr lang="en-US" altLang="zh-CN" dirty="0" smtClean="0"/>
              <a:t>(</a:t>
            </a:r>
            <a:r>
              <a:rPr lang="zh-CN" altLang="en-US" dirty="0" smtClean="0"/>
              <a:t>移动头</a:t>
            </a:r>
            <a:r>
              <a:rPr lang="en-US" altLang="zh-CN" dirty="0" smtClean="0"/>
              <a:t>)</a:t>
            </a:r>
            <a:r>
              <a:rPr lang="zh-CN" altLang="en-US" dirty="0" smtClean="0"/>
              <a:t>磁盘等。</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6</a:t>
            </a:fld>
            <a:endParaRPr lang="zh-CN" altLang="en-US"/>
          </a:p>
        </p:txBody>
      </p:sp>
      <p:sp>
        <p:nvSpPr>
          <p:cNvPr id="4" name="文本占位符 3"/>
          <p:cNvSpPr>
            <a:spLocks noGrp="1"/>
          </p:cNvSpPr>
          <p:nvPr>
            <p:ph type="body" sz="quarter" idx="13"/>
          </p:nvPr>
        </p:nvSpPr>
        <p:spPr>
          <a:xfrm>
            <a:off x="468313" y="692150"/>
            <a:ext cx="8207375" cy="5689178"/>
          </a:xfrm>
        </p:spPr>
        <p:txBody>
          <a:bodyPr>
            <a:normAutofit fontScale="92500" lnSpcReduction="10000"/>
          </a:bodyPr>
          <a:lstStyle/>
          <a:p>
            <a:r>
              <a:rPr lang="en-US" altLang="zh-CN" dirty="0" smtClean="0"/>
              <a:t>3</a:t>
            </a:r>
            <a:r>
              <a:rPr lang="zh-CN" altLang="en-US" dirty="0" smtClean="0"/>
              <a:t>．磁盘访问时间</a:t>
            </a:r>
          </a:p>
          <a:p>
            <a:r>
              <a:rPr lang="zh-CN" altLang="en-US" dirty="0" smtClean="0"/>
              <a:t>　　</a:t>
            </a:r>
            <a:r>
              <a:rPr lang="en-US" altLang="zh-CN" dirty="0" smtClean="0"/>
              <a:t>1) </a:t>
            </a:r>
            <a:r>
              <a:rPr lang="zh-CN" altLang="en-US" dirty="0" smtClean="0"/>
              <a:t>寻道时间</a:t>
            </a:r>
            <a:r>
              <a:rPr lang="en-US" altLang="zh-CN" dirty="0" smtClean="0"/>
              <a:t>Ts</a:t>
            </a:r>
          </a:p>
          <a:p>
            <a:r>
              <a:rPr lang="zh-CN" altLang="en-US" dirty="0" smtClean="0"/>
              <a:t>　　这是指把磁臂</a:t>
            </a:r>
            <a:r>
              <a:rPr lang="en-US" altLang="zh-CN" dirty="0" smtClean="0"/>
              <a:t>(</a:t>
            </a:r>
            <a:r>
              <a:rPr lang="zh-CN" altLang="en-US" dirty="0" smtClean="0"/>
              <a:t>磁头</a:t>
            </a:r>
            <a:r>
              <a:rPr lang="en-US" altLang="zh-CN" dirty="0" smtClean="0"/>
              <a:t>)</a:t>
            </a:r>
            <a:r>
              <a:rPr lang="zh-CN" altLang="en-US" dirty="0" smtClean="0"/>
              <a:t>移动到指定磁道上所经历的时间。该时间是启动磁臂的时间</a:t>
            </a:r>
            <a:r>
              <a:rPr lang="en-US" altLang="zh-CN" dirty="0" smtClean="0"/>
              <a:t>s</a:t>
            </a:r>
            <a:r>
              <a:rPr lang="zh-CN" altLang="en-US" dirty="0" smtClean="0"/>
              <a:t>与磁头移动</a:t>
            </a:r>
            <a:r>
              <a:rPr lang="en-US" altLang="zh-CN" dirty="0" smtClean="0"/>
              <a:t>n</a:t>
            </a:r>
            <a:r>
              <a:rPr lang="zh-CN" altLang="en-US" dirty="0" smtClean="0"/>
              <a:t>条磁道所花费的时间之和，即 </a:t>
            </a:r>
          </a:p>
          <a:p>
            <a:pPr algn="ctr"/>
            <a:r>
              <a:rPr lang="en-US" altLang="zh-CN" i="1" dirty="0" smtClean="0"/>
              <a:t>T</a:t>
            </a:r>
            <a:r>
              <a:rPr lang="en-US" altLang="zh-CN" baseline="-25000" dirty="0" smtClean="0"/>
              <a:t>s</a:t>
            </a:r>
            <a:r>
              <a:rPr lang="en-US" altLang="zh-CN" dirty="0" smtClean="0"/>
              <a:t> = </a:t>
            </a:r>
            <a:r>
              <a:rPr lang="en-US" altLang="zh-CN" i="1" dirty="0" smtClean="0"/>
              <a:t>m </a:t>
            </a:r>
            <a:r>
              <a:rPr lang="en-US" altLang="zh-CN" dirty="0" smtClean="0">
                <a:latin typeface="宋体" charset="-122"/>
              </a:rPr>
              <a:t>×</a:t>
            </a:r>
            <a:r>
              <a:rPr lang="en-US" altLang="zh-CN" i="1" dirty="0" smtClean="0"/>
              <a:t>n </a:t>
            </a:r>
            <a:r>
              <a:rPr lang="en-US" altLang="zh-CN" dirty="0" smtClean="0"/>
              <a:t>+s </a:t>
            </a:r>
          </a:p>
          <a:p>
            <a:r>
              <a:rPr lang="zh-CN" altLang="en-US" dirty="0" smtClean="0"/>
              <a:t>        其中，</a:t>
            </a:r>
            <a:r>
              <a:rPr lang="en-US" altLang="zh-CN" i="1" dirty="0" smtClean="0"/>
              <a:t>m</a:t>
            </a:r>
            <a:r>
              <a:rPr lang="zh-CN" altLang="en-US" dirty="0" smtClean="0"/>
              <a:t>是一常数，与磁盘驱动器的速度有关。对于一般磁盘，</a:t>
            </a:r>
            <a:r>
              <a:rPr lang="en-US" altLang="zh-CN" i="1" dirty="0" smtClean="0"/>
              <a:t>m</a:t>
            </a:r>
            <a:r>
              <a:rPr lang="en-US" altLang="zh-CN" dirty="0" smtClean="0"/>
              <a:t>=0.2</a:t>
            </a:r>
            <a:r>
              <a:rPr lang="zh-CN" altLang="en-US" dirty="0" smtClean="0"/>
              <a:t>；对于高速磁盘，</a:t>
            </a:r>
            <a:r>
              <a:rPr lang="en-US" altLang="zh-CN" i="1" dirty="0" smtClean="0"/>
              <a:t>m</a:t>
            </a:r>
            <a:r>
              <a:rPr lang="en-US" altLang="zh-CN" dirty="0" smtClean="0"/>
              <a:t>≤0.1</a:t>
            </a:r>
            <a:r>
              <a:rPr lang="zh-CN" altLang="en-US" dirty="0" smtClean="0"/>
              <a:t>，磁臂的启动时间约为</a:t>
            </a:r>
            <a:r>
              <a:rPr lang="en-US" altLang="zh-CN" dirty="0" smtClean="0"/>
              <a:t>2 ms</a:t>
            </a:r>
            <a:r>
              <a:rPr lang="zh-CN" altLang="en-US" dirty="0" smtClean="0"/>
              <a:t>。这样，对于一般的温盘，其寻道时间将随寻道距离的增加而增大，大体上是</a:t>
            </a:r>
            <a:r>
              <a:rPr lang="en-US" altLang="zh-CN" dirty="0" smtClean="0"/>
              <a:t>5</a:t>
            </a:r>
            <a:r>
              <a:rPr lang="zh-CN" altLang="en-US" dirty="0" smtClean="0"/>
              <a:t>～</a:t>
            </a:r>
            <a:r>
              <a:rPr lang="en-US" altLang="zh-CN" dirty="0" smtClean="0"/>
              <a:t>30 ms</a:t>
            </a:r>
            <a:r>
              <a:rPr lang="zh-CN" altLang="en-US" dirty="0" smtClean="0"/>
              <a:t>。 </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文本占位符 3"/>
          <p:cNvSpPr>
            <a:spLocks noGrp="1"/>
          </p:cNvSpPr>
          <p:nvPr>
            <p:ph type="body" sz="quarter" idx="13"/>
          </p:nvPr>
        </p:nvSpPr>
        <p:spPr/>
        <p:txBody>
          <a:bodyPr/>
          <a:lstStyle/>
          <a:p>
            <a:r>
              <a:rPr lang="en-US" altLang="zh-CN" dirty="0" smtClean="0"/>
              <a:t>2) </a:t>
            </a:r>
            <a:r>
              <a:rPr lang="zh-CN" altLang="en-US" dirty="0" smtClean="0"/>
              <a:t>旋转延迟时间</a:t>
            </a:r>
            <a:r>
              <a:rPr lang="en-US" altLang="zh-CN" dirty="0" err="1" smtClean="0"/>
              <a:t>Tr</a:t>
            </a:r>
            <a:endParaRPr lang="en-US" altLang="zh-CN" dirty="0" smtClean="0"/>
          </a:p>
          <a:p>
            <a:r>
              <a:rPr lang="zh-CN" altLang="en-US" dirty="0" smtClean="0"/>
              <a:t>　　这是指定扇区移动到磁头下面所经历的时间。不同的磁盘类型中，旋转速度至少相差一个数量级，如软盘为</a:t>
            </a:r>
            <a:r>
              <a:rPr lang="en-US" altLang="zh-CN" dirty="0" smtClean="0"/>
              <a:t>300 r/min</a:t>
            </a:r>
            <a:r>
              <a:rPr lang="zh-CN" altLang="en-US" dirty="0" smtClean="0"/>
              <a:t>，硬盘一般为</a:t>
            </a:r>
            <a:r>
              <a:rPr lang="en-US" altLang="zh-CN" dirty="0" smtClean="0"/>
              <a:t>7200</a:t>
            </a:r>
            <a:r>
              <a:rPr lang="zh-CN" altLang="en-US" dirty="0" smtClean="0"/>
              <a:t>～</a:t>
            </a:r>
            <a:r>
              <a:rPr lang="en-US" altLang="zh-CN" dirty="0" smtClean="0"/>
              <a:t>15 000 r/min</a:t>
            </a:r>
            <a:r>
              <a:rPr lang="zh-CN" altLang="en-US" dirty="0" smtClean="0"/>
              <a:t>，甚至更高。对于磁盘旋转延迟时间而言，如硬盘，旋转速度为</a:t>
            </a:r>
            <a:r>
              <a:rPr lang="en-US" altLang="zh-CN" dirty="0" smtClean="0"/>
              <a:t>15 000 r/min</a:t>
            </a:r>
            <a:r>
              <a:rPr lang="zh-CN" altLang="en-US" dirty="0" smtClean="0"/>
              <a:t>，每转需时</a:t>
            </a:r>
            <a:r>
              <a:rPr lang="en-US" altLang="zh-CN" dirty="0" smtClean="0"/>
              <a:t>4 ms</a:t>
            </a:r>
            <a:r>
              <a:rPr lang="zh-CN" altLang="en-US" dirty="0" smtClean="0"/>
              <a:t>，平均旋转延迟时间</a:t>
            </a:r>
            <a:r>
              <a:rPr lang="en-US" altLang="zh-CN" dirty="0" err="1" smtClean="0"/>
              <a:t>Tr</a:t>
            </a:r>
            <a:r>
              <a:rPr lang="zh-CN" altLang="en-US" dirty="0" smtClean="0"/>
              <a:t>为</a:t>
            </a:r>
            <a:r>
              <a:rPr lang="en-US" altLang="zh-CN" dirty="0" smtClean="0"/>
              <a:t>2 ms</a:t>
            </a:r>
            <a:r>
              <a:rPr lang="zh-CN" altLang="en-US" dirty="0" smtClean="0"/>
              <a:t>；而软盘，其旋转速度为 </a:t>
            </a:r>
            <a:r>
              <a:rPr lang="en-US" altLang="zh-CN" dirty="0" smtClean="0"/>
              <a:t>300 r/min</a:t>
            </a:r>
            <a:r>
              <a:rPr lang="zh-CN" altLang="en-US" dirty="0" smtClean="0"/>
              <a:t>或</a:t>
            </a:r>
            <a:r>
              <a:rPr lang="en-US" altLang="zh-CN" dirty="0" smtClean="0"/>
              <a:t>600 r/min</a:t>
            </a:r>
            <a:r>
              <a:rPr lang="zh-CN" altLang="en-US" dirty="0" smtClean="0"/>
              <a:t>，这样，平均</a:t>
            </a:r>
            <a:r>
              <a:rPr lang="en-US" altLang="zh-CN" dirty="0" err="1" smtClean="0"/>
              <a:t>Tr</a:t>
            </a:r>
            <a:r>
              <a:rPr lang="zh-CN" altLang="en-US" dirty="0" smtClean="0"/>
              <a:t>为</a:t>
            </a:r>
            <a:r>
              <a:rPr lang="en-US" altLang="zh-CN" dirty="0" smtClean="0"/>
              <a:t>50</a:t>
            </a:r>
            <a:r>
              <a:rPr lang="zh-CN" altLang="en-US" dirty="0" smtClean="0"/>
              <a:t>～</a:t>
            </a:r>
            <a:r>
              <a:rPr lang="en-US" altLang="zh-CN" dirty="0" smtClean="0"/>
              <a:t>100 ms</a:t>
            </a:r>
            <a:r>
              <a:rPr lang="zh-CN" altLang="en-US" dirty="0" smtClean="0"/>
              <a:t>。 </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文本占位符 3"/>
          <p:cNvSpPr>
            <a:spLocks noGrp="1"/>
          </p:cNvSpPr>
          <p:nvPr>
            <p:ph type="body" sz="quarter" idx="13"/>
          </p:nvPr>
        </p:nvSpPr>
        <p:spPr>
          <a:xfrm>
            <a:off x="468313" y="692150"/>
            <a:ext cx="8207375" cy="5905202"/>
          </a:xfrm>
        </p:spPr>
        <p:txBody>
          <a:bodyPr>
            <a:normAutofit/>
          </a:bodyPr>
          <a:lstStyle/>
          <a:p>
            <a:r>
              <a:rPr lang="en-US" altLang="zh-CN" dirty="0" smtClean="0"/>
              <a:t>3) </a:t>
            </a:r>
            <a:r>
              <a:rPr lang="zh-CN" altLang="en-US" dirty="0" smtClean="0"/>
              <a:t>传输时间</a:t>
            </a:r>
            <a:r>
              <a:rPr lang="en-US" altLang="zh-CN" dirty="0" err="1" smtClean="0"/>
              <a:t>Tt</a:t>
            </a:r>
            <a:endParaRPr lang="en-US" altLang="zh-CN" dirty="0" smtClean="0"/>
          </a:p>
          <a:p>
            <a:r>
              <a:rPr lang="zh-CN" altLang="en-US" dirty="0" smtClean="0"/>
              <a:t>　　这是指把数据从磁盘读出或向磁盘写入数据所经历的时间。</a:t>
            </a:r>
            <a:r>
              <a:rPr lang="en-US" altLang="zh-CN" dirty="0" err="1" smtClean="0"/>
              <a:t>Tt</a:t>
            </a:r>
            <a:r>
              <a:rPr lang="zh-CN" altLang="en-US" dirty="0" smtClean="0"/>
              <a:t>的大小与每次所读</a:t>
            </a:r>
            <a:r>
              <a:rPr lang="en-US" altLang="zh-CN" dirty="0" smtClean="0"/>
              <a:t>/</a:t>
            </a:r>
            <a:r>
              <a:rPr lang="zh-CN" altLang="en-US" dirty="0" smtClean="0"/>
              <a:t>写的字节数</a:t>
            </a:r>
            <a:r>
              <a:rPr lang="en-US" altLang="zh-CN" dirty="0" smtClean="0"/>
              <a:t>b</a:t>
            </a:r>
            <a:r>
              <a:rPr lang="zh-CN" altLang="en-US" dirty="0" smtClean="0"/>
              <a:t>和旋转速度有关</a:t>
            </a:r>
            <a:r>
              <a:rPr lang="en-US" altLang="zh-CN" dirty="0" smtClean="0"/>
              <a:t>: </a:t>
            </a:r>
          </a:p>
          <a:p>
            <a:endParaRPr lang="en-US" altLang="zh-CN" dirty="0" smtClean="0"/>
          </a:p>
          <a:p>
            <a:r>
              <a:rPr lang="zh-CN" altLang="en-US" dirty="0" smtClean="0"/>
              <a:t>        其中，</a:t>
            </a:r>
            <a:r>
              <a:rPr lang="en-US" altLang="zh-CN" dirty="0" smtClean="0"/>
              <a:t>r</a:t>
            </a:r>
            <a:r>
              <a:rPr lang="zh-CN" altLang="en-US" dirty="0" smtClean="0"/>
              <a:t>为磁盘每秒钟的转数；</a:t>
            </a:r>
            <a:r>
              <a:rPr lang="en-US" altLang="zh-CN" dirty="0" smtClean="0"/>
              <a:t>N</a:t>
            </a:r>
            <a:r>
              <a:rPr lang="zh-CN" altLang="en-US" dirty="0" smtClean="0"/>
              <a:t>为一条磁道上的字节数，当一次读</a:t>
            </a:r>
            <a:r>
              <a:rPr lang="en-US" altLang="zh-CN" dirty="0" smtClean="0"/>
              <a:t>/</a:t>
            </a:r>
            <a:r>
              <a:rPr lang="zh-CN" altLang="en-US" dirty="0" smtClean="0"/>
              <a:t>写的字节数相当于半条磁道上的字节数时，</a:t>
            </a:r>
            <a:r>
              <a:rPr lang="en-US" altLang="zh-CN" dirty="0" err="1" smtClean="0"/>
              <a:t>Tt</a:t>
            </a:r>
            <a:r>
              <a:rPr lang="zh-CN" altLang="en-US" dirty="0" smtClean="0"/>
              <a:t>与</a:t>
            </a:r>
            <a:r>
              <a:rPr lang="en-US" altLang="zh-CN" dirty="0" err="1" smtClean="0"/>
              <a:t>Tr</a:t>
            </a:r>
            <a:r>
              <a:rPr lang="zh-CN" altLang="en-US" dirty="0" smtClean="0"/>
              <a:t>相同。因此，可将访问时间</a:t>
            </a:r>
            <a:r>
              <a:rPr lang="en-US" altLang="zh-CN" dirty="0" smtClean="0"/>
              <a:t>Ta</a:t>
            </a:r>
            <a:r>
              <a:rPr lang="zh-CN" altLang="en-US" dirty="0" smtClean="0"/>
              <a:t>表示为 </a:t>
            </a:r>
          </a:p>
          <a:p>
            <a:endParaRPr lang="en-US" altLang="zh-CN" dirty="0" smtClean="0"/>
          </a:p>
          <a:p>
            <a:endParaRPr lang="zh-CN" altLang="en-US" dirty="0"/>
          </a:p>
        </p:txBody>
      </p:sp>
      <p:graphicFrame>
        <p:nvGraphicFramePr>
          <p:cNvPr id="120834" name="Object 5"/>
          <p:cNvGraphicFramePr>
            <a:graphicFrameLocks noChangeAspect="1"/>
          </p:cNvGraphicFramePr>
          <p:nvPr/>
        </p:nvGraphicFramePr>
        <p:xfrm>
          <a:off x="3563888" y="2780928"/>
          <a:ext cx="1476375" cy="1120775"/>
        </p:xfrm>
        <a:graphic>
          <a:graphicData uri="http://schemas.openxmlformats.org/presentationml/2006/ole">
            <mc:AlternateContent xmlns:mc="http://schemas.openxmlformats.org/markup-compatibility/2006">
              <mc:Choice xmlns:v="urn:schemas-microsoft-com:vml" Requires="v">
                <p:oleObj spid="_x0000_s120844" r:id="rId3" imgW="355446" imgH="279279" progId="Equation.3">
                  <p:embed/>
                </p:oleObj>
              </mc:Choice>
              <mc:Fallback>
                <p:oleObj r:id="rId3" imgW="355446" imgH="27927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780928"/>
                        <a:ext cx="1476375"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5" name="Object 8"/>
          <p:cNvGraphicFramePr>
            <a:graphicFrameLocks noChangeAspect="1"/>
          </p:cNvGraphicFramePr>
          <p:nvPr/>
        </p:nvGraphicFramePr>
        <p:xfrm>
          <a:off x="2555776" y="5689600"/>
          <a:ext cx="3048000" cy="1168400"/>
        </p:xfrm>
        <a:graphic>
          <a:graphicData uri="http://schemas.openxmlformats.org/presentationml/2006/ole">
            <mc:AlternateContent xmlns:mc="http://schemas.openxmlformats.org/markup-compatibility/2006">
              <mc:Choice xmlns:v="urn:schemas-microsoft-com:vml" Requires="v">
                <p:oleObj spid="_x0000_s120845" r:id="rId5" imgW="723586" imgH="279279" progId="Equation.3">
                  <p:embed/>
                </p:oleObj>
              </mc:Choice>
              <mc:Fallback>
                <p:oleObj r:id="rId5" imgW="723586" imgH="27927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5689600"/>
                        <a:ext cx="3048000"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9</a:t>
            </a:fld>
            <a:endParaRPr lang="zh-CN" altLang="en-US"/>
          </a:p>
        </p:txBody>
      </p:sp>
      <p:sp>
        <p:nvSpPr>
          <p:cNvPr id="4" name="文本占位符 3"/>
          <p:cNvSpPr>
            <a:spLocks noGrp="1"/>
          </p:cNvSpPr>
          <p:nvPr>
            <p:ph type="body" sz="quarter" idx="13"/>
          </p:nvPr>
        </p:nvSpPr>
        <p:spPr/>
        <p:txBody>
          <a:bodyPr/>
          <a:lstStyle/>
          <a:p>
            <a:r>
              <a:rPr lang="en-US" altLang="zh-CN" dirty="0" smtClean="0"/>
              <a:t>5.6.2</a:t>
            </a:r>
            <a:r>
              <a:rPr lang="zh-CN" altLang="en-US" dirty="0" smtClean="0"/>
              <a:t>　磁盘调度</a:t>
            </a:r>
          </a:p>
          <a:p>
            <a:r>
              <a:rPr lang="en-US" altLang="zh-CN" dirty="0" smtClean="0"/>
              <a:t>1</a:t>
            </a:r>
            <a:r>
              <a:rPr lang="zh-CN" altLang="en-US" dirty="0" smtClean="0"/>
              <a:t>．先来先服务</a:t>
            </a:r>
            <a:r>
              <a:rPr lang="en-US" altLang="zh-CN" dirty="0" smtClean="0"/>
              <a:t>(FCFS</a:t>
            </a:r>
            <a:r>
              <a:rPr lang="zh-CN" altLang="en-US" dirty="0" smtClean="0"/>
              <a:t>，</a:t>
            </a:r>
            <a:r>
              <a:rPr lang="en-US" altLang="zh-CN" dirty="0" smtClean="0"/>
              <a:t>First Come First Served)</a:t>
            </a:r>
          </a:p>
          <a:p>
            <a:endParaRPr lang="zh-CN" altLang="en-US" dirty="0"/>
          </a:p>
        </p:txBody>
      </p:sp>
      <p:graphicFrame>
        <p:nvGraphicFramePr>
          <p:cNvPr id="121858" name="Object 6"/>
          <p:cNvGraphicFramePr>
            <a:graphicFrameLocks noChangeAspect="1"/>
          </p:cNvGraphicFramePr>
          <p:nvPr/>
        </p:nvGraphicFramePr>
        <p:xfrm>
          <a:off x="-1044624" y="2204864"/>
          <a:ext cx="11582400" cy="6115050"/>
        </p:xfrm>
        <a:graphic>
          <a:graphicData uri="http://schemas.openxmlformats.org/presentationml/2006/ole">
            <mc:AlternateContent xmlns:mc="http://schemas.openxmlformats.org/markup-compatibility/2006">
              <mc:Choice xmlns:v="urn:schemas-microsoft-com:vml" Requires="v">
                <p:oleObj spid="_x0000_s121863" name="Document" r:id="rId3" imgW="5410800" imgH="2856240" progId="Word.Document.8">
                  <p:embed/>
                </p:oleObj>
              </mc:Choice>
              <mc:Fallback>
                <p:oleObj name="Document" r:id="rId3" imgW="5410800" imgH="285624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624" y="2204864"/>
                        <a:ext cx="11582400" cy="611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13288</TotalTime>
  <Words>1110</Words>
  <Application>Microsoft Office PowerPoint</Application>
  <PresentationFormat>全屏显示(4:3)</PresentationFormat>
  <Paragraphs>139</Paragraphs>
  <Slides>40</Slides>
  <Notes>1</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44" baseType="lpstr">
      <vt:lpstr>质朴</vt:lpstr>
      <vt:lpstr>VISIO 4 Drawing</vt:lpstr>
      <vt:lpstr>Microsoft 公式 3.0</vt:lpstr>
      <vt:lpstr>Document</vt:lpstr>
      <vt:lpstr>第十九讲</vt:lpstr>
      <vt:lpstr>本次课程主要内容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T430</dc:creator>
  <cp:lastModifiedBy>wx</cp:lastModifiedBy>
  <cp:revision>722</cp:revision>
  <dcterms:created xsi:type="dcterms:W3CDTF">2013-09-15T00:45:06Z</dcterms:created>
  <dcterms:modified xsi:type="dcterms:W3CDTF">2014-12-02T01:29:43Z</dcterms:modified>
</cp:coreProperties>
</file>