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36"/>
  </p:notesMasterIdLst>
  <p:handoutMasterIdLst>
    <p:handoutMasterId r:id="rId37"/>
  </p:handoutMasterIdLst>
  <p:sldIdLst>
    <p:sldId id="256" r:id="rId2"/>
    <p:sldId id="259" r:id="rId3"/>
    <p:sldId id="257"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27" autoAdjust="0"/>
    <p:restoredTop sz="79136" autoAdjust="0"/>
  </p:normalViewPr>
  <p:slideViewPr>
    <p:cSldViewPr>
      <p:cViewPr>
        <p:scale>
          <a:sx n="75" d="100"/>
          <a:sy n="75" d="100"/>
        </p:scale>
        <p:origin x="-2652" y="-408"/>
      </p:cViewPr>
      <p:guideLst>
        <p:guide orient="horz" pos="2160"/>
        <p:guide pos="2880"/>
      </p:guideLst>
    </p:cSldViewPr>
  </p:slideViewPr>
  <p:notesTextViewPr>
    <p:cViewPr>
      <p:scale>
        <a:sx n="100" d="100"/>
        <a:sy n="100" d="100"/>
      </p:scale>
      <p:origin x="0" y="0"/>
    </p:cViewPr>
  </p:notesTextViewPr>
  <p:notesViewPr>
    <p:cSldViewPr>
      <p:cViewPr varScale="1">
        <p:scale>
          <a:sx n="67" d="100"/>
          <a:sy n="67" d="100"/>
        </p:scale>
        <p:origin x="-334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3A32085-39C4-4D72-A10E-FF16FF987031}" type="datetimeFigureOut">
              <a:rPr lang="zh-CN" altLang="en-US" smtClean="0"/>
              <a:pPr/>
              <a:t>2014/9/15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78C39E-73C8-4A1F-81CA-66DC4A8B0096}" type="slidenum">
              <a:rPr lang="zh-CN" altLang="en-US" smtClean="0"/>
              <a:pPr/>
              <a:t>‹#›</a:t>
            </a:fld>
            <a:endParaRPr lang="zh-CN" altLang="en-US"/>
          </a:p>
        </p:txBody>
      </p:sp>
    </p:spTree>
    <p:extLst>
      <p:ext uri="{BB962C8B-B14F-4D97-AF65-F5344CB8AC3E}">
        <p14:creationId xmlns:p14="http://schemas.microsoft.com/office/powerpoint/2010/main" val="14474513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3AA2D9-0245-4213-A546-AFF980BE33C8}" type="datetimeFigureOut">
              <a:rPr lang="zh-CN" altLang="en-US" smtClean="0"/>
              <a:pPr/>
              <a:t>2014/9/15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6C97FA-DC5D-4BAC-9F14-F824A46E9B8F}" type="slidenum">
              <a:rPr lang="zh-CN" altLang="en-US" smtClean="0"/>
              <a:pPr/>
              <a:t>‹#›</a:t>
            </a:fld>
            <a:endParaRPr lang="zh-CN" altLang="en-US"/>
          </a:p>
        </p:txBody>
      </p:sp>
    </p:spTree>
    <p:extLst>
      <p:ext uri="{BB962C8B-B14F-4D97-AF65-F5344CB8AC3E}">
        <p14:creationId xmlns:p14="http://schemas.microsoft.com/office/powerpoint/2010/main" val="2780551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baike.baidu.com/view/156673.htm"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宋体" pitchFamily="2" charset="-122"/>
              </a:rPr>
              <a:t>在多道程序环境下，当程序并发执行时，由于资源共享和进程合作，使同处于一个系统中的诸进程之间可能存在着以下两种形式的制约关系。</a:t>
            </a:r>
          </a:p>
          <a:p>
            <a:endParaRPr lang="zh-CN" altLang="en-US" dirty="0"/>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err="1" smtClean="0"/>
              <a:t>noop</a:t>
            </a:r>
            <a:r>
              <a:rPr lang="zh-CN" altLang="en-US" dirty="0" smtClean="0">
                <a:latin typeface="宋体" pitchFamily="2" charset="-122"/>
              </a:rPr>
              <a:t>是一条空操作指令，</a:t>
            </a:r>
            <a:r>
              <a:rPr lang="en-US" altLang="zh-CN" dirty="0" smtClean="0"/>
              <a:t>while condition do no-op</a:t>
            </a:r>
            <a:r>
              <a:rPr lang="zh-CN" altLang="en-US" dirty="0" smtClean="0">
                <a:latin typeface="宋体" pitchFamily="2" charset="-122"/>
              </a:rPr>
              <a:t>语句表示重复的测试条件</a:t>
            </a:r>
            <a:r>
              <a:rPr lang="en-US" altLang="zh-CN" dirty="0" smtClean="0"/>
              <a:t>(</a:t>
            </a:r>
            <a:r>
              <a:rPr lang="en-US" altLang="zh-CN" dirty="0" err="1" smtClean="0"/>
              <a:t>condication</a:t>
            </a:r>
            <a:r>
              <a:rPr lang="en-US" altLang="zh-CN" dirty="0" smtClean="0"/>
              <a:t>)</a:t>
            </a:r>
            <a:r>
              <a:rPr lang="zh-CN" altLang="en-US" dirty="0" smtClean="0">
                <a:latin typeface="宋体" pitchFamily="2" charset="-122"/>
              </a:rPr>
              <a:t>，重复测试应进行到该条件变为</a:t>
            </a:r>
            <a:r>
              <a:rPr lang="en-US" altLang="zh-CN" dirty="0" smtClean="0"/>
              <a:t>false(</a:t>
            </a:r>
            <a:r>
              <a:rPr lang="zh-CN" altLang="en-US" dirty="0" smtClean="0">
                <a:latin typeface="宋体" pitchFamily="2" charset="-122"/>
              </a:rPr>
              <a:t>假</a:t>
            </a:r>
            <a:r>
              <a:rPr lang="en-US" altLang="zh-CN" dirty="0" smtClean="0"/>
              <a:t>)</a:t>
            </a:r>
            <a:r>
              <a:rPr lang="zh-CN" altLang="en-US" dirty="0" smtClean="0">
                <a:latin typeface="宋体" pitchFamily="2" charset="-122"/>
              </a:rPr>
              <a:t>，即到该条件不成立时为止。在生产者进程中使用一局部变量</a:t>
            </a:r>
            <a:r>
              <a:rPr lang="en-US" altLang="zh-CN" dirty="0" err="1" smtClean="0"/>
              <a:t>nextp</a:t>
            </a:r>
            <a:r>
              <a:rPr lang="zh-CN" altLang="en-US" dirty="0" smtClean="0">
                <a:latin typeface="宋体" pitchFamily="2" charset="-122"/>
              </a:rPr>
              <a:t>，用于暂时存放每次刚生产出来的产品；而在消费者进程中，则使用一个局部变量</a:t>
            </a:r>
            <a:r>
              <a:rPr lang="en-US" altLang="zh-CN" dirty="0" err="1" smtClean="0"/>
              <a:t>nextc</a:t>
            </a:r>
            <a:r>
              <a:rPr lang="zh-CN" altLang="en-US" dirty="0" smtClean="0">
                <a:latin typeface="宋体" pitchFamily="2" charset="-122"/>
              </a:rPr>
              <a:t>，用于存放每次要消费的产品。</a:t>
            </a:r>
            <a:endParaRPr lang="en-US" altLang="zh-CN" dirty="0" smtClean="0">
              <a:latin typeface="宋体" pitchFamily="2" charset="-122"/>
            </a:endParaRPr>
          </a:p>
          <a:p>
            <a:endParaRPr lang="en-US" altLang="zh-CN" dirty="0" smtClean="0">
              <a:latin typeface="宋体" pitchFamily="2" charset="-122"/>
            </a:endParaRPr>
          </a:p>
          <a:p>
            <a:r>
              <a:rPr lang="zh-CN" altLang="en-US" dirty="0" smtClean="0">
                <a:latin typeface="宋体" pitchFamily="2" charset="-122"/>
              </a:rPr>
              <a:t>思考能不能实现同步，会不会有问题？</a:t>
            </a:r>
            <a:endParaRPr lang="zh-CN" altLang="en-US" dirty="0"/>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11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问题就在于这两个进程共享变量</a:t>
            </a:r>
            <a:r>
              <a:rPr lang="en-US" altLang="zh-CN" dirty="0" smtClean="0"/>
              <a:t>counter</a:t>
            </a:r>
            <a:r>
              <a:rPr lang="zh-CN" altLang="en-US" dirty="0" smtClean="0"/>
              <a:t>。生产者对它做加</a:t>
            </a:r>
            <a:r>
              <a:rPr lang="en-US" altLang="zh-CN" dirty="0" smtClean="0"/>
              <a:t>1</a:t>
            </a:r>
            <a:r>
              <a:rPr lang="zh-CN" altLang="en-US" dirty="0" smtClean="0"/>
              <a:t>操作，消费者对它做减</a:t>
            </a:r>
            <a:r>
              <a:rPr lang="en-US" altLang="zh-CN" dirty="0" smtClean="0"/>
              <a:t>1</a:t>
            </a:r>
            <a:r>
              <a:rPr lang="zh-CN" altLang="en-US" dirty="0" smtClean="0"/>
              <a:t>操作，这两个操作在用机器语言实现时， 常可用下面的形式描述： </a:t>
            </a:r>
            <a:endParaRPr lang="en-US" altLang="zh-CN" dirty="0" smtClean="0"/>
          </a:p>
          <a:p>
            <a:endParaRPr lang="en-US" altLang="zh-CN" dirty="0" smtClean="0"/>
          </a:p>
          <a:p>
            <a:r>
              <a:rPr lang="zh-CN" altLang="en-US" dirty="0" smtClean="0"/>
              <a:t>假设</a:t>
            </a:r>
            <a:r>
              <a:rPr lang="en-US" altLang="zh-CN" dirty="0" smtClean="0"/>
              <a:t>counter</a:t>
            </a:r>
            <a:r>
              <a:rPr lang="zh-CN" altLang="en-US" dirty="0" smtClean="0"/>
              <a:t>的当前值是</a:t>
            </a:r>
            <a:r>
              <a:rPr lang="en-US" altLang="zh-CN" dirty="0" smtClean="0"/>
              <a:t>5</a:t>
            </a:r>
            <a:r>
              <a:rPr lang="zh-CN" altLang="en-US" dirty="0" smtClean="0"/>
              <a:t>。如果生产者进程先执行左列的三条机器语言语句，然后消费者进程再执行右列的三条语句，则最后共享变量</a:t>
            </a:r>
            <a:r>
              <a:rPr lang="en-US" altLang="zh-CN" dirty="0" smtClean="0"/>
              <a:t>counter</a:t>
            </a:r>
            <a:r>
              <a:rPr lang="zh-CN" altLang="en-US" dirty="0" smtClean="0"/>
              <a:t>的值仍为</a:t>
            </a:r>
            <a:r>
              <a:rPr lang="en-US" altLang="zh-CN" dirty="0" smtClean="0"/>
              <a:t>5</a:t>
            </a:r>
            <a:r>
              <a:rPr lang="zh-CN" altLang="en-US" dirty="0" smtClean="0"/>
              <a:t>； 反之，如果让消费者进程先执行右列的三条语句，然后再让生产者进程执行左列的三条语句，则</a:t>
            </a:r>
            <a:r>
              <a:rPr lang="en-US" altLang="zh-CN" dirty="0" smtClean="0"/>
              <a:t>counter</a:t>
            </a:r>
            <a:r>
              <a:rPr lang="zh-CN" altLang="en-US" dirty="0" smtClean="0"/>
              <a:t>值也还是</a:t>
            </a:r>
            <a:r>
              <a:rPr lang="en-US" altLang="zh-CN" dirty="0" smtClean="0"/>
              <a:t>5</a:t>
            </a:r>
            <a:r>
              <a:rPr lang="zh-CN" altLang="en-US" dirty="0" smtClean="0"/>
              <a:t>，但是，如果按下述顺序执行</a:t>
            </a:r>
            <a:endParaRPr lang="zh-CN" altLang="en-US" dirty="0"/>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12</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13</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14</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为此，每个进程在进入临界区之前，应先对欲访问的临界资源进行检查，看它是否正被访问。如果此刻该临界资源未被访问，进程便可进入临界区对该资源进行访问，并设置它正被访问的标志；如果此刻该临界资源正被某进程访问，则本进程不能进入临界区。因此，必须在临界区前面增加一段用于进行上述检查的代码，把这段代码称为进入区</a:t>
            </a:r>
            <a:r>
              <a:rPr lang="en-US" altLang="zh-CN" dirty="0" smtClean="0"/>
              <a:t>(entry section)</a:t>
            </a:r>
            <a:r>
              <a:rPr lang="zh-CN" altLang="en-US" dirty="0" smtClean="0"/>
              <a:t>。相应地，在临界区后面也要加上一段称为退出区</a:t>
            </a:r>
            <a:r>
              <a:rPr lang="en-US" altLang="zh-CN" dirty="0" smtClean="0"/>
              <a:t>(exit section)</a:t>
            </a:r>
            <a:r>
              <a:rPr lang="zh-CN" altLang="en-US" dirty="0" smtClean="0"/>
              <a:t>的代码，用于将临界区正被访问的标志恢复为未被访问的标志。 </a:t>
            </a:r>
            <a:endParaRPr lang="zh-CN" altLang="en-US" dirty="0"/>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15</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latin typeface="+mn-lt"/>
                <a:ea typeface="+mn-ea"/>
                <a:cs typeface="+mn-cs"/>
              </a:rPr>
              <a:t>迪科斯彻   荷兰</a:t>
            </a:r>
            <a:r>
              <a:rPr lang="en-US" altLang="zh-CN" sz="1200" b="0" i="0" kern="1200" dirty="0" smtClean="0">
                <a:solidFill>
                  <a:schemeClr val="tx1"/>
                </a:solidFill>
                <a:latin typeface="+mn-lt"/>
                <a:ea typeface="+mn-ea"/>
                <a:cs typeface="+mn-cs"/>
              </a:rPr>
              <a:t>(</a:t>
            </a:r>
            <a:r>
              <a:rPr lang="zh-CN" altLang="en-US" sz="1200" b="0" i="0" u="sng" kern="1200" dirty="0" smtClean="0">
                <a:solidFill>
                  <a:schemeClr val="tx1"/>
                </a:solidFill>
                <a:latin typeface="+mn-lt"/>
                <a:ea typeface="+mn-ea"/>
                <a:cs typeface="+mn-cs"/>
                <a:hlinkClick r:id="rId3"/>
              </a:rPr>
              <a:t>狄克斯特拉</a:t>
            </a:r>
            <a:r>
              <a:rPr lang="en-US" altLang="zh-CN" sz="1200" b="0" i="0" u="sng"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艾恩德霍芬技术学院</a:t>
            </a:r>
            <a:r>
              <a:rPr lang="zh-CN" altLang="en-US" sz="1200" b="0" i="0" kern="1200" baseline="0" dirty="0" smtClean="0">
                <a:solidFill>
                  <a:schemeClr val="tx1"/>
                </a:solidFill>
                <a:latin typeface="+mn-lt"/>
                <a:ea typeface="+mn-ea"/>
                <a:cs typeface="+mn-cs"/>
              </a:rPr>
              <a:t> </a:t>
            </a:r>
            <a:r>
              <a:rPr lang="en-US" altLang="zh-CN" sz="1200" b="0" i="0" kern="1200" baseline="0" dirty="0" smtClean="0">
                <a:solidFill>
                  <a:schemeClr val="tx1"/>
                </a:solidFill>
                <a:latin typeface="+mn-lt"/>
                <a:ea typeface="+mn-ea"/>
                <a:cs typeface="+mn-cs"/>
              </a:rPr>
              <a:t>x8</a:t>
            </a:r>
            <a:r>
              <a:rPr lang="zh-CN" altLang="en-US" sz="1200" b="0" i="0" kern="1200" baseline="0" dirty="0" smtClean="0">
                <a:solidFill>
                  <a:schemeClr val="tx1"/>
                </a:solidFill>
                <a:latin typeface="+mn-lt"/>
                <a:ea typeface="+mn-ea"/>
                <a:cs typeface="+mn-cs"/>
              </a:rPr>
              <a:t>计算机 多道程序能力</a:t>
            </a:r>
            <a:endParaRPr lang="en-US" altLang="zh-CN" sz="1200" b="0" i="0" kern="1200" dirty="0" smtClean="0">
              <a:solidFill>
                <a:schemeClr val="tx1"/>
              </a:solidFill>
              <a:latin typeface="+mn-lt"/>
              <a:ea typeface="+mn-ea"/>
              <a:cs typeface="+mn-cs"/>
            </a:endParaRPr>
          </a:p>
          <a:p>
            <a:pPr algn="just">
              <a:spcBef>
                <a:spcPct val="50000"/>
              </a:spcBef>
            </a:pPr>
            <a:r>
              <a:rPr lang="en-US" altLang="zh-CN" dirty="0" smtClean="0"/>
              <a:t>wait(S)</a:t>
            </a:r>
            <a:r>
              <a:rPr lang="zh-CN" altLang="en-US" dirty="0" smtClean="0"/>
              <a:t>： </a:t>
            </a:r>
            <a:r>
              <a:rPr lang="en-US" altLang="zh-CN" dirty="0" smtClean="0"/>
              <a:t>while </a:t>
            </a:r>
            <a:r>
              <a:rPr lang="en-US" altLang="zh-CN" baseline="0" dirty="0" smtClean="0"/>
              <a:t> </a:t>
            </a:r>
            <a:r>
              <a:rPr lang="en-US" altLang="zh-CN" dirty="0" smtClean="0"/>
              <a:t>S&lt;=0 do no-op</a:t>
            </a:r>
            <a:r>
              <a:rPr lang="zh-CN" altLang="en-US" dirty="0" smtClean="0"/>
              <a:t>；</a:t>
            </a:r>
          </a:p>
          <a:p>
            <a:pPr algn="just">
              <a:spcBef>
                <a:spcPct val="50000"/>
              </a:spcBef>
            </a:pPr>
            <a:r>
              <a:rPr lang="zh-CN" altLang="en-US" dirty="0" smtClean="0"/>
              <a:t>　　　　　　　　</a:t>
            </a:r>
            <a:r>
              <a:rPr lang="zh-CN" altLang="en-US" baseline="0" dirty="0" smtClean="0"/>
              <a:t> </a:t>
            </a:r>
            <a:r>
              <a:rPr lang="en-US" altLang="zh-CN" dirty="0" smtClean="0"/>
              <a:t>S:=S-1</a:t>
            </a:r>
            <a:r>
              <a:rPr lang="zh-CN" altLang="en-US" dirty="0" smtClean="0"/>
              <a:t>；</a:t>
            </a:r>
          </a:p>
          <a:p>
            <a:pPr>
              <a:spcBef>
                <a:spcPct val="50000"/>
              </a:spcBef>
            </a:pPr>
            <a:r>
              <a:rPr lang="en-US" altLang="zh-CN" dirty="0" smtClean="0"/>
              <a:t>signal(S)</a:t>
            </a:r>
            <a:r>
              <a:rPr lang="zh-CN" altLang="en-US" dirty="0" smtClean="0"/>
              <a:t>：	</a:t>
            </a:r>
            <a:r>
              <a:rPr lang="en-US" altLang="zh-CN" dirty="0" smtClean="0"/>
              <a:t>S:=S+1</a:t>
            </a:r>
            <a:r>
              <a:rPr lang="zh-CN" altLang="en-US" dirty="0" smtClean="0"/>
              <a:t>； </a:t>
            </a:r>
            <a:endParaRPr lang="en-US" altLang="zh-CN" dirty="0" smtClean="0"/>
          </a:p>
          <a:p>
            <a:pPr>
              <a:spcBef>
                <a:spcPct val="50000"/>
              </a:spcBef>
            </a:pPr>
            <a:endParaRPr lang="en-US" altLang="zh-CN" dirty="0" smtClean="0"/>
          </a:p>
          <a:p>
            <a:pPr>
              <a:spcBef>
                <a:spcPct val="50000"/>
              </a:spcBef>
            </a:pPr>
            <a:r>
              <a:rPr lang="en-US" altLang="zh-CN" dirty="0" smtClean="0"/>
              <a:t>wait(S)</a:t>
            </a:r>
            <a:r>
              <a:rPr lang="zh-CN" altLang="en-US" dirty="0" smtClean="0"/>
              <a:t>和</a:t>
            </a:r>
            <a:r>
              <a:rPr lang="en-US" altLang="zh-CN" dirty="0" smtClean="0"/>
              <a:t>signal(S)</a:t>
            </a:r>
            <a:r>
              <a:rPr lang="zh-CN" altLang="en-US" dirty="0" smtClean="0"/>
              <a:t>是两个原子操作，因此，它们在执行时是不可中断的。亦即，当一个进程在修改某信号量时，没有其他进程可同时对该信号量进行修改。此外，在</a:t>
            </a:r>
            <a:r>
              <a:rPr lang="en-US" altLang="zh-CN" dirty="0" smtClean="0"/>
              <a:t>wait</a:t>
            </a:r>
            <a:r>
              <a:rPr lang="zh-CN" altLang="en-US" dirty="0" smtClean="0"/>
              <a:t>操作中，对</a:t>
            </a:r>
            <a:r>
              <a:rPr lang="en-US" altLang="zh-CN" dirty="0" smtClean="0"/>
              <a:t>S</a:t>
            </a:r>
            <a:r>
              <a:rPr lang="zh-CN" altLang="en-US" dirty="0" smtClean="0"/>
              <a:t>值的测试和做</a:t>
            </a:r>
            <a:r>
              <a:rPr lang="en-US" altLang="zh-CN" dirty="0" smtClean="0"/>
              <a:t>S:=S-1</a:t>
            </a:r>
            <a:r>
              <a:rPr lang="zh-CN" altLang="en-US" dirty="0" smtClean="0"/>
              <a:t>操作时都不可中断</a:t>
            </a:r>
          </a:p>
          <a:p>
            <a:endParaRPr lang="zh-CN" altLang="en-US" dirty="0"/>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18</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在整型信号量机制中的</a:t>
            </a:r>
            <a:r>
              <a:rPr lang="en-US" altLang="zh-CN" dirty="0" smtClean="0"/>
              <a:t>wait</a:t>
            </a:r>
            <a:r>
              <a:rPr lang="zh-CN" altLang="en-US" dirty="0" smtClean="0"/>
              <a:t>操作，只要是信号量</a:t>
            </a:r>
            <a:r>
              <a:rPr lang="en-US" altLang="zh-CN" dirty="0" smtClean="0"/>
              <a:t>S≤0</a:t>
            </a:r>
            <a:r>
              <a:rPr lang="zh-CN" altLang="en-US" dirty="0" smtClean="0"/>
              <a:t>，就会不断地测试。因此，该机制并未遵循“让权等待”的准则，而是使进程处于“忙等”的状态。记录型信号量机制则是一种不存在“忙等”现象的进程同步机制。但在采取了“让权等待”的策略后，又会出现多个进程等待访问同一临界资源的情况。为此，在信号量机制中，除了需要一个用于代表资源数目的整型变量</a:t>
            </a:r>
            <a:r>
              <a:rPr lang="en-US" altLang="zh-CN" dirty="0" smtClean="0"/>
              <a:t>value</a:t>
            </a:r>
            <a:r>
              <a:rPr lang="zh-CN" altLang="en-US" dirty="0" smtClean="0"/>
              <a:t>外，还应增加一个进程链表指针</a:t>
            </a:r>
            <a:r>
              <a:rPr lang="en-US" altLang="zh-CN" dirty="0" smtClean="0"/>
              <a:t>L</a:t>
            </a:r>
            <a:r>
              <a:rPr lang="zh-CN" altLang="en-US" dirty="0" smtClean="0"/>
              <a:t>，用于链接上述的所有等待进程。记录型信号量是由于它采用了记录型的数据结构而得名的。它所包含的上述两个数据项可描述为： </a:t>
            </a:r>
            <a:endParaRPr lang="zh-CN" altLang="en-US" dirty="0"/>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19</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在记录型信号量机制中，</a:t>
            </a:r>
            <a:r>
              <a:rPr lang="en-US" altLang="zh-CN" dirty="0" err="1" smtClean="0"/>
              <a:t>S.value</a:t>
            </a:r>
            <a:r>
              <a:rPr lang="zh-CN" altLang="en-US" dirty="0" smtClean="0"/>
              <a:t>的初值表示系统中某类资源的数目，因而又称为资源信号量。对它的每次</a:t>
            </a:r>
            <a:r>
              <a:rPr lang="en-US" altLang="zh-CN" dirty="0" smtClean="0"/>
              <a:t>wait</a:t>
            </a:r>
            <a:r>
              <a:rPr lang="zh-CN" altLang="en-US" dirty="0" smtClean="0"/>
              <a:t>操作，意味着进程请求一个单位的该类资源，使系统中可供分配的该类资源数减少一个，因此描述为</a:t>
            </a:r>
            <a:r>
              <a:rPr lang="en-US" altLang="zh-CN" dirty="0" err="1" smtClean="0"/>
              <a:t>S.value</a:t>
            </a:r>
            <a:r>
              <a:rPr lang="en-US" altLang="zh-CN" dirty="0" smtClean="0"/>
              <a:t>:=S.value-1</a:t>
            </a:r>
            <a:r>
              <a:rPr lang="zh-CN" altLang="en-US" dirty="0" smtClean="0"/>
              <a:t>；当</a:t>
            </a:r>
            <a:r>
              <a:rPr lang="en-US" altLang="zh-CN" dirty="0" err="1" smtClean="0"/>
              <a:t>S.value</a:t>
            </a:r>
            <a:r>
              <a:rPr lang="en-US" altLang="zh-CN" dirty="0" smtClean="0"/>
              <a:t>&lt;0</a:t>
            </a:r>
            <a:r>
              <a:rPr lang="zh-CN" altLang="en-US" dirty="0" smtClean="0"/>
              <a:t>时，表示该类资源已分配完毕，因此进程应调用</a:t>
            </a:r>
            <a:r>
              <a:rPr lang="en-US" altLang="zh-CN" dirty="0" smtClean="0"/>
              <a:t>block</a:t>
            </a:r>
            <a:r>
              <a:rPr lang="zh-CN" altLang="en-US" dirty="0" smtClean="0"/>
              <a:t>原语，进行自我阻塞，放弃处理机，并插入到信号量链表</a:t>
            </a:r>
            <a:r>
              <a:rPr lang="en-US" altLang="zh-CN" dirty="0" smtClean="0"/>
              <a:t>S.L</a:t>
            </a:r>
            <a:r>
              <a:rPr lang="zh-CN" altLang="en-US" dirty="0" smtClean="0"/>
              <a:t>中。可见，该机制遵循了“让权等待”准则。此时</a:t>
            </a:r>
            <a:r>
              <a:rPr lang="en-US" altLang="zh-CN" dirty="0" err="1" smtClean="0"/>
              <a:t>S.value</a:t>
            </a:r>
            <a:r>
              <a:rPr lang="zh-CN" altLang="en-US" dirty="0" smtClean="0"/>
              <a:t>的绝对值表示在该信号量链表中已阻塞进程的数目。对信号量的每次</a:t>
            </a:r>
            <a:r>
              <a:rPr lang="en-US" altLang="zh-CN" dirty="0" smtClean="0"/>
              <a:t>signal</a:t>
            </a:r>
            <a:r>
              <a:rPr lang="zh-CN" altLang="en-US" dirty="0" smtClean="0"/>
              <a:t>操作，表示执行进程释放一个单位资源，使系统中可供分配的该类资源数增加一个，故</a:t>
            </a:r>
            <a:r>
              <a:rPr lang="en-US" altLang="zh-CN" dirty="0" err="1" smtClean="0"/>
              <a:t>S.value</a:t>
            </a:r>
            <a:r>
              <a:rPr lang="en-US" altLang="zh-CN" dirty="0" smtClean="0"/>
              <a:t>:=S.value+1</a:t>
            </a:r>
            <a:r>
              <a:rPr lang="zh-CN" altLang="en-US" dirty="0" smtClean="0"/>
              <a:t>操作表示资源数目加</a:t>
            </a:r>
            <a:r>
              <a:rPr lang="en-US" altLang="zh-CN" dirty="0" smtClean="0"/>
              <a:t>1</a:t>
            </a:r>
            <a:r>
              <a:rPr lang="zh-CN" altLang="en-US" dirty="0" smtClean="0"/>
              <a:t>。若加</a:t>
            </a:r>
            <a:r>
              <a:rPr lang="en-US" altLang="zh-CN" dirty="0" smtClean="0"/>
              <a:t>1</a:t>
            </a:r>
            <a:r>
              <a:rPr lang="zh-CN" altLang="en-US" dirty="0" smtClean="0"/>
              <a:t>后仍是</a:t>
            </a:r>
            <a:r>
              <a:rPr lang="en-US" altLang="zh-CN" dirty="0" smtClean="0"/>
              <a:t>S.value≤0</a:t>
            </a:r>
            <a:r>
              <a:rPr lang="zh-CN" altLang="en-US" dirty="0" smtClean="0"/>
              <a:t>，则表示在该信号量链表中，仍有等待该资源的进程被阻塞，故还应调用</a:t>
            </a:r>
            <a:r>
              <a:rPr lang="en-US" altLang="zh-CN" dirty="0" smtClean="0"/>
              <a:t>wakeup</a:t>
            </a:r>
            <a:r>
              <a:rPr lang="zh-CN" altLang="en-US" dirty="0" smtClean="0"/>
              <a:t>原语，将</a:t>
            </a:r>
            <a:r>
              <a:rPr lang="en-US" altLang="zh-CN" dirty="0" smtClean="0"/>
              <a:t>S.L</a:t>
            </a:r>
            <a:r>
              <a:rPr lang="zh-CN" altLang="en-US" dirty="0" smtClean="0"/>
              <a:t>链表中的第一个等待进程唤醒。如果</a:t>
            </a:r>
            <a:r>
              <a:rPr lang="en-US" altLang="zh-CN" dirty="0" err="1" smtClean="0"/>
              <a:t>S.value</a:t>
            </a:r>
            <a:r>
              <a:rPr lang="zh-CN" altLang="en-US" dirty="0" smtClean="0"/>
              <a:t>的初值为</a:t>
            </a:r>
            <a:r>
              <a:rPr lang="en-US" altLang="zh-CN" dirty="0" smtClean="0"/>
              <a:t>1</a:t>
            </a:r>
            <a:r>
              <a:rPr lang="zh-CN" altLang="en-US" dirty="0" smtClean="0"/>
              <a:t>，表示只允许一个进程访问临界资源，此时的信号量转化为互斥信号量，用于进程互斥。 </a:t>
            </a:r>
          </a:p>
          <a:p>
            <a:endParaRPr lang="zh-CN" altLang="en-US" dirty="0"/>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20</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这样，每个欲访问该临界资源的进程在进入临界区之前，都要先对</a:t>
            </a:r>
            <a:r>
              <a:rPr lang="en-US" altLang="zh-CN" dirty="0" err="1" smtClean="0"/>
              <a:t>mutex</a:t>
            </a:r>
            <a:r>
              <a:rPr lang="zh-CN" altLang="en-US" dirty="0" smtClean="0"/>
              <a:t>执行</a:t>
            </a:r>
            <a:r>
              <a:rPr lang="en-US" altLang="zh-CN" dirty="0" smtClean="0"/>
              <a:t>wait</a:t>
            </a:r>
            <a:r>
              <a:rPr lang="zh-CN" altLang="en-US" dirty="0" smtClean="0"/>
              <a:t>操作，若该资源此刻未被访问，本次</a:t>
            </a:r>
            <a:r>
              <a:rPr lang="en-US" altLang="zh-CN" dirty="0" smtClean="0"/>
              <a:t>wait</a:t>
            </a:r>
            <a:r>
              <a:rPr lang="zh-CN" altLang="en-US" dirty="0" smtClean="0"/>
              <a:t>操作必然成功，进程便可进入自己的临界区，这时若再有其他进程也欲进入自己的临界区，此时由于对</a:t>
            </a:r>
            <a:r>
              <a:rPr lang="en-US" altLang="zh-CN" dirty="0" err="1" smtClean="0"/>
              <a:t>mutex</a:t>
            </a:r>
            <a:r>
              <a:rPr lang="zh-CN" altLang="en-US" dirty="0" smtClean="0"/>
              <a:t>执行</a:t>
            </a:r>
            <a:r>
              <a:rPr lang="en-US" altLang="zh-CN" dirty="0" smtClean="0"/>
              <a:t>wait</a:t>
            </a:r>
            <a:r>
              <a:rPr lang="zh-CN" altLang="en-US" dirty="0" smtClean="0"/>
              <a:t>操作定会失败，因而该进程阻塞，从而保证了该临界资源能被互斥地访问。当访问临界资源的进程退出临界区后，又应对</a:t>
            </a:r>
            <a:r>
              <a:rPr lang="en-US" altLang="zh-CN" dirty="0" err="1" smtClean="0"/>
              <a:t>mutex</a:t>
            </a:r>
            <a:r>
              <a:rPr lang="zh-CN" altLang="en-US" dirty="0" smtClean="0"/>
              <a:t>执行</a:t>
            </a:r>
            <a:r>
              <a:rPr lang="en-US" altLang="zh-CN" dirty="0" smtClean="0"/>
              <a:t>signal</a:t>
            </a:r>
            <a:r>
              <a:rPr lang="zh-CN" altLang="en-US" dirty="0" smtClean="0"/>
              <a:t>操作，以便释放该临界资源。利用信号量实现进程互斥的进程可描述如下：</a:t>
            </a:r>
            <a:endParaRPr lang="zh-CN" altLang="en-US" dirty="0"/>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21</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在生产者</a:t>
            </a:r>
            <a:r>
              <a:rPr lang="en-US" altLang="zh-CN" dirty="0" smtClean="0"/>
              <a:t>—</a:t>
            </a:r>
            <a:r>
              <a:rPr lang="zh-CN" altLang="en-US" dirty="0" smtClean="0"/>
              <a:t>消费者问题中应注意：首先，在每个程序中用于实现互斥的</a:t>
            </a:r>
            <a:r>
              <a:rPr lang="en-US" altLang="zh-CN" dirty="0" smtClean="0"/>
              <a:t>wait(</a:t>
            </a:r>
            <a:r>
              <a:rPr lang="en-US" altLang="zh-CN" dirty="0" err="1" smtClean="0"/>
              <a:t>mutex</a:t>
            </a:r>
            <a:r>
              <a:rPr lang="en-US" altLang="zh-CN" dirty="0" smtClean="0"/>
              <a:t>)</a:t>
            </a:r>
            <a:r>
              <a:rPr lang="zh-CN" altLang="en-US" dirty="0" smtClean="0"/>
              <a:t>和</a:t>
            </a:r>
            <a:r>
              <a:rPr lang="en-US" altLang="zh-CN" dirty="0" smtClean="0"/>
              <a:t>signal(</a:t>
            </a:r>
            <a:r>
              <a:rPr lang="en-US" altLang="zh-CN" dirty="0" err="1" smtClean="0"/>
              <a:t>mutex</a:t>
            </a:r>
            <a:r>
              <a:rPr lang="en-US" altLang="zh-CN" dirty="0" smtClean="0"/>
              <a:t>)</a:t>
            </a:r>
            <a:r>
              <a:rPr lang="zh-CN" altLang="en-US" dirty="0" smtClean="0"/>
              <a:t>必须成对地出现；其次，对资源信号量</a:t>
            </a:r>
            <a:r>
              <a:rPr lang="en-US" altLang="zh-CN" dirty="0" smtClean="0"/>
              <a:t>empty</a:t>
            </a:r>
            <a:r>
              <a:rPr lang="zh-CN" altLang="en-US" dirty="0" smtClean="0"/>
              <a:t>和</a:t>
            </a:r>
            <a:r>
              <a:rPr lang="en-US" altLang="zh-CN" dirty="0" smtClean="0"/>
              <a:t>full</a:t>
            </a:r>
            <a:r>
              <a:rPr lang="zh-CN" altLang="en-US" dirty="0" smtClean="0"/>
              <a:t>的</a:t>
            </a:r>
            <a:r>
              <a:rPr lang="en-US" altLang="zh-CN" dirty="0" smtClean="0"/>
              <a:t>wait</a:t>
            </a:r>
            <a:r>
              <a:rPr lang="zh-CN" altLang="en-US" dirty="0" smtClean="0"/>
              <a:t>和</a:t>
            </a:r>
            <a:r>
              <a:rPr lang="en-US" altLang="zh-CN" dirty="0" smtClean="0"/>
              <a:t>signal</a:t>
            </a:r>
            <a:r>
              <a:rPr lang="zh-CN" altLang="en-US" dirty="0" smtClean="0"/>
              <a:t>操作，同样需要成对地出现，但它们分别处于不同的程序中。例如，</a:t>
            </a:r>
            <a:r>
              <a:rPr lang="en-US" altLang="zh-CN" dirty="0" smtClean="0"/>
              <a:t>wait(empty)</a:t>
            </a:r>
            <a:r>
              <a:rPr lang="zh-CN" altLang="en-US" dirty="0" smtClean="0"/>
              <a:t>在计算进程中，而</a:t>
            </a:r>
            <a:r>
              <a:rPr lang="en-US" altLang="zh-CN" dirty="0" smtClean="0"/>
              <a:t>signal(empty)</a:t>
            </a:r>
            <a:r>
              <a:rPr lang="zh-CN" altLang="en-US" dirty="0" smtClean="0"/>
              <a:t>则在打印进程中，计算进程若因执行</a:t>
            </a:r>
            <a:r>
              <a:rPr lang="en-US" altLang="zh-CN" dirty="0" smtClean="0"/>
              <a:t>wait(empty)</a:t>
            </a:r>
            <a:r>
              <a:rPr lang="zh-CN" altLang="en-US" dirty="0" smtClean="0"/>
              <a:t>而阻塞，则以后将由打印进程将它唤醒；最后，在每个程序中的多个</a:t>
            </a:r>
            <a:r>
              <a:rPr lang="en-US" altLang="zh-CN" dirty="0" smtClean="0"/>
              <a:t>wait</a:t>
            </a:r>
            <a:r>
              <a:rPr lang="zh-CN" altLang="en-US" dirty="0" smtClean="0"/>
              <a:t>操作顺序不能颠倒，应先执行对资源信号量的</a:t>
            </a:r>
            <a:r>
              <a:rPr lang="en-US" altLang="zh-CN" dirty="0" smtClean="0"/>
              <a:t>wait</a:t>
            </a:r>
            <a:r>
              <a:rPr lang="zh-CN" altLang="en-US" dirty="0" smtClean="0"/>
              <a:t>操作，然后再执行对互斥信号量的</a:t>
            </a:r>
            <a:r>
              <a:rPr lang="en-US" altLang="zh-CN" dirty="0" smtClean="0"/>
              <a:t>wait</a:t>
            </a:r>
            <a:r>
              <a:rPr lang="zh-CN" altLang="en-US" dirty="0" smtClean="0"/>
              <a:t>操作，否则可能引起进程死锁。 </a:t>
            </a:r>
            <a:endParaRPr lang="zh-CN" altLang="en-US" dirty="0"/>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28</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宋体" pitchFamily="2" charset="-122"/>
              </a:rPr>
              <a:t>在多道程序环境下，当程序并发执行时，由于资源共享和进程合作，使同处于一个系统中的诸进程之间可能存在着以下两种形式的制约关系。</a:t>
            </a:r>
          </a:p>
          <a:p>
            <a:endParaRPr lang="zh-CN" altLang="en-US" dirty="0"/>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3</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buNone/>
            </a:pPr>
            <a:r>
              <a:rPr lang="zh-CN" altLang="en-US" dirty="0" smtClean="0"/>
              <a:t>解答：</a:t>
            </a:r>
          </a:p>
          <a:p>
            <a:pPr>
              <a:buNone/>
            </a:pPr>
            <a:r>
              <a:rPr lang="en-US" altLang="zh-CN" dirty="0" smtClean="0"/>
              <a:t>semaphore </a:t>
            </a:r>
            <a:r>
              <a:rPr lang="en-US" altLang="zh-CN" dirty="0" err="1" smtClean="0"/>
              <a:t>seets</a:t>
            </a:r>
            <a:r>
              <a:rPr lang="en-US" altLang="zh-CN" dirty="0" smtClean="0"/>
              <a:t> = 10, // </a:t>
            </a:r>
            <a:r>
              <a:rPr lang="zh-CN" altLang="en-US" dirty="0" smtClean="0"/>
              <a:t>有</a:t>
            </a:r>
            <a:r>
              <a:rPr lang="en-US" altLang="zh-CN" dirty="0" smtClean="0"/>
              <a:t>10</a:t>
            </a:r>
            <a:r>
              <a:rPr lang="zh-CN" altLang="en-US" dirty="0" smtClean="0"/>
              <a:t>个坐位的资源信号量</a:t>
            </a:r>
          </a:p>
          <a:p>
            <a:pPr>
              <a:buNone/>
            </a:pPr>
            <a:r>
              <a:rPr lang="en-US" altLang="zh-CN" dirty="0" err="1" smtClean="0"/>
              <a:t>mutex</a:t>
            </a:r>
            <a:r>
              <a:rPr lang="en-US" altLang="zh-CN" dirty="0" smtClean="0"/>
              <a:t> = 1, // </a:t>
            </a:r>
            <a:r>
              <a:rPr lang="zh-CN" altLang="en-US" dirty="0" smtClean="0"/>
              <a:t>取号机互斥信号量</a:t>
            </a:r>
          </a:p>
          <a:p>
            <a:pPr>
              <a:buNone/>
            </a:pPr>
            <a:r>
              <a:rPr lang="en-US" altLang="zh-CN" dirty="0" err="1" smtClean="0"/>
              <a:t>haveCustom</a:t>
            </a:r>
            <a:r>
              <a:rPr lang="en-US" altLang="zh-CN" dirty="0" smtClean="0"/>
              <a:t> = 0; // </a:t>
            </a:r>
            <a:r>
              <a:rPr lang="zh-CN" altLang="en-US" dirty="0" smtClean="0"/>
              <a:t>顾客与营业员同步，无顾客时营业员休息</a:t>
            </a:r>
          </a:p>
          <a:p>
            <a:endParaRPr lang="zh-CN" altLang="en-US" dirty="0"/>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29</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buNone/>
            </a:pPr>
            <a:r>
              <a:rPr lang="en-US" altLang="zh-CN" dirty="0" smtClean="0"/>
              <a:t>process </a:t>
            </a:r>
            <a:r>
              <a:rPr lang="zh-CN" altLang="en-US" dirty="0" smtClean="0"/>
              <a:t>顾客</a:t>
            </a:r>
            <a:endParaRPr lang="en-US" altLang="zh-CN" dirty="0" smtClean="0"/>
          </a:p>
          <a:p>
            <a:pPr>
              <a:buNone/>
            </a:pPr>
            <a:r>
              <a:rPr lang="en-US" altLang="zh-CN" dirty="0" smtClean="0"/>
              <a:t>{</a:t>
            </a:r>
          </a:p>
          <a:p>
            <a:pPr lvl="1">
              <a:buNone/>
            </a:pPr>
            <a:r>
              <a:rPr lang="en-US" altLang="zh-CN" dirty="0" smtClean="0"/>
              <a:t>P(</a:t>
            </a:r>
            <a:r>
              <a:rPr lang="en-US" altLang="zh-CN" dirty="0" err="1" smtClean="0"/>
              <a:t>seets</a:t>
            </a:r>
            <a:r>
              <a:rPr lang="en-US" altLang="zh-CN" dirty="0" smtClean="0"/>
              <a:t>); // </a:t>
            </a:r>
            <a:r>
              <a:rPr lang="zh-CN" altLang="en-US" dirty="0" smtClean="0"/>
              <a:t>等空位</a:t>
            </a:r>
            <a:endParaRPr lang="en-US" altLang="zh-CN" dirty="0" smtClean="0"/>
          </a:p>
          <a:p>
            <a:pPr lvl="1">
              <a:buNone/>
            </a:pPr>
            <a:r>
              <a:rPr lang="en-US" altLang="zh-CN" dirty="0" smtClean="0"/>
              <a:t>P(</a:t>
            </a:r>
            <a:r>
              <a:rPr lang="en-US" altLang="zh-CN" dirty="0" err="1" smtClean="0"/>
              <a:t>mutex</a:t>
            </a:r>
            <a:r>
              <a:rPr lang="en-US" altLang="zh-CN" dirty="0" smtClean="0"/>
              <a:t>); // </a:t>
            </a:r>
            <a:r>
              <a:rPr lang="zh-CN" altLang="en-US" dirty="0" smtClean="0"/>
              <a:t>申请使用取号机</a:t>
            </a:r>
            <a:endParaRPr lang="en-US" altLang="zh-CN" dirty="0" smtClean="0"/>
          </a:p>
          <a:p>
            <a:pPr lvl="1">
              <a:buNone/>
            </a:pPr>
            <a:r>
              <a:rPr lang="zh-CN" altLang="en-US" dirty="0" smtClean="0"/>
              <a:t>从取号机上取号</a:t>
            </a:r>
            <a:r>
              <a:rPr lang="en-US" altLang="zh-CN" dirty="0" smtClean="0"/>
              <a:t>;</a:t>
            </a:r>
          </a:p>
          <a:p>
            <a:pPr lvl="1">
              <a:buNone/>
            </a:pPr>
            <a:r>
              <a:rPr lang="en-US" altLang="zh-CN" dirty="0" smtClean="0"/>
              <a:t>V(</a:t>
            </a:r>
            <a:r>
              <a:rPr lang="en-US" altLang="zh-CN" dirty="0" err="1" smtClean="0"/>
              <a:t>mutex</a:t>
            </a:r>
            <a:r>
              <a:rPr lang="en-US" altLang="zh-CN" dirty="0" smtClean="0"/>
              <a:t>); // </a:t>
            </a:r>
            <a:r>
              <a:rPr lang="zh-CN" altLang="en-US" dirty="0" smtClean="0"/>
              <a:t>取号完毕</a:t>
            </a:r>
            <a:endParaRPr lang="en-US" altLang="zh-CN" dirty="0" smtClean="0"/>
          </a:p>
          <a:p>
            <a:pPr lvl="1">
              <a:buNone/>
            </a:pPr>
            <a:r>
              <a:rPr lang="en-US" altLang="zh-CN" dirty="0" smtClean="0"/>
              <a:t>V(</a:t>
            </a:r>
            <a:r>
              <a:rPr lang="en-US" altLang="zh-CN" dirty="0" err="1" smtClean="0"/>
              <a:t>haveCustom</a:t>
            </a:r>
            <a:r>
              <a:rPr lang="en-US" altLang="zh-CN" dirty="0" smtClean="0"/>
              <a:t>); // </a:t>
            </a:r>
            <a:r>
              <a:rPr lang="zh-CN" altLang="en-US" dirty="0" smtClean="0"/>
              <a:t>通知营业员有新顾客到来</a:t>
            </a:r>
            <a:endParaRPr lang="en-US" altLang="zh-CN" dirty="0" smtClean="0"/>
          </a:p>
          <a:p>
            <a:pPr lvl="1">
              <a:buNone/>
            </a:pPr>
            <a:r>
              <a:rPr lang="zh-CN" altLang="en-US" dirty="0" smtClean="0"/>
              <a:t>等待营业员叫号</a:t>
            </a:r>
            <a:r>
              <a:rPr lang="en-US" altLang="zh-CN" dirty="0" smtClean="0"/>
              <a:t>;</a:t>
            </a:r>
          </a:p>
          <a:p>
            <a:pPr lvl="1">
              <a:buNone/>
            </a:pPr>
            <a:r>
              <a:rPr lang="en-US" altLang="zh-CN" dirty="0" smtClean="0"/>
              <a:t>V(</a:t>
            </a:r>
            <a:r>
              <a:rPr lang="en-US" altLang="zh-CN" dirty="0" err="1" smtClean="0"/>
              <a:t>seets</a:t>
            </a:r>
            <a:r>
              <a:rPr lang="en-US" altLang="zh-CN" dirty="0" smtClean="0"/>
              <a:t>); // </a:t>
            </a:r>
            <a:r>
              <a:rPr lang="zh-CN" altLang="en-US" dirty="0" smtClean="0"/>
              <a:t>离开坐位接受服务；</a:t>
            </a:r>
            <a:endParaRPr lang="en-US" altLang="zh-CN" dirty="0" smtClean="0"/>
          </a:p>
          <a:p>
            <a:pPr>
              <a:buNone/>
            </a:pPr>
            <a:r>
              <a:rPr lang="en-US" altLang="zh-CN" dirty="0" smtClean="0"/>
              <a:t>}process</a:t>
            </a:r>
            <a:endParaRPr lang="zh-CN" altLang="en-US" dirty="0" smtClean="0"/>
          </a:p>
          <a:p>
            <a:pPr>
              <a:buNone/>
            </a:pPr>
            <a:r>
              <a:rPr lang="en-US" altLang="zh-CN" dirty="0" smtClean="0"/>
              <a:t>process </a:t>
            </a:r>
            <a:r>
              <a:rPr lang="zh-CN" altLang="en-US" dirty="0" smtClean="0"/>
              <a:t>营业员</a:t>
            </a:r>
            <a:endParaRPr lang="en-US" altLang="zh-CN" dirty="0" smtClean="0"/>
          </a:p>
          <a:p>
            <a:pPr>
              <a:buNone/>
            </a:pPr>
            <a:r>
              <a:rPr lang="en-US" altLang="zh-CN" dirty="0" smtClean="0"/>
              <a:t>{</a:t>
            </a:r>
          </a:p>
          <a:p>
            <a:pPr lvl="1">
              <a:buNone/>
            </a:pPr>
            <a:r>
              <a:rPr lang="en-US" altLang="zh-CN" dirty="0" smtClean="0"/>
              <a:t>while(True)</a:t>
            </a:r>
          </a:p>
          <a:p>
            <a:pPr lvl="1">
              <a:buNone/>
            </a:pPr>
            <a:r>
              <a:rPr lang="en-US" altLang="zh-CN" dirty="0" smtClean="0"/>
              <a:t>{</a:t>
            </a:r>
          </a:p>
          <a:p>
            <a:pPr lvl="2">
              <a:buNone/>
            </a:pPr>
            <a:r>
              <a:rPr lang="en-US" altLang="zh-CN" dirty="0" smtClean="0"/>
              <a:t>P(</a:t>
            </a:r>
            <a:r>
              <a:rPr lang="en-US" altLang="zh-CN" dirty="0" err="1" smtClean="0"/>
              <a:t>haveCustom</a:t>
            </a:r>
            <a:r>
              <a:rPr lang="en-US" altLang="zh-CN" dirty="0" smtClean="0"/>
              <a:t>); // </a:t>
            </a:r>
            <a:r>
              <a:rPr lang="zh-CN" altLang="en-US" dirty="0" smtClean="0"/>
              <a:t>没有顾客则休息</a:t>
            </a:r>
            <a:endParaRPr lang="en-US" altLang="zh-CN" dirty="0" smtClean="0"/>
          </a:p>
          <a:p>
            <a:pPr lvl="2">
              <a:buNone/>
            </a:pPr>
            <a:r>
              <a:rPr lang="zh-CN" altLang="en-US" dirty="0" smtClean="0"/>
              <a:t>叫号</a:t>
            </a:r>
            <a:r>
              <a:rPr lang="en-US" altLang="zh-CN" dirty="0" smtClean="0"/>
              <a:t>;</a:t>
            </a:r>
          </a:p>
          <a:p>
            <a:pPr lvl="2">
              <a:buNone/>
            </a:pPr>
            <a:r>
              <a:rPr lang="zh-CN" altLang="en-US" dirty="0" smtClean="0"/>
              <a:t>为顾客服务</a:t>
            </a:r>
            <a:r>
              <a:rPr lang="en-US" altLang="zh-CN" dirty="0" smtClean="0"/>
              <a:t>;</a:t>
            </a:r>
          </a:p>
          <a:p>
            <a:pPr lvl="1">
              <a:buNone/>
            </a:pPr>
            <a:r>
              <a:rPr lang="en-US" altLang="zh-CN" dirty="0" smtClean="0"/>
              <a:t>}</a:t>
            </a:r>
          </a:p>
          <a:p>
            <a:pPr>
              <a:buNone/>
            </a:pPr>
            <a:r>
              <a:rPr lang="en-US" altLang="zh-CN" dirty="0" smtClean="0"/>
              <a:t>}</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31</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宋体" pitchFamily="2" charset="-122"/>
              </a:rPr>
              <a:t>在多道程序环境下，当程序并发执行时，由于资源共享和进程合作，使同处于一个系统中的诸进程之间可能存在着以下两种形式的制约关系。</a:t>
            </a:r>
          </a:p>
          <a:p>
            <a:endParaRPr lang="zh-CN" altLang="en-US" dirty="0"/>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gn="just">
              <a:lnSpc>
                <a:spcPct val="120000"/>
              </a:lnSpc>
              <a:spcBef>
                <a:spcPct val="50000"/>
              </a:spcBef>
            </a:pPr>
            <a:r>
              <a:rPr lang="zh-CN" altLang="en-US" dirty="0" smtClean="0">
                <a:latin typeface="宋体" pitchFamily="2" charset="-122"/>
              </a:rPr>
              <a:t>在多道程序环境下，当程序并发执行时，由于资源共享和进程合作，使同处于一个系统中的诸进程之间可能存在着以下两种形式的制约关系。</a:t>
            </a:r>
          </a:p>
          <a:p>
            <a:pPr>
              <a:lnSpc>
                <a:spcPct val="120000"/>
              </a:lnSpc>
              <a:spcBef>
                <a:spcPct val="50000"/>
              </a:spcBef>
            </a:pPr>
            <a:r>
              <a:rPr lang="zh-CN" altLang="en-US" dirty="0" smtClean="0"/>
              <a:t>　　</a:t>
            </a:r>
            <a:r>
              <a:rPr lang="en-US" altLang="zh-CN" dirty="0" smtClean="0"/>
              <a:t>(1) </a:t>
            </a:r>
            <a:r>
              <a:rPr lang="zh-CN" altLang="en-US" dirty="0" smtClean="0">
                <a:latin typeface="宋体" pitchFamily="2" charset="-122"/>
              </a:rPr>
              <a:t>间接相互制约关系。同处于一个系统中的进程，通常都共享着某种系统资源，如共享</a:t>
            </a:r>
            <a:r>
              <a:rPr lang="en-US" altLang="zh-CN" dirty="0" smtClean="0"/>
              <a:t>CPU</a:t>
            </a:r>
            <a:r>
              <a:rPr lang="zh-CN" altLang="en-US" dirty="0" smtClean="0">
                <a:latin typeface="宋体" pitchFamily="2" charset="-122"/>
              </a:rPr>
              <a:t>、共享</a:t>
            </a:r>
            <a:r>
              <a:rPr lang="en-US" altLang="zh-CN" dirty="0" smtClean="0"/>
              <a:t>I/O</a:t>
            </a:r>
            <a:r>
              <a:rPr lang="zh-CN" altLang="en-US" dirty="0" smtClean="0">
                <a:latin typeface="宋体" pitchFamily="2" charset="-122"/>
              </a:rPr>
              <a:t>设备等。所谓间接相互制约即源于这种资源共享，例如，有两个进程</a:t>
            </a:r>
            <a:r>
              <a:rPr lang="en-US" altLang="zh-CN" dirty="0" smtClean="0"/>
              <a:t>A</a:t>
            </a:r>
            <a:r>
              <a:rPr lang="zh-CN" altLang="en-US" dirty="0" smtClean="0">
                <a:latin typeface="宋体" pitchFamily="2" charset="-122"/>
              </a:rPr>
              <a:t>和</a:t>
            </a:r>
            <a:r>
              <a:rPr lang="en-US" altLang="zh-CN" dirty="0" smtClean="0"/>
              <a:t>B</a:t>
            </a:r>
            <a:r>
              <a:rPr lang="zh-CN" altLang="en-US" dirty="0" smtClean="0">
                <a:latin typeface="宋体" pitchFamily="2" charset="-122"/>
              </a:rPr>
              <a:t>，如果在</a:t>
            </a:r>
            <a:r>
              <a:rPr lang="en-US" altLang="zh-CN" dirty="0" smtClean="0"/>
              <a:t>A</a:t>
            </a:r>
            <a:r>
              <a:rPr lang="zh-CN" altLang="en-US" dirty="0" smtClean="0">
                <a:latin typeface="宋体" pitchFamily="2" charset="-122"/>
              </a:rPr>
              <a:t>进程提出打印请求时，系统已将惟一的一台打印机分配给了进程</a:t>
            </a:r>
            <a:r>
              <a:rPr lang="en-US" altLang="zh-CN" dirty="0" smtClean="0"/>
              <a:t>B</a:t>
            </a:r>
            <a:r>
              <a:rPr lang="zh-CN" altLang="en-US" dirty="0" smtClean="0">
                <a:latin typeface="宋体" pitchFamily="2" charset="-122"/>
              </a:rPr>
              <a:t>，则此时进程</a:t>
            </a:r>
            <a:r>
              <a:rPr lang="en-US" altLang="zh-CN" dirty="0" smtClean="0"/>
              <a:t>A</a:t>
            </a:r>
            <a:r>
              <a:rPr lang="zh-CN" altLang="en-US" dirty="0" smtClean="0">
                <a:latin typeface="宋体" pitchFamily="2" charset="-122"/>
              </a:rPr>
              <a:t>只能阻塞；一旦进程</a:t>
            </a:r>
            <a:r>
              <a:rPr lang="en-US" altLang="zh-CN" dirty="0" smtClean="0"/>
              <a:t>B</a:t>
            </a:r>
            <a:r>
              <a:rPr lang="zh-CN" altLang="en-US" dirty="0" smtClean="0">
                <a:latin typeface="宋体" pitchFamily="2" charset="-122"/>
              </a:rPr>
              <a:t>将打印机释放，则</a:t>
            </a:r>
            <a:r>
              <a:rPr lang="en-US" altLang="zh-CN" dirty="0" smtClean="0"/>
              <a:t>A</a:t>
            </a:r>
            <a:r>
              <a:rPr lang="zh-CN" altLang="en-US" dirty="0" smtClean="0">
                <a:latin typeface="宋体" pitchFamily="2" charset="-122"/>
              </a:rPr>
              <a:t>进程才能由阻塞改为就绪状态</a:t>
            </a:r>
            <a:endParaRPr lang="zh-CN" altLang="en-US" dirty="0"/>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gn="just">
              <a:lnSpc>
                <a:spcPct val="120000"/>
              </a:lnSpc>
              <a:spcBef>
                <a:spcPct val="50000"/>
              </a:spcBef>
            </a:pPr>
            <a:r>
              <a:rPr lang="zh-CN" altLang="en-US" dirty="0" smtClean="0">
                <a:latin typeface="宋体" pitchFamily="2" charset="-122"/>
              </a:rPr>
              <a:t>这种制约主要源于进程间的合作。例如，有一输入进程</a:t>
            </a:r>
            <a:r>
              <a:rPr lang="en-US" altLang="zh-CN" dirty="0" smtClean="0"/>
              <a:t>A</a:t>
            </a:r>
            <a:r>
              <a:rPr lang="zh-CN" altLang="en-US" dirty="0" smtClean="0">
                <a:latin typeface="宋体" pitchFamily="2" charset="-122"/>
              </a:rPr>
              <a:t>通过单缓冲向进程</a:t>
            </a:r>
            <a:r>
              <a:rPr lang="en-US" altLang="zh-CN" dirty="0" smtClean="0"/>
              <a:t>B</a:t>
            </a:r>
            <a:r>
              <a:rPr lang="zh-CN" altLang="en-US" dirty="0" smtClean="0">
                <a:latin typeface="宋体" pitchFamily="2" charset="-122"/>
              </a:rPr>
              <a:t>提供数据。当该缓冲空时，计算进程因不能获得所需数据而阻塞，而当进程</a:t>
            </a:r>
            <a:r>
              <a:rPr lang="en-US" altLang="zh-CN" dirty="0" smtClean="0"/>
              <a:t>A</a:t>
            </a:r>
            <a:r>
              <a:rPr lang="zh-CN" altLang="en-US" dirty="0" smtClean="0">
                <a:latin typeface="宋体" pitchFamily="2" charset="-122"/>
              </a:rPr>
              <a:t>把数据输入缓冲区后，便将进程</a:t>
            </a:r>
            <a:r>
              <a:rPr lang="en-US" altLang="zh-CN" dirty="0" smtClean="0"/>
              <a:t>B</a:t>
            </a:r>
            <a:r>
              <a:rPr lang="zh-CN" altLang="en-US" dirty="0" smtClean="0">
                <a:latin typeface="宋体" pitchFamily="2" charset="-122"/>
              </a:rPr>
              <a:t>唤醒；反之，当缓冲区已满时，进程</a:t>
            </a:r>
            <a:r>
              <a:rPr lang="en-US" altLang="zh-CN" dirty="0" smtClean="0"/>
              <a:t>A</a:t>
            </a:r>
            <a:r>
              <a:rPr lang="zh-CN" altLang="en-US" dirty="0" smtClean="0">
                <a:latin typeface="宋体" pitchFamily="2" charset="-122"/>
              </a:rPr>
              <a:t>因不能再向缓冲区投放数据而阻塞，当进程</a:t>
            </a:r>
            <a:r>
              <a:rPr lang="en-US" altLang="zh-CN" dirty="0" smtClean="0"/>
              <a:t>B</a:t>
            </a:r>
            <a:r>
              <a:rPr lang="zh-CN" altLang="en-US" dirty="0" smtClean="0">
                <a:latin typeface="宋体" pitchFamily="2" charset="-122"/>
              </a:rPr>
              <a:t>将缓冲区数据取走后便可唤醒</a:t>
            </a:r>
            <a:r>
              <a:rPr lang="en-US" altLang="zh-CN" dirty="0" smtClean="0"/>
              <a:t>A</a:t>
            </a:r>
            <a:r>
              <a:rPr lang="zh-CN" altLang="en-US" dirty="0" smtClean="0">
                <a:latin typeface="宋体" pitchFamily="2" charset="-122"/>
              </a:rPr>
              <a:t>。</a:t>
            </a:r>
            <a:r>
              <a:rPr lang="zh-CN" altLang="en-US" dirty="0" smtClean="0"/>
              <a:t> </a:t>
            </a:r>
            <a:endParaRPr lang="zh-CN" altLang="en-US" dirty="0"/>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dirty="0" smtClean="0">
                <a:latin typeface="+mj-ea"/>
                <a:ea typeface="+mj-ea"/>
              </a:rPr>
              <a:t>在第一章中我们曾经介绍过，</a:t>
            </a:r>
            <a:r>
              <a:rPr lang="en-US" altLang="zh-CN" sz="1200" dirty="0" err="1" smtClean="0">
                <a:latin typeface="+mj-ea"/>
                <a:ea typeface="+mj-ea"/>
              </a:rPr>
              <a:t>Ppt</a:t>
            </a:r>
            <a:r>
              <a:rPr lang="zh-CN" altLang="en-US" sz="1200" dirty="0" smtClean="0">
                <a:latin typeface="+mj-ea"/>
                <a:ea typeface="+mj-ea"/>
              </a:rPr>
              <a:t>；就是</a:t>
            </a:r>
            <a:r>
              <a:rPr lang="en-US" altLang="zh-CN" sz="1200" dirty="0" err="1" smtClean="0">
                <a:latin typeface="+mj-ea"/>
                <a:ea typeface="+mj-ea"/>
              </a:rPr>
              <a:t>ppt</a:t>
            </a:r>
            <a:r>
              <a:rPr lang="zh-CN" altLang="en-US" sz="1200" dirty="0" smtClean="0">
                <a:latin typeface="+mj-ea"/>
                <a:ea typeface="+mj-ea"/>
              </a:rPr>
              <a:t>生产者消费例子。</a:t>
            </a:r>
            <a:endParaRPr lang="en-US" altLang="zh-CN" sz="1200" dirty="0" smtClean="0">
              <a:latin typeface="+mj-ea"/>
              <a:ea typeface="+mj-ea"/>
            </a:endParaRPr>
          </a:p>
          <a:p>
            <a:r>
              <a:rPr lang="zh-CN" altLang="en-US" dirty="0" smtClean="0"/>
              <a:t> </a:t>
            </a:r>
            <a:endParaRPr lang="zh-CN" altLang="en-US" dirty="0"/>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latin typeface="宋体" pitchFamily="2" charset="-122"/>
              </a:rPr>
              <a:t>我们可利用一个数组来表示上述的具有</a:t>
            </a:r>
            <a:r>
              <a:rPr lang="en-US" altLang="zh-CN" dirty="0" smtClean="0"/>
              <a:t>n</a:t>
            </a:r>
            <a:r>
              <a:rPr lang="zh-CN" altLang="en-US" dirty="0" smtClean="0">
                <a:latin typeface="宋体" pitchFamily="2" charset="-122"/>
              </a:rPr>
              <a:t>个</a:t>
            </a:r>
            <a:r>
              <a:rPr lang="en-US" altLang="zh-CN" dirty="0" smtClean="0"/>
              <a:t>(0</a:t>
            </a:r>
            <a:r>
              <a:rPr lang="zh-CN" altLang="en-US" dirty="0" smtClean="0">
                <a:latin typeface="宋体" pitchFamily="2" charset="-122"/>
              </a:rPr>
              <a:t>，</a:t>
            </a:r>
            <a:r>
              <a:rPr lang="en-US" altLang="zh-CN" dirty="0" smtClean="0"/>
              <a:t>1</a:t>
            </a:r>
            <a:r>
              <a:rPr lang="zh-CN" altLang="en-US" dirty="0" smtClean="0">
                <a:latin typeface="宋体" pitchFamily="2" charset="-122"/>
              </a:rPr>
              <a:t>，</a:t>
            </a:r>
            <a:r>
              <a:rPr lang="en-US" altLang="zh-CN" dirty="0" smtClean="0"/>
              <a:t>…</a:t>
            </a:r>
            <a:r>
              <a:rPr lang="zh-CN" altLang="en-US" dirty="0" smtClean="0">
                <a:latin typeface="宋体" pitchFamily="2" charset="-122"/>
              </a:rPr>
              <a:t>，</a:t>
            </a:r>
            <a:r>
              <a:rPr lang="en-US" altLang="zh-CN" dirty="0" smtClean="0"/>
              <a:t>n-1)</a:t>
            </a:r>
            <a:r>
              <a:rPr lang="zh-CN" altLang="en-US" dirty="0" smtClean="0">
                <a:latin typeface="宋体" pitchFamily="2" charset="-122"/>
              </a:rPr>
              <a:t>缓冲区的缓冲池。用输入指针</a:t>
            </a:r>
            <a:r>
              <a:rPr lang="en-US" altLang="zh-CN" dirty="0" smtClean="0"/>
              <a:t>in</a:t>
            </a:r>
            <a:r>
              <a:rPr lang="zh-CN" altLang="en-US" dirty="0" smtClean="0">
                <a:latin typeface="宋体" pitchFamily="2" charset="-122"/>
              </a:rPr>
              <a:t>来指示下一个可投放产品的缓冲区，每当生产者进程生产并投放一个产品后，输入指针加</a:t>
            </a:r>
            <a:r>
              <a:rPr lang="en-US" altLang="zh-CN" dirty="0" smtClean="0"/>
              <a:t>1</a:t>
            </a:r>
            <a:r>
              <a:rPr lang="zh-CN" altLang="en-US" dirty="0" smtClean="0">
                <a:latin typeface="宋体" pitchFamily="2" charset="-122"/>
              </a:rPr>
              <a:t>；用一个输出指针</a:t>
            </a:r>
            <a:r>
              <a:rPr lang="en-US" altLang="zh-CN" dirty="0" smtClean="0"/>
              <a:t>out</a:t>
            </a:r>
            <a:r>
              <a:rPr lang="zh-CN" altLang="en-US" dirty="0" smtClean="0">
                <a:latin typeface="宋体" pitchFamily="2" charset="-122"/>
              </a:rPr>
              <a:t>来指示下一个可从中获取产品的缓冲区，每当消费者进程取走一个产品后，输出指针加</a:t>
            </a:r>
            <a:r>
              <a:rPr lang="en-US" altLang="zh-CN" dirty="0" smtClean="0"/>
              <a:t>1</a:t>
            </a:r>
            <a:r>
              <a:rPr lang="zh-CN" altLang="en-US" dirty="0" smtClean="0">
                <a:latin typeface="宋体" pitchFamily="2" charset="-122"/>
              </a:rPr>
              <a:t>。由于这里的缓冲池是组织成循环缓冲的，故应把输入指针加</a:t>
            </a:r>
            <a:r>
              <a:rPr lang="en-US" altLang="zh-CN" dirty="0" smtClean="0"/>
              <a:t>1</a:t>
            </a:r>
            <a:r>
              <a:rPr lang="zh-CN" altLang="en-US" dirty="0" smtClean="0">
                <a:latin typeface="宋体" pitchFamily="2" charset="-122"/>
              </a:rPr>
              <a:t>表示成</a:t>
            </a:r>
            <a:r>
              <a:rPr lang="zh-CN" altLang="en-US" dirty="0" smtClean="0"/>
              <a:t> </a:t>
            </a:r>
            <a:r>
              <a:rPr lang="en-US" altLang="zh-CN" dirty="0" smtClean="0"/>
              <a:t>in:= (in+1)mod n</a:t>
            </a:r>
            <a:r>
              <a:rPr lang="zh-CN" altLang="en-US" dirty="0" smtClean="0">
                <a:latin typeface="宋体" pitchFamily="2" charset="-122"/>
              </a:rPr>
              <a:t>；</a:t>
            </a:r>
            <a:r>
              <a:rPr lang="zh-CN" altLang="en-US" dirty="0" smtClean="0"/>
              <a:t> </a:t>
            </a:r>
            <a:r>
              <a:rPr lang="zh-CN" altLang="en-US" dirty="0" smtClean="0">
                <a:latin typeface="宋体" pitchFamily="2" charset="-122"/>
              </a:rPr>
              <a:t>输出指针加</a:t>
            </a:r>
            <a:r>
              <a:rPr lang="en-US" altLang="zh-CN" dirty="0" smtClean="0"/>
              <a:t>1</a:t>
            </a:r>
            <a:r>
              <a:rPr lang="zh-CN" altLang="en-US" dirty="0" smtClean="0">
                <a:latin typeface="宋体" pitchFamily="2" charset="-122"/>
              </a:rPr>
              <a:t>表示成</a:t>
            </a:r>
            <a:r>
              <a:rPr lang="en-US" altLang="zh-CN" dirty="0" smtClean="0"/>
              <a:t>out:= (out+1) mod n</a:t>
            </a:r>
            <a:r>
              <a:rPr lang="zh-CN" altLang="en-US" dirty="0" smtClean="0">
                <a:latin typeface="宋体" pitchFamily="2" charset="-122"/>
              </a:rPr>
              <a:t>。</a:t>
            </a:r>
            <a:r>
              <a:rPr lang="zh-CN" altLang="en-US" u="dashHeavy" baseline="0" dirty="0" smtClean="0">
                <a:solidFill>
                  <a:srgbClr val="FF0000"/>
                </a:solidFill>
                <a:latin typeface="宋体" pitchFamily="2" charset="-122"/>
              </a:rPr>
              <a:t>当</a:t>
            </a:r>
            <a:r>
              <a:rPr lang="zh-CN" altLang="en-US" u="dashHeavy" baseline="0" dirty="0" smtClean="0">
                <a:solidFill>
                  <a:srgbClr val="FF0000"/>
                </a:solidFill>
              </a:rPr>
              <a:t> </a:t>
            </a:r>
            <a:r>
              <a:rPr lang="en-US" altLang="zh-CN" u="dashHeavy" baseline="0" dirty="0" smtClean="0">
                <a:solidFill>
                  <a:srgbClr val="FF0000"/>
                </a:solidFill>
              </a:rPr>
              <a:t>(in+1) mod n=out</a:t>
            </a:r>
            <a:r>
              <a:rPr lang="zh-CN" altLang="en-US" u="dashHeavy" baseline="0" dirty="0" smtClean="0">
                <a:solidFill>
                  <a:srgbClr val="FF0000"/>
                </a:solidFill>
                <a:latin typeface="宋体" pitchFamily="2" charset="-122"/>
              </a:rPr>
              <a:t>时表示缓冲池满；而</a:t>
            </a:r>
            <a:r>
              <a:rPr lang="en-US" altLang="zh-CN" u="dashHeavy" baseline="0" dirty="0" smtClean="0">
                <a:solidFill>
                  <a:srgbClr val="FF0000"/>
                </a:solidFill>
              </a:rPr>
              <a:t>in=out</a:t>
            </a:r>
            <a:r>
              <a:rPr lang="zh-CN" altLang="en-US" u="dashHeavy" baseline="0" dirty="0" smtClean="0">
                <a:solidFill>
                  <a:srgbClr val="FF0000"/>
                </a:solidFill>
                <a:latin typeface="宋体" pitchFamily="2" charset="-122"/>
              </a:rPr>
              <a:t>则表示缓冲池空</a:t>
            </a:r>
            <a:r>
              <a:rPr lang="zh-CN" altLang="en-US" dirty="0" smtClean="0">
                <a:latin typeface="宋体" pitchFamily="2" charset="-122"/>
              </a:rPr>
              <a:t>。此外，还引入了一个整型变量</a:t>
            </a:r>
            <a:r>
              <a:rPr lang="en-US" altLang="zh-CN" dirty="0" smtClean="0"/>
              <a:t>counter</a:t>
            </a:r>
            <a:r>
              <a:rPr lang="zh-CN" altLang="en-US" dirty="0" smtClean="0">
                <a:latin typeface="宋体" pitchFamily="2" charset="-122"/>
              </a:rPr>
              <a:t>，其初始值为</a:t>
            </a:r>
            <a:r>
              <a:rPr lang="en-US" altLang="zh-CN" dirty="0" smtClean="0"/>
              <a:t>0</a:t>
            </a:r>
            <a:r>
              <a:rPr lang="zh-CN" altLang="en-US" dirty="0" smtClean="0">
                <a:latin typeface="宋体" pitchFamily="2" charset="-122"/>
              </a:rPr>
              <a:t>。每当生产者进程向缓冲池中投放一个产品后，使</a:t>
            </a:r>
            <a:r>
              <a:rPr lang="en-US" altLang="zh-CN" dirty="0" smtClean="0"/>
              <a:t>counter</a:t>
            </a:r>
            <a:r>
              <a:rPr lang="zh-CN" altLang="en-US" dirty="0" smtClean="0">
                <a:latin typeface="宋体" pitchFamily="2" charset="-122"/>
              </a:rPr>
              <a:t>加</a:t>
            </a:r>
            <a:r>
              <a:rPr lang="en-US" altLang="zh-CN" dirty="0" smtClean="0"/>
              <a:t>1</a:t>
            </a:r>
            <a:r>
              <a:rPr lang="zh-CN" altLang="en-US" dirty="0" smtClean="0">
                <a:latin typeface="宋体" pitchFamily="2" charset="-122"/>
              </a:rPr>
              <a:t>；反之，每当消费者进程从中取走一个产品时，使</a:t>
            </a:r>
            <a:r>
              <a:rPr lang="en-US" altLang="zh-CN" dirty="0" smtClean="0"/>
              <a:t>counter</a:t>
            </a:r>
            <a:r>
              <a:rPr lang="zh-CN" altLang="en-US" dirty="0" smtClean="0">
                <a:latin typeface="宋体" pitchFamily="2" charset="-122"/>
              </a:rPr>
              <a:t>减</a:t>
            </a:r>
            <a:r>
              <a:rPr lang="en-US" altLang="zh-CN" dirty="0" smtClean="0"/>
              <a:t>1</a:t>
            </a:r>
            <a:r>
              <a:rPr lang="zh-CN" altLang="en-US" dirty="0" smtClean="0">
                <a:latin typeface="宋体" pitchFamily="2" charset="-122"/>
              </a:rPr>
              <a:t>。生产者和消费者两进程共享下面的变量：</a:t>
            </a:r>
            <a:r>
              <a:rPr lang="zh-CN" altLang="en-US" dirty="0" smtClean="0"/>
              <a:t> </a:t>
            </a:r>
            <a:endParaRPr lang="zh-CN" altLang="en-US" dirty="0"/>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latin typeface="宋体" pitchFamily="2" charset="-122"/>
              </a:rPr>
              <a:t>指针</a:t>
            </a:r>
            <a:r>
              <a:rPr lang="en-US" altLang="zh-CN" dirty="0" smtClean="0"/>
              <a:t>in</a:t>
            </a:r>
            <a:r>
              <a:rPr lang="zh-CN" altLang="en-US" dirty="0" smtClean="0">
                <a:latin typeface="宋体" pitchFamily="2" charset="-122"/>
              </a:rPr>
              <a:t>和</a:t>
            </a:r>
            <a:r>
              <a:rPr lang="en-US" altLang="zh-CN" dirty="0" smtClean="0"/>
              <a:t>out</a:t>
            </a:r>
            <a:r>
              <a:rPr lang="zh-CN" altLang="en-US" dirty="0" smtClean="0">
                <a:latin typeface="宋体" pitchFamily="2" charset="-122"/>
              </a:rPr>
              <a:t>初始化为</a:t>
            </a:r>
            <a:r>
              <a:rPr lang="en-US" altLang="zh-CN" dirty="0" smtClean="0"/>
              <a:t>1</a:t>
            </a:r>
            <a:r>
              <a:rPr lang="zh-CN" altLang="en-US" dirty="0" smtClean="0">
                <a:latin typeface="宋体" pitchFamily="2" charset="-122"/>
              </a:rPr>
              <a:t>。在生产者和消费者进程的描述中，</a:t>
            </a:r>
            <a:endParaRPr lang="zh-CN" altLang="en-US" dirty="0"/>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err="1" smtClean="0"/>
              <a:t>noop</a:t>
            </a:r>
            <a:r>
              <a:rPr lang="zh-CN" altLang="en-US" dirty="0" smtClean="0">
                <a:latin typeface="宋体" pitchFamily="2" charset="-122"/>
              </a:rPr>
              <a:t>是一条空操作指令，</a:t>
            </a:r>
            <a:r>
              <a:rPr lang="en-US" altLang="zh-CN" dirty="0" smtClean="0"/>
              <a:t>while condition do no-op</a:t>
            </a:r>
            <a:r>
              <a:rPr lang="zh-CN" altLang="en-US" dirty="0" smtClean="0">
                <a:latin typeface="宋体" pitchFamily="2" charset="-122"/>
              </a:rPr>
              <a:t>语句表示重复的测试条件</a:t>
            </a:r>
            <a:r>
              <a:rPr lang="en-US" altLang="zh-CN" dirty="0" smtClean="0"/>
              <a:t>(</a:t>
            </a:r>
            <a:r>
              <a:rPr lang="en-US" altLang="zh-CN" dirty="0" err="1" smtClean="0"/>
              <a:t>condication</a:t>
            </a:r>
            <a:r>
              <a:rPr lang="en-US" altLang="zh-CN" dirty="0" smtClean="0"/>
              <a:t>)</a:t>
            </a:r>
            <a:r>
              <a:rPr lang="zh-CN" altLang="en-US" dirty="0" smtClean="0">
                <a:latin typeface="宋体" pitchFamily="2" charset="-122"/>
              </a:rPr>
              <a:t>，重复测试应进行到该条件变为</a:t>
            </a:r>
            <a:r>
              <a:rPr lang="en-US" altLang="zh-CN" dirty="0" smtClean="0"/>
              <a:t>false(</a:t>
            </a:r>
            <a:r>
              <a:rPr lang="zh-CN" altLang="en-US" dirty="0" smtClean="0">
                <a:latin typeface="宋体" pitchFamily="2" charset="-122"/>
              </a:rPr>
              <a:t>假</a:t>
            </a:r>
            <a:r>
              <a:rPr lang="en-US" altLang="zh-CN" dirty="0" smtClean="0"/>
              <a:t>)</a:t>
            </a:r>
            <a:r>
              <a:rPr lang="zh-CN" altLang="en-US" dirty="0" smtClean="0">
                <a:latin typeface="宋体" pitchFamily="2" charset="-122"/>
              </a:rPr>
              <a:t>，即到该条件不成立时为止。在生产者进程中使用一局部变量</a:t>
            </a:r>
            <a:r>
              <a:rPr lang="en-US" altLang="zh-CN" dirty="0" err="1" smtClean="0"/>
              <a:t>nextp</a:t>
            </a:r>
            <a:r>
              <a:rPr lang="zh-CN" altLang="en-US" dirty="0" smtClean="0">
                <a:latin typeface="宋体" pitchFamily="2" charset="-122"/>
              </a:rPr>
              <a:t>，用于暂时存放每次刚生产出来的产品；而在消费者进程中，则使用一个局部变量</a:t>
            </a:r>
            <a:r>
              <a:rPr lang="en-US" altLang="zh-CN" dirty="0" err="1" smtClean="0"/>
              <a:t>nextc</a:t>
            </a:r>
            <a:r>
              <a:rPr lang="zh-CN" altLang="en-US" dirty="0" smtClean="0">
                <a:latin typeface="宋体" pitchFamily="2" charset="-122"/>
              </a:rPr>
              <a:t>，用于存放每次要消费的产品。</a:t>
            </a:r>
            <a:r>
              <a:rPr lang="zh-CN" altLang="en-US" dirty="0" smtClean="0"/>
              <a:t> </a:t>
            </a:r>
            <a:endParaRPr lang="zh-CN" altLang="en-US" dirty="0"/>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8" name="标题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a:xfrm>
            <a:off x="6400800" y="6355080"/>
            <a:ext cx="2286000" cy="365760"/>
          </a:xfrm>
        </p:spPr>
        <p:txBody>
          <a:bodyPr/>
          <a:lstStyle>
            <a:lvl1pPr>
              <a:defRPr sz="1400"/>
            </a:lvl1pPr>
          </a:lstStyle>
          <a:p>
            <a:fld id="{79E859DE-EE20-4012-B7AC-0EEDA4CD0340}" type="datetime8">
              <a:rPr lang="zh-CN" altLang="en-US" smtClean="0"/>
              <a:pPr/>
              <a:t>2014年9月15日11时56分</a:t>
            </a:fld>
            <a:endParaRPr lang="zh-CN" altLang="en-US"/>
          </a:p>
        </p:txBody>
      </p:sp>
      <p:sp>
        <p:nvSpPr>
          <p:cNvPr id="17" name="页脚占位符 16"/>
          <p:cNvSpPr>
            <a:spLocks noGrp="1"/>
          </p:cNvSpPr>
          <p:nvPr>
            <p:ph type="ftr" sz="quarter" idx="11"/>
          </p:nvPr>
        </p:nvSpPr>
        <p:spPr>
          <a:xfrm>
            <a:off x="2898648" y="6355080"/>
            <a:ext cx="3474720" cy="365760"/>
          </a:xfrm>
        </p:spPr>
        <p:txBody>
          <a:bodyPr/>
          <a:lstStyle/>
          <a:p>
            <a:endParaRPr lang="zh-CN" altLang="en-US"/>
          </a:p>
        </p:txBody>
      </p:sp>
      <p:sp>
        <p:nvSpPr>
          <p:cNvPr id="29" name="灯片编号占位符 28"/>
          <p:cNvSpPr>
            <a:spLocks noGrp="1"/>
          </p:cNvSpPr>
          <p:nvPr>
            <p:ph type="sldNum" sz="quarter" idx="12"/>
          </p:nvPr>
        </p:nvSpPr>
        <p:spPr>
          <a:xfrm>
            <a:off x="1216152" y="6355080"/>
            <a:ext cx="1219200" cy="365760"/>
          </a:xfrm>
        </p:spPr>
        <p:txBody>
          <a:bodyPr/>
          <a:lstStyle/>
          <a:p>
            <a:fld id="{0C913308-F349-4B6D-A68A-DD1791B4A57B}" type="slidenum">
              <a:rPr lang="zh-CN" altLang="en-US" smtClean="0"/>
              <a:pPr/>
              <a:t>‹#›</a:t>
            </a:fld>
            <a:endParaRPr lang="zh-CN" altLang="en-US"/>
          </a:p>
        </p:txBody>
      </p:sp>
      <p:sp>
        <p:nvSpPr>
          <p:cNvPr id="21" name="矩形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矩形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矩形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矩形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4AFDB023-E095-4008-8B8B-C9515585DFD8}" type="datetime8">
              <a:rPr lang="zh-CN" altLang="en-US" smtClean="0"/>
              <a:pPr/>
              <a:t>2014年9月15日11时56分</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CF1B9371-AC99-4734-B9DB-17B2CEA54C21}" type="datetime8">
              <a:rPr lang="zh-CN" altLang="en-US" smtClean="0"/>
              <a:pPr/>
              <a:t>2014年9月15日11时56分</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7" name="直接连接符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等腰三角形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直接连接符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000"/>
            </a:lvl1pPr>
          </a:lstStyle>
          <a:p>
            <a:r>
              <a:rPr kumimoji="0" lang="zh-CN" altLang="en-US" dirty="0" smtClean="0"/>
              <a:t>单击此处编辑母版标题样式</a:t>
            </a:r>
            <a:endParaRPr kumimoji="0" lang="en-US" dirty="0"/>
          </a:p>
        </p:txBody>
      </p:sp>
      <p:sp>
        <p:nvSpPr>
          <p:cNvPr id="4" name="日期占位符 3"/>
          <p:cNvSpPr>
            <a:spLocks noGrp="1"/>
          </p:cNvSpPr>
          <p:nvPr>
            <p:ph type="dt" sz="half" idx="10"/>
          </p:nvPr>
        </p:nvSpPr>
        <p:spPr/>
        <p:txBody>
          <a:bodyPr/>
          <a:lstStyle/>
          <a:p>
            <a:fld id="{71DF561C-A039-4877-AA4A-6908B08AB3AF}" type="datetime8">
              <a:rPr lang="zh-CN" altLang="en-US" smtClean="0"/>
              <a:pPr/>
              <a:t>2014年9月15日11时56分</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
        <p:nvSpPr>
          <p:cNvPr id="8" name="内容占位符 7"/>
          <p:cNvSpPr>
            <a:spLocks noGrp="1"/>
          </p:cNvSpPr>
          <p:nvPr>
            <p:ph sz="quarter" idx="1"/>
          </p:nvPr>
        </p:nvSpPr>
        <p:spPr>
          <a:xfrm>
            <a:off x="457200" y="1219200"/>
            <a:ext cx="8229600" cy="4937760"/>
          </a:xfrm>
        </p:spPr>
        <p:txBody>
          <a:bodyPr/>
          <a:lstStyle>
            <a:lvl1pPr>
              <a:defRPr>
                <a:latin typeface="+mj-ea"/>
                <a:ea typeface="+mj-ea"/>
              </a:defRPr>
            </a:lvl1pPr>
            <a:lvl2pPr>
              <a:defRPr>
                <a:latin typeface="+mj-ea"/>
                <a:ea typeface="+mj-ea"/>
              </a:defRPr>
            </a:lvl2pPr>
            <a:lvl3pPr>
              <a:defRPr>
                <a:latin typeface="+mj-ea"/>
                <a:ea typeface="+mj-ea"/>
              </a:defRPr>
            </a:lvl3pPr>
            <a:lvl4pPr>
              <a:defRPr>
                <a:latin typeface="+mj-ea"/>
                <a:ea typeface="+mj-ea"/>
              </a:defRPr>
            </a:lvl4pPr>
            <a:lvl5pPr>
              <a:defRPr>
                <a:latin typeface="+mj-ea"/>
                <a:ea typeface="+mj-ea"/>
              </a:defRPr>
            </a:lvl5pPr>
          </a:lstStyle>
          <a:p>
            <a:pPr lvl="0" eaLnBrk="1" latinLnBrk="0" hangingPunct="1"/>
            <a:r>
              <a:rPr lang="zh-CN" altLang="en-US" dirty="0" smtClean="0"/>
              <a:t>单击此处编辑母版文本样式</a:t>
            </a:r>
          </a:p>
          <a:p>
            <a:pPr lvl="1" eaLnBrk="1" latinLnBrk="0" hangingPunct="1"/>
            <a:r>
              <a:rPr lang="zh-CN" altLang="en-US" dirty="0" smtClean="0"/>
              <a:t>第二级</a:t>
            </a:r>
          </a:p>
          <a:p>
            <a:pPr lvl="2" eaLnBrk="1" latinLnBrk="0" hangingPunct="1"/>
            <a:r>
              <a:rPr lang="zh-CN" altLang="en-US" dirty="0" smtClean="0"/>
              <a:t>第三级</a:t>
            </a:r>
          </a:p>
          <a:p>
            <a:pPr lvl="3" eaLnBrk="1" latinLnBrk="0" hangingPunct="1"/>
            <a:r>
              <a:rPr lang="zh-CN" altLang="en-US" dirty="0" smtClean="0"/>
              <a:t>第四级</a:t>
            </a:r>
          </a:p>
          <a:p>
            <a:pPr lvl="4" eaLnBrk="1" latinLnBrk="0" hangingPunct="1"/>
            <a:r>
              <a:rPr lang="zh-CN" altLang="en-US" dirty="0" smtClean="0"/>
              <a:t>第五级</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204392" y="1997224"/>
            <a:ext cx="6858000" cy="1066800"/>
          </a:xfrm>
        </p:spPr>
        <p:txBody>
          <a:bodyPr anchor="t" anchorCtr="0">
            <a:noAutofit/>
          </a:bodyPr>
          <a:lstStyle>
            <a:lvl1pPr algn="ctr">
              <a:buNone/>
              <a:defRPr sz="4800" b="1" cap="none" baseline="0"/>
            </a:lvl1pPr>
          </a:lstStyle>
          <a:p>
            <a:r>
              <a:rPr kumimoji="0" lang="zh-CN" altLang="en-US" dirty="0" smtClean="0"/>
              <a:t>单击此处编辑母版标题样式</a:t>
            </a:r>
            <a:endParaRPr kumimoji="0" lang="en-US" dirty="0"/>
          </a:p>
        </p:txBody>
      </p:sp>
      <p:sp>
        <p:nvSpPr>
          <p:cNvPr id="3" name="文本占位符 2"/>
          <p:cNvSpPr>
            <a:spLocks noGrp="1"/>
          </p:cNvSpPr>
          <p:nvPr>
            <p:ph type="body" idx="1"/>
          </p:nvPr>
        </p:nvSpPr>
        <p:spPr>
          <a:xfrm>
            <a:off x="1280592" y="3292624"/>
            <a:ext cx="6781800" cy="1143000"/>
          </a:xfrm>
        </p:spPr>
        <p:txBody>
          <a:bodyPr anchor="t" anchorCtr="0">
            <a:normAutofit/>
          </a:bodyPr>
          <a:lstStyle>
            <a:lvl1pPr marL="0" indent="0" algn="ctr">
              <a:buNone/>
              <a:defRPr sz="3600" b="1">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dirty="0" smtClean="0"/>
              <a:t>单击此处编辑母版文本样式</a:t>
            </a:r>
          </a:p>
        </p:txBody>
      </p:sp>
      <p:sp>
        <p:nvSpPr>
          <p:cNvPr id="4" name="日期占位符 3"/>
          <p:cNvSpPr>
            <a:spLocks noGrp="1"/>
          </p:cNvSpPr>
          <p:nvPr>
            <p:ph type="dt" sz="half" idx="10"/>
          </p:nvPr>
        </p:nvSpPr>
        <p:spPr>
          <a:xfrm>
            <a:off x="6400800" y="6355080"/>
            <a:ext cx="2286000" cy="365760"/>
          </a:xfrm>
        </p:spPr>
        <p:txBody>
          <a:bodyPr/>
          <a:lstStyle/>
          <a:p>
            <a:fld id="{1EA452A7-2E37-4A25-8902-7B1AF5004E32}" type="datetime8">
              <a:rPr lang="zh-CN" altLang="en-US" smtClean="0"/>
              <a:pPr/>
              <a:t>2014年9月15日11时56分</a:t>
            </a:fld>
            <a:endParaRPr lang="zh-CN" altLang="en-US"/>
          </a:p>
        </p:txBody>
      </p:sp>
      <p:sp>
        <p:nvSpPr>
          <p:cNvPr id="5" name="页脚占位符 4"/>
          <p:cNvSpPr>
            <a:spLocks noGrp="1"/>
          </p:cNvSpPr>
          <p:nvPr>
            <p:ph type="ftr" sz="quarter" idx="11"/>
          </p:nvPr>
        </p:nvSpPr>
        <p:spPr>
          <a:xfrm>
            <a:off x="2898648" y="6355080"/>
            <a:ext cx="3474720" cy="365760"/>
          </a:xfrm>
        </p:spPr>
        <p:txBody>
          <a:bodyPr/>
          <a:lstStyle/>
          <a:p>
            <a:endParaRPr lang="zh-CN" altLang="en-US"/>
          </a:p>
        </p:txBody>
      </p:sp>
      <p:sp>
        <p:nvSpPr>
          <p:cNvPr id="6" name="灯片编号占位符 5"/>
          <p:cNvSpPr>
            <a:spLocks noGrp="1"/>
          </p:cNvSpPr>
          <p:nvPr>
            <p:ph type="sldNum" sz="quarter" idx="12"/>
          </p:nvPr>
        </p:nvSpPr>
        <p:spPr>
          <a:xfrm>
            <a:off x="1069848" y="6355080"/>
            <a:ext cx="1520952" cy="365760"/>
          </a:xfrm>
        </p:spPr>
        <p:txBody>
          <a:bodyPr/>
          <a:lstStyle/>
          <a:p>
            <a:fld id="{0C913308-F349-4B6D-A68A-DD1791B4A57B}" type="slidenum">
              <a:rPr lang="zh-CN" altLang="en-US" smtClean="0"/>
              <a:pPr/>
              <a:t>‹#›</a:t>
            </a:fld>
            <a:endParaRPr lang="zh-CN" altLang="en-US"/>
          </a:p>
        </p:txBody>
      </p:sp>
      <p:sp>
        <p:nvSpPr>
          <p:cNvPr id="7" name="矩形 6"/>
          <p:cNvSpPr/>
          <p:nvPr/>
        </p:nvSpPr>
        <p:spPr>
          <a:xfrm>
            <a:off x="899592" y="1844824"/>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400"/>
          </a:p>
        </p:txBody>
      </p:sp>
      <p:sp>
        <p:nvSpPr>
          <p:cNvPr id="8" name="矩形 7"/>
          <p:cNvSpPr/>
          <p:nvPr/>
        </p:nvSpPr>
        <p:spPr>
          <a:xfrm>
            <a:off x="959024" y="1844824"/>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extBox 8"/>
          <p:cNvSpPr txBox="1"/>
          <p:nvPr userDrawn="1"/>
        </p:nvSpPr>
        <p:spPr>
          <a:xfrm>
            <a:off x="6372200" y="0"/>
            <a:ext cx="2430474" cy="461665"/>
          </a:xfrm>
          <a:prstGeom prst="rect">
            <a:avLst/>
          </a:prstGeom>
          <a:noFill/>
        </p:spPr>
        <p:txBody>
          <a:bodyPr wrap="none" rtlCol="0">
            <a:spAutoFit/>
          </a:bodyPr>
          <a:lstStyle/>
          <a:p>
            <a:r>
              <a:rPr lang="zh-CN" altLang="en-US" sz="2400" u="wavyDbl" baseline="0" dirty="0" smtClean="0">
                <a:uFill>
                  <a:solidFill>
                    <a:srgbClr val="7030A0"/>
                  </a:solidFill>
                </a:uFill>
              </a:rPr>
              <a:t>第二章 进程管理</a:t>
            </a:r>
            <a:endParaRPr lang="zh-CN" altLang="en-US" sz="2400" u="wavyDbl" baseline="0" dirty="0">
              <a:uFill>
                <a:solidFill>
                  <a:srgbClr val="7030A0"/>
                </a:solidFill>
              </a:u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8C0134C3-82B1-41DF-A073-2124D8B86C04}" type="datetime8">
              <a:rPr lang="zh-CN" altLang="en-US" smtClean="0"/>
              <a:pPr/>
              <a:t>2014年9月15日11时56分</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9" name="内容占位符 8"/>
          <p:cNvSpPr>
            <a:spLocks noGrp="1"/>
          </p:cNvSpPr>
          <p:nvPr>
            <p:ph sz="quarter" idx="1"/>
          </p:nvPr>
        </p:nvSpPr>
        <p:spPr>
          <a:xfrm>
            <a:off x="457200" y="1219200"/>
            <a:ext cx="4041648" cy="493776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632198" y="1216152"/>
            <a:ext cx="4041648" cy="493776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nchor="ct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7" name="日期占位符 6"/>
          <p:cNvSpPr>
            <a:spLocks noGrp="1"/>
          </p:cNvSpPr>
          <p:nvPr>
            <p:ph type="dt" sz="half" idx="10"/>
          </p:nvPr>
        </p:nvSpPr>
        <p:spPr/>
        <p:txBody>
          <a:bodyPr/>
          <a:lstStyle/>
          <a:p>
            <a:fld id="{731ABDAD-E713-4E3C-A857-70BD5CA3E3CF}" type="datetime8">
              <a:rPr lang="zh-CN" altLang="en-US" smtClean="0"/>
              <a:pPr/>
              <a:t>2014年9月15日11时56分</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11" name="内容占位符 10"/>
          <p:cNvSpPr>
            <a:spLocks noGrp="1"/>
          </p:cNvSpPr>
          <p:nvPr>
            <p:ph sz="quarter" idx="2"/>
          </p:nvPr>
        </p:nvSpPr>
        <p:spPr>
          <a:xfrm>
            <a:off x="457200" y="2133600"/>
            <a:ext cx="4038600" cy="40386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648200" y="2133600"/>
            <a:ext cx="4038600" cy="40386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9DB4473-0784-4251-9DBA-96209780E87B}" type="datetime8">
              <a:rPr lang="zh-CN" altLang="en-US" smtClean="0"/>
              <a:pPr/>
              <a:t>2014年9月15日11时56分</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2014年9月15日11时56分</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5" name="直接连接符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等腰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extBox 7"/>
          <p:cNvSpPr txBox="1"/>
          <p:nvPr userDrawn="1"/>
        </p:nvSpPr>
        <p:spPr>
          <a:xfrm>
            <a:off x="6372200" y="0"/>
            <a:ext cx="2430474" cy="461665"/>
          </a:xfrm>
          <a:prstGeom prst="rect">
            <a:avLst/>
          </a:prstGeom>
          <a:noFill/>
        </p:spPr>
        <p:txBody>
          <a:bodyPr wrap="none" rtlCol="0">
            <a:spAutoFit/>
          </a:bodyPr>
          <a:lstStyle/>
          <a:p>
            <a:r>
              <a:rPr lang="zh-CN" altLang="en-US" sz="2400" u="wavyDbl" baseline="0" dirty="0" smtClean="0">
                <a:uFill>
                  <a:solidFill>
                    <a:srgbClr val="7030A0"/>
                  </a:solidFill>
                </a:uFill>
              </a:rPr>
              <a:t>第二章 进程管理</a:t>
            </a:r>
            <a:endParaRPr lang="zh-CN" altLang="en-US" sz="2400" u="wavyDbl" baseline="0" dirty="0">
              <a:uFill>
                <a:solidFill>
                  <a:srgbClr val="7030A0"/>
                </a:solidFill>
              </a:uFill>
            </a:endParaRPr>
          </a:p>
        </p:txBody>
      </p:sp>
      <p:sp>
        <p:nvSpPr>
          <p:cNvPr id="17" name="文本占位符 16"/>
          <p:cNvSpPr>
            <a:spLocks noGrp="1"/>
          </p:cNvSpPr>
          <p:nvPr>
            <p:ph type="body" sz="quarter" idx="13"/>
          </p:nvPr>
        </p:nvSpPr>
        <p:spPr>
          <a:xfrm>
            <a:off x="468313" y="692150"/>
            <a:ext cx="8207375" cy="5400675"/>
          </a:xfrm>
        </p:spPr>
        <p:txBody>
          <a:bodyPr>
            <a:normAutofit/>
          </a:bodyPr>
          <a:lstStyle>
            <a:lvl1pPr>
              <a:buNone/>
              <a:defRPr sz="2800" b="0"/>
            </a:lvl1pPr>
          </a:lstStyle>
          <a:p>
            <a:pPr lvl="0"/>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zh-CN" altLang="en-US" dirty="0" smtClean="0"/>
              <a:t>单击此处编辑母版文本样式</a:t>
            </a:r>
          </a:p>
        </p:txBody>
      </p:sp>
      <p:sp>
        <p:nvSpPr>
          <p:cNvPr id="5" name="日期占位符 4"/>
          <p:cNvSpPr>
            <a:spLocks noGrp="1"/>
          </p:cNvSpPr>
          <p:nvPr>
            <p:ph type="dt" sz="half" idx="10"/>
          </p:nvPr>
        </p:nvSpPr>
        <p:spPr/>
        <p:txBody>
          <a:bodyPr/>
          <a:lstStyle/>
          <a:p>
            <a:fld id="{B911AE79-3114-4469-BD32-6AA9C8C3D722}" type="datetime8">
              <a:rPr lang="zh-CN" altLang="en-US" smtClean="0"/>
              <a:pPr/>
              <a:t>2014年9月15日11时56分</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直接连接符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直接连接符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等腰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内容占位符 11"/>
          <p:cNvSpPr>
            <a:spLocks noGrp="1"/>
          </p:cNvSpPr>
          <p:nvPr>
            <p:ph sz="quarter" idx="1"/>
          </p:nvPr>
        </p:nvSpPr>
        <p:spPr>
          <a:xfrm>
            <a:off x="304800" y="304800"/>
            <a:ext cx="5715000" cy="5715000"/>
          </a:xfrm>
        </p:spPr>
        <p:txBody>
          <a:bodyPr/>
          <a:lstStyle/>
          <a:p>
            <a:pPr lvl="0" eaLnBrk="1" latinLnBrk="0" hangingPunct="1"/>
            <a:r>
              <a:rPr lang="zh-CN" altLang="en-US" dirty="0" smtClean="0"/>
              <a:t>单击此处编辑母版文本样式</a:t>
            </a:r>
          </a:p>
          <a:p>
            <a:pPr lvl="1" eaLnBrk="1" latinLnBrk="0" hangingPunct="1"/>
            <a:r>
              <a:rPr lang="zh-CN" altLang="en-US" dirty="0" smtClean="0"/>
              <a:t>第二级</a:t>
            </a:r>
          </a:p>
          <a:p>
            <a:pPr lvl="2" eaLnBrk="1" latinLnBrk="0" hangingPunct="1"/>
            <a:r>
              <a:rPr lang="zh-CN" altLang="en-US" dirty="0" smtClean="0"/>
              <a:t>第三级</a:t>
            </a:r>
          </a:p>
          <a:p>
            <a:pPr lvl="3" eaLnBrk="1" latinLnBrk="0" hangingPunct="1"/>
            <a:r>
              <a:rPr lang="zh-CN" altLang="en-US" dirty="0" smtClean="0"/>
              <a:t>第四级</a:t>
            </a:r>
          </a:p>
          <a:p>
            <a:pPr lvl="4" eaLnBrk="1" latinLnBrk="0" hangingPunct="1"/>
            <a:r>
              <a:rPr lang="zh-CN" altLang="en-US" dirty="0" smtClean="0"/>
              <a:t>第五级</a:t>
            </a:r>
            <a:endParaRPr kumimoji="0"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图片与标题">
    <p:bg>
      <p:bgRef idx="1001">
        <a:schemeClr val="bg1"/>
      </p:bgRef>
    </p:bg>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457200" y="1484784"/>
            <a:ext cx="8229600" cy="4690464"/>
          </a:xfrm>
          <a:solidFill>
            <a:schemeClr val="tx1">
              <a:shade val="50000"/>
            </a:schemeClr>
          </a:solidFill>
          <a:ln>
            <a:noFill/>
          </a:ln>
          <a:effectLst/>
        </p:spPr>
        <p:txBody>
          <a:bodyPr/>
          <a:lstStyle>
            <a:lvl1pPr marL="0" indent="0">
              <a:spcBef>
                <a:spcPts val="600"/>
              </a:spcBef>
              <a:buNone/>
              <a:defRPr sz="3200"/>
            </a:lvl1pPr>
          </a:lstStyle>
          <a:p>
            <a:r>
              <a:rPr kumimoji="0" lang="zh-CN" altLang="en-US" dirty="0" smtClean="0"/>
              <a:t>单击图标添加图片</a:t>
            </a:r>
            <a:endParaRPr kumimoji="0" lang="en-US" dirty="0"/>
          </a:p>
        </p:txBody>
      </p:sp>
      <p:sp>
        <p:nvSpPr>
          <p:cNvPr id="4" name="文本占位符 3"/>
          <p:cNvSpPr>
            <a:spLocks noGrp="1"/>
          </p:cNvSpPr>
          <p:nvPr>
            <p:ph type="body" sz="half" idx="2"/>
          </p:nvPr>
        </p:nvSpPr>
        <p:spPr>
          <a:xfrm>
            <a:off x="467544" y="692696"/>
            <a:ext cx="8229600" cy="533400"/>
          </a:xfrm>
        </p:spPr>
        <p:txBody>
          <a:bodyPr anchor="ctr" anchorCtr="0">
            <a:normAutofit/>
          </a:bodyPr>
          <a:lstStyle>
            <a:lvl1pPr marL="0" indent="0" algn="l">
              <a:buFontTx/>
              <a:buNone/>
              <a:defRPr sz="2800" b="1">
                <a:latin typeface="+mj-ea"/>
                <a:ea typeface="+mj-ea"/>
              </a:defRPr>
            </a:lvl1pPr>
            <a:lvl2pPr>
              <a:defRPr sz="1200"/>
            </a:lvl2pPr>
            <a:lvl3pPr>
              <a:defRPr sz="1000"/>
            </a:lvl3pPr>
            <a:lvl4pPr>
              <a:defRPr sz="900"/>
            </a:lvl4pPr>
            <a:lvl5pPr>
              <a:defRPr sz="900"/>
            </a:lvl5pPr>
          </a:lstStyle>
          <a:p>
            <a:pPr lvl="0" eaLnBrk="1" latinLnBrk="0" hangingPunct="1"/>
            <a:r>
              <a:rPr kumimoji="0" lang="zh-CN" altLang="en-US" dirty="0" smtClean="0"/>
              <a:t>单击此处编辑母版文本样式</a:t>
            </a:r>
          </a:p>
        </p:txBody>
      </p:sp>
      <p:sp>
        <p:nvSpPr>
          <p:cNvPr id="5" name="日期占位符 4"/>
          <p:cNvSpPr>
            <a:spLocks noGrp="1"/>
          </p:cNvSpPr>
          <p:nvPr>
            <p:ph type="dt" sz="half" idx="10"/>
          </p:nvPr>
        </p:nvSpPr>
        <p:spPr/>
        <p:txBody>
          <a:bodyPr/>
          <a:lstStyle/>
          <a:p>
            <a:fld id="{A7F83559-79D9-4FE9-8E52-79B3B7907A88}" type="datetime8">
              <a:rPr lang="zh-CN" altLang="en-US" smtClean="0"/>
              <a:pPr/>
              <a:t>2014年9月15日11时56分</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直接连接符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等腰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TextBox 10"/>
          <p:cNvSpPr txBox="1"/>
          <p:nvPr userDrawn="1"/>
        </p:nvSpPr>
        <p:spPr>
          <a:xfrm>
            <a:off x="6372200" y="0"/>
            <a:ext cx="2430474" cy="461665"/>
          </a:xfrm>
          <a:prstGeom prst="rect">
            <a:avLst/>
          </a:prstGeom>
          <a:noFill/>
        </p:spPr>
        <p:txBody>
          <a:bodyPr wrap="none" rtlCol="0">
            <a:spAutoFit/>
          </a:bodyPr>
          <a:lstStyle/>
          <a:p>
            <a:r>
              <a:rPr lang="zh-CN" altLang="en-US" sz="2400" u="wavyDbl" baseline="0" dirty="0" smtClean="0">
                <a:uFill>
                  <a:solidFill>
                    <a:srgbClr val="7030A0"/>
                  </a:solidFill>
                </a:uFill>
              </a:rPr>
              <a:t>第二章 进程管理</a:t>
            </a:r>
            <a:endParaRPr lang="zh-CN" altLang="en-US" sz="2400" u="wavyDbl" baseline="0" dirty="0">
              <a:uFill>
                <a:solidFill>
                  <a:srgbClr val="7030A0"/>
                </a:solidFill>
              </a:uFill>
            </a:endParaRPr>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457200" y="476672"/>
            <a:ext cx="8229600" cy="666328"/>
          </a:xfrm>
          <a:prstGeom prst="rect">
            <a:avLst/>
          </a:prstGeom>
        </p:spPr>
        <p:txBody>
          <a:bodyPr vert="horz" anchor="b" anchorCtr="0">
            <a:normAutofit/>
          </a:bodyPr>
          <a:lstStyle/>
          <a:p>
            <a:r>
              <a:rPr kumimoji="0" lang="zh-CN" altLang="en-US" dirty="0" smtClean="0"/>
              <a:t>单击此处编辑母版标题样式</a:t>
            </a:r>
            <a:endParaRPr kumimoji="0" lang="en-US" dirty="0"/>
          </a:p>
        </p:txBody>
      </p:sp>
      <p:sp>
        <p:nvSpPr>
          <p:cNvPr id="13" name="文本占位符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zh-CN" altLang="en-US" dirty="0" smtClean="0"/>
              <a:t>单击此处编辑母版文本样式</a:t>
            </a:r>
          </a:p>
          <a:p>
            <a:pPr lvl="1" eaLnBrk="1" latinLnBrk="0" hangingPunct="1"/>
            <a:r>
              <a:rPr kumimoji="0" lang="zh-CN" altLang="en-US" dirty="0" smtClean="0"/>
              <a:t>第二级</a:t>
            </a:r>
          </a:p>
          <a:p>
            <a:pPr lvl="2" eaLnBrk="1" latinLnBrk="0" hangingPunct="1"/>
            <a:r>
              <a:rPr kumimoji="0" lang="zh-CN" altLang="en-US" dirty="0" smtClean="0"/>
              <a:t>第三级</a:t>
            </a:r>
          </a:p>
          <a:p>
            <a:pPr lvl="3" eaLnBrk="1" latinLnBrk="0" hangingPunct="1"/>
            <a:r>
              <a:rPr kumimoji="0" lang="zh-CN" altLang="en-US" dirty="0" smtClean="0"/>
              <a:t>第四级</a:t>
            </a:r>
          </a:p>
          <a:p>
            <a:pPr lvl="4" eaLnBrk="1" latinLnBrk="0" hangingPunct="1"/>
            <a:r>
              <a:rPr kumimoji="0" lang="zh-CN" altLang="en-US" dirty="0" smtClean="0"/>
              <a:t>第五级</a:t>
            </a:r>
            <a:endParaRPr kumimoji="0" lang="en-US" dirty="0"/>
          </a:p>
        </p:txBody>
      </p:sp>
      <p:sp>
        <p:nvSpPr>
          <p:cNvPr id="14" name="日期占位符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89DB4473-0784-4251-9DBA-96209780E87B}" type="datetime8">
              <a:rPr lang="zh-CN" altLang="en-US" smtClean="0"/>
              <a:pPr/>
              <a:t>2014年9月15日11时56分</a:t>
            </a:fld>
            <a:endParaRPr lang="zh-CN" altLang="en-US"/>
          </a:p>
        </p:txBody>
      </p:sp>
      <p:sp>
        <p:nvSpPr>
          <p:cNvPr id="3" name="页脚占位符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zh-CN" altLang="en-US"/>
          </a:p>
        </p:txBody>
      </p:sp>
      <p:sp>
        <p:nvSpPr>
          <p:cNvPr id="23" name="灯片编号占位符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0C913308-F349-4B6D-A68A-DD1791B4A57B}" type="slidenum">
              <a:rPr lang="zh-CN" altLang="en-US" smtClean="0"/>
              <a:pPr/>
              <a:t>‹#›</a:t>
            </a:fld>
            <a:endParaRPr lang="zh-CN" altLang="en-US"/>
          </a:p>
        </p:txBody>
      </p:sp>
      <p:sp>
        <p:nvSpPr>
          <p:cNvPr id="28" name="直接连接符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直接连接符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等腰三角形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TextBox 10"/>
          <p:cNvSpPr txBox="1"/>
          <p:nvPr userDrawn="1"/>
        </p:nvSpPr>
        <p:spPr>
          <a:xfrm>
            <a:off x="6372200" y="0"/>
            <a:ext cx="2430474" cy="461665"/>
          </a:xfrm>
          <a:prstGeom prst="rect">
            <a:avLst/>
          </a:prstGeom>
          <a:noFill/>
        </p:spPr>
        <p:txBody>
          <a:bodyPr wrap="none" rtlCol="0">
            <a:spAutoFit/>
          </a:bodyPr>
          <a:lstStyle/>
          <a:p>
            <a:r>
              <a:rPr lang="zh-CN" altLang="en-US" sz="2400" u="wavyDbl" baseline="0" dirty="0" smtClean="0">
                <a:uFill>
                  <a:solidFill>
                    <a:srgbClr val="7030A0"/>
                  </a:solidFill>
                </a:uFill>
              </a:rPr>
              <a:t>第二章 进程管理</a:t>
            </a:r>
            <a:endParaRPr lang="zh-CN" altLang="en-US" sz="2400" u="wavyDbl" baseline="0" dirty="0">
              <a:uFill>
                <a:solidFill>
                  <a:srgbClr val="7030A0"/>
                </a:solidFill>
              </a:u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84" r:id="rId6"/>
    <p:sldLayoutId id="2147483679" r:id="rId7"/>
    <p:sldLayoutId id="2147483680" r:id="rId8"/>
    <p:sldLayoutId id="2147483681" r:id="rId9"/>
    <p:sldLayoutId id="2147483682" r:id="rId10"/>
    <p:sldLayoutId id="2147483683" r:id="rId11"/>
  </p:sldLayoutIdLst>
  <p:hf hdr="0" ftr="0"/>
  <p:txStyles>
    <p:titleStyle>
      <a:lvl1pPr algn="l" rtl="0" eaLnBrk="1" latinLnBrk="0" hangingPunct="1">
        <a:spcBef>
          <a:spcPct val="0"/>
        </a:spcBef>
        <a:buNone/>
        <a:defRPr kumimoji="0" sz="3200" b="1"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3200" b="1" kern="1200">
          <a:solidFill>
            <a:schemeClr val="tx1"/>
          </a:solidFill>
          <a:latin typeface="+mj-ea"/>
          <a:ea typeface="+mj-ea"/>
          <a:cs typeface="+mn-cs"/>
        </a:defRPr>
      </a:lvl1pPr>
      <a:lvl2pPr marL="548640" indent="-274320" algn="l" rtl="0" eaLnBrk="1" latinLnBrk="0" hangingPunct="1">
        <a:spcBef>
          <a:spcPts val="500"/>
        </a:spcBef>
        <a:buClr>
          <a:schemeClr val="accent2"/>
        </a:buClr>
        <a:buSzPct val="76000"/>
        <a:buFont typeface="Wingdings 3"/>
        <a:buChar char=""/>
        <a:defRPr kumimoji="0" sz="2800" b="1" kern="1200">
          <a:solidFill>
            <a:schemeClr val="tx2"/>
          </a:solidFill>
          <a:latin typeface="+mj-ea"/>
          <a:ea typeface="+mj-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800" b="1" kern="1200">
          <a:solidFill>
            <a:schemeClr val="tx1"/>
          </a:solidFill>
          <a:latin typeface="+mj-ea"/>
          <a:ea typeface="+mj-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2400" b="1" kern="1200">
          <a:solidFill>
            <a:schemeClr val="tx1"/>
          </a:solidFill>
          <a:latin typeface="+mj-ea"/>
          <a:ea typeface="+mj-ea"/>
          <a:cs typeface="+mn-cs"/>
        </a:defRPr>
      </a:lvl4pPr>
      <a:lvl5pPr marL="1371600" indent="-228600" algn="l" rtl="0" eaLnBrk="1" latinLnBrk="0" hangingPunct="1">
        <a:spcBef>
          <a:spcPts val="300"/>
        </a:spcBef>
        <a:buClr>
          <a:schemeClr val="accent2"/>
        </a:buClr>
        <a:buSzPct val="70000"/>
        <a:buFont typeface="Wingdings"/>
        <a:buChar char=""/>
        <a:defRPr kumimoji="0" sz="2000" b="1" kern="1200">
          <a:solidFill>
            <a:schemeClr val="tx1"/>
          </a:solidFill>
          <a:latin typeface="+mj-ea"/>
          <a:ea typeface="+mj-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第</a:t>
            </a:r>
            <a:r>
              <a:rPr lang="en-US" altLang="zh-CN" b="1" dirty="0" smtClean="0"/>
              <a:t>4</a:t>
            </a:r>
            <a:r>
              <a:rPr lang="zh-CN" altLang="en-US" b="1" dirty="0" smtClean="0"/>
              <a:t>讲</a:t>
            </a:r>
            <a:endParaRPr lang="zh-CN" altLang="en-US" b="1" dirty="0"/>
          </a:p>
        </p:txBody>
      </p:sp>
      <p:sp>
        <p:nvSpPr>
          <p:cNvPr id="3" name="副标题 2"/>
          <p:cNvSpPr>
            <a:spLocks noGrp="1"/>
          </p:cNvSpPr>
          <p:nvPr>
            <p:ph type="body" idx="1"/>
          </p:nvPr>
        </p:nvSpPr>
        <p:spPr/>
        <p:txBody>
          <a:bodyPr/>
          <a:lstStyle/>
          <a:p>
            <a:r>
              <a:rPr lang="zh-CN" altLang="en-US" dirty="0" smtClean="0"/>
              <a:t>进程同步</a:t>
            </a:r>
            <a:endParaRPr lang="zh-CN" altLang="en-US" dirty="0"/>
          </a:p>
        </p:txBody>
      </p:sp>
      <p:sp>
        <p:nvSpPr>
          <p:cNvPr id="4" name="日期占位符 3"/>
          <p:cNvSpPr>
            <a:spLocks noGrp="1"/>
          </p:cNvSpPr>
          <p:nvPr>
            <p:ph type="dt" sz="half" idx="10"/>
          </p:nvPr>
        </p:nvSpPr>
        <p:spPr/>
        <p:txBody>
          <a:bodyPr/>
          <a:lstStyle/>
          <a:p>
            <a:fld id="{17DF4821-8392-4BC6-ABBD-5DEF8A9ED237}" type="datetime8">
              <a:rPr lang="zh-CN" altLang="en-US" smtClean="0"/>
              <a:pPr/>
              <a:t>2014年9月15日11时56分</a:t>
            </a:fld>
            <a:endParaRPr lang="zh-CN" altLang="en-US"/>
          </a:p>
        </p:txBody>
      </p:sp>
      <p:sp>
        <p:nvSpPr>
          <p:cNvPr id="5" name="灯片编号占位符 4"/>
          <p:cNvSpPr>
            <a:spLocks noGrp="1"/>
          </p:cNvSpPr>
          <p:nvPr>
            <p:ph type="sldNum" sz="quarter" idx="12"/>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2014年9月15日11时56分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10</a:t>
            </a:fld>
            <a:endParaRPr lang="zh-CN" altLang="en-US"/>
          </a:p>
        </p:txBody>
      </p:sp>
      <p:sp>
        <p:nvSpPr>
          <p:cNvPr id="6" name="矩形 5"/>
          <p:cNvSpPr/>
          <p:nvPr/>
        </p:nvSpPr>
        <p:spPr>
          <a:xfrm>
            <a:off x="827584" y="836712"/>
            <a:ext cx="7920880" cy="5133713"/>
          </a:xfrm>
          <a:prstGeom prst="rect">
            <a:avLst/>
          </a:prstGeom>
        </p:spPr>
        <p:txBody>
          <a:bodyPr wrap="square">
            <a:spAutoFit/>
          </a:bodyPr>
          <a:lstStyle/>
          <a:p>
            <a:pPr>
              <a:lnSpc>
                <a:spcPct val="130000"/>
              </a:lnSpc>
            </a:pPr>
            <a:r>
              <a:rPr lang="en-US" altLang="zh-CN" sz="2800" dirty="0" smtClean="0">
                <a:latin typeface="Times New Roman" pitchFamily="18" charset="0"/>
                <a:cs typeface="Times New Roman" pitchFamily="18" charset="0"/>
              </a:rPr>
              <a:t>producer: repeat</a:t>
            </a:r>
          </a:p>
          <a:p>
            <a:pPr lvl="1">
              <a:lnSpc>
                <a:spcPct val="130000"/>
              </a:lnSpc>
            </a:pPr>
            <a:r>
              <a:rPr lang="zh-CN" altLang="en-US" sz="2800" dirty="0" smtClean="0">
                <a:latin typeface="Times New Roman" pitchFamily="18" charset="0"/>
                <a:cs typeface="Times New Roman" pitchFamily="18" charset="0"/>
              </a:rPr>
              <a:t>　　　　　  </a:t>
            </a:r>
          </a:p>
          <a:p>
            <a:pPr lvl="3">
              <a:lnSpc>
                <a:spcPct val="130000"/>
              </a:lnSpc>
            </a:pPr>
            <a:r>
              <a:rPr lang="en-US" altLang="zh-CN" sz="2800" dirty="0" smtClean="0">
                <a:latin typeface="Times New Roman" pitchFamily="18" charset="0"/>
                <a:cs typeface="Times New Roman" pitchFamily="18" charset="0"/>
              </a:rPr>
              <a:t>produce an item in </a:t>
            </a:r>
            <a:r>
              <a:rPr lang="en-US" altLang="zh-CN" sz="2800" dirty="0" err="1" smtClean="0">
                <a:latin typeface="Times New Roman" pitchFamily="18" charset="0"/>
                <a:cs typeface="Times New Roman" pitchFamily="18" charset="0"/>
              </a:rPr>
              <a:t>nextp</a:t>
            </a:r>
            <a:r>
              <a:rPr lang="zh-CN" altLang="en-US" sz="2800" dirty="0" smtClean="0">
                <a:latin typeface="Times New Roman" pitchFamily="18" charset="0"/>
                <a:cs typeface="Times New Roman" pitchFamily="18" charset="0"/>
              </a:rPr>
              <a:t>；</a:t>
            </a:r>
          </a:p>
          <a:p>
            <a:pPr lvl="3">
              <a:lnSpc>
                <a:spcPct val="130000"/>
              </a:lnSpc>
            </a:pPr>
            <a:r>
              <a:rPr lang="zh-CN" altLang="en-US" sz="2800" dirty="0" smtClean="0">
                <a:latin typeface="Times New Roman" pitchFamily="18" charset="0"/>
                <a:cs typeface="Times New Roman" pitchFamily="18" charset="0"/>
              </a:rPr>
              <a:t>　　　　　</a:t>
            </a:r>
          </a:p>
          <a:p>
            <a:pPr lvl="3">
              <a:lnSpc>
                <a:spcPct val="130000"/>
              </a:lnSpc>
            </a:pPr>
            <a:r>
              <a:rPr lang="en-US" altLang="zh-CN" sz="2800" dirty="0" smtClean="0">
                <a:latin typeface="Times New Roman" pitchFamily="18" charset="0"/>
                <a:cs typeface="Times New Roman" pitchFamily="18" charset="0"/>
              </a:rPr>
              <a:t>while counter=n do no-op</a:t>
            </a:r>
            <a:r>
              <a:rPr lang="zh-CN" altLang="en-US" sz="2800" dirty="0" smtClean="0">
                <a:latin typeface="Times New Roman" pitchFamily="18" charset="0"/>
                <a:cs typeface="Times New Roman" pitchFamily="18" charset="0"/>
              </a:rPr>
              <a:t>；</a:t>
            </a:r>
          </a:p>
          <a:p>
            <a:pPr lvl="3">
              <a:lnSpc>
                <a:spcPct val="130000"/>
              </a:lnSpc>
            </a:pPr>
            <a:r>
              <a:rPr lang="en-US" altLang="zh-CN" sz="2800" dirty="0" smtClean="0">
                <a:latin typeface="Times New Roman" pitchFamily="18" charset="0"/>
                <a:cs typeface="Times New Roman" pitchFamily="18" charset="0"/>
              </a:rPr>
              <a:t>buffer</a:t>
            </a:r>
            <a:r>
              <a:rPr lang="zh-CN" altLang="en-US" sz="2800" dirty="0" smtClean="0">
                <a:latin typeface="Times New Roman" pitchFamily="18" charset="0"/>
                <a:cs typeface="Times New Roman" pitchFamily="18" charset="0"/>
              </a:rPr>
              <a:t>［</a:t>
            </a:r>
            <a:r>
              <a:rPr lang="en-US" altLang="zh-CN" sz="2800" dirty="0" smtClean="0">
                <a:latin typeface="Times New Roman" pitchFamily="18" charset="0"/>
                <a:cs typeface="Times New Roman" pitchFamily="18" charset="0"/>
              </a:rPr>
              <a:t>in</a:t>
            </a:r>
            <a:r>
              <a:rPr lang="zh-CN" altLang="en-US" sz="2800" dirty="0" smtClean="0">
                <a:latin typeface="Times New Roman" pitchFamily="18" charset="0"/>
                <a:cs typeface="Times New Roman" pitchFamily="18" charset="0"/>
              </a:rPr>
              <a:t>］</a:t>
            </a:r>
            <a:r>
              <a:rPr lang="en-US" altLang="zh-CN" sz="2800" dirty="0" smtClean="0">
                <a:latin typeface="Times New Roman" pitchFamily="18" charset="0"/>
                <a:cs typeface="Times New Roman" pitchFamily="18" charset="0"/>
              </a:rPr>
              <a:t>:=</a:t>
            </a:r>
            <a:r>
              <a:rPr lang="en-US" altLang="zh-CN" sz="2800" dirty="0" err="1" smtClean="0">
                <a:latin typeface="Times New Roman" pitchFamily="18" charset="0"/>
                <a:cs typeface="Times New Roman" pitchFamily="18" charset="0"/>
              </a:rPr>
              <a:t>nextp</a:t>
            </a:r>
            <a:r>
              <a:rPr lang="zh-CN" altLang="en-US" sz="2800" dirty="0" smtClean="0">
                <a:latin typeface="Times New Roman" pitchFamily="18" charset="0"/>
                <a:cs typeface="Times New Roman" pitchFamily="18" charset="0"/>
              </a:rPr>
              <a:t>；</a:t>
            </a:r>
          </a:p>
          <a:p>
            <a:pPr lvl="3">
              <a:lnSpc>
                <a:spcPct val="130000"/>
              </a:lnSpc>
            </a:pPr>
            <a:r>
              <a:rPr lang="en-US" altLang="zh-CN" sz="2800" dirty="0" smtClean="0">
                <a:latin typeface="Times New Roman" pitchFamily="18" charset="0"/>
                <a:cs typeface="Times New Roman" pitchFamily="18" charset="0"/>
              </a:rPr>
              <a:t>in:=in+1 mod n</a:t>
            </a:r>
            <a:r>
              <a:rPr lang="zh-CN" altLang="en-US" sz="2800" dirty="0" smtClean="0">
                <a:latin typeface="Times New Roman" pitchFamily="18" charset="0"/>
                <a:cs typeface="Times New Roman" pitchFamily="18" charset="0"/>
              </a:rPr>
              <a:t>；</a:t>
            </a:r>
          </a:p>
          <a:p>
            <a:pPr lvl="3">
              <a:lnSpc>
                <a:spcPct val="130000"/>
              </a:lnSpc>
            </a:pPr>
            <a:r>
              <a:rPr lang="en-US" altLang="zh-CN" sz="2800" dirty="0" smtClean="0">
                <a:latin typeface="Times New Roman" pitchFamily="18" charset="0"/>
                <a:cs typeface="Times New Roman" pitchFamily="18" charset="0"/>
              </a:rPr>
              <a:t>counter:=counter+1</a:t>
            </a:r>
            <a:r>
              <a:rPr lang="zh-CN" altLang="en-US" sz="2800" dirty="0" smtClean="0">
                <a:latin typeface="Times New Roman" pitchFamily="18" charset="0"/>
                <a:cs typeface="Times New Roman" pitchFamily="18" charset="0"/>
              </a:rPr>
              <a:t>；</a:t>
            </a:r>
          </a:p>
          <a:p>
            <a:pPr lvl="3">
              <a:lnSpc>
                <a:spcPct val="130000"/>
              </a:lnSpc>
            </a:pPr>
            <a:r>
              <a:rPr lang="en-US" altLang="zh-CN" sz="2800" dirty="0" smtClean="0">
                <a:latin typeface="Times New Roman" pitchFamily="18" charset="0"/>
                <a:cs typeface="Times New Roman" pitchFamily="18" charset="0"/>
              </a:rPr>
              <a:t>until false</a:t>
            </a:r>
            <a:r>
              <a:rPr lang="zh-CN" altLang="en-US" sz="2800" dirty="0" smtClean="0">
                <a:latin typeface="Times New Roman" pitchFamily="18" charset="0"/>
                <a:cs typeface="Times New Roman" pitchFamily="18" charset="0"/>
              </a:rPr>
              <a:t>； </a:t>
            </a:r>
            <a:endParaRPr lang="zh-CN" altLang="en-US" sz="2800" dirty="0">
              <a:latin typeface="Times New Roman" pitchFamily="18" charset="0"/>
              <a:cs typeface="Times New Roman" pitchFamily="18" charset="0"/>
            </a:endParaRPr>
          </a:p>
        </p:txBody>
      </p:sp>
      <p:sp>
        <p:nvSpPr>
          <p:cNvPr id="8" name="Text Box 5"/>
          <p:cNvSpPr txBox="1">
            <a:spLocks noChangeArrowheads="1"/>
          </p:cNvSpPr>
          <p:nvPr/>
        </p:nvSpPr>
        <p:spPr bwMode="auto">
          <a:xfrm>
            <a:off x="2771800" y="1700808"/>
            <a:ext cx="549275" cy="396875"/>
          </a:xfrm>
          <a:prstGeom prst="rect">
            <a:avLst/>
          </a:prstGeom>
          <a:noFill/>
          <a:ln w="9525">
            <a:noFill/>
            <a:miter lim="800000"/>
            <a:headEnd/>
            <a:tailEnd/>
          </a:ln>
        </p:spPr>
        <p:txBody>
          <a:bodyPr vert="eaVert" wrap="none">
            <a:spAutoFit/>
          </a:bodyPr>
          <a:lstStyle/>
          <a:p>
            <a:r>
              <a:rPr lang="en-US" altLang="zh-CN" b="1" dirty="0"/>
              <a:t>…</a:t>
            </a:r>
          </a:p>
        </p:txBody>
      </p:sp>
      <p:sp>
        <p:nvSpPr>
          <p:cNvPr id="9" name="Text Box 5"/>
          <p:cNvSpPr txBox="1">
            <a:spLocks noChangeArrowheads="1"/>
          </p:cNvSpPr>
          <p:nvPr/>
        </p:nvSpPr>
        <p:spPr bwMode="auto">
          <a:xfrm>
            <a:off x="2771800" y="2636912"/>
            <a:ext cx="549275" cy="396875"/>
          </a:xfrm>
          <a:prstGeom prst="rect">
            <a:avLst/>
          </a:prstGeom>
          <a:noFill/>
          <a:ln w="9525">
            <a:noFill/>
            <a:miter lim="800000"/>
            <a:headEnd/>
            <a:tailEnd/>
          </a:ln>
        </p:spPr>
        <p:txBody>
          <a:bodyPr vert="eaVert" wrap="none">
            <a:spAutoFit/>
          </a:bodyPr>
          <a:lstStyle/>
          <a:p>
            <a:r>
              <a:rPr lang="en-US" altLang="zh-CN" b="1" dirty="0"/>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2014年9月15日11时56分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11</a:t>
            </a:fld>
            <a:endParaRPr lang="zh-CN" altLang="en-US"/>
          </a:p>
        </p:txBody>
      </p:sp>
      <p:sp>
        <p:nvSpPr>
          <p:cNvPr id="6" name="矩形 5"/>
          <p:cNvSpPr/>
          <p:nvPr/>
        </p:nvSpPr>
        <p:spPr>
          <a:xfrm>
            <a:off x="827584" y="836712"/>
            <a:ext cx="7920880" cy="4616648"/>
          </a:xfrm>
          <a:prstGeom prst="rect">
            <a:avLst/>
          </a:prstGeom>
        </p:spPr>
        <p:txBody>
          <a:bodyPr wrap="square">
            <a:spAutoFit/>
          </a:bodyPr>
          <a:lstStyle/>
          <a:p>
            <a:pPr>
              <a:lnSpc>
                <a:spcPct val="150000"/>
              </a:lnSpc>
            </a:pPr>
            <a:r>
              <a:rPr lang="en-US" altLang="zh-CN" sz="2800" dirty="0" smtClean="0">
                <a:latin typeface="Times New Roman" pitchFamily="18" charset="0"/>
                <a:cs typeface="Times New Roman" pitchFamily="18" charset="0"/>
              </a:rPr>
              <a:t>consumer: repeat</a:t>
            </a:r>
          </a:p>
          <a:p>
            <a:pPr>
              <a:lnSpc>
                <a:spcPct val="150000"/>
              </a:lnSpc>
            </a:pPr>
            <a:r>
              <a:rPr lang="zh-CN" altLang="en-US" sz="2800" dirty="0" smtClean="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while counter=0 do no-op</a:t>
            </a:r>
            <a:r>
              <a:rPr lang="zh-CN" altLang="en-US" sz="2800" dirty="0" smtClean="0">
                <a:latin typeface="Times New Roman" pitchFamily="18" charset="0"/>
                <a:cs typeface="Times New Roman" pitchFamily="18" charset="0"/>
              </a:rPr>
              <a:t>；</a:t>
            </a:r>
          </a:p>
          <a:p>
            <a:pPr>
              <a:lnSpc>
                <a:spcPct val="150000"/>
              </a:lnSpc>
            </a:pPr>
            <a:r>
              <a:rPr lang="zh-CN" altLang="en-US" sz="2800" dirty="0" smtClean="0">
                <a:latin typeface="Times New Roman" pitchFamily="18" charset="0"/>
                <a:cs typeface="Times New Roman" pitchFamily="18" charset="0"/>
              </a:rPr>
              <a:t>　　　　　</a:t>
            </a:r>
            <a:r>
              <a:rPr lang="en-US" altLang="zh-CN" sz="2800" dirty="0" err="1" smtClean="0">
                <a:latin typeface="Times New Roman" pitchFamily="18" charset="0"/>
                <a:cs typeface="Times New Roman" pitchFamily="18" charset="0"/>
              </a:rPr>
              <a:t>nextc</a:t>
            </a:r>
            <a:r>
              <a:rPr lang="en-US" altLang="zh-CN" sz="2800" dirty="0" smtClean="0">
                <a:latin typeface="Times New Roman" pitchFamily="18" charset="0"/>
                <a:cs typeface="Times New Roman" pitchFamily="18" charset="0"/>
              </a:rPr>
              <a:t>:=buffer</a:t>
            </a:r>
            <a:r>
              <a:rPr lang="zh-CN" altLang="en-US" sz="2800" dirty="0" smtClean="0">
                <a:latin typeface="Times New Roman" pitchFamily="18" charset="0"/>
                <a:cs typeface="Times New Roman" pitchFamily="18" charset="0"/>
              </a:rPr>
              <a:t>［</a:t>
            </a:r>
            <a:r>
              <a:rPr lang="en-US" altLang="zh-CN" sz="2800" dirty="0" smtClean="0">
                <a:latin typeface="Times New Roman" pitchFamily="18" charset="0"/>
                <a:cs typeface="Times New Roman" pitchFamily="18" charset="0"/>
              </a:rPr>
              <a:t>out</a:t>
            </a:r>
            <a:r>
              <a:rPr lang="zh-CN" altLang="en-US" sz="2800" dirty="0" smtClean="0">
                <a:latin typeface="Times New Roman" pitchFamily="18" charset="0"/>
                <a:cs typeface="Times New Roman" pitchFamily="18" charset="0"/>
              </a:rPr>
              <a:t>］；</a:t>
            </a:r>
          </a:p>
          <a:p>
            <a:pPr>
              <a:lnSpc>
                <a:spcPct val="150000"/>
              </a:lnSpc>
            </a:pPr>
            <a:r>
              <a:rPr lang="zh-CN" altLang="en-US" sz="2800" dirty="0" smtClean="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out:=(out+1) mod n</a:t>
            </a:r>
            <a:r>
              <a:rPr lang="zh-CN" altLang="en-US" sz="2800" dirty="0" smtClean="0">
                <a:latin typeface="Times New Roman" pitchFamily="18" charset="0"/>
                <a:cs typeface="Times New Roman" pitchFamily="18" charset="0"/>
              </a:rPr>
              <a:t>；</a:t>
            </a:r>
          </a:p>
          <a:p>
            <a:pPr>
              <a:lnSpc>
                <a:spcPct val="150000"/>
              </a:lnSpc>
            </a:pPr>
            <a:r>
              <a:rPr lang="zh-CN" altLang="en-US" sz="2800" dirty="0" smtClean="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counter:=counter-1</a:t>
            </a:r>
            <a:r>
              <a:rPr lang="zh-CN" altLang="en-US" sz="2800" dirty="0" smtClean="0">
                <a:latin typeface="Times New Roman" pitchFamily="18" charset="0"/>
                <a:cs typeface="Times New Roman" pitchFamily="18" charset="0"/>
              </a:rPr>
              <a:t>；</a:t>
            </a:r>
          </a:p>
          <a:p>
            <a:pPr>
              <a:lnSpc>
                <a:spcPct val="150000"/>
              </a:lnSpc>
            </a:pPr>
            <a:r>
              <a:rPr lang="zh-CN" altLang="en-US" sz="2800" dirty="0" smtClean="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consumer the item in </a:t>
            </a:r>
            <a:r>
              <a:rPr lang="en-US" altLang="zh-CN" sz="2800" dirty="0" err="1" smtClean="0">
                <a:latin typeface="Times New Roman" pitchFamily="18" charset="0"/>
                <a:cs typeface="Times New Roman" pitchFamily="18" charset="0"/>
              </a:rPr>
              <a:t>nextc</a:t>
            </a:r>
            <a:r>
              <a:rPr lang="zh-CN" altLang="en-US" sz="2800" dirty="0" smtClean="0">
                <a:latin typeface="Times New Roman" pitchFamily="18" charset="0"/>
                <a:cs typeface="Times New Roman" pitchFamily="18" charset="0"/>
              </a:rPr>
              <a:t>；</a:t>
            </a:r>
          </a:p>
          <a:p>
            <a:pPr>
              <a:lnSpc>
                <a:spcPct val="150000"/>
              </a:lnSpc>
            </a:pPr>
            <a:r>
              <a:rPr lang="zh-CN" altLang="en-US" sz="2800" dirty="0" smtClean="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until false</a:t>
            </a:r>
            <a:r>
              <a:rPr lang="zh-CN" altLang="en-US" sz="2800" dirty="0" smtClean="0">
                <a:latin typeface="Times New Roman" pitchFamily="18" charset="0"/>
                <a:cs typeface="Times New Roman" pitchFamily="18" charset="0"/>
              </a:rPr>
              <a:t>； </a:t>
            </a:r>
            <a:endParaRPr lang="zh-CN" alt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2014年9月15日11时56分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12</a:t>
            </a:fld>
            <a:endParaRPr lang="zh-CN" altLang="en-US"/>
          </a:p>
        </p:txBody>
      </p:sp>
      <p:sp>
        <p:nvSpPr>
          <p:cNvPr id="7" name="矩形 6"/>
          <p:cNvSpPr/>
          <p:nvPr/>
        </p:nvSpPr>
        <p:spPr>
          <a:xfrm>
            <a:off x="395536" y="836712"/>
            <a:ext cx="8280920" cy="1384995"/>
          </a:xfrm>
          <a:prstGeom prst="rect">
            <a:avLst/>
          </a:prstGeom>
        </p:spPr>
        <p:txBody>
          <a:bodyPr wrap="square">
            <a:spAutoFit/>
          </a:bodyPr>
          <a:lstStyle/>
          <a:p>
            <a:r>
              <a:rPr lang="zh-CN" altLang="en-US" sz="2800" dirty="0" smtClean="0">
                <a:latin typeface="+mj-ea"/>
                <a:ea typeface="+mj-ea"/>
              </a:rPr>
              <a:t>    虽然上面的生产者程序和消费者程序在分别看时都是正确的，而且两者在顺序执行时其结果也会是正确的，但若并发执行时就会出现差错</a:t>
            </a:r>
            <a:r>
              <a:rPr lang="en-US" altLang="zh-CN" sz="2800" dirty="0" smtClean="0">
                <a:latin typeface="+mj-ea"/>
                <a:ea typeface="+mj-ea"/>
              </a:rPr>
              <a:t>.</a:t>
            </a:r>
            <a:endParaRPr lang="zh-CN" altLang="en-US" sz="2800" dirty="0">
              <a:latin typeface="+mj-ea"/>
              <a:ea typeface="+mj-ea"/>
            </a:endParaRPr>
          </a:p>
        </p:txBody>
      </p:sp>
      <p:sp>
        <p:nvSpPr>
          <p:cNvPr id="8" name="Text Box 1029"/>
          <p:cNvSpPr txBox="1">
            <a:spLocks noChangeArrowheads="1"/>
          </p:cNvSpPr>
          <p:nvPr/>
        </p:nvSpPr>
        <p:spPr bwMode="auto">
          <a:xfrm>
            <a:off x="827584" y="2924944"/>
            <a:ext cx="7566495" cy="2548390"/>
          </a:xfrm>
          <a:prstGeom prst="rect">
            <a:avLst/>
          </a:prstGeom>
          <a:noFill/>
          <a:ln w="9525">
            <a:noFill/>
            <a:miter lim="800000"/>
            <a:headEnd/>
            <a:tailEnd/>
          </a:ln>
        </p:spPr>
        <p:txBody>
          <a:bodyPr wrap="none">
            <a:spAutoFit/>
          </a:bodyPr>
          <a:lstStyle/>
          <a:p>
            <a:pPr>
              <a:lnSpc>
                <a:spcPct val="190000"/>
              </a:lnSpc>
            </a:pPr>
            <a:r>
              <a:rPr lang="en-US" altLang="zh-CN" sz="2800" dirty="0">
                <a:latin typeface="Times New Roman" pitchFamily="18" charset="0"/>
                <a:cs typeface="Times New Roman" pitchFamily="18" charset="0"/>
              </a:rPr>
              <a:t>register1:=counter</a:t>
            </a:r>
            <a:r>
              <a:rPr lang="zh-CN" altLang="en-US" sz="2800" dirty="0">
                <a:latin typeface="Times New Roman" pitchFamily="18" charset="0"/>
                <a:cs typeface="Times New Roman" pitchFamily="18" charset="0"/>
              </a:rPr>
              <a:t>；     　</a:t>
            </a:r>
            <a:r>
              <a:rPr lang="zh-CN" altLang="en-US" sz="2800" dirty="0" smtClean="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register2</a:t>
            </a:r>
            <a:r>
              <a:rPr lang="en-US" altLang="zh-CN" sz="2800" dirty="0">
                <a:latin typeface="Times New Roman" pitchFamily="18" charset="0"/>
                <a:cs typeface="Times New Roman" pitchFamily="18" charset="0"/>
              </a:rPr>
              <a:t>:=counter</a:t>
            </a:r>
            <a:r>
              <a:rPr lang="zh-CN" altLang="en-US" sz="2800" dirty="0">
                <a:latin typeface="Times New Roman" pitchFamily="18" charset="0"/>
                <a:cs typeface="Times New Roman" pitchFamily="18" charset="0"/>
              </a:rPr>
              <a:t>；</a:t>
            </a:r>
          </a:p>
          <a:p>
            <a:pPr>
              <a:lnSpc>
                <a:spcPct val="190000"/>
              </a:lnSpc>
            </a:pPr>
            <a:r>
              <a:rPr lang="en-US" altLang="zh-CN" sz="2800" dirty="0">
                <a:latin typeface="Times New Roman" pitchFamily="18" charset="0"/>
                <a:cs typeface="Times New Roman" pitchFamily="18" charset="0"/>
              </a:rPr>
              <a:t>register1:=register1+1</a:t>
            </a:r>
            <a:r>
              <a:rPr lang="zh-CN" altLang="en-US" sz="2800" dirty="0">
                <a:latin typeface="Times New Roman" pitchFamily="18" charset="0"/>
                <a:cs typeface="Times New Roman" pitchFamily="18" charset="0"/>
              </a:rPr>
              <a:t>；　</a:t>
            </a:r>
            <a:r>
              <a:rPr lang="en-US" altLang="zh-CN" sz="2800" dirty="0">
                <a:latin typeface="Times New Roman" pitchFamily="18" charset="0"/>
                <a:cs typeface="Times New Roman" pitchFamily="18" charset="0"/>
              </a:rPr>
              <a:t>register2:=register2-1</a:t>
            </a:r>
            <a:r>
              <a:rPr lang="zh-CN" altLang="en-US" sz="2800" dirty="0">
                <a:latin typeface="Times New Roman" pitchFamily="18" charset="0"/>
                <a:cs typeface="Times New Roman" pitchFamily="18" charset="0"/>
              </a:rPr>
              <a:t>；</a:t>
            </a:r>
          </a:p>
          <a:p>
            <a:pPr>
              <a:lnSpc>
                <a:spcPct val="190000"/>
              </a:lnSpc>
            </a:pPr>
            <a:r>
              <a:rPr lang="en-US" altLang="zh-CN" sz="2800" dirty="0">
                <a:latin typeface="Times New Roman" pitchFamily="18" charset="0"/>
                <a:cs typeface="Times New Roman" pitchFamily="18" charset="0"/>
              </a:rPr>
              <a:t>counter:=register1</a:t>
            </a:r>
            <a:r>
              <a:rPr lang="zh-CN" altLang="en-US" sz="2800" dirty="0">
                <a:latin typeface="Times New Roman" pitchFamily="18" charset="0"/>
                <a:cs typeface="Times New Roman" pitchFamily="18" charset="0"/>
              </a:rPr>
              <a:t>；     　</a:t>
            </a:r>
            <a:r>
              <a:rPr lang="zh-CN" altLang="en-US" sz="2800" dirty="0" smtClean="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counter</a:t>
            </a:r>
            <a:r>
              <a:rPr lang="en-US" altLang="zh-CN" sz="2800" dirty="0">
                <a:latin typeface="Times New Roman" pitchFamily="18" charset="0"/>
                <a:cs typeface="Times New Roman" pitchFamily="18" charset="0"/>
              </a:rPr>
              <a:t>:=register2</a:t>
            </a:r>
            <a:r>
              <a:rPr lang="zh-CN" altLang="en-US" sz="2800" dirty="0">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2014年9月15日11时56分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13</a:t>
            </a:fld>
            <a:endParaRPr lang="zh-CN" altLang="en-US"/>
          </a:p>
        </p:txBody>
      </p:sp>
      <p:sp>
        <p:nvSpPr>
          <p:cNvPr id="6" name="Text Box 4"/>
          <p:cNvSpPr txBox="1">
            <a:spLocks noChangeArrowheads="1"/>
          </p:cNvSpPr>
          <p:nvPr/>
        </p:nvSpPr>
        <p:spPr bwMode="auto">
          <a:xfrm>
            <a:off x="611560" y="1268760"/>
            <a:ext cx="8712968" cy="4487382"/>
          </a:xfrm>
          <a:prstGeom prst="rect">
            <a:avLst/>
          </a:prstGeom>
          <a:noFill/>
          <a:ln w="9525">
            <a:noFill/>
            <a:miter lim="800000"/>
            <a:headEnd/>
            <a:tailEnd/>
          </a:ln>
        </p:spPr>
        <p:txBody>
          <a:bodyPr wrap="square">
            <a:spAutoFit/>
          </a:bodyPr>
          <a:lstStyle/>
          <a:p>
            <a:pPr>
              <a:lnSpc>
                <a:spcPct val="170000"/>
              </a:lnSpc>
            </a:pPr>
            <a:r>
              <a:rPr lang="en-US" altLang="zh-CN" sz="2800" dirty="0">
                <a:latin typeface="Times New Roman" pitchFamily="18" charset="0"/>
                <a:cs typeface="Times New Roman" pitchFamily="18" charset="0"/>
              </a:rPr>
              <a:t>register1:=counter</a:t>
            </a:r>
            <a:r>
              <a:rPr lang="zh-CN" altLang="en-US" sz="2800" dirty="0">
                <a:latin typeface="Times New Roman" pitchFamily="18" charset="0"/>
                <a:cs typeface="Times New Roman" pitchFamily="18" charset="0"/>
              </a:rPr>
              <a:t>；       	</a:t>
            </a:r>
            <a:r>
              <a:rPr lang="zh-CN" altLang="en-US" sz="2800" dirty="0" smtClean="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a:t>
            </a:r>
            <a:r>
              <a:rPr lang="en-US" altLang="zh-CN" sz="2800" dirty="0">
                <a:latin typeface="Times New Roman" pitchFamily="18" charset="0"/>
                <a:cs typeface="Times New Roman" pitchFamily="18" charset="0"/>
              </a:rPr>
              <a:t>register1=5)</a:t>
            </a:r>
          </a:p>
          <a:p>
            <a:pPr>
              <a:lnSpc>
                <a:spcPct val="170000"/>
              </a:lnSpc>
            </a:pPr>
            <a:r>
              <a:rPr lang="en-US" altLang="zh-CN" sz="2800" dirty="0">
                <a:latin typeface="Times New Roman" pitchFamily="18" charset="0"/>
                <a:cs typeface="Times New Roman" pitchFamily="18" charset="0"/>
              </a:rPr>
              <a:t>register1:=register1+1</a:t>
            </a:r>
            <a:r>
              <a:rPr lang="zh-CN" altLang="en-US" sz="2800" dirty="0">
                <a:latin typeface="Times New Roman" pitchFamily="18" charset="0"/>
                <a:cs typeface="Times New Roman" pitchFamily="18" charset="0"/>
              </a:rPr>
              <a:t>；   	</a:t>
            </a:r>
            <a:r>
              <a:rPr lang="en-US" altLang="zh-CN" sz="2800" dirty="0">
                <a:latin typeface="Times New Roman" pitchFamily="18" charset="0"/>
                <a:cs typeface="Times New Roman" pitchFamily="18" charset="0"/>
              </a:rPr>
              <a:t>(register1=6)</a:t>
            </a:r>
          </a:p>
          <a:p>
            <a:pPr>
              <a:lnSpc>
                <a:spcPct val="170000"/>
              </a:lnSpc>
            </a:pPr>
            <a:r>
              <a:rPr lang="en-US" altLang="zh-CN" sz="2800" dirty="0">
                <a:latin typeface="Times New Roman" pitchFamily="18" charset="0"/>
                <a:cs typeface="Times New Roman" pitchFamily="18" charset="0"/>
              </a:rPr>
              <a:t>register2:=counter</a:t>
            </a:r>
            <a:r>
              <a:rPr lang="zh-CN" altLang="en-US" sz="2800" dirty="0">
                <a:latin typeface="Times New Roman" pitchFamily="18" charset="0"/>
                <a:cs typeface="Times New Roman" pitchFamily="18" charset="0"/>
              </a:rPr>
              <a:t>；       </a:t>
            </a:r>
            <a:r>
              <a:rPr lang="zh-CN" altLang="en-US" sz="2800" dirty="0" smtClean="0">
                <a:latin typeface="Times New Roman" pitchFamily="18" charset="0"/>
                <a:cs typeface="Times New Roman" pitchFamily="18" charset="0"/>
              </a:rPr>
              <a:t>   </a:t>
            </a:r>
            <a:r>
              <a:rPr lang="zh-CN" altLang="en-US" sz="2800" dirty="0">
                <a:latin typeface="Times New Roman" pitchFamily="18" charset="0"/>
                <a:cs typeface="Times New Roman" pitchFamily="18" charset="0"/>
              </a:rPr>
              <a:t>	</a:t>
            </a:r>
            <a:r>
              <a:rPr lang="en-US" altLang="zh-CN" sz="2800" dirty="0">
                <a:latin typeface="Times New Roman" pitchFamily="18" charset="0"/>
                <a:cs typeface="Times New Roman" pitchFamily="18" charset="0"/>
              </a:rPr>
              <a:t>(register2=5)</a:t>
            </a:r>
          </a:p>
          <a:p>
            <a:pPr>
              <a:lnSpc>
                <a:spcPct val="170000"/>
              </a:lnSpc>
            </a:pPr>
            <a:r>
              <a:rPr lang="en-US" altLang="zh-CN" sz="2800" dirty="0">
                <a:latin typeface="Times New Roman" pitchFamily="18" charset="0"/>
                <a:cs typeface="Times New Roman" pitchFamily="18" charset="0"/>
              </a:rPr>
              <a:t>register2:=register2-1</a:t>
            </a:r>
            <a:r>
              <a:rPr lang="zh-CN" altLang="en-US" sz="2800" dirty="0">
                <a:latin typeface="Times New Roman" pitchFamily="18" charset="0"/>
                <a:cs typeface="Times New Roman" pitchFamily="18" charset="0"/>
              </a:rPr>
              <a:t>；    	</a:t>
            </a:r>
            <a:r>
              <a:rPr lang="en-US" altLang="zh-CN" sz="2800" dirty="0">
                <a:latin typeface="Times New Roman" pitchFamily="18" charset="0"/>
                <a:cs typeface="Times New Roman" pitchFamily="18" charset="0"/>
              </a:rPr>
              <a:t>(register2=4)</a:t>
            </a:r>
          </a:p>
          <a:p>
            <a:pPr>
              <a:lnSpc>
                <a:spcPct val="170000"/>
              </a:lnSpc>
            </a:pPr>
            <a:r>
              <a:rPr lang="en-US" altLang="zh-CN" sz="2800" dirty="0">
                <a:latin typeface="Times New Roman" pitchFamily="18" charset="0"/>
                <a:cs typeface="Times New Roman" pitchFamily="18" charset="0"/>
              </a:rPr>
              <a:t>counter:=register1</a:t>
            </a:r>
            <a:r>
              <a:rPr lang="zh-CN" altLang="en-US" sz="2800" dirty="0">
                <a:latin typeface="Times New Roman" pitchFamily="18" charset="0"/>
                <a:cs typeface="Times New Roman" pitchFamily="18" charset="0"/>
              </a:rPr>
              <a:t>；      	</a:t>
            </a:r>
            <a:r>
              <a:rPr lang="zh-CN" altLang="en-US" sz="2800" dirty="0" smtClean="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a:t>
            </a:r>
            <a:r>
              <a:rPr lang="en-US" altLang="zh-CN" sz="2800" dirty="0">
                <a:latin typeface="Times New Roman" pitchFamily="18" charset="0"/>
                <a:cs typeface="Times New Roman" pitchFamily="18" charset="0"/>
              </a:rPr>
              <a:t>counter=6)</a:t>
            </a:r>
          </a:p>
          <a:p>
            <a:pPr>
              <a:lnSpc>
                <a:spcPct val="170000"/>
              </a:lnSpc>
            </a:pPr>
            <a:r>
              <a:rPr lang="en-US" altLang="zh-CN" sz="2800" dirty="0">
                <a:latin typeface="Times New Roman" pitchFamily="18" charset="0"/>
                <a:cs typeface="Times New Roman" pitchFamily="18" charset="0"/>
              </a:rPr>
              <a:t>counter:=register2</a:t>
            </a:r>
            <a:r>
              <a:rPr lang="zh-CN" altLang="en-US" sz="2800" dirty="0">
                <a:latin typeface="Times New Roman" pitchFamily="18" charset="0"/>
                <a:cs typeface="Times New Roman" pitchFamily="18" charset="0"/>
              </a:rPr>
              <a:t>；      </a:t>
            </a:r>
            <a:r>
              <a:rPr lang="zh-CN" altLang="en-US" sz="2800" dirty="0" smtClean="0">
                <a:latin typeface="Times New Roman" pitchFamily="18" charset="0"/>
                <a:cs typeface="Times New Roman" pitchFamily="18" charset="0"/>
              </a:rPr>
              <a:t>   </a:t>
            </a:r>
            <a:r>
              <a:rPr lang="zh-CN" altLang="en-US" sz="2800" dirty="0">
                <a:latin typeface="Times New Roman" pitchFamily="18" charset="0"/>
                <a:cs typeface="Times New Roman" pitchFamily="18" charset="0"/>
              </a:rPr>
              <a:t>	</a:t>
            </a:r>
            <a:r>
              <a:rPr lang="en-US" altLang="zh-CN" sz="2800" dirty="0">
                <a:latin typeface="Times New Roman" pitchFamily="18" charset="0"/>
                <a:cs typeface="Times New Roman" pitchFamily="18" charset="0"/>
              </a:rPr>
              <a:t>(counter=4)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2014年9月15日11时56分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14</a:t>
            </a:fld>
            <a:endParaRPr lang="zh-CN" altLang="en-US"/>
          </a:p>
        </p:txBody>
      </p:sp>
      <p:sp>
        <p:nvSpPr>
          <p:cNvPr id="5" name="文本占位符 4"/>
          <p:cNvSpPr>
            <a:spLocks noGrp="1"/>
          </p:cNvSpPr>
          <p:nvPr>
            <p:ph type="body" sz="quarter" idx="13"/>
          </p:nvPr>
        </p:nvSpPr>
        <p:spPr>
          <a:xfrm>
            <a:off x="468313" y="692150"/>
            <a:ext cx="8207375" cy="5833194"/>
          </a:xfrm>
        </p:spPr>
        <p:txBody>
          <a:bodyPr/>
          <a:lstStyle/>
          <a:p>
            <a:pPr algn="just">
              <a:lnSpc>
                <a:spcPct val="110000"/>
              </a:lnSpc>
              <a:spcBef>
                <a:spcPct val="50000"/>
              </a:spcBef>
              <a:buNone/>
            </a:pPr>
            <a:r>
              <a:rPr lang="en-US" altLang="zh-CN" b="1" dirty="0" smtClean="0"/>
              <a:t>3</a:t>
            </a:r>
            <a:r>
              <a:rPr lang="zh-CN" altLang="en-US" b="1" dirty="0" smtClean="0"/>
              <a:t>．临界区</a:t>
            </a:r>
          </a:p>
          <a:p>
            <a:pPr>
              <a:lnSpc>
                <a:spcPct val="110000"/>
              </a:lnSpc>
              <a:spcBef>
                <a:spcPct val="50000"/>
              </a:spcBef>
              <a:buNone/>
            </a:pPr>
            <a:r>
              <a:rPr lang="zh-CN" altLang="en-US" dirty="0" smtClean="0"/>
              <a:t>　　 由前所述可知，不论是硬件临界资源，还是软件临界资源，多个进程必须互斥地对它进行访问。人们把在每个进程中访问临界资源的那段代码称为临界区</a:t>
            </a:r>
            <a:r>
              <a:rPr lang="en-US" altLang="zh-CN" dirty="0" smtClean="0"/>
              <a:t>(critical section)</a:t>
            </a:r>
            <a:r>
              <a:rPr lang="zh-CN" altLang="en-US" dirty="0" smtClean="0"/>
              <a:t>。</a:t>
            </a:r>
            <a:endParaRPr lang="en-US" altLang="zh-CN" dirty="0" smtClean="0"/>
          </a:p>
          <a:p>
            <a:pPr>
              <a:lnSpc>
                <a:spcPct val="110000"/>
              </a:lnSpc>
              <a:spcBef>
                <a:spcPct val="50000"/>
              </a:spcBef>
            </a:pPr>
            <a:r>
              <a:rPr lang="zh-CN" altLang="en-US" dirty="0" smtClean="0"/>
              <a:t>      显然，若能保证诸进程互斥地进入自己的临界区，便可实现诸进程对临界资源的互斥访问。</a:t>
            </a:r>
            <a:endParaRPr lang="en-US" altLang="zh-CN" dirty="0" smtClean="0"/>
          </a:p>
          <a:p>
            <a:pPr>
              <a:lnSpc>
                <a:spcPct val="110000"/>
              </a:lnSpc>
              <a:spcBef>
                <a:spcPct val="50000"/>
              </a:spcBef>
            </a:pPr>
            <a:endParaRPr lang="zh-CN" altLang="en-US" dirty="0"/>
          </a:p>
        </p:txBody>
      </p:sp>
      <p:pic>
        <p:nvPicPr>
          <p:cNvPr id="30722" name="Picture 2" descr="http://211.67.81.35/jpkc/2008sxj/zhaosuping/kecheng/pic/2-3-1.GIF"/>
          <p:cNvPicPr>
            <a:picLocks noChangeAspect="1" noChangeArrowheads="1"/>
          </p:cNvPicPr>
          <p:nvPr/>
        </p:nvPicPr>
        <p:blipFill>
          <a:blip r:embed="rId3" cstate="print"/>
          <a:srcRect/>
          <a:stretch>
            <a:fillRect/>
          </a:stretch>
        </p:blipFill>
        <p:spPr bwMode="auto">
          <a:xfrm>
            <a:off x="1907704" y="4410074"/>
            <a:ext cx="4467225" cy="2447926"/>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2014年9月15日11时56分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15</a:t>
            </a:fld>
            <a:endParaRPr lang="zh-CN" altLang="en-US"/>
          </a:p>
        </p:txBody>
      </p:sp>
      <p:sp>
        <p:nvSpPr>
          <p:cNvPr id="4" name="文本占位符 3"/>
          <p:cNvSpPr>
            <a:spLocks noGrp="1"/>
          </p:cNvSpPr>
          <p:nvPr>
            <p:ph type="body" sz="quarter" idx="13"/>
          </p:nvPr>
        </p:nvSpPr>
        <p:spPr/>
        <p:txBody>
          <a:bodyPr/>
          <a:lstStyle/>
          <a:p>
            <a:pPr algn="just">
              <a:spcBef>
                <a:spcPct val="50000"/>
              </a:spcBef>
            </a:pPr>
            <a:r>
              <a:rPr lang="zh-CN" altLang="en-US"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repeat</a:t>
            </a:r>
          </a:p>
          <a:p>
            <a:pPr algn="just">
              <a:spcBef>
                <a:spcPct val="50000"/>
              </a:spcBef>
            </a:pPr>
            <a:r>
              <a:rPr lang="zh-CN" altLang="en-US"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entry section</a:t>
            </a:r>
          </a:p>
          <a:p>
            <a:pPr algn="just">
              <a:spcBef>
                <a:spcPct val="50000"/>
              </a:spcBef>
            </a:pPr>
            <a:r>
              <a:rPr lang="zh-CN" altLang="en-US"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critical section</a:t>
            </a:r>
            <a:r>
              <a:rPr lang="zh-CN" altLang="en-US" dirty="0" smtClean="0">
                <a:latin typeface="Times New Roman" pitchFamily="18" charset="0"/>
                <a:cs typeface="Times New Roman" pitchFamily="18" charset="0"/>
              </a:rPr>
              <a:t>；</a:t>
            </a:r>
          </a:p>
          <a:p>
            <a:pPr algn="just">
              <a:spcBef>
                <a:spcPct val="50000"/>
              </a:spcBef>
            </a:pPr>
            <a:r>
              <a:rPr lang="zh-CN" altLang="en-US"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exit section</a:t>
            </a:r>
          </a:p>
          <a:p>
            <a:pPr algn="just">
              <a:spcBef>
                <a:spcPct val="50000"/>
              </a:spcBef>
            </a:pPr>
            <a:r>
              <a:rPr lang="zh-CN" altLang="en-US"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remainder section</a:t>
            </a:r>
            <a:r>
              <a:rPr lang="zh-CN" altLang="en-US" dirty="0" smtClean="0">
                <a:latin typeface="Times New Roman" pitchFamily="18" charset="0"/>
                <a:cs typeface="Times New Roman" pitchFamily="18" charset="0"/>
              </a:rPr>
              <a:t>；</a:t>
            </a:r>
          </a:p>
          <a:p>
            <a:pPr>
              <a:spcBef>
                <a:spcPct val="50000"/>
              </a:spcBef>
            </a:pPr>
            <a:r>
              <a:rPr lang="zh-CN" altLang="en-US"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until false</a:t>
            </a:r>
            <a:r>
              <a:rPr lang="zh-CN" altLang="en-US" dirty="0" smtClean="0">
                <a:latin typeface="Times New Roman" pitchFamily="18" charset="0"/>
                <a:cs typeface="Times New Roman" pitchFamily="18" charset="0"/>
              </a:rPr>
              <a:t>； </a:t>
            </a:r>
          </a:p>
          <a:p>
            <a:endParaRPr lang="zh-CN" altLang="en-US" dirty="0">
              <a:latin typeface="Times New Roman" pitchFamily="18" charset="0"/>
              <a:cs typeface="Times New Roman" pitchFamily="18" charset="0"/>
            </a:endParaRPr>
          </a:p>
        </p:txBody>
      </p:sp>
      <p:sp>
        <p:nvSpPr>
          <p:cNvPr id="5" name="Rectangle 1029"/>
          <p:cNvSpPr>
            <a:spLocks noChangeArrowheads="1"/>
          </p:cNvSpPr>
          <p:nvPr/>
        </p:nvSpPr>
        <p:spPr bwMode="auto">
          <a:xfrm>
            <a:off x="1907704" y="1412776"/>
            <a:ext cx="2160240" cy="457200"/>
          </a:xfrm>
          <a:prstGeom prst="rect">
            <a:avLst/>
          </a:prstGeom>
          <a:noFill/>
          <a:ln w="28575">
            <a:solidFill>
              <a:srgbClr val="FF0000"/>
            </a:solidFill>
            <a:miter lim="800000"/>
            <a:headEnd/>
            <a:tailEnd/>
          </a:ln>
        </p:spPr>
        <p:txBody>
          <a:bodyPr wrap="none" anchor="ctr"/>
          <a:lstStyle/>
          <a:p>
            <a:endParaRPr lang="zh-CN" altLang="en-US"/>
          </a:p>
        </p:txBody>
      </p:sp>
      <p:sp>
        <p:nvSpPr>
          <p:cNvPr id="6" name="Rectangle 1029"/>
          <p:cNvSpPr>
            <a:spLocks noChangeArrowheads="1"/>
          </p:cNvSpPr>
          <p:nvPr/>
        </p:nvSpPr>
        <p:spPr bwMode="auto">
          <a:xfrm>
            <a:off x="1907704" y="2708920"/>
            <a:ext cx="2160240" cy="457200"/>
          </a:xfrm>
          <a:prstGeom prst="rect">
            <a:avLst/>
          </a:prstGeom>
          <a:noFill/>
          <a:ln w="19050">
            <a:solidFill>
              <a:srgbClr val="FF0000"/>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2014年9月15日11时56分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16</a:t>
            </a:fld>
            <a:endParaRPr lang="zh-CN" altLang="en-US"/>
          </a:p>
        </p:txBody>
      </p:sp>
      <p:sp>
        <p:nvSpPr>
          <p:cNvPr id="4" name="文本占位符 3"/>
          <p:cNvSpPr>
            <a:spLocks noGrp="1"/>
          </p:cNvSpPr>
          <p:nvPr>
            <p:ph type="body" sz="quarter" idx="13"/>
          </p:nvPr>
        </p:nvSpPr>
        <p:spPr>
          <a:xfrm>
            <a:off x="468313" y="692150"/>
            <a:ext cx="8207375" cy="5617170"/>
          </a:xfrm>
        </p:spPr>
        <p:txBody>
          <a:bodyPr>
            <a:normAutofit fontScale="92500" lnSpcReduction="10000"/>
          </a:bodyPr>
          <a:lstStyle/>
          <a:p>
            <a:pPr algn="just">
              <a:lnSpc>
                <a:spcPct val="130000"/>
              </a:lnSpc>
              <a:spcBef>
                <a:spcPct val="50000"/>
              </a:spcBef>
            </a:pPr>
            <a:r>
              <a:rPr lang="en-US" altLang="zh-CN" b="1" dirty="0" smtClean="0"/>
              <a:t>4</a:t>
            </a:r>
            <a:r>
              <a:rPr lang="zh-CN" altLang="en-US" b="1" dirty="0" smtClean="0"/>
              <a:t>．同步机制应遵循的规则</a:t>
            </a:r>
          </a:p>
          <a:p>
            <a:pPr marL="0" algn="just">
              <a:lnSpc>
                <a:spcPct val="130000"/>
              </a:lnSpc>
              <a:spcBef>
                <a:spcPct val="50000"/>
              </a:spcBef>
            </a:pPr>
            <a:r>
              <a:rPr lang="zh-CN" altLang="en-US" dirty="0" smtClean="0"/>
              <a:t>　　为实现进程互斥地进入自已的临界区，可用软件方法，更多的是在系统中设置专门的同步机构来协调各进程间的运行。所有同步机制都应遵循下述四条准则：</a:t>
            </a:r>
          </a:p>
          <a:p>
            <a:pPr marL="0" algn="just">
              <a:lnSpc>
                <a:spcPct val="130000"/>
              </a:lnSpc>
              <a:spcBef>
                <a:spcPct val="50000"/>
              </a:spcBef>
            </a:pPr>
            <a:r>
              <a:rPr lang="zh-CN" altLang="en-US" dirty="0" smtClean="0"/>
              <a:t>　　</a:t>
            </a:r>
            <a:r>
              <a:rPr lang="en-US" altLang="zh-CN" dirty="0" smtClean="0"/>
              <a:t>(1) </a:t>
            </a:r>
            <a:r>
              <a:rPr lang="zh-CN" altLang="en-US" dirty="0" smtClean="0"/>
              <a:t>空闲让进。当无进程处于临界区时，表明临界资源处于空闲状态，应允许一个请求进入临界区的进程立即进入自己的临界区，以有效地利用临界资源。</a:t>
            </a:r>
          </a:p>
          <a:p>
            <a:pPr marL="0">
              <a:lnSpc>
                <a:spcPct val="130000"/>
              </a:lnSpc>
              <a:spcBef>
                <a:spcPct val="50000"/>
              </a:spcBef>
            </a:pPr>
            <a:r>
              <a:rPr lang="zh-CN" altLang="en-US" dirty="0" smtClean="0"/>
              <a:t>　　</a:t>
            </a:r>
            <a:r>
              <a:rPr lang="en-US" altLang="zh-CN" dirty="0" smtClean="0"/>
              <a:t>(2) </a:t>
            </a:r>
            <a:r>
              <a:rPr lang="zh-CN" altLang="en-US" dirty="0" smtClean="0"/>
              <a:t>忙则等待。当已有进程进入临界区时，表明临界资源正在被访问，因而其它试图进入临界区的进程必须等待，以保证对临界资源的互斥访问。 　</a:t>
            </a:r>
          </a:p>
          <a:p>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2014年9月15日11时56分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17</a:t>
            </a:fld>
            <a:endParaRPr lang="zh-CN" altLang="en-US"/>
          </a:p>
        </p:txBody>
      </p:sp>
      <p:sp>
        <p:nvSpPr>
          <p:cNvPr id="4" name="文本占位符 3"/>
          <p:cNvSpPr>
            <a:spLocks noGrp="1"/>
          </p:cNvSpPr>
          <p:nvPr>
            <p:ph type="body" sz="quarter" idx="13"/>
          </p:nvPr>
        </p:nvSpPr>
        <p:spPr>
          <a:xfrm>
            <a:off x="323529" y="908720"/>
            <a:ext cx="8496944" cy="5184105"/>
          </a:xfrm>
        </p:spPr>
        <p:txBody>
          <a:bodyPr/>
          <a:lstStyle/>
          <a:p>
            <a:pPr algn="just">
              <a:lnSpc>
                <a:spcPct val="140000"/>
              </a:lnSpc>
              <a:spcBef>
                <a:spcPct val="50000"/>
              </a:spcBef>
            </a:pPr>
            <a:r>
              <a:rPr lang="en-US" altLang="zh-CN" dirty="0" smtClean="0"/>
              <a:t>    (3) </a:t>
            </a:r>
            <a:r>
              <a:rPr lang="zh-CN" altLang="en-US" dirty="0" smtClean="0"/>
              <a:t>有限等待。对要求访问临界资源的进程，应保证在有限时间内能进入自己的临界区，以免陷入</a:t>
            </a:r>
            <a:r>
              <a:rPr lang="zh-CN" altLang="en-US" dirty="0" smtClean="0">
                <a:latin typeface="Courier New" pitchFamily="49" charset="0"/>
              </a:rPr>
              <a:t>“</a:t>
            </a:r>
            <a:r>
              <a:rPr lang="zh-CN" altLang="en-US" dirty="0" smtClean="0"/>
              <a:t>死等</a:t>
            </a:r>
            <a:r>
              <a:rPr lang="zh-CN" altLang="en-US" dirty="0" smtClean="0">
                <a:latin typeface="Courier New" pitchFamily="49" charset="0"/>
              </a:rPr>
              <a:t>”</a:t>
            </a:r>
            <a:r>
              <a:rPr lang="zh-CN" altLang="en-US" dirty="0" smtClean="0"/>
              <a:t>状态。</a:t>
            </a:r>
          </a:p>
          <a:p>
            <a:pPr>
              <a:lnSpc>
                <a:spcPct val="140000"/>
              </a:lnSpc>
              <a:spcBef>
                <a:spcPct val="50000"/>
              </a:spcBef>
            </a:pPr>
            <a:r>
              <a:rPr lang="zh-CN" altLang="en-US" dirty="0" smtClean="0"/>
              <a:t>　　</a:t>
            </a:r>
            <a:r>
              <a:rPr lang="en-US" altLang="zh-CN" dirty="0" smtClean="0"/>
              <a:t>(4) </a:t>
            </a:r>
            <a:r>
              <a:rPr lang="zh-CN" altLang="en-US" dirty="0" smtClean="0"/>
              <a:t>让权等待。当进程不能进入自己的临界区时，应立即释放处理机，以免进程陷入“忙等”状态。 </a:t>
            </a:r>
          </a:p>
          <a:p>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2014年9月15日11时56分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18</a:t>
            </a:fld>
            <a:endParaRPr lang="zh-CN" altLang="en-US"/>
          </a:p>
        </p:txBody>
      </p:sp>
      <p:sp>
        <p:nvSpPr>
          <p:cNvPr id="10" name="文本占位符 9"/>
          <p:cNvSpPr>
            <a:spLocks noGrp="1"/>
          </p:cNvSpPr>
          <p:nvPr>
            <p:ph type="body" sz="quarter" idx="13"/>
          </p:nvPr>
        </p:nvSpPr>
        <p:spPr>
          <a:xfrm>
            <a:off x="468313" y="692150"/>
            <a:ext cx="6623967" cy="5761186"/>
          </a:xfrm>
        </p:spPr>
        <p:txBody>
          <a:bodyPr/>
          <a:lstStyle/>
          <a:p>
            <a:pPr algn="just">
              <a:spcBef>
                <a:spcPct val="50000"/>
              </a:spcBef>
            </a:pPr>
            <a:r>
              <a:rPr lang="en-US" altLang="zh-CN" b="1" dirty="0" smtClean="0"/>
              <a:t>2.3.2</a:t>
            </a:r>
            <a:r>
              <a:rPr lang="zh-CN" altLang="en-US" b="1" dirty="0" smtClean="0"/>
              <a:t>　信号量机制</a:t>
            </a:r>
          </a:p>
          <a:p>
            <a:pPr algn="just">
              <a:spcBef>
                <a:spcPct val="50000"/>
              </a:spcBef>
            </a:pPr>
            <a:r>
              <a:rPr lang="zh-CN" altLang="en-US" b="1" dirty="0" smtClean="0"/>
              <a:t>　　</a:t>
            </a:r>
            <a:r>
              <a:rPr lang="en-US" altLang="zh-CN" b="1" dirty="0" smtClean="0"/>
              <a:t>1</a:t>
            </a:r>
            <a:r>
              <a:rPr lang="zh-CN" altLang="en-US" b="1" dirty="0" smtClean="0"/>
              <a:t>．整型信号量</a:t>
            </a:r>
          </a:p>
          <a:p>
            <a:pPr algn="just">
              <a:lnSpc>
                <a:spcPct val="130000"/>
              </a:lnSpc>
              <a:spcBef>
                <a:spcPct val="50000"/>
              </a:spcBef>
            </a:pPr>
            <a:r>
              <a:rPr lang="zh-CN" altLang="en-US" dirty="0" smtClean="0"/>
              <a:t>　　最初由</a:t>
            </a:r>
            <a:r>
              <a:rPr lang="en-US" altLang="zh-CN" dirty="0" err="1" smtClean="0"/>
              <a:t>Dijkstra</a:t>
            </a:r>
            <a:r>
              <a:rPr lang="zh-CN" altLang="en-US" dirty="0" smtClean="0"/>
              <a:t>把整型信号量定义为一个用于表示资源数目的整型量</a:t>
            </a:r>
            <a:r>
              <a:rPr lang="en-US" altLang="zh-CN" dirty="0" smtClean="0"/>
              <a:t>S</a:t>
            </a:r>
            <a:r>
              <a:rPr lang="zh-CN" altLang="en-US" dirty="0" smtClean="0"/>
              <a:t>，它与一般整型量不同，除初始化外，仅能通过两个标准的原子操作</a:t>
            </a:r>
            <a:r>
              <a:rPr lang="en-US" altLang="zh-CN" dirty="0" smtClean="0"/>
              <a:t>(Atomic Operation) wait(S)</a:t>
            </a:r>
            <a:r>
              <a:rPr lang="zh-CN" altLang="en-US" dirty="0" smtClean="0"/>
              <a:t>和</a:t>
            </a:r>
            <a:r>
              <a:rPr lang="en-US" altLang="zh-CN" dirty="0" smtClean="0"/>
              <a:t>signal(S)</a:t>
            </a:r>
            <a:r>
              <a:rPr lang="zh-CN" altLang="en-US" dirty="0" smtClean="0"/>
              <a:t>来访问。很长时间以来，这两个操作一直被分别称为</a:t>
            </a:r>
            <a:r>
              <a:rPr lang="en-US" altLang="zh-CN" dirty="0" smtClean="0"/>
              <a:t>P</a:t>
            </a:r>
            <a:r>
              <a:rPr lang="zh-CN" altLang="en-US" dirty="0" smtClean="0"/>
              <a:t>、</a:t>
            </a:r>
            <a:r>
              <a:rPr lang="en-US" altLang="zh-CN" dirty="0" smtClean="0"/>
              <a:t>V</a:t>
            </a:r>
            <a:r>
              <a:rPr lang="zh-CN" altLang="en-US" dirty="0" smtClean="0"/>
              <a:t>操作。</a:t>
            </a:r>
            <a:endParaRPr lang="zh-CN" altLang="en-US" dirty="0"/>
          </a:p>
        </p:txBody>
      </p:sp>
      <p:pic>
        <p:nvPicPr>
          <p:cNvPr id="17" name="Picture 2" descr="艾兹格·迪科斯彻"/>
          <p:cNvPicPr>
            <a:picLocks noChangeAspect="1" noChangeArrowheads="1"/>
          </p:cNvPicPr>
          <p:nvPr/>
        </p:nvPicPr>
        <p:blipFill>
          <a:blip r:embed="rId3" cstate="print"/>
          <a:stretch>
            <a:fillRect/>
          </a:stretch>
        </p:blipFill>
        <p:spPr bwMode="auto">
          <a:xfrm>
            <a:off x="7236296" y="1700808"/>
            <a:ext cx="1610922" cy="194421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2014年9月15日11时56分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19</a:t>
            </a:fld>
            <a:endParaRPr lang="zh-CN" altLang="en-US"/>
          </a:p>
        </p:txBody>
      </p:sp>
      <p:sp>
        <p:nvSpPr>
          <p:cNvPr id="4" name="文本占位符 3"/>
          <p:cNvSpPr>
            <a:spLocks noGrp="1"/>
          </p:cNvSpPr>
          <p:nvPr>
            <p:ph type="body" sz="quarter" idx="13"/>
          </p:nvPr>
        </p:nvSpPr>
        <p:spPr/>
        <p:txBody>
          <a:bodyPr/>
          <a:lstStyle/>
          <a:p>
            <a:pPr>
              <a:lnSpc>
                <a:spcPct val="150000"/>
              </a:lnSpc>
            </a:pPr>
            <a:r>
              <a:rPr lang="zh-CN" altLang="en-US" b="1" dirty="0" smtClean="0"/>
              <a:t>　　</a:t>
            </a:r>
            <a:r>
              <a:rPr lang="en-US" altLang="zh-CN" b="1" dirty="0" smtClean="0"/>
              <a:t>2</a:t>
            </a:r>
            <a:r>
              <a:rPr lang="zh-CN" altLang="en-US" b="1" dirty="0" smtClean="0"/>
              <a:t>．记录型信号量</a:t>
            </a:r>
            <a:endParaRPr lang="en-US" altLang="zh-CN" b="1" dirty="0" smtClean="0"/>
          </a:p>
          <a:p>
            <a:pPr>
              <a:lnSpc>
                <a:spcPct val="150000"/>
              </a:lnSpc>
            </a:pPr>
            <a:r>
              <a:rPr lang="en-US" altLang="zh-CN" b="1" dirty="0" smtClean="0"/>
              <a:t>  </a:t>
            </a:r>
            <a:endParaRPr lang="zh-CN" altLang="en-US" b="1" dirty="0" smtClean="0"/>
          </a:p>
          <a:p>
            <a:pPr lvl="2">
              <a:lnSpc>
                <a:spcPct val="150000"/>
              </a:lnSpc>
              <a:buNone/>
            </a:pPr>
            <a:r>
              <a:rPr lang="en-US" altLang="zh-CN" dirty="0" smtClean="0">
                <a:latin typeface="Times New Roman" pitchFamily="18" charset="0"/>
                <a:cs typeface="Times New Roman" pitchFamily="18" charset="0"/>
              </a:rPr>
              <a:t>type semaphore=record</a:t>
            </a:r>
          </a:p>
          <a:p>
            <a:pPr lvl="2">
              <a:lnSpc>
                <a:spcPct val="150000"/>
              </a:lnSpc>
              <a:buNone/>
            </a:pPr>
            <a:r>
              <a:rPr lang="zh-CN" altLang="en-US"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value: integer</a:t>
            </a:r>
            <a:r>
              <a:rPr lang="zh-CN" altLang="en-US" dirty="0" smtClean="0">
                <a:latin typeface="Times New Roman" pitchFamily="18" charset="0"/>
                <a:cs typeface="Times New Roman" pitchFamily="18" charset="0"/>
              </a:rPr>
              <a:t>；</a:t>
            </a:r>
          </a:p>
          <a:p>
            <a:pPr lvl="2">
              <a:lnSpc>
                <a:spcPct val="150000"/>
              </a:lnSpc>
              <a:buNone/>
            </a:pPr>
            <a:r>
              <a:rPr lang="zh-CN" altLang="en-US"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L: list of process</a:t>
            </a:r>
            <a:r>
              <a:rPr lang="zh-CN" altLang="en-US" dirty="0" smtClean="0">
                <a:latin typeface="Times New Roman" pitchFamily="18" charset="0"/>
                <a:cs typeface="Times New Roman" pitchFamily="18" charset="0"/>
              </a:rPr>
              <a:t>；</a:t>
            </a:r>
          </a:p>
          <a:p>
            <a:pPr lvl="2">
              <a:lnSpc>
                <a:spcPct val="150000"/>
              </a:lnSpc>
              <a:buNone/>
            </a:pPr>
            <a:r>
              <a:rPr lang="zh-CN" altLang="en-US"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end </a:t>
            </a:r>
          </a:p>
          <a:p>
            <a:endParaRPr lang="zh-CN" alt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ctr"/>
            <a:r>
              <a:rPr lang="zh-CN" altLang="en-US" dirty="0" smtClean="0"/>
              <a:t>本次课程主要内容</a:t>
            </a:r>
            <a:endParaRPr lang="zh-CN" altLang="en-US" dirty="0"/>
          </a:p>
        </p:txBody>
      </p:sp>
      <p:sp>
        <p:nvSpPr>
          <p:cNvPr id="4" name="内容占位符 3"/>
          <p:cNvSpPr>
            <a:spLocks noGrp="1"/>
          </p:cNvSpPr>
          <p:nvPr>
            <p:ph sz="quarter" idx="1"/>
          </p:nvPr>
        </p:nvSpPr>
        <p:spPr/>
        <p:txBody>
          <a:bodyPr/>
          <a:lstStyle/>
          <a:p>
            <a:r>
              <a:rPr lang="zh-CN" altLang="en-US" dirty="0" smtClean="0"/>
              <a:t>进程同步</a:t>
            </a:r>
            <a:endParaRPr lang="en-US" altLang="zh-CN" dirty="0" smtClean="0"/>
          </a:p>
          <a:p>
            <a:pPr lvl="1"/>
            <a:r>
              <a:rPr lang="zh-CN" altLang="en-US" dirty="0" smtClean="0"/>
              <a:t>进程同步的基本概念</a:t>
            </a:r>
            <a:endParaRPr lang="en-US" altLang="zh-CN" dirty="0" smtClean="0"/>
          </a:p>
          <a:p>
            <a:pPr lvl="1"/>
            <a:r>
              <a:rPr lang="zh-CN" altLang="en-US" dirty="0" smtClean="0"/>
              <a:t>信号量机制</a:t>
            </a:r>
            <a:endParaRPr lang="en-US" altLang="zh-CN" dirty="0" smtClean="0"/>
          </a:p>
          <a:p>
            <a:pPr lvl="1"/>
            <a:r>
              <a:rPr lang="zh-CN" altLang="en-US" dirty="0" smtClean="0"/>
              <a:t>信号量的应用</a:t>
            </a:r>
            <a:endParaRPr lang="en-US" altLang="zh-CN" dirty="0" smtClean="0"/>
          </a:p>
          <a:p>
            <a:r>
              <a:rPr lang="zh-CN" altLang="en-US" dirty="0" smtClean="0"/>
              <a:t>经典进程同步问题</a:t>
            </a:r>
            <a:endParaRPr lang="en-US" altLang="zh-CN" dirty="0" smtClean="0"/>
          </a:p>
          <a:p>
            <a:pPr lvl="1"/>
            <a:r>
              <a:rPr lang="zh-CN" altLang="en-US" dirty="0" smtClean="0"/>
              <a:t>生产者消费者问题</a:t>
            </a:r>
            <a:endParaRPr lang="zh-CN" altLang="en-US" dirty="0"/>
          </a:p>
        </p:txBody>
      </p:sp>
      <p:sp>
        <p:nvSpPr>
          <p:cNvPr id="5" name="日期占位符 4"/>
          <p:cNvSpPr>
            <a:spLocks noGrp="1"/>
          </p:cNvSpPr>
          <p:nvPr>
            <p:ph type="dt" sz="half" idx="10"/>
          </p:nvPr>
        </p:nvSpPr>
        <p:spPr/>
        <p:txBody>
          <a:bodyPr/>
          <a:lstStyle/>
          <a:p>
            <a:fld id="{BFD66CBF-44FD-4B9E-888F-B563D7A799CC}" type="datetime8">
              <a:rPr lang="zh-CN" altLang="en-US" smtClean="0"/>
              <a:pPr/>
              <a:t>2014年9月15日11时56分</a:t>
            </a:fld>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2</a:t>
            </a:fld>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2014年9月15日11时56分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20</a:t>
            </a:fld>
            <a:endParaRPr lang="zh-CN" altLang="en-US"/>
          </a:p>
        </p:txBody>
      </p:sp>
      <p:sp>
        <p:nvSpPr>
          <p:cNvPr id="4" name="文本占位符 3"/>
          <p:cNvSpPr>
            <a:spLocks noGrp="1"/>
          </p:cNvSpPr>
          <p:nvPr>
            <p:ph type="body" sz="quarter" idx="13"/>
          </p:nvPr>
        </p:nvSpPr>
        <p:spPr>
          <a:xfrm>
            <a:off x="467544" y="404664"/>
            <a:ext cx="8207375" cy="5904731"/>
          </a:xfrm>
        </p:spPr>
        <p:txBody>
          <a:bodyPr>
            <a:normAutofit fontScale="85000" lnSpcReduction="20000"/>
          </a:bodyPr>
          <a:lstStyle/>
          <a:p>
            <a:pPr>
              <a:lnSpc>
                <a:spcPct val="120000"/>
              </a:lnSpc>
            </a:pPr>
            <a:r>
              <a:rPr lang="zh-CN" altLang="en-US" dirty="0" smtClean="0">
                <a:latin typeface="Times New Roman" pitchFamily="18" charset="0"/>
                <a:cs typeface="Times New Roman" pitchFamily="18" charset="0"/>
              </a:rPr>
              <a:t>相应地，</a:t>
            </a:r>
            <a:r>
              <a:rPr lang="en-US" altLang="zh-CN" dirty="0" smtClean="0">
                <a:latin typeface="Times New Roman" pitchFamily="18" charset="0"/>
                <a:cs typeface="Times New Roman" pitchFamily="18" charset="0"/>
              </a:rPr>
              <a:t>wait(S)</a:t>
            </a:r>
            <a:r>
              <a:rPr lang="zh-CN" altLang="en-US" dirty="0" smtClean="0">
                <a:latin typeface="Times New Roman" pitchFamily="18" charset="0"/>
                <a:cs typeface="Times New Roman" pitchFamily="18" charset="0"/>
              </a:rPr>
              <a:t>和</a:t>
            </a:r>
            <a:r>
              <a:rPr lang="en-US" altLang="zh-CN" dirty="0" smtClean="0">
                <a:latin typeface="Times New Roman" pitchFamily="18" charset="0"/>
                <a:cs typeface="Times New Roman" pitchFamily="18" charset="0"/>
              </a:rPr>
              <a:t>signal(S)</a:t>
            </a:r>
            <a:r>
              <a:rPr lang="zh-CN" altLang="en-US" dirty="0" smtClean="0">
                <a:latin typeface="Times New Roman" pitchFamily="18" charset="0"/>
                <a:cs typeface="Times New Roman" pitchFamily="18" charset="0"/>
              </a:rPr>
              <a:t>操作可描述为：</a:t>
            </a:r>
          </a:p>
          <a:p>
            <a:pPr>
              <a:lnSpc>
                <a:spcPct val="120000"/>
              </a:lnSpc>
            </a:pPr>
            <a:r>
              <a:rPr lang="zh-CN" altLang="en-US"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procedure wait(S)</a:t>
            </a:r>
          </a:p>
          <a:p>
            <a:pPr>
              <a:lnSpc>
                <a:spcPct val="120000"/>
              </a:lnSpc>
            </a:pPr>
            <a:r>
              <a:rPr lang="zh-CN" altLang="en-US" dirty="0" smtClean="0">
                <a:latin typeface="Times New Roman" pitchFamily="18" charset="0"/>
                <a:cs typeface="Times New Roman" pitchFamily="18" charset="0"/>
              </a:rPr>
              <a:t>　　　　　</a:t>
            </a:r>
            <a:r>
              <a:rPr lang="en-US" altLang="zh-CN" dirty="0" err="1" smtClean="0">
                <a:latin typeface="Times New Roman" pitchFamily="18" charset="0"/>
                <a:cs typeface="Times New Roman" pitchFamily="18" charset="0"/>
              </a:rPr>
              <a:t>var</a:t>
            </a:r>
            <a:r>
              <a:rPr lang="en-US" altLang="zh-CN" dirty="0" smtClean="0">
                <a:latin typeface="Times New Roman" pitchFamily="18" charset="0"/>
                <a:cs typeface="Times New Roman" pitchFamily="18" charset="0"/>
              </a:rPr>
              <a:t> S</a:t>
            </a:r>
            <a:r>
              <a:rPr lang="zh-CN" altLang="en-US" dirty="0" smtClean="0">
                <a:latin typeface="Times New Roman" pitchFamily="18" charset="0"/>
                <a:cs typeface="Times New Roman" pitchFamily="18" charset="0"/>
              </a:rPr>
              <a:t>：</a:t>
            </a:r>
            <a:r>
              <a:rPr lang="en-US" altLang="zh-CN" dirty="0" smtClean="0">
                <a:latin typeface="Times New Roman" pitchFamily="18" charset="0"/>
                <a:cs typeface="Times New Roman" pitchFamily="18" charset="0"/>
              </a:rPr>
              <a:t>semaphore</a:t>
            </a:r>
            <a:r>
              <a:rPr lang="zh-CN" altLang="en-US" dirty="0" smtClean="0">
                <a:latin typeface="Times New Roman" pitchFamily="18" charset="0"/>
                <a:cs typeface="Times New Roman" pitchFamily="18" charset="0"/>
              </a:rPr>
              <a:t>；</a:t>
            </a:r>
          </a:p>
          <a:p>
            <a:pPr>
              <a:lnSpc>
                <a:spcPct val="120000"/>
              </a:lnSpc>
            </a:pPr>
            <a:r>
              <a:rPr lang="zh-CN" altLang="en-US"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begin</a:t>
            </a:r>
          </a:p>
          <a:p>
            <a:pPr>
              <a:lnSpc>
                <a:spcPct val="120000"/>
              </a:lnSpc>
            </a:pPr>
            <a:r>
              <a:rPr lang="zh-CN" altLang="en-US" dirty="0" smtClean="0">
                <a:latin typeface="Times New Roman" pitchFamily="18" charset="0"/>
                <a:cs typeface="Times New Roman" pitchFamily="18" charset="0"/>
              </a:rPr>
              <a:t>　　　　　　</a:t>
            </a:r>
            <a:r>
              <a:rPr lang="en-US" altLang="zh-CN" dirty="0" err="1" smtClean="0">
                <a:latin typeface="Times New Roman" pitchFamily="18" charset="0"/>
                <a:cs typeface="Times New Roman" pitchFamily="18" charset="0"/>
              </a:rPr>
              <a:t>S.value</a:t>
            </a:r>
            <a:r>
              <a:rPr lang="en-US" altLang="zh-CN" dirty="0" smtClean="0">
                <a:latin typeface="Times New Roman" pitchFamily="18" charset="0"/>
                <a:cs typeface="Times New Roman" pitchFamily="18" charset="0"/>
              </a:rPr>
              <a:t>:=S.value-1</a:t>
            </a:r>
            <a:r>
              <a:rPr lang="zh-CN" altLang="en-US" dirty="0" smtClean="0">
                <a:latin typeface="Times New Roman" pitchFamily="18" charset="0"/>
                <a:cs typeface="Times New Roman" pitchFamily="18" charset="0"/>
              </a:rPr>
              <a:t>；</a:t>
            </a:r>
          </a:p>
          <a:p>
            <a:pPr>
              <a:lnSpc>
                <a:spcPct val="120000"/>
              </a:lnSpc>
            </a:pPr>
            <a:r>
              <a:rPr lang="zh-CN" altLang="en-US"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if </a:t>
            </a:r>
            <a:r>
              <a:rPr lang="en-US" altLang="zh-CN" dirty="0" err="1" smtClean="0">
                <a:latin typeface="Times New Roman" pitchFamily="18" charset="0"/>
                <a:cs typeface="Times New Roman" pitchFamily="18" charset="0"/>
              </a:rPr>
              <a:t>S.value</a:t>
            </a:r>
            <a:r>
              <a:rPr lang="en-US" altLang="zh-CN" dirty="0" smtClean="0">
                <a:latin typeface="Times New Roman" pitchFamily="18" charset="0"/>
                <a:cs typeface="Times New Roman" pitchFamily="18" charset="0"/>
              </a:rPr>
              <a:t>&lt;0 then block(S.L)</a:t>
            </a:r>
            <a:r>
              <a:rPr lang="zh-CN" altLang="en-US" dirty="0" smtClean="0">
                <a:latin typeface="Times New Roman" pitchFamily="18" charset="0"/>
                <a:cs typeface="Times New Roman" pitchFamily="18" charset="0"/>
              </a:rPr>
              <a:t>；</a:t>
            </a:r>
          </a:p>
          <a:p>
            <a:pPr>
              <a:lnSpc>
                <a:spcPct val="120000"/>
              </a:lnSpc>
            </a:pPr>
            <a:r>
              <a:rPr lang="zh-CN" altLang="en-US"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end </a:t>
            </a:r>
          </a:p>
          <a:p>
            <a:pPr>
              <a:lnSpc>
                <a:spcPct val="120000"/>
              </a:lnSpc>
            </a:pPr>
            <a:r>
              <a:rPr lang="en-US" altLang="zh-CN" dirty="0" smtClean="0">
                <a:latin typeface="Times New Roman" pitchFamily="18" charset="0"/>
                <a:cs typeface="Times New Roman" pitchFamily="18" charset="0"/>
              </a:rPr>
              <a:t>        procedure signal(S)</a:t>
            </a:r>
          </a:p>
          <a:p>
            <a:pPr>
              <a:lnSpc>
                <a:spcPct val="120000"/>
              </a:lnSpc>
            </a:pPr>
            <a:r>
              <a:rPr lang="zh-CN" altLang="en-US" dirty="0" smtClean="0">
                <a:latin typeface="Times New Roman" pitchFamily="18" charset="0"/>
                <a:cs typeface="Times New Roman" pitchFamily="18" charset="0"/>
              </a:rPr>
              <a:t>　　　　　</a:t>
            </a:r>
            <a:r>
              <a:rPr lang="en-US" altLang="zh-CN" dirty="0" err="1" smtClean="0">
                <a:latin typeface="Times New Roman" pitchFamily="18" charset="0"/>
                <a:cs typeface="Times New Roman" pitchFamily="18" charset="0"/>
              </a:rPr>
              <a:t>var</a:t>
            </a:r>
            <a:r>
              <a:rPr lang="en-US" altLang="zh-CN" dirty="0" smtClean="0">
                <a:latin typeface="Times New Roman" pitchFamily="18" charset="0"/>
                <a:cs typeface="Times New Roman" pitchFamily="18" charset="0"/>
              </a:rPr>
              <a:t> S: semaphore</a:t>
            </a:r>
            <a:r>
              <a:rPr lang="zh-CN" altLang="en-US" dirty="0" smtClean="0">
                <a:latin typeface="Times New Roman" pitchFamily="18" charset="0"/>
                <a:cs typeface="Times New Roman" pitchFamily="18" charset="0"/>
              </a:rPr>
              <a:t>；</a:t>
            </a:r>
          </a:p>
          <a:p>
            <a:pPr>
              <a:lnSpc>
                <a:spcPct val="120000"/>
              </a:lnSpc>
            </a:pPr>
            <a:r>
              <a:rPr lang="zh-CN" altLang="en-US"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begin</a:t>
            </a:r>
          </a:p>
          <a:p>
            <a:pPr>
              <a:lnSpc>
                <a:spcPct val="120000"/>
              </a:lnSpc>
            </a:pPr>
            <a:r>
              <a:rPr lang="zh-CN" altLang="en-US" dirty="0" smtClean="0">
                <a:latin typeface="Times New Roman" pitchFamily="18" charset="0"/>
                <a:cs typeface="Times New Roman" pitchFamily="18" charset="0"/>
              </a:rPr>
              <a:t>　　　　　　</a:t>
            </a:r>
            <a:r>
              <a:rPr lang="en-US" altLang="zh-CN" dirty="0" err="1" smtClean="0">
                <a:latin typeface="Times New Roman" pitchFamily="18" charset="0"/>
                <a:cs typeface="Times New Roman" pitchFamily="18" charset="0"/>
              </a:rPr>
              <a:t>S.value</a:t>
            </a:r>
            <a:r>
              <a:rPr lang="en-US" altLang="zh-CN" dirty="0" smtClean="0">
                <a:latin typeface="Times New Roman" pitchFamily="18" charset="0"/>
                <a:cs typeface="Times New Roman" pitchFamily="18" charset="0"/>
              </a:rPr>
              <a:t>:=S.value+1</a:t>
            </a:r>
            <a:r>
              <a:rPr lang="zh-CN" altLang="en-US" dirty="0" smtClean="0">
                <a:latin typeface="Times New Roman" pitchFamily="18" charset="0"/>
                <a:cs typeface="Times New Roman" pitchFamily="18" charset="0"/>
              </a:rPr>
              <a:t>；</a:t>
            </a:r>
          </a:p>
          <a:p>
            <a:pPr>
              <a:lnSpc>
                <a:spcPct val="120000"/>
              </a:lnSpc>
            </a:pPr>
            <a:r>
              <a:rPr lang="zh-CN" altLang="en-US"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if </a:t>
            </a:r>
            <a:r>
              <a:rPr lang="en-US" altLang="zh-CN" dirty="0" err="1" smtClean="0">
                <a:latin typeface="Times New Roman" pitchFamily="18" charset="0"/>
                <a:cs typeface="Times New Roman" pitchFamily="18" charset="0"/>
              </a:rPr>
              <a:t>S.value</a:t>
            </a:r>
            <a:r>
              <a:rPr lang="en-US" altLang="zh-CN" dirty="0" smtClean="0">
                <a:latin typeface="Times New Roman" pitchFamily="18" charset="0"/>
                <a:cs typeface="Times New Roman" pitchFamily="18" charset="0"/>
              </a:rPr>
              <a:t>&lt;=0 then wakeup(S.L)</a:t>
            </a:r>
            <a:r>
              <a:rPr lang="zh-CN" altLang="en-US" dirty="0" smtClean="0">
                <a:latin typeface="Times New Roman" pitchFamily="18" charset="0"/>
                <a:cs typeface="Times New Roman" pitchFamily="18" charset="0"/>
              </a:rPr>
              <a:t>；</a:t>
            </a:r>
          </a:p>
          <a:p>
            <a:pPr>
              <a:lnSpc>
                <a:spcPct val="120000"/>
              </a:lnSpc>
            </a:pPr>
            <a:r>
              <a:rPr lang="zh-CN" altLang="en-US"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end </a:t>
            </a:r>
          </a:p>
          <a:p>
            <a:endParaRPr lang="zh-CN" alt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2014年9月15日11时56分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21</a:t>
            </a:fld>
            <a:endParaRPr lang="zh-CN" altLang="en-US"/>
          </a:p>
        </p:txBody>
      </p:sp>
      <p:sp>
        <p:nvSpPr>
          <p:cNvPr id="4" name="文本占位符 3"/>
          <p:cNvSpPr>
            <a:spLocks noGrp="1"/>
          </p:cNvSpPr>
          <p:nvPr>
            <p:ph type="body" sz="quarter" idx="13"/>
          </p:nvPr>
        </p:nvSpPr>
        <p:spPr/>
        <p:txBody>
          <a:bodyPr>
            <a:normAutofit/>
          </a:bodyPr>
          <a:lstStyle/>
          <a:p>
            <a:pPr algn="just">
              <a:lnSpc>
                <a:spcPct val="110000"/>
              </a:lnSpc>
              <a:spcBef>
                <a:spcPct val="50000"/>
              </a:spcBef>
            </a:pPr>
            <a:r>
              <a:rPr lang="en-US" altLang="zh-CN" b="1" dirty="0" smtClean="0">
                <a:latin typeface="Times New Roman" panose="02020603050405020304" pitchFamily="18" charset="0"/>
                <a:cs typeface="Times New Roman" panose="02020603050405020304" pitchFamily="18" charset="0"/>
              </a:rPr>
              <a:t>2.3.3</a:t>
            </a:r>
            <a:r>
              <a:rPr lang="zh-CN" altLang="en-US" b="1" dirty="0" smtClean="0">
                <a:latin typeface="Times New Roman" panose="02020603050405020304" pitchFamily="18" charset="0"/>
                <a:cs typeface="Times New Roman" panose="02020603050405020304" pitchFamily="18" charset="0"/>
              </a:rPr>
              <a:t>　信号量的应用</a:t>
            </a:r>
          </a:p>
          <a:p>
            <a:pPr algn="just">
              <a:lnSpc>
                <a:spcPct val="110000"/>
              </a:lnSpc>
              <a:spcBef>
                <a:spcPct val="50000"/>
              </a:spcBef>
            </a:pPr>
            <a:r>
              <a:rPr lang="zh-CN" altLang="en-US" b="1" dirty="0" smtClean="0">
                <a:latin typeface="Times New Roman" panose="02020603050405020304" pitchFamily="18" charset="0"/>
                <a:cs typeface="Times New Roman" panose="02020603050405020304" pitchFamily="18" charset="0"/>
              </a:rPr>
              <a:t>　　</a:t>
            </a:r>
            <a:r>
              <a:rPr lang="en-US" altLang="zh-CN" b="1" dirty="0" smtClean="0">
                <a:latin typeface="Times New Roman" panose="02020603050405020304" pitchFamily="18" charset="0"/>
                <a:cs typeface="Times New Roman" panose="02020603050405020304" pitchFamily="18" charset="0"/>
              </a:rPr>
              <a:t>1</a:t>
            </a:r>
            <a:r>
              <a:rPr lang="zh-CN" altLang="en-US" b="1" dirty="0" smtClean="0">
                <a:latin typeface="Times New Roman" panose="02020603050405020304" pitchFamily="18" charset="0"/>
                <a:cs typeface="Times New Roman" panose="02020603050405020304" pitchFamily="18" charset="0"/>
              </a:rPr>
              <a:t>．利用信号量实现进程互斥</a:t>
            </a:r>
          </a:p>
          <a:p>
            <a:pPr marL="0">
              <a:lnSpc>
                <a:spcPct val="150000"/>
              </a:lnSpc>
            </a:pPr>
            <a:r>
              <a:rPr lang="en-US" altLang="zh-CN" b="1" dirty="0" smtClean="0">
                <a:latin typeface="Times New Roman" panose="02020603050405020304" pitchFamily="18" charset="0"/>
                <a:cs typeface="Times New Roman" panose="02020603050405020304" pitchFamily="18" charset="0"/>
              </a:rPr>
              <a:t>	</a:t>
            </a:r>
            <a:r>
              <a:rPr lang="zh-CN" altLang="en-US" b="1" dirty="0" smtClean="0">
                <a:latin typeface="Times New Roman" panose="02020603050405020304" pitchFamily="18" charset="0"/>
                <a:cs typeface="Times New Roman" panose="02020603050405020304" pitchFamily="18" charset="0"/>
              </a:rPr>
              <a:t>为</a:t>
            </a:r>
            <a:r>
              <a:rPr lang="zh-CN" altLang="en-US" b="1" dirty="0" smtClean="0">
                <a:latin typeface="Times New Roman" panose="02020603050405020304" pitchFamily="18" charset="0"/>
                <a:cs typeface="Times New Roman" panose="02020603050405020304" pitchFamily="18" charset="0"/>
              </a:rPr>
              <a:t>使多个进程能互斥地访问某临界资源，只须为该资源设置一互斥信号量</a:t>
            </a:r>
            <a:r>
              <a:rPr lang="en-US" altLang="zh-CN" b="1" dirty="0" err="1" smtClean="0">
                <a:latin typeface="Times New Roman" panose="02020603050405020304" pitchFamily="18" charset="0"/>
                <a:cs typeface="Times New Roman" panose="02020603050405020304" pitchFamily="18" charset="0"/>
              </a:rPr>
              <a:t>mutex</a:t>
            </a:r>
            <a:r>
              <a:rPr lang="zh-CN" altLang="en-US" b="1" dirty="0" smtClean="0">
                <a:latin typeface="Times New Roman" panose="02020603050405020304" pitchFamily="18" charset="0"/>
                <a:cs typeface="Times New Roman" panose="02020603050405020304" pitchFamily="18" charset="0"/>
              </a:rPr>
              <a:t>，并设其初始值为</a:t>
            </a:r>
            <a:r>
              <a:rPr lang="en-US" altLang="zh-CN" b="1" dirty="0" smtClean="0">
                <a:latin typeface="Times New Roman" panose="02020603050405020304" pitchFamily="18" charset="0"/>
                <a:cs typeface="Times New Roman" panose="02020603050405020304" pitchFamily="18" charset="0"/>
              </a:rPr>
              <a:t>1</a:t>
            </a:r>
            <a:r>
              <a:rPr lang="zh-CN" altLang="en-US" b="1" dirty="0" smtClean="0">
                <a:latin typeface="Times New Roman" panose="02020603050405020304" pitchFamily="18" charset="0"/>
                <a:cs typeface="Times New Roman" panose="02020603050405020304" pitchFamily="18" charset="0"/>
              </a:rPr>
              <a:t>，然后将各进程访问该资源的临界区</a:t>
            </a:r>
            <a:r>
              <a:rPr lang="en-US" altLang="zh-CN" b="1" dirty="0" smtClean="0">
                <a:latin typeface="Times New Roman" panose="02020603050405020304" pitchFamily="18" charset="0"/>
                <a:cs typeface="Times New Roman" panose="02020603050405020304" pitchFamily="18" charset="0"/>
              </a:rPr>
              <a:t>CS</a:t>
            </a:r>
            <a:r>
              <a:rPr lang="zh-CN" altLang="en-US" b="1" dirty="0" smtClean="0">
                <a:latin typeface="Times New Roman" panose="02020603050405020304" pitchFamily="18" charset="0"/>
                <a:cs typeface="Times New Roman" panose="02020603050405020304" pitchFamily="18" charset="0"/>
              </a:rPr>
              <a:t>置于</a:t>
            </a:r>
            <a:r>
              <a:rPr lang="en-US" altLang="zh-CN" b="1" dirty="0" smtClean="0">
                <a:latin typeface="Times New Roman" panose="02020603050405020304" pitchFamily="18" charset="0"/>
                <a:cs typeface="Times New Roman" panose="02020603050405020304" pitchFamily="18" charset="0"/>
              </a:rPr>
              <a:t>wait(</a:t>
            </a:r>
            <a:r>
              <a:rPr lang="en-US" altLang="zh-CN" b="1" dirty="0" err="1" smtClean="0">
                <a:latin typeface="Times New Roman" panose="02020603050405020304" pitchFamily="18" charset="0"/>
                <a:cs typeface="Times New Roman" panose="02020603050405020304" pitchFamily="18" charset="0"/>
              </a:rPr>
              <a:t>mutex</a:t>
            </a:r>
            <a:r>
              <a:rPr lang="en-US" altLang="zh-CN" b="1" dirty="0" smtClean="0">
                <a:latin typeface="Times New Roman" panose="02020603050405020304" pitchFamily="18" charset="0"/>
                <a:cs typeface="Times New Roman" panose="02020603050405020304" pitchFamily="18" charset="0"/>
              </a:rPr>
              <a:t>)</a:t>
            </a:r>
            <a:r>
              <a:rPr lang="zh-CN" altLang="en-US" b="1" dirty="0" smtClean="0">
                <a:latin typeface="Times New Roman" panose="02020603050405020304" pitchFamily="18" charset="0"/>
                <a:cs typeface="Times New Roman" panose="02020603050405020304" pitchFamily="18" charset="0"/>
              </a:rPr>
              <a:t>和</a:t>
            </a:r>
            <a:r>
              <a:rPr lang="en-US" altLang="zh-CN" b="1" dirty="0" smtClean="0">
                <a:latin typeface="Times New Roman" panose="02020603050405020304" pitchFamily="18" charset="0"/>
                <a:cs typeface="Times New Roman" panose="02020603050405020304" pitchFamily="18" charset="0"/>
              </a:rPr>
              <a:t>signal(</a:t>
            </a:r>
            <a:r>
              <a:rPr lang="en-US" altLang="zh-CN" b="1" dirty="0" err="1" smtClean="0">
                <a:latin typeface="Times New Roman" panose="02020603050405020304" pitchFamily="18" charset="0"/>
                <a:cs typeface="Times New Roman" panose="02020603050405020304" pitchFamily="18" charset="0"/>
              </a:rPr>
              <a:t>mutex</a:t>
            </a:r>
            <a:r>
              <a:rPr lang="en-US" altLang="zh-CN" b="1" dirty="0" smtClean="0">
                <a:latin typeface="Times New Roman" panose="02020603050405020304" pitchFamily="18" charset="0"/>
                <a:cs typeface="Times New Roman" panose="02020603050405020304" pitchFamily="18" charset="0"/>
              </a:rPr>
              <a:t>)</a:t>
            </a:r>
            <a:r>
              <a:rPr lang="zh-CN" altLang="en-US" b="1" dirty="0" smtClean="0">
                <a:latin typeface="Times New Roman" panose="02020603050405020304" pitchFamily="18" charset="0"/>
                <a:cs typeface="Times New Roman" panose="02020603050405020304" pitchFamily="18" charset="0"/>
              </a:rPr>
              <a:t>操作之间即可。</a:t>
            </a:r>
            <a:endParaRPr lang="zh-CN" altLang="en-US"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2014年9月15日11时56分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22</a:t>
            </a:fld>
            <a:endParaRPr lang="zh-CN" altLang="en-US"/>
          </a:p>
        </p:txBody>
      </p:sp>
      <p:sp>
        <p:nvSpPr>
          <p:cNvPr id="4" name="文本占位符 3"/>
          <p:cNvSpPr>
            <a:spLocks noGrp="1"/>
          </p:cNvSpPr>
          <p:nvPr>
            <p:ph type="body" sz="quarter" idx="13"/>
          </p:nvPr>
        </p:nvSpPr>
        <p:spPr>
          <a:xfrm>
            <a:off x="467544" y="332656"/>
            <a:ext cx="8207375" cy="5833194"/>
          </a:xfrm>
        </p:spPr>
        <p:txBody>
          <a:bodyPr>
            <a:noAutofit/>
          </a:bodyPr>
          <a:lstStyle/>
          <a:p>
            <a:pPr>
              <a:lnSpc>
                <a:spcPct val="140000"/>
              </a:lnSpc>
            </a:pPr>
            <a:r>
              <a:rPr lang="en-US" altLang="zh-CN" sz="2400" dirty="0" err="1" smtClean="0">
                <a:latin typeface="Times New Roman" pitchFamily="18" charset="0"/>
                <a:cs typeface="Times New Roman" pitchFamily="18" charset="0"/>
              </a:rPr>
              <a:t>Var</a:t>
            </a:r>
            <a:r>
              <a:rPr lang="en-US" altLang="zh-CN" sz="2400" dirty="0" smtClean="0">
                <a:latin typeface="Times New Roman" pitchFamily="18" charset="0"/>
                <a:cs typeface="Times New Roman" pitchFamily="18" charset="0"/>
              </a:rPr>
              <a:t> </a:t>
            </a:r>
            <a:r>
              <a:rPr lang="en-US" altLang="zh-CN" sz="2400" dirty="0" err="1" smtClean="0">
                <a:latin typeface="Times New Roman" pitchFamily="18" charset="0"/>
                <a:cs typeface="Times New Roman" pitchFamily="18" charset="0"/>
              </a:rPr>
              <a:t>mutex</a:t>
            </a:r>
            <a:r>
              <a:rPr lang="en-US" altLang="zh-CN" sz="2400" dirty="0" smtClean="0">
                <a:latin typeface="Times New Roman" pitchFamily="18" charset="0"/>
                <a:cs typeface="Times New Roman" pitchFamily="18" charset="0"/>
              </a:rPr>
              <a:t>: semaphore:=1</a:t>
            </a:r>
            <a:r>
              <a:rPr lang="zh-CN" altLang="en-US" sz="2400" dirty="0" smtClean="0">
                <a:latin typeface="Times New Roman" pitchFamily="18" charset="0"/>
                <a:cs typeface="Times New Roman" pitchFamily="18" charset="0"/>
              </a:rPr>
              <a:t>；</a:t>
            </a:r>
          </a:p>
          <a:p>
            <a:pPr>
              <a:lnSpc>
                <a:spcPct val="140000"/>
              </a:lnSpc>
            </a:pPr>
            <a:r>
              <a:rPr lang="zh-CN" altLang="en-US" sz="2400" dirty="0" smtClean="0">
                <a:latin typeface="Times New Roman" pitchFamily="18" charset="0"/>
                <a:cs typeface="Times New Roman" pitchFamily="18" charset="0"/>
              </a:rPr>
              <a:t>　　</a:t>
            </a:r>
            <a:r>
              <a:rPr lang="en-US" altLang="zh-CN" sz="2400" dirty="0" smtClean="0">
                <a:latin typeface="Times New Roman" pitchFamily="18" charset="0"/>
                <a:cs typeface="Times New Roman" pitchFamily="18" charset="0"/>
              </a:rPr>
              <a:t>begin</a:t>
            </a:r>
          </a:p>
          <a:p>
            <a:pPr>
              <a:lnSpc>
                <a:spcPct val="140000"/>
              </a:lnSpc>
            </a:pPr>
            <a:r>
              <a:rPr lang="zh-CN" altLang="en-US" sz="2400" dirty="0" smtClean="0">
                <a:latin typeface="Times New Roman" pitchFamily="18" charset="0"/>
                <a:cs typeface="Times New Roman" pitchFamily="18" charset="0"/>
              </a:rPr>
              <a:t>　　</a:t>
            </a:r>
            <a:r>
              <a:rPr lang="en-US" altLang="zh-CN" sz="2400" dirty="0" err="1" smtClean="0">
                <a:latin typeface="Times New Roman" pitchFamily="18" charset="0"/>
                <a:cs typeface="Times New Roman" pitchFamily="18" charset="0"/>
              </a:rPr>
              <a:t>parbegin</a:t>
            </a:r>
            <a:endParaRPr lang="en-US" altLang="zh-CN" sz="2400" dirty="0" smtClean="0">
              <a:latin typeface="Times New Roman" pitchFamily="18" charset="0"/>
              <a:cs typeface="Times New Roman" pitchFamily="18" charset="0"/>
            </a:endParaRPr>
          </a:p>
          <a:p>
            <a:pPr>
              <a:lnSpc>
                <a:spcPct val="140000"/>
              </a:lnSpc>
            </a:pPr>
            <a:r>
              <a:rPr lang="zh-CN" altLang="en-US" sz="2400" dirty="0" smtClean="0">
                <a:latin typeface="Times New Roman" pitchFamily="18" charset="0"/>
                <a:cs typeface="Times New Roman" pitchFamily="18" charset="0"/>
              </a:rPr>
              <a:t>　　　　</a:t>
            </a:r>
            <a:r>
              <a:rPr lang="en-US" altLang="zh-CN" sz="2400" dirty="0" smtClean="0">
                <a:latin typeface="Times New Roman" pitchFamily="18" charset="0"/>
                <a:cs typeface="Times New Roman" pitchFamily="18" charset="0"/>
              </a:rPr>
              <a:t>process 1: begin</a:t>
            </a:r>
          </a:p>
          <a:p>
            <a:pPr>
              <a:lnSpc>
                <a:spcPct val="140000"/>
              </a:lnSpc>
            </a:pPr>
            <a:r>
              <a:rPr lang="zh-CN" altLang="en-US" sz="2400" dirty="0" smtClean="0">
                <a:latin typeface="Times New Roman" pitchFamily="18" charset="0"/>
                <a:cs typeface="Times New Roman" pitchFamily="18" charset="0"/>
              </a:rPr>
              <a:t>　　　　　　　　　　　 </a:t>
            </a:r>
            <a:r>
              <a:rPr lang="en-US" altLang="zh-CN" sz="2400" dirty="0" smtClean="0">
                <a:latin typeface="Times New Roman" pitchFamily="18" charset="0"/>
                <a:cs typeface="Times New Roman" pitchFamily="18" charset="0"/>
              </a:rPr>
              <a:t>repeat</a:t>
            </a:r>
          </a:p>
          <a:p>
            <a:pPr>
              <a:lnSpc>
                <a:spcPct val="140000"/>
              </a:lnSpc>
            </a:pPr>
            <a:r>
              <a:rPr lang="zh-CN" altLang="en-US" sz="2400" dirty="0" smtClean="0">
                <a:latin typeface="Times New Roman" pitchFamily="18" charset="0"/>
                <a:cs typeface="Times New Roman" pitchFamily="18" charset="0"/>
              </a:rPr>
              <a:t>　　　　　　　　　　　 　</a:t>
            </a:r>
            <a:r>
              <a:rPr lang="en-US" altLang="zh-CN" sz="2400" dirty="0" smtClean="0">
                <a:latin typeface="Times New Roman" pitchFamily="18" charset="0"/>
                <a:cs typeface="Times New Roman" pitchFamily="18" charset="0"/>
              </a:rPr>
              <a:t>wait(</a:t>
            </a:r>
            <a:r>
              <a:rPr lang="en-US" altLang="zh-CN" sz="2400" dirty="0" err="1" smtClean="0">
                <a:latin typeface="Times New Roman" pitchFamily="18" charset="0"/>
                <a:cs typeface="Times New Roman" pitchFamily="18" charset="0"/>
              </a:rPr>
              <a:t>mutex</a:t>
            </a:r>
            <a:r>
              <a:rPr lang="en-US" altLang="zh-CN" sz="2400" dirty="0" smtClean="0">
                <a:latin typeface="Times New Roman" pitchFamily="18" charset="0"/>
                <a:cs typeface="Times New Roman" pitchFamily="18" charset="0"/>
              </a:rPr>
              <a:t>)</a:t>
            </a:r>
            <a:r>
              <a:rPr lang="zh-CN" altLang="en-US" sz="2400" dirty="0" smtClean="0">
                <a:latin typeface="Times New Roman" pitchFamily="18" charset="0"/>
                <a:cs typeface="Times New Roman" pitchFamily="18" charset="0"/>
              </a:rPr>
              <a:t>；</a:t>
            </a:r>
          </a:p>
          <a:p>
            <a:pPr>
              <a:lnSpc>
                <a:spcPct val="140000"/>
              </a:lnSpc>
            </a:pPr>
            <a:r>
              <a:rPr lang="zh-CN" altLang="en-US" sz="2400" dirty="0" smtClean="0">
                <a:latin typeface="Times New Roman" pitchFamily="18" charset="0"/>
                <a:cs typeface="Times New Roman" pitchFamily="18" charset="0"/>
              </a:rPr>
              <a:t>　　　　　　　　　　　 　</a:t>
            </a:r>
            <a:r>
              <a:rPr lang="en-US" altLang="zh-CN" sz="2400" dirty="0" smtClean="0">
                <a:latin typeface="Times New Roman" pitchFamily="18" charset="0"/>
                <a:cs typeface="Times New Roman" pitchFamily="18" charset="0"/>
              </a:rPr>
              <a:t>critical section</a:t>
            </a:r>
          </a:p>
          <a:p>
            <a:pPr>
              <a:lnSpc>
                <a:spcPct val="140000"/>
              </a:lnSpc>
            </a:pPr>
            <a:r>
              <a:rPr lang="zh-CN" altLang="en-US" sz="2400" dirty="0" smtClean="0">
                <a:latin typeface="Times New Roman" pitchFamily="18" charset="0"/>
                <a:cs typeface="Times New Roman" pitchFamily="18" charset="0"/>
              </a:rPr>
              <a:t>　　　　　　　　　　　 　</a:t>
            </a:r>
            <a:r>
              <a:rPr lang="en-US" altLang="zh-CN" sz="2400" dirty="0" smtClean="0">
                <a:latin typeface="Times New Roman" pitchFamily="18" charset="0"/>
                <a:cs typeface="Times New Roman" pitchFamily="18" charset="0"/>
              </a:rPr>
              <a:t>signal(</a:t>
            </a:r>
            <a:r>
              <a:rPr lang="en-US" altLang="zh-CN" sz="2400" dirty="0" err="1" smtClean="0">
                <a:latin typeface="Times New Roman" pitchFamily="18" charset="0"/>
                <a:cs typeface="Times New Roman" pitchFamily="18" charset="0"/>
              </a:rPr>
              <a:t>mutex</a:t>
            </a:r>
            <a:r>
              <a:rPr lang="en-US" altLang="zh-CN" sz="2400" dirty="0" smtClean="0">
                <a:latin typeface="Times New Roman" pitchFamily="18" charset="0"/>
                <a:cs typeface="Times New Roman" pitchFamily="18" charset="0"/>
              </a:rPr>
              <a:t>)</a:t>
            </a:r>
            <a:r>
              <a:rPr lang="zh-CN" altLang="en-US" sz="2400" dirty="0" smtClean="0">
                <a:latin typeface="Times New Roman" pitchFamily="18" charset="0"/>
                <a:cs typeface="Times New Roman" pitchFamily="18" charset="0"/>
              </a:rPr>
              <a:t>；</a:t>
            </a:r>
          </a:p>
          <a:p>
            <a:pPr>
              <a:lnSpc>
                <a:spcPct val="140000"/>
              </a:lnSpc>
            </a:pPr>
            <a:r>
              <a:rPr lang="zh-CN" altLang="en-US" sz="2400" dirty="0" smtClean="0">
                <a:latin typeface="Times New Roman" pitchFamily="18" charset="0"/>
                <a:cs typeface="Times New Roman" pitchFamily="18" charset="0"/>
              </a:rPr>
              <a:t>　　　　　　　　　　　 　</a:t>
            </a:r>
            <a:r>
              <a:rPr lang="en-US" altLang="zh-CN" sz="2400" dirty="0" smtClean="0">
                <a:latin typeface="Times New Roman" pitchFamily="18" charset="0"/>
                <a:cs typeface="Times New Roman" pitchFamily="18" charset="0"/>
              </a:rPr>
              <a:t>remainder section</a:t>
            </a:r>
          </a:p>
          <a:p>
            <a:pPr>
              <a:lnSpc>
                <a:spcPct val="140000"/>
              </a:lnSpc>
            </a:pPr>
            <a:r>
              <a:rPr lang="zh-CN" altLang="en-US" sz="2400" dirty="0" smtClean="0">
                <a:latin typeface="Times New Roman" pitchFamily="18" charset="0"/>
                <a:cs typeface="Times New Roman" pitchFamily="18" charset="0"/>
              </a:rPr>
              <a:t>　　　　　　　　　　　 </a:t>
            </a:r>
            <a:r>
              <a:rPr lang="en-US" altLang="zh-CN" sz="2400" dirty="0" smtClean="0">
                <a:latin typeface="Times New Roman" pitchFamily="18" charset="0"/>
                <a:cs typeface="Times New Roman" pitchFamily="18" charset="0"/>
              </a:rPr>
              <a:t>until false</a:t>
            </a:r>
            <a:r>
              <a:rPr lang="zh-CN" altLang="en-US" sz="2400" dirty="0" smtClean="0">
                <a:latin typeface="Times New Roman" pitchFamily="18" charset="0"/>
                <a:cs typeface="Times New Roman" pitchFamily="18" charset="0"/>
              </a:rPr>
              <a:t>；</a:t>
            </a:r>
          </a:p>
          <a:p>
            <a:pPr>
              <a:lnSpc>
                <a:spcPct val="140000"/>
              </a:lnSpc>
            </a:pPr>
            <a:r>
              <a:rPr lang="zh-CN" altLang="en-US" sz="2400" dirty="0" smtClean="0">
                <a:latin typeface="Times New Roman" pitchFamily="18" charset="0"/>
                <a:cs typeface="Times New Roman" pitchFamily="18" charset="0"/>
              </a:rPr>
              <a:t>　　　　　　　　　　 </a:t>
            </a:r>
            <a:r>
              <a:rPr lang="en-US" altLang="zh-CN" sz="2400" dirty="0" smtClean="0">
                <a:latin typeface="Times New Roman" pitchFamily="18" charset="0"/>
                <a:cs typeface="Times New Roman" pitchFamily="18" charset="0"/>
              </a:rPr>
              <a:t>end </a:t>
            </a:r>
          </a:p>
          <a:p>
            <a:endParaRPr lang="zh-CN" altLang="en-US" sz="2400" b="1" dirty="0">
              <a:latin typeface="Times New Roman" pitchFamily="18" charset="0"/>
              <a:cs typeface="Times New Roman" pitchFamily="18" charset="0"/>
            </a:endParaRPr>
          </a:p>
        </p:txBody>
      </p:sp>
      <p:sp>
        <p:nvSpPr>
          <p:cNvPr id="6" name="Rectangle 1029"/>
          <p:cNvSpPr>
            <a:spLocks noChangeArrowheads="1"/>
          </p:cNvSpPr>
          <p:nvPr/>
        </p:nvSpPr>
        <p:spPr bwMode="auto">
          <a:xfrm>
            <a:off x="4139952" y="3429000"/>
            <a:ext cx="2160240" cy="457200"/>
          </a:xfrm>
          <a:prstGeom prst="rect">
            <a:avLst/>
          </a:prstGeom>
          <a:noFill/>
          <a:ln w="28575">
            <a:solidFill>
              <a:srgbClr val="FF0000"/>
            </a:solidFill>
            <a:miter lim="800000"/>
            <a:headEnd/>
            <a:tailEnd/>
          </a:ln>
        </p:spPr>
        <p:txBody>
          <a:bodyPr wrap="none" anchor="ctr"/>
          <a:lstStyle/>
          <a:p>
            <a:endParaRPr lang="zh-CN" altLang="en-US"/>
          </a:p>
        </p:txBody>
      </p:sp>
      <p:sp>
        <p:nvSpPr>
          <p:cNvPr id="7" name="Rectangle 1029"/>
          <p:cNvSpPr>
            <a:spLocks noChangeArrowheads="1"/>
          </p:cNvSpPr>
          <p:nvPr/>
        </p:nvSpPr>
        <p:spPr bwMode="auto">
          <a:xfrm>
            <a:off x="4139952" y="4581128"/>
            <a:ext cx="2160240" cy="457200"/>
          </a:xfrm>
          <a:prstGeom prst="rect">
            <a:avLst/>
          </a:prstGeom>
          <a:noFill/>
          <a:ln w="28575">
            <a:solidFill>
              <a:srgbClr val="FF0000"/>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2014年9月15日11时56分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23</a:t>
            </a:fld>
            <a:endParaRPr lang="zh-CN" altLang="en-US"/>
          </a:p>
        </p:txBody>
      </p:sp>
      <p:sp>
        <p:nvSpPr>
          <p:cNvPr id="4" name="文本占位符 3"/>
          <p:cNvSpPr>
            <a:spLocks noGrp="1"/>
          </p:cNvSpPr>
          <p:nvPr>
            <p:ph type="body" sz="quarter" idx="13"/>
          </p:nvPr>
        </p:nvSpPr>
        <p:spPr/>
        <p:txBody>
          <a:bodyPr>
            <a:normAutofit/>
          </a:bodyPr>
          <a:lstStyle/>
          <a:p>
            <a:pPr>
              <a:lnSpc>
                <a:spcPct val="140000"/>
              </a:lnSpc>
            </a:pPr>
            <a:r>
              <a:rPr lang="en-US" altLang="zh-CN" sz="2400" dirty="0" smtClean="0">
                <a:latin typeface="Times New Roman" pitchFamily="18" charset="0"/>
                <a:cs typeface="Times New Roman" pitchFamily="18" charset="0"/>
              </a:rPr>
              <a:t>          process 2: begin</a:t>
            </a:r>
          </a:p>
          <a:p>
            <a:pPr>
              <a:lnSpc>
                <a:spcPct val="140000"/>
              </a:lnSpc>
            </a:pPr>
            <a:r>
              <a:rPr lang="zh-CN" altLang="en-US" sz="2400" dirty="0" smtClean="0">
                <a:latin typeface="Times New Roman" pitchFamily="18" charset="0"/>
                <a:cs typeface="Times New Roman" pitchFamily="18" charset="0"/>
              </a:rPr>
              <a:t>　　　　　　　　 </a:t>
            </a:r>
            <a:r>
              <a:rPr lang="en-US" altLang="zh-CN" sz="2400" dirty="0" smtClean="0">
                <a:latin typeface="Times New Roman" pitchFamily="18" charset="0"/>
                <a:cs typeface="Times New Roman" pitchFamily="18" charset="0"/>
              </a:rPr>
              <a:t>repeat</a:t>
            </a:r>
          </a:p>
          <a:p>
            <a:pPr>
              <a:lnSpc>
                <a:spcPct val="140000"/>
              </a:lnSpc>
            </a:pPr>
            <a:r>
              <a:rPr lang="zh-CN" altLang="en-US" sz="2400" dirty="0" smtClean="0">
                <a:latin typeface="Times New Roman" pitchFamily="18" charset="0"/>
                <a:cs typeface="Times New Roman" pitchFamily="18" charset="0"/>
              </a:rPr>
              <a:t>　　　　　　　　　　</a:t>
            </a:r>
            <a:r>
              <a:rPr lang="en-US" altLang="zh-CN" sz="2400" dirty="0" smtClean="0">
                <a:latin typeface="Times New Roman" pitchFamily="18" charset="0"/>
                <a:cs typeface="Times New Roman" pitchFamily="18" charset="0"/>
              </a:rPr>
              <a:t>wait(</a:t>
            </a:r>
            <a:r>
              <a:rPr lang="en-US" altLang="zh-CN" sz="2400" dirty="0" err="1" smtClean="0">
                <a:latin typeface="Times New Roman" pitchFamily="18" charset="0"/>
                <a:cs typeface="Times New Roman" pitchFamily="18" charset="0"/>
              </a:rPr>
              <a:t>mutex</a:t>
            </a:r>
            <a:r>
              <a:rPr lang="en-US" altLang="zh-CN" sz="2400" dirty="0" smtClean="0">
                <a:latin typeface="Times New Roman" pitchFamily="18" charset="0"/>
                <a:cs typeface="Times New Roman" pitchFamily="18" charset="0"/>
              </a:rPr>
              <a:t>)</a:t>
            </a:r>
            <a:r>
              <a:rPr lang="zh-CN" altLang="en-US" sz="2400" dirty="0" smtClean="0">
                <a:latin typeface="Times New Roman" pitchFamily="18" charset="0"/>
                <a:cs typeface="Times New Roman" pitchFamily="18" charset="0"/>
              </a:rPr>
              <a:t>；</a:t>
            </a:r>
          </a:p>
          <a:p>
            <a:pPr>
              <a:lnSpc>
                <a:spcPct val="140000"/>
              </a:lnSpc>
            </a:pPr>
            <a:r>
              <a:rPr lang="zh-CN" altLang="en-US" sz="2400" dirty="0" smtClean="0">
                <a:latin typeface="Times New Roman" pitchFamily="18" charset="0"/>
                <a:cs typeface="Times New Roman" pitchFamily="18" charset="0"/>
              </a:rPr>
              <a:t>　　　　　　　　　　</a:t>
            </a:r>
            <a:r>
              <a:rPr lang="en-US" altLang="zh-CN" sz="2400" dirty="0" smtClean="0">
                <a:latin typeface="Times New Roman" pitchFamily="18" charset="0"/>
                <a:cs typeface="Times New Roman" pitchFamily="18" charset="0"/>
              </a:rPr>
              <a:t>critical section</a:t>
            </a:r>
          </a:p>
          <a:p>
            <a:pPr>
              <a:lnSpc>
                <a:spcPct val="140000"/>
              </a:lnSpc>
            </a:pPr>
            <a:r>
              <a:rPr lang="zh-CN" altLang="en-US" sz="2400" dirty="0" smtClean="0">
                <a:latin typeface="Times New Roman" pitchFamily="18" charset="0"/>
                <a:cs typeface="Times New Roman" pitchFamily="18" charset="0"/>
              </a:rPr>
              <a:t>　　　　　　　　　　</a:t>
            </a:r>
            <a:r>
              <a:rPr lang="en-US" altLang="zh-CN" sz="2400" dirty="0" smtClean="0">
                <a:latin typeface="Times New Roman" pitchFamily="18" charset="0"/>
                <a:cs typeface="Times New Roman" pitchFamily="18" charset="0"/>
              </a:rPr>
              <a:t>signal(</a:t>
            </a:r>
            <a:r>
              <a:rPr lang="en-US" altLang="zh-CN" sz="2400" dirty="0" err="1" smtClean="0">
                <a:latin typeface="Times New Roman" pitchFamily="18" charset="0"/>
                <a:cs typeface="Times New Roman" pitchFamily="18" charset="0"/>
              </a:rPr>
              <a:t>mutex</a:t>
            </a:r>
            <a:r>
              <a:rPr lang="en-US" altLang="zh-CN" sz="2400" dirty="0" smtClean="0">
                <a:latin typeface="Times New Roman" pitchFamily="18" charset="0"/>
                <a:cs typeface="Times New Roman" pitchFamily="18" charset="0"/>
              </a:rPr>
              <a:t>)</a:t>
            </a:r>
            <a:r>
              <a:rPr lang="zh-CN" altLang="en-US" sz="2400" dirty="0" smtClean="0">
                <a:latin typeface="Times New Roman" pitchFamily="18" charset="0"/>
                <a:cs typeface="Times New Roman" pitchFamily="18" charset="0"/>
              </a:rPr>
              <a:t>；</a:t>
            </a:r>
          </a:p>
          <a:p>
            <a:pPr>
              <a:lnSpc>
                <a:spcPct val="140000"/>
              </a:lnSpc>
            </a:pPr>
            <a:r>
              <a:rPr lang="zh-CN" altLang="en-US" sz="2400" dirty="0" smtClean="0">
                <a:latin typeface="Times New Roman" pitchFamily="18" charset="0"/>
                <a:cs typeface="Times New Roman" pitchFamily="18" charset="0"/>
              </a:rPr>
              <a:t>　　　　　　　　　　</a:t>
            </a:r>
            <a:r>
              <a:rPr lang="en-US" altLang="zh-CN" sz="2400" dirty="0" smtClean="0">
                <a:latin typeface="Times New Roman" pitchFamily="18" charset="0"/>
                <a:cs typeface="Times New Roman" pitchFamily="18" charset="0"/>
              </a:rPr>
              <a:t>remainder section</a:t>
            </a:r>
          </a:p>
          <a:p>
            <a:pPr>
              <a:lnSpc>
                <a:spcPct val="140000"/>
              </a:lnSpc>
            </a:pPr>
            <a:r>
              <a:rPr lang="zh-CN" altLang="en-US" sz="2400" dirty="0" smtClean="0">
                <a:latin typeface="Times New Roman" pitchFamily="18" charset="0"/>
                <a:cs typeface="Times New Roman" pitchFamily="18" charset="0"/>
              </a:rPr>
              <a:t>　　　　　　　　　</a:t>
            </a:r>
            <a:r>
              <a:rPr lang="en-US" altLang="zh-CN" sz="2400" dirty="0" smtClean="0">
                <a:latin typeface="Times New Roman" pitchFamily="18" charset="0"/>
                <a:cs typeface="Times New Roman" pitchFamily="18" charset="0"/>
              </a:rPr>
              <a:t>until false</a:t>
            </a:r>
            <a:r>
              <a:rPr lang="zh-CN" altLang="en-US" sz="2400" dirty="0" smtClean="0">
                <a:latin typeface="Times New Roman" pitchFamily="18" charset="0"/>
                <a:cs typeface="Times New Roman" pitchFamily="18" charset="0"/>
              </a:rPr>
              <a:t>；</a:t>
            </a:r>
          </a:p>
          <a:p>
            <a:pPr>
              <a:lnSpc>
                <a:spcPct val="140000"/>
              </a:lnSpc>
            </a:pPr>
            <a:r>
              <a:rPr lang="zh-CN" altLang="en-US" sz="2400" dirty="0" smtClean="0">
                <a:latin typeface="Times New Roman" pitchFamily="18" charset="0"/>
                <a:cs typeface="Times New Roman" pitchFamily="18" charset="0"/>
              </a:rPr>
              <a:t>　　　　　　　　</a:t>
            </a:r>
            <a:r>
              <a:rPr lang="en-US" altLang="zh-CN" sz="2400" dirty="0" smtClean="0">
                <a:latin typeface="Times New Roman" pitchFamily="18" charset="0"/>
                <a:cs typeface="Times New Roman" pitchFamily="18" charset="0"/>
              </a:rPr>
              <a:t>end</a:t>
            </a:r>
          </a:p>
          <a:p>
            <a:pPr>
              <a:lnSpc>
                <a:spcPct val="140000"/>
              </a:lnSpc>
            </a:pPr>
            <a:r>
              <a:rPr lang="zh-CN" altLang="en-US" sz="2400" dirty="0" smtClean="0">
                <a:latin typeface="Times New Roman" pitchFamily="18" charset="0"/>
                <a:cs typeface="Times New Roman" pitchFamily="18" charset="0"/>
              </a:rPr>
              <a:t>　   </a:t>
            </a:r>
            <a:r>
              <a:rPr lang="en-US" altLang="zh-CN" sz="2400" dirty="0" err="1" smtClean="0">
                <a:latin typeface="Times New Roman" pitchFamily="18" charset="0"/>
                <a:cs typeface="Times New Roman" pitchFamily="18" charset="0"/>
              </a:rPr>
              <a:t>parend</a:t>
            </a:r>
            <a:endParaRPr lang="zh-CN" altLang="en-US" sz="2400" dirty="0">
              <a:latin typeface="Times New Roman" pitchFamily="18" charset="0"/>
              <a:cs typeface="Times New Roman" pitchFamily="18" charset="0"/>
            </a:endParaRPr>
          </a:p>
        </p:txBody>
      </p:sp>
      <p:sp>
        <p:nvSpPr>
          <p:cNvPr id="5" name="Rectangle 1029"/>
          <p:cNvSpPr>
            <a:spLocks noChangeArrowheads="1"/>
          </p:cNvSpPr>
          <p:nvPr/>
        </p:nvSpPr>
        <p:spPr bwMode="auto">
          <a:xfrm>
            <a:off x="3419872" y="1988840"/>
            <a:ext cx="2160240" cy="457200"/>
          </a:xfrm>
          <a:prstGeom prst="rect">
            <a:avLst/>
          </a:prstGeom>
          <a:noFill/>
          <a:ln w="28575">
            <a:solidFill>
              <a:srgbClr val="FF0000"/>
            </a:solidFill>
            <a:miter lim="800000"/>
            <a:headEnd/>
            <a:tailEnd/>
          </a:ln>
        </p:spPr>
        <p:txBody>
          <a:bodyPr wrap="none" anchor="ctr"/>
          <a:lstStyle/>
          <a:p>
            <a:endParaRPr lang="zh-CN" altLang="en-US"/>
          </a:p>
        </p:txBody>
      </p:sp>
      <p:sp>
        <p:nvSpPr>
          <p:cNvPr id="6" name="Rectangle 1029"/>
          <p:cNvSpPr>
            <a:spLocks noChangeArrowheads="1"/>
          </p:cNvSpPr>
          <p:nvPr/>
        </p:nvSpPr>
        <p:spPr bwMode="auto">
          <a:xfrm>
            <a:off x="3419872" y="3140968"/>
            <a:ext cx="2160240" cy="457200"/>
          </a:xfrm>
          <a:prstGeom prst="rect">
            <a:avLst/>
          </a:prstGeom>
          <a:noFill/>
          <a:ln w="28575">
            <a:solidFill>
              <a:srgbClr val="FF0000"/>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2014年9月15日11时56分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24</a:t>
            </a:fld>
            <a:endParaRPr lang="zh-CN" altLang="en-US"/>
          </a:p>
        </p:txBody>
      </p:sp>
      <p:sp>
        <p:nvSpPr>
          <p:cNvPr id="4" name="文本占位符 3"/>
          <p:cNvSpPr>
            <a:spLocks noGrp="1"/>
          </p:cNvSpPr>
          <p:nvPr>
            <p:ph type="body" sz="quarter" idx="13"/>
          </p:nvPr>
        </p:nvSpPr>
        <p:spPr/>
        <p:txBody>
          <a:bodyPr/>
          <a:lstStyle/>
          <a:p>
            <a:endParaRPr lang="zh-CN" altLang="en-US"/>
          </a:p>
        </p:txBody>
      </p:sp>
      <p:pic>
        <p:nvPicPr>
          <p:cNvPr id="5" name="Picture 2" descr="http://211.67.81.35/jpkc/2008sxj/zhaosuping/kecheng/pic/2-3-3.GIF"/>
          <p:cNvPicPr>
            <a:picLocks noChangeAspect="1" noChangeArrowheads="1"/>
          </p:cNvPicPr>
          <p:nvPr/>
        </p:nvPicPr>
        <p:blipFill>
          <a:blip r:embed="rId2" cstate="print"/>
          <a:srcRect/>
          <a:stretch>
            <a:fillRect/>
          </a:stretch>
        </p:blipFill>
        <p:spPr bwMode="auto">
          <a:xfrm>
            <a:off x="539552" y="1340768"/>
            <a:ext cx="7843230" cy="4536504"/>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2014年9月15日11时56分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25</a:t>
            </a:fld>
            <a:endParaRPr lang="zh-CN" altLang="en-US"/>
          </a:p>
        </p:txBody>
      </p:sp>
      <p:sp>
        <p:nvSpPr>
          <p:cNvPr id="4" name="文本占位符 3"/>
          <p:cNvSpPr>
            <a:spLocks noGrp="1"/>
          </p:cNvSpPr>
          <p:nvPr>
            <p:ph type="body" sz="quarter" idx="13"/>
          </p:nvPr>
        </p:nvSpPr>
        <p:spPr>
          <a:xfrm>
            <a:off x="251520" y="692150"/>
            <a:ext cx="8712967" cy="5400675"/>
          </a:xfrm>
        </p:spPr>
        <p:txBody>
          <a:bodyPr>
            <a:normAutofit lnSpcReduction="10000"/>
          </a:bodyPr>
          <a:lstStyle/>
          <a:p>
            <a:pPr algn="just">
              <a:lnSpc>
                <a:spcPct val="120000"/>
              </a:lnSpc>
              <a:spcBef>
                <a:spcPct val="50000"/>
              </a:spcBef>
            </a:pPr>
            <a:r>
              <a:rPr lang="en-US" altLang="zh-CN" b="1" dirty="0" smtClean="0"/>
              <a:t>2.4.1</a:t>
            </a:r>
            <a:r>
              <a:rPr lang="zh-CN" altLang="en-US" b="1" dirty="0" smtClean="0"/>
              <a:t>　生产者</a:t>
            </a:r>
            <a:r>
              <a:rPr lang="en-US" altLang="zh-CN" b="1" dirty="0" smtClean="0">
                <a:latin typeface="Courier New" pitchFamily="49" charset="0"/>
              </a:rPr>
              <a:t>—</a:t>
            </a:r>
            <a:r>
              <a:rPr lang="zh-CN" altLang="en-US" b="1" dirty="0" smtClean="0"/>
              <a:t>消费者问题</a:t>
            </a:r>
          </a:p>
          <a:p>
            <a:pPr algn="just">
              <a:lnSpc>
                <a:spcPct val="120000"/>
              </a:lnSpc>
              <a:spcBef>
                <a:spcPct val="50000"/>
              </a:spcBef>
            </a:pPr>
            <a:r>
              <a:rPr lang="zh-CN" altLang="en-US" b="1" dirty="0" smtClean="0"/>
              <a:t>　　</a:t>
            </a:r>
            <a:r>
              <a:rPr lang="en-US" altLang="zh-CN" b="1" dirty="0" smtClean="0"/>
              <a:t>1</a:t>
            </a:r>
            <a:r>
              <a:rPr lang="zh-CN" altLang="en-US" b="1" dirty="0" smtClean="0"/>
              <a:t>．利用记录型信号量解决生产者</a:t>
            </a:r>
            <a:r>
              <a:rPr lang="en-US" altLang="zh-CN" b="1" dirty="0" smtClean="0">
                <a:latin typeface="Courier New" pitchFamily="49" charset="0"/>
              </a:rPr>
              <a:t>—</a:t>
            </a:r>
            <a:r>
              <a:rPr lang="zh-CN" altLang="en-US" b="1" dirty="0" smtClean="0"/>
              <a:t>消费者问题</a:t>
            </a:r>
          </a:p>
          <a:p>
            <a:pPr marL="0" indent="0">
              <a:lnSpc>
                <a:spcPct val="120000"/>
              </a:lnSpc>
              <a:spcBef>
                <a:spcPct val="50000"/>
              </a:spcBef>
            </a:pPr>
            <a:r>
              <a:rPr lang="zh-CN" altLang="en-US" dirty="0" smtClean="0"/>
              <a:t>　　假定在生产者和消费者之间的公用缓冲池中，具有</a:t>
            </a:r>
            <a:r>
              <a:rPr lang="en-US" altLang="zh-CN" dirty="0" smtClean="0"/>
              <a:t>n</a:t>
            </a:r>
            <a:r>
              <a:rPr lang="zh-CN" altLang="en-US" dirty="0" smtClean="0"/>
              <a:t>个缓冲区，这时可利用互斥信号量</a:t>
            </a:r>
            <a:r>
              <a:rPr lang="en-US" altLang="zh-CN" dirty="0" err="1" smtClean="0"/>
              <a:t>mutex</a:t>
            </a:r>
            <a:r>
              <a:rPr lang="zh-CN" altLang="en-US" dirty="0" smtClean="0"/>
              <a:t>实现诸进程对缓冲池的互斥使用。利用信号量</a:t>
            </a:r>
            <a:r>
              <a:rPr lang="en-US" altLang="zh-CN" dirty="0" smtClean="0"/>
              <a:t>empty</a:t>
            </a:r>
            <a:r>
              <a:rPr lang="zh-CN" altLang="en-US" dirty="0" smtClean="0"/>
              <a:t>和</a:t>
            </a:r>
            <a:r>
              <a:rPr lang="en-US" altLang="zh-CN" dirty="0" smtClean="0"/>
              <a:t>full</a:t>
            </a:r>
            <a:r>
              <a:rPr lang="zh-CN" altLang="en-US" dirty="0" smtClean="0"/>
              <a:t>分别表示缓冲池中空缓冲区和满缓冲区的数量。又假定这些生产者和消费者相互等效，只要缓冲池未满，生产者便可将消息送入缓冲池；只要缓冲池未空，消费者便可从缓冲池中取走一个消息。对生产者</a:t>
            </a:r>
            <a:r>
              <a:rPr lang="en-US" altLang="zh-CN" dirty="0" smtClean="0"/>
              <a:t>—</a:t>
            </a:r>
            <a:r>
              <a:rPr lang="zh-CN" altLang="en-US" dirty="0" smtClean="0"/>
              <a:t>消费者问题可描述如下</a:t>
            </a:r>
            <a:r>
              <a:rPr lang="en-US" altLang="zh-CN" dirty="0" smtClean="0"/>
              <a:t>: </a:t>
            </a:r>
            <a:endParaRPr lang="en-US" altLang="zh-C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2014年9月15日11时57分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26</a:t>
            </a:fld>
            <a:endParaRPr lang="zh-CN" altLang="en-US"/>
          </a:p>
        </p:txBody>
      </p:sp>
      <p:sp>
        <p:nvSpPr>
          <p:cNvPr id="4" name="文本占位符 3"/>
          <p:cNvSpPr>
            <a:spLocks noGrp="1"/>
          </p:cNvSpPr>
          <p:nvPr>
            <p:ph type="body" sz="quarter" idx="13"/>
          </p:nvPr>
        </p:nvSpPr>
        <p:spPr/>
        <p:txBody>
          <a:bodyPr>
            <a:normAutofit/>
          </a:bodyPr>
          <a:lstStyle/>
          <a:p>
            <a:pPr>
              <a:lnSpc>
                <a:spcPct val="130000"/>
              </a:lnSpc>
            </a:pPr>
            <a:r>
              <a:rPr lang="en-US" altLang="zh-CN" dirty="0" err="1" smtClean="0">
                <a:latin typeface="Times New Roman" pitchFamily="18" charset="0"/>
                <a:cs typeface="Times New Roman" pitchFamily="18" charset="0"/>
              </a:rPr>
              <a:t>Var</a:t>
            </a:r>
            <a:r>
              <a:rPr lang="en-US" altLang="zh-CN" dirty="0" smtClean="0">
                <a:latin typeface="Times New Roman" pitchFamily="18" charset="0"/>
                <a:cs typeface="Times New Roman" pitchFamily="18" charset="0"/>
              </a:rPr>
              <a:t> </a:t>
            </a:r>
            <a:r>
              <a:rPr lang="en-US" altLang="zh-CN" dirty="0" err="1" smtClean="0">
                <a:latin typeface="Times New Roman" pitchFamily="18" charset="0"/>
                <a:cs typeface="Times New Roman" pitchFamily="18" charset="0"/>
              </a:rPr>
              <a:t>mutex</a:t>
            </a:r>
            <a:r>
              <a:rPr lang="zh-CN" altLang="en-US" dirty="0" smtClean="0">
                <a:latin typeface="Times New Roman" pitchFamily="18" charset="0"/>
                <a:cs typeface="Times New Roman" pitchFamily="18" charset="0"/>
              </a:rPr>
              <a:t>，</a:t>
            </a:r>
            <a:r>
              <a:rPr lang="en-US" altLang="zh-CN" dirty="0" smtClean="0">
                <a:latin typeface="Times New Roman" pitchFamily="18" charset="0"/>
                <a:cs typeface="Times New Roman" pitchFamily="18" charset="0"/>
              </a:rPr>
              <a:t>empty</a:t>
            </a:r>
            <a:r>
              <a:rPr lang="zh-CN" altLang="en-US" dirty="0" smtClean="0">
                <a:latin typeface="Times New Roman" pitchFamily="18" charset="0"/>
                <a:cs typeface="Times New Roman" pitchFamily="18" charset="0"/>
              </a:rPr>
              <a:t>，</a:t>
            </a:r>
            <a:r>
              <a:rPr lang="en-US" altLang="zh-CN" dirty="0" smtClean="0">
                <a:latin typeface="Times New Roman" pitchFamily="18" charset="0"/>
                <a:cs typeface="Times New Roman" pitchFamily="18" charset="0"/>
              </a:rPr>
              <a:t>full: semaphore:=1,n,0</a:t>
            </a:r>
            <a:r>
              <a:rPr lang="zh-CN" altLang="en-US" dirty="0" smtClean="0">
                <a:latin typeface="Times New Roman" pitchFamily="18" charset="0"/>
                <a:cs typeface="Times New Roman" pitchFamily="18" charset="0"/>
              </a:rPr>
              <a:t>；</a:t>
            </a:r>
          </a:p>
          <a:p>
            <a:pPr>
              <a:lnSpc>
                <a:spcPct val="130000"/>
              </a:lnSpc>
            </a:pPr>
            <a:r>
              <a:rPr lang="zh-CN" altLang="en-US" dirty="0" smtClean="0">
                <a:latin typeface="Times New Roman" pitchFamily="18" charset="0"/>
                <a:cs typeface="Times New Roman" pitchFamily="18" charset="0"/>
              </a:rPr>
              <a:t>　　</a:t>
            </a:r>
            <a:r>
              <a:rPr lang="en-US" altLang="zh-CN" dirty="0" err="1" smtClean="0">
                <a:latin typeface="Times New Roman" pitchFamily="18" charset="0"/>
                <a:cs typeface="Times New Roman" pitchFamily="18" charset="0"/>
              </a:rPr>
              <a:t>buffer:array</a:t>
            </a:r>
            <a:r>
              <a:rPr lang="en-US" altLang="zh-CN" dirty="0" smtClean="0">
                <a:latin typeface="Times New Roman" pitchFamily="18" charset="0"/>
                <a:cs typeface="Times New Roman" pitchFamily="18" charset="0"/>
              </a:rPr>
              <a:t>[0</a:t>
            </a:r>
            <a:r>
              <a:rPr lang="zh-CN" altLang="en-US" dirty="0" smtClean="0">
                <a:latin typeface="Times New Roman" pitchFamily="18" charset="0"/>
                <a:cs typeface="Times New Roman" pitchFamily="18" charset="0"/>
              </a:rPr>
              <a:t>，</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a:t>
            </a:r>
            <a:r>
              <a:rPr lang="en-US" altLang="zh-CN" dirty="0" smtClean="0">
                <a:latin typeface="Times New Roman" pitchFamily="18" charset="0"/>
                <a:cs typeface="Times New Roman" pitchFamily="18" charset="0"/>
              </a:rPr>
              <a:t>n-1] of item</a:t>
            </a:r>
            <a:r>
              <a:rPr lang="zh-CN" altLang="en-US" dirty="0" smtClean="0">
                <a:latin typeface="Times New Roman" pitchFamily="18" charset="0"/>
                <a:cs typeface="Times New Roman" pitchFamily="18" charset="0"/>
              </a:rPr>
              <a:t>；</a:t>
            </a:r>
          </a:p>
          <a:p>
            <a:pPr>
              <a:lnSpc>
                <a:spcPct val="130000"/>
              </a:lnSpc>
            </a:pPr>
            <a:r>
              <a:rPr lang="zh-CN" altLang="en-US"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in</a:t>
            </a:r>
            <a:r>
              <a:rPr lang="zh-CN" altLang="en-US" dirty="0" smtClean="0">
                <a:latin typeface="Times New Roman" pitchFamily="18" charset="0"/>
                <a:cs typeface="Times New Roman" pitchFamily="18" charset="0"/>
              </a:rPr>
              <a:t>，</a:t>
            </a:r>
            <a:r>
              <a:rPr lang="en-US" altLang="zh-CN" dirty="0" smtClean="0">
                <a:latin typeface="Times New Roman" pitchFamily="18" charset="0"/>
                <a:cs typeface="Times New Roman" pitchFamily="18" charset="0"/>
              </a:rPr>
              <a:t>out:  integer:=0</a:t>
            </a:r>
            <a:r>
              <a:rPr lang="zh-CN" altLang="en-US" dirty="0" smtClean="0">
                <a:latin typeface="Times New Roman" pitchFamily="18" charset="0"/>
                <a:cs typeface="Times New Roman" pitchFamily="18" charset="0"/>
              </a:rPr>
              <a:t>，</a:t>
            </a:r>
            <a:r>
              <a:rPr lang="en-US" altLang="zh-CN" dirty="0" smtClean="0">
                <a:latin typeface="Times New Roman" pitchFamily="18" charset="0"/>
                <a:cs typeface="Times New Roman" pitchFamily="18" charset="0"/>
              </a:rPr>
              <a:t>0</a:t>
            </a:r>
            <a:r>
              <a:rPr lang="zh-CN" altLang="en-US" dirty="0" smtClean="0">
                <a:latin typeface="Times New Roman" pitchFamily="18" charset="0"/>
                <a:cs typeface="Times New Roman" pitchFamily="18" charset="0"/>
              </a:rPr>
              <a:t>；</a:t>
            </a:r>
          </a:p>
          <a:p>
            <a:pPr>
              <a:lnSpc>
                <a:spcPct val="130000"/>
              </a:lnSpc>
            </a:pPr>
            <a:r>
              <a:rPr lang="zh-CN" altLang="en-US"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begin</a:t>
            </a:r>
          </a:p>
          <a:p>
            <a:pPr>
              <a:lnSpc>
                <a:spcPct val="130000"/>
              </a:lnSpc>
            </a:pPr>
            <a:r>
              <a:rPr lang="zh-CN" altLang="en-US" dirty="0" smtClean="0">
                <a:latin typeface="Times New Roman" pitchFamily="18" charset="0"/>
                <a:cs typeface="Times New Roman" pitchFamily="18" charset="0"/>
              </a:rPr>
              <a:t>　　　</a:t>
            </a:r>
            <a:r>
              <a:rPr lang="en-US" altLang="zh-CN" dirty="0" err="1" smtClean="0">
                <a:latin typeface="Times New Roman" pitchFamily="18" charset="0"/>
                <a:cs typeface="Times New Roman" pitchFamily="18" charset="0"/>
              </a:rPr>
              <a:t>parbegin</a:t>
            </a:r>
            <a:endParaRPr lang="en-US" altLang="zh-CN" dirty="0" smtClean="0">
              <a:latin typeface="Times New Roman" pitchFamily="18" charset="0"/>
              <a:cs typeface="Times New Roman" pitchFamily="18" charset="0"/>
            </a:endParaRPr>
          </a:p>
          <a:p>
            <a:pPr>
              <a:lnSpc>
                <a:spcPct val="130000"/>
              </a:lnSpc>
            </a:pPr>
            <a:r>
              <a:rPr lang="zh-CN" altLang="en-US" dirty="0" smtClean="0">
                <a:latin typeface="Times New Roman" pitchFamily="18" charset="0"/>
                <a:cs typeface="Times New Roman" pitchFamily="18" charset="0"/>
              </a:rPr>
              <a:t>　　　</a:t>
            </a:r>
            <a:endParaRPr lang="zh-CN" alt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2014年9月15日11时57分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27</a:t>
            </a:fld>
            <a:endParaRPr lang="zh-CN" altLang="en-US"/>
          </a:p>
        </p:txBody>
      </p:sp>
      <p:sp>
        <p:nvSpPr>
          <p:cNvPr id="4" name="文本占位符 3"/>
          <p:cNvSpPr>
            <a:spLocks noGrp="1"/>
          </p:cNvSpPr>
          <p:nvPr>
            <p:ph type="body" sz="quarter" idx="13"/>
          </p:nvPr>
        </p:nvSpPr>
        <p:spPr>
          <a:xfrm>
            <a:off x="468313" y="404664"/>
            <a:ext cx="8207375" cy="6453336"/>
          </a:xfrm>
        </p:spPr>
        <p:txBody>
          <a:bodyPr>
            <a:normAutofit fontScale="85000" lnSpcReduction="20000"/>
          </a:bodyPr>
          <a:lstStyle/>
          <a:p>
            <a:pPr>
              <a:lnSpc>
                <a:spcPct val="130000"/>
              </a:lnSpc>
            </a:pPr>
            <a:r>
              <a:rPr lang="en-US" altLang="zh-CN" dirty="0" err="1" smtClean="0">
                <a:latin typeface="Times New Roman" pitchFamily="18" charset="0"/>
                <a:cs typeface="Times New Roman" pitchFamily="18" charset="0"/>
              </a:rPr>
              <a:t>proceducer</a:t>
            </a:r>
            <a:r>
              <a:rPr lang="en-US" altLang="zh-CN" dirty="0" smtClean="0">
                <a:latin typeface="Times New Roman" pitchFamily="18" charset="0"/>
                <a:cs typeface="Times New Roman" pitchFamily="18" charset="0"/>
              </a:rPr>
              <a:t>:  begin</a:t>
            </a:r>
          </a:p>
          <a:p>
            <a:pPr>
              <a:lnSpc>
                <a:spcPct val="130000"/>
              </a:lnSpc>
            </a:pPr>
            <a:r>
              <a:rPr lang="zh-CN" altLang="en-US"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repeat</a:t>
            </a:r>
          </a:p>
          <a:p>
            <a:pPr>
              <a:lnSpc>
                <a:spcPct val="130000"/>
              </a:lnSpc>
            </a:pPr>
            <a:r>
              <a:rPr lang="zh-CN" altLang="en-US"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a:t>
            </a:r>
            <a:endParaRPr lang="zh-CN" altLang="en-US" dirty="0" smtClean="0">
              <a:latin typeface="Times New Roman" pitchFamily="18" charset="0"/>
              <a:cs typeface="Times New Roman" pitchFamily="18" charset="0"/>
            </a:endParaRPr>
          </a:p>
          <a:p>
            <a:pPr>
              <a:lnSpc>
                <a:spcPct val="130000"/>
              </a:lnSpc>
            </a:pPr>
            <a:r>
              <a:rPr lang="zh-CN" altLang="en-US"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producer an item </a:t>
            </a:r>
            <a:r>
              <a:rPr lang="en-US" altLang="zh-CN" dirty="0" err="1" smtClean="0">
                <a:latin typeface="Times New Roman" pitchFamily="18" charset="0"/>
                <a:cs typeface="Times New Roman" pitchFamily="18" charset="0"/>
              </a:rPr>
              <a:t>nextp</a:t>
            </a:r>
            <a:r>
              <a:rPr lang="zh-CN" altLang="en-US" dirty="0" smtClean="0">
                <a:latin typeface="Times New Roman" pitchFamily="18" charset="0"/>
                <a:cs typeface="Times New Roman" pitchFamily="18" charset="0"/>
              </a:rPr>
              <a:t>；</a:t>
            </a:r>
          </a:p>
          <a:p>
            <a:pPr>
              <a:lnSpc>
                <a:spcPct val="130000"/>
              </a:lnSpc>
            </a:pPr>
            <a:r>
              <a:rPr lang="zh-CN" altLang="en-US"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　　　</a:t>
            </a:r>
          </a:p>
          <a:p>
            <a:pPr>
              <a:lnSpc>
                <a:spcPct val="130000"/>
              </a:lnSpc>
            </a:pPr>
            <a:r>
              <a:rPr lang="zh-CN" altLang="en-US"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wait(empty)</a:t>
            </a:r>
            <a:r>
              <a:rPr lang="zh-CN" altLang="en-US" dirty="0" smtClean="0">
                <a:latin typeface="Times New Roman" pitchFamily="18" charset="0"/>
                <a:cs typeface="Times New Roman" pitchFamily="18" charset="0"/>
              </a:rPr>
              <a:t>；</a:t>
            </a:r>
            <a:endParaRPr lang="en-US" altLang="zh-CN" dirty="0" smtClean="0">
              <a:latin typeface="Times New Roman" pitchFamily="18" charset="0"/>
              <a:cs typeface="Times New Roman" pitchFamily="18" charset="0"/>
            </a:endParaRPr>
          </a:p>
          <a:p>
            <a:pPr>
              <a:lnSpc>
                <a:spcPct val="130000"/>
              </a:lnSpc>
            </a:pPr>
            <a:r>
              <a:rPr lang="en-US" altLang="zh-CN" dirty="0" smtClean="0">
                <a:latin typeface="Times New Roman" pitchFamily="18" charset="0"/>
                <a:cs typeface="Times New Roman" pitchFamily="18" charset="0"/>
              </a:rPr>
              <a:t>                                    wait(</a:t>
            </a:r>
            <a:r>
              <a:rPr lang="en-US" altLang="zh-CN" dirty="0" err="1" smtClean="0">
                <a:latin typeface="Times New Roman" pitchFamily="18" charset="0"/>
                <a:cs typeface="Times New Roman" pitchFamily="18" charset="0"/>
              </a:rPr>
              <a:t>mutex</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a:t>
            </a:r>
          </a:p>
          <a:p>
            <a:pPr>
              <a:lnSpc>
                <a:spcPct val="130000"/>
              </a:lnSpc>
            </a:pPr>
            <a:r>
              <a:rPr lang="zh-CN" altLang="en-US"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buffer(in):=</a:t>
            </a:r>
            <a:r>
              <a:rPr lang="en-US" altLang="zh-CN" dirty="0" err="1" smtClean="0">
                <a:latin typeface="Times New Roman" pitchFamily="18" charset="0"/>
                <a:cs typeface="Times New Roman" pitchFamily="18" charset="0"/>
              </a:rPr>
              <a:t>nextp</a:t>
            </a:r>
            <a:r>
              <a:rPr lang="zh-CN" altLang="en-US" dirty="0" smtClean="0">
                <a:latin typeface="Times New Roman" pitchFamily="18" charset="0"/>
                <a:cs typeface="Times New Roman" pitchFamily="18" charset="0"/>
              </a:rPr>
              <a:t>；</a:t>
            </a:r>
          </a:p>
          <a:p>
            <a:pPr>
              <a:lnSpc>
                <a:spcPct val="130000"/>
              </a:lnSpc>
            </a:pPr>
            <a:r>
              <a:rPr lang="zh-CN" altLang="en-US"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in:=(in+1) mod n</a:t>
            </a:r>
            <a:r>
              <a:rPr lang="zh-CN" altLang="en-US" dirty="0" smtClean="0">
                <a:latin typeface="Times New Roman" pitchFamily="18" charset="0"/>
                <a:cs typeface="Times New Roman" pitchFamily="18" charset="0"/>
              </a:rPr>
              <a:t>；</a:t>
            </a:r>
          </a:p>
          <a:p>
            <a:pPr>
              <a:lnSpc>
                <a:spcPct val="130000"/>
              </a:lnSpc>
            </a:pPr>
            <a:r>
              <a:rPr lang="zh-CN" altLang="en-US"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signal(</a:t>
            </a:r>
            <a:r>
              <a:rPr lang="en-US" altLang="zh-CN" dirty="0" err="1" smtClean="0">
                <a:latin typeface="Times New Roman" pitchFamily="18" charset="0"/>
                <a:cs typeface="Times New Roman" pitchFamily="18" charset="0"/>
              </a:rPr>
              <a:t>mutex</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a:t>
            </a:r>
          </a:p>
          <a:p>
            <a:pPr>
              <a:lnSpc>
                <a:spcPct val="130000"/>
              </a:lnSpc>
            </a:pPr>
            <a:r>
              <a:rPr lang="zh-CN" altLang="en-US"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signal(full)</a:t>
            </a:r>
            <a:r>
              <a:rPr lang="zh-CN" altLang="en-US" dirty="0" smtClean="0">
                <a:latin typeface="Times New Roman" pitchFamily="18" charset="0"/>
                <a:cs typeface="Times New Roman" pitchFamily="18" charset="0"/>
              </a:rPr>
              <a:t>；</a:t>
            </a:r>
          </a:p>
          <a:p>
            <a:pPr>
              <a:lnSpc>
                <a:spcPct val="130000"/>
              </a:lnSpc>
            </a:pPr>
            <a:r>
              <a:rPr lang="zh-CN" altLang="en-US"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until false</a:t>
            </a:r>
            <a:r>
              <a:rPr lang="zh-CN" altLang="en-US" dirty="0" smtClean="0">
                <a:latin typeface="Times New Roman" pitchFamily="18" charset="0"/>
                <a:cs typeface="Times New Roman" pitchFamily="18" charset="0"/>
              </a:rPr>
              <a:t>；</a:t>
            </a:r>
          </a:p>
          <a:p>
            <a:pPr>
              <a:lnSpc>
                <a:spcPct val="130000"/>
              </a:lnSpc>
            </a:pPr>
            <a:r>
              <a:rPr lang="zh-CN" altLang="en-US"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end</a:t>
            </a:r>
          </a:p>
          <a:p>
            <a:pPr>
              <a:lnSpc>
                <a:spcPct val="130000"/>
              </a:lnSpc>
            </a:pPr>
            <a:endParaRPr lang="zh-CN" altLang="en-US" dirty="0">
              <a:latin typeface="Times New Roman" pitchFamily="18" charset="0"/>
              <a:cs typeface="Times New Roman" pitchFamily="18" charset="0"/>
            </a:endParaRPr>
          </a:p>
        </p:txBody>
      </p:sp>
      <p:sp>
        <p:nvSpPr>
          <p:cNvPr id="5" name="Rectangle 1029"/>
          <p:cNvSpPr>
            <a:spLocks noChangeArrowheads="1"/>
          </p:cNvSpPr>
          <p:nvPr/>
        </p:nvSpPr>
        <p:spPr bwMode="auto">
          <a:xfrm>
            <a:off x="3203848" y="2852936"/>
            <a:ext cx="2160240" cy="936104"/>
          </a:xfrm>
          <a:prstGeom prst="rect">
            <a:avLst/>
          </a:prstGeom>
          <a:noFill/>
          <a:ln w="28575">
            <a:solidFill>
              <a:srgbClr val="FF0000"/>
            </a:solidFill>
            <a:miter lim="800000"/>
            <a:headEnd/>
            <a:tailEnd/>
          </a:ln>
        </p:spPr>
        <p:txBody>
          <a:bodyPr wrap="none" anchor="ctr"/>
          <a:lstStyle/>
          <a:p>
            <a:endParaRPr lang="zh-CN" altLang="en-US"/>
          </a:p>
        </p:txBody>
      </p:sp>
      <p:sp>
        <p:nvSpPr>
          <p:cNvPr id="6" name="Rectangle 1029"/>
          <p:cNvSpPr>
            <a:spLocks noChangeArrowheads="1"/>
          </p:cNvSpPr>
          <p:nvPr/>
        </p:nvSpPr>
        <p:spPr bwMode="auto">
          <a:xfrm>
            <a:off x="3203848" y="4797152"/>
            <a:ext cx="2160240" cy="936104"/>
          </a:xfrm>
          <a:prstGeom prst="rect">
            <a:avLst/>
          </a:prstGeom>
          <a:noFill/>
          <a:ln w="28575">
            <a:solidFill>
              <a:srgbClr val="FF0000"/>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2014年9月15日11时57分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28</a:t>
            </a:fld>
            <a:endParaRPr lang="zh-CN" altLang="en-US"/>
          </a:p>
        </p:txBody>
      </p:sp>
      <p:sp>
        <p:nvSpPr>
          <p:cNvPr id="4" name="文本占位符 3"/>
          <p:cNvSpPr>
            <a:spLocks noGrp="1"/>
          </p:cNvSpPr>
          <p:nvPr>
            <p:ph type="body" sz="quarter" idx="13"/>
          </p:nvPr>
        </p:nvSpPr>
        <p:spPr>
          <a:xfrm>
            <a:off x="468313" y="404664"/>
            <a:ext cx="8207375" cy="6336704"/>
          </a:xfrm>
        </p:spPr>
        <p:txBody>
          <a:bodyPr>
            <a:normAutofit fontScale="92500" lnSpcReduction="10000"/>
          </a:bodyPr>
          <a:lstStyle/>
          <a:p>
            <a:pPr>
              <a:lnSpc>
                <a:spcPct val="130000"/>
              </a:lnSpc>
            </a:pPr>
            <a:r>
              <a:rPr lang="en-US" altLang="zh-CN" dirty="0" smtClean="0">
                <a:latin typeface="Times New Roman" pitchFamily="18" charset="0"/>
                <a:cs typeface="Times New Roman" pitchFamily="18" charset="0"/>
              </a:rPr>
              <a:t>consumer:  begin</a:t>
            </a:r>
          </a:p>
          <a:p>
            <a:pPr>
              <a:lnSpc>
                <a:spcPct val="130000"/>
              </a:lnSpc>
            </a:pPr>
            <a:r>
              <a:rPr lang="zh-CN" altLang="en-US"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repeat</a:t>
            </a:r>
          </a:p>
          <a:p>
            <a:pPr>
              <a:lnSpc>
                <a:spcPct val="130000"/>
              </a:lnSpc>
            </a:pPr>
            <a:r>
              <a:rPr lang="zh-CN" altLang="en-US"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wait(full)</a:t>
            </a:r>
            <a:r>
              <a:rPr lang="zh-CN" altLang="en-US" dirty="0" smtClean="0">
                <a:latin typeface="Times New Roman" pitchFamily="18" charset="0"/>
                <a:cs typeface="Times New Roman" pitchFamily="18" charset="0"/>
              </a:rPr>
              <a:t>；</a:t>
            </a:r>
          </a:p>
          <a:p>
            <a:pPr>
              <a:lnSpc>
                <a:spcPct val="130000"/>
              </a:lnSpc>
            </a:pPr>
            <a:r>
              <a:rPr lang="zh-CN" altLang="en-US"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wait(</a:t>
            </a:r>
            <a:r>
              <a:rPr lang="en-US" altLang="zh-CN" dirty="0" err="1" smtClean="0">
                <a:latin typeface="Times New Roman" pitchFamily="18" charset="0"/>
                <a:cs typeface="Times New Roman" pitchFamily="18" charset="0"/>
              </a:rPr>
              <a:t>mutex</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a:t>
            </a:r>
          </a:p>
          <a:p>
            <a:pPr>
              <a:lnSpc>
                <a:spcPct val="130000"/>
              </a:lnSpc>
            </a:pPr>
            <a:r>
              <a:rPr lang="zh-CN" altLang="en-US" dirty="0" smtClean="0">
                <a:latin typeface="Times New Roman" pitchFamily="18" charset="0"/>
                <a:cs typeface="Times New Roman" pitchFamily="18" charset="0"/>
              </a:rPr>
              <a:t>　　　　　　　　　　</a:t>
            </a:r>
            <a:r>
              <a:rPr lang="en-US" altLang="zh-CN" dirty="0" err="1" smtClean="0">
                <a:latin typeface="Times New Roman" pitchFamily="18" charset="0"/>
                <a:cs typeface="Times New Roman" pitchFamily="18" charset="0"/>
              </a:rPr>
              <a:t>nextc</a:t>
            </a:r>
            <a:r>
              <a:rPr lang="en-US" altLang="zh-CN" dirty="0" smtClean="0">
                <a:latin typeface="Times New Roman" pitchFamily="18" charset="0"/>
                <a:cs typeface="Times New Roman" pitchFamily="18" charset="0"/>
              </a:rPr>
              <a:t>:=buffer(out)</a:t>
            </a:r>
            <a:r>
              <a:rPr lang="zh-CN" altLang="en-US" dirty="0" smtClean="0">
                <a:latin typeface="Times New Roman" pitchFamily="18" charset="0"/>
                <a:cs typeface="Times New Roman" pitchFamily="18" charset="0"/>
              </a:rPr>
              <a:t>； </a:t>
            </a:r>
          </a:p>
          <a:p>
            <a:pPr>
              <a:lnSpc>
                <a:spcPct val="140000"/>
              </a:lnSpc>
            </a:pPr>
            <a:r>
              <a:rPr lang="en-US" altLang="zh-CN" dirty="0" smtClean="0">
                <a:latin typeface="Times New Roman" pitchFamily="18" charset="0"/>
                <a:cs typeface="Times New Roman" pitchFamily="18" charset="0"/>
              </a:rPr>
              <a:t>				       out:=(out+1) mod n</a:t>
            </a:r>
            <a:r>
              <a:rPr lang="zh-CN" altLang="en-US" dirty="0" smtClean="0">
                <a:latin typeface="Times New Roman" pitchFamily="18" charset="0"/>
                <a:cs typeface="Times New Roman" pitchFamily="18" charset="0"/>
              </a:rPr>
              <a:t>；</a:t>
            </a:r>
          </a:p>
          <a:p>
            <a:pPr>
              <a:lnSpc>
                <a:spcPct val="140000"/>
              </a:lnSpc>
            </a:pPr>
            <a:r>
              <a:rPr lang="zh-CN" altLang="en-US"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signal(</a:t>
            </a:r>
            <a:r>
              <a:rPr lang="en-US" altLang="zh-CN" dirty="0" err="1" smtClean="0">
                <a:latin typeface="Times New Roman" pitchFamily="18" charset="0"/>
                <a:cs typeface="Times New Roman" pitchFamily="18" charset="0"/>
              </a:rPr>
              <a:t>mutex</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a:t>
            </a:r>
          </a:p>
          <a:p>
            <a:pPr>
              <a:lnSpc>
                <a:spcPct val="140000"/>
              </a:lnSpc>
            </a:pPr>
            <a:r>
              <a:rPr lang="zh-CN" altLang="en-US"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signal(empty)</a:t>
            </a:r>
            <a:r>
              <a:rPr lang="zh-CN" altLang="en-US" dirty="0" smtClean="0">
                <a:latin typeface="Times New Roman" pitchFamily="18" charset="0"/>
                <a:cs typeface="Times New Roman" pitchFamily="18" charset="0"/>
              </a:rPr>
              <a:t>；</a:t>
            </a:r>
          </a:p>
          <a:p>
            <a:pPr>
              <a:lnSpc>
                <a:spcPct val="140000"/>
              </a:lnSpc>
            </a:pPr>
            <a:r>
              <a:rPr lang="zh-CN" altLang="en-US"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consumer the item in </a:t>
            </a:r>
            <a:r>
              <a:rPr lang="en-US" altLang="zh-CN" dirty="0" err="1" smtClean="0">
                <a:latin typeface="Times New Roman" pitchFamily="18" charset="0"/>
                <a:cs typeface="Times New Roman" pitchFamily="18" charset="0"/>
              </a:rPr>
              <a:t>nextc</a:t>
            </a:r>
            <a:r>
              <a:rPr lang="zh-CN" altLang="en-US" dirty="0" smtClean="0">
                <a:latin typeface="Times New Roman" pitchFamily="18" charset="0"/>
                <a:cs typeface="Times New Roman" pitchFamily="18" charset="0"/>
              </a:rPr>
              <a:t>；</a:t>
            </a:r>
          </a:p>
          <a:p>
            <a:pPr>
              <a:lnSpc>
                <a:spcPct val="140000"/>
              </a:lnSpc>
            </a:pPr>
            <a:r>
              <a:rPr lang="zh-CN" altLang="en-US"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until false</a:t>
            </a:r>
            <a:r>
              <a:rPr lang="zh-CN" altLang="en-US" dirty="0" smtClean="0">
                <a:latin typeface="Times New Roman" pitchFamily="18" charset="0"/>
                <a:cs typeface="Times New Roman" pitchFamily="18" charset="0"/>
              </a:rPr>
              <a:t>；</a:t>
            </a:r>
          </a:p>
          <a:p>
            <a:pPr>
              <a:lnSpc>
                <a:spcPct val="140000"/>
              </a:lnSpc>
            </a:pPr>
            <a:r>
              <a:rPr lang="zh-CN" altLang="en-US"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end</a:t>
            </a:r>
          </a:p>
          <a:p>
            <a:endParaRPr lang="zh-CN" altLang="en-US" dirty="0">
              <a:latin typeface="Times New Roman" pitchFamily="18" charset="0"/>
              <a:cs typeface="Times New Roman" pitchFamily="18" charset="0"/>
            </a:endParaRPr>
          </a:p>
        </p:txBody>
      </p:sp>
      <p:sp>
        <p:nvSpPr>
          <p:cNvPr id="5" name="Rectangle 1029"/>
          <p:cNvSpPr>
            <a:spLocks noChangeArrowheads="1"/>
          </p:cNvSpPr>
          <p:nvPr/>
        </p:nvSpPr>
        <p:spPr bwMode="auto">
          <a:xfrm>
            <a:off x="3635896" y="1628800"/>
            <a:ext cx="2304256" cy="1008112"/>
          </a:xfrm>
          <a:prstGeom prst="rect">
            <a:avLst/>
          </a:prstGeom>
          <a:noFill/>
          <a:ln w="28575">
            <a:solidFill>
              <a:srgbClr val="FF0000"/>
            </a:solidFill>
            <a:miter lim="800000"/>
            <a:headEnd/>
            <a:tailEnd/>
          </a:ln>
        </p:spPr>
        <p:txBody>
          <a:bodyPr wrap="none" anchor="ctr"/>
          <a:lstStyle/>
          <a:p>
            <a:endParaRPr lang="zh-CN" altLang="en-US"/>
          </a:p>
        </p:txBody>
      </p:sp>
      <p:sp>
        <p:nvSpPr>
          <p:cNvPr id="6" name="Rectangle 1029"/>
          <p:cNvSpPr>
            <a:spLocks noChangeArrowheads="1"/>
          </p:cNvSpPr>
          <p:nvPr/>
        </p:nvSpPr>
        <p:spPr bwMode="auto">
          <a:xfrm>
            <a:off x="3635896" y="3861048"/>
            <a:ext cx="2304256" cy="1152128"/>
          </a:xfrm>
          <a:prstGeom prst="rect">
            <a:avLst/>
          </a:prstGeom>
          <a:noFill/>
          <a:ln w="28575">
            <a:solidFill>
              <a:srgbClr val="FF0000"/>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2014年9月15日11时57分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29</a:t>
            </a:fld>
            <a:endParaRPr lang="zh-CN" altLang="en-US"/>
          </a:p>
        </p:txBody>
      </p:sp>
      <p:sp>
        <p:nvSpPr>
          <p:cNvPr id="4" name="文本占位符 3"/>
          <p:cNvSpPr>
            <a:spLocks noGrp="1"/>
          </p:cNvSpPr>
          <p:nvPr>
            <p:ph type="body" sz="quarter" idx="13"/>
          </p:nvPr>
        </p:nvSpPr>
        <p:spPr/>
        <p:txBody>
          <a:bodyPr/>
          <a:lstStyle/>
          <a:p>
            <a:r>
              <a:rPr lang="zh-CN" altLang="en-US" b="1" dirty="0" smtClean="0"/>
              <a:t>当堂练习</a:t>
            </a:r>
            <a:endParaRPr lang="en-US" altLang="zh-CN" b="1" dirty="0" smtClean="0"/>
          </a:p>
          <a:p>
            <a:endParaRPr lang="en-US" altLang="zh-CN" dirty="0" smtClean="0"/>
          </a:p>
          <a:p>
            <a:r>
              <a:rPr lang="zh-CN" altLang="en-US" dirty="0" smtClean="0"/>
              <a:t>（</a:t>
            </a:r>
            <a:r>
              <a:rPr lang="en-US" altLang="zh-CN" dirty="0" smtClean="0"/>
              <a:t>8</a:t>
            </a:r>
            <a:r>
              <a:rPr lang="zh-CN" altLang="en-US" dirty="0" smtClean="0"/>
              <a:t>分）某银行提供</a:t>
            </a:r>
            <a:r>
              <a:rPr lang="en-US" altLang="zh-CN" dirty="0" smtClean="0"/>
              <a:t>1</a:t>
            </a:r>
            <a:r>
              <a:rPr lang="zh-CN" altLang="en-US" dirty="0" smtClean="0"/>
              <a:t>个服务窗口和</a:t>
            </a:r>
            <a:r>
              <a:rPr lang="en-US" altLang="zh-CN" dirty="0" smtClean="0"/>
              <a:t>10</a:t>
            </a:r>
            <a:r>
              <a:rPr lang="zh-CN" altLang="en-US" dirty="0" smtClean="0"/>
              <a:t>个供顾客等待的座位。顾客到达银行时，若有空座位，则到取号机上领取一个号，等待叫号。取号机每次仅允许一位顾客使用。当营业员空闲时，通过叫号选取一位顾客，并为其服务。顾客和营业员的活动过程描述如下：</a:t>
            </a:r>
            <a:endParaRPr lang="zh-CN" altLang="en-US"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占位符 16" descr="进程.bmp"/>
          <p:cNvPicPr>
            <a:picLocks noGrp="1" noChangeAspect="1"/>
          </p:cNvPicPr>
          <p:nvPr>
            <p:ph type="pic" idx="1"/>
          </p:nvPr>
        </p:nvPicPr>
        <p:blipFill>
          <a:blip r:embed="rId3" cstate="print"/>
          <a:srcRect t="7694" b="7694"/>
          <a:stretch>
            <a:fillRect/>
          </a:stretch>
        </p:blipFill>
        <p:spPr/>
      </p:pic>
      <p:sp>
        <p:nvSpPr>
          <p:cNvPr id="9" name="文本占位符 8"/>
          <p:cNvSpPr>
            <a:spLocks noGrp="1"/>
          </p:cNvSpPr>
          <p:nvPr>
            <p:ph type="body" sz="half" idx="2"/>
          </p:nvPr>
        </p:nvSpPr>
        <p:spPr/>
        <p:txBody>
          <a:bodyPr>
            <a:normAutofit/>
          </a:bodyPr>
          <a:lstStyle/>
          <a:p>
            <a:r>
              <a:rPr lang="en-US" altLang="zh-CN" b="1" dirty="0" smtClean="0"/>
              <a:t>Win7</a:t>
            </a:r>
            <a:r>
              <a:rPr lang="zh-CN" altLang="en-US" b="1" dirty="0" smtClean="0"/>
              <a:t>中的进程</a:t>
            </a:r>
          </a:p>
        </p:txBody>
      </p:sp>
      <p:sp>
        <p:nvSpPr>
          <p:cNvPr id="5" name="日期占位符 4"/>
          <p:cNvSpPr>
            <a:spLocks noGrp="1"/>
          </p:cNvSpPr>
          <p:nvPr>
            <p:ph type="dt" sz="half" idx="10"/>
          </p:nvPr>
        </p:nvSpPr>
        <p:spPr/>
        <p:txBody>
          <a:bodyPr/>
          <a:lstStyle/>
          <a:p>
            <a:fld id="{83560600-CE13-4D95-9BBD-C31D501FD08C}" type="datetime8">
              <a:rPr lang="zh-CN" altLang="en-US" smtClean="0"/>
              <a:pPr/>
              <a:t>2014年9月15日11时56分</a:t>
            </a:fld>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3</a:t>
            </a:fld>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2014年9月15日11时57分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30</a:t>
            </a:fld>
            <a:endParaRPr lang="zh-CN" altLang="en-US"/>
          </a:p>
        </p:txBody>
      </p:sp>
      <p:sp>
        <p:nvSpPr>
          <p:cNvPr id="4" name="文本占位符 3"/>
          <p:cNvSpPr>
            <a:spLocks noGrp="1"/>
          </p:cNvSpPr>
          <p:nvPr>
            <p:ph type="body" sz="quarter" idx="13"/>
          </p:nvPr>
        </p:nvSpPr>
        <p:spPr>
          <a:xfrm>
            <a:off x="2195736" y="476672"/>
            <a:ext cx="6479952" cy="6048672"/>
          </a:xfrm>
        </p:spPr>
        <p:txBody>
          <a:bodyPr>
            <a:normAutofit fontScale="85000" lnSpcReduction="20000"/>
          </a:bodyPr>
          <a:lstStyle/>
          <a:p>
            <a:r>
              <a:rPr lang="en-US" altLang="zh-CN" dirty="0" err="1" smtClean="0">
                <a:latin typeface="Times New Roman" pitchFamily="18" charset="0"/>
                <a:cs typeface="Times New Roman" pitchFamily="18" charset="0"/>
              </a:rPr>
              <a:t>cobegin</a:t>
            </a:r>
            <a:endParaRPr lang="en-US" altLang="zh-CN" dirty="0" smtClean="0">
              <a:latin typeface="Times New Roman" pitchFamily="18" charset="0"/>
              <a:cs typeface="Times New Roman" pitchFamily="18" charset="0"/>
            </a:endParaRPr>
          </a:p>
          <a:p>
            <a:r>
              <a:rPr lang="en-US" altLang="zh-CN" dirty="0" smtClean="0">
                <a:latin typeface="Times New Roman" pitchFamily="18" charset="0"/>
                <a:cs typeface="Times New Roman" pitchFamily="18" charset="0"/>
              </a:rPr>
              <a:t>{</a:t>
            </a:r>
          </a:p>
          <a:p>
            <a:pPr lvl="1">
              <a:buNone/>
            </a:pPr>
            <a:r>
              <a:rPr lang="en-US" altLang="zh-CN" dirty="0" smtClean="0">
                <a:latin typeface="Times New Roman" pitchFamily="18" charset="0"/>
                <a:cs typeface="Times New Roman" pitchFamily="18" charset="0"/>
              </a:rPr>
              <a:t>process</a:t>
            </a:r>
            <a:r>
              <a:rPr lang="zh-CN" altLang="en-US" dirty="0" smtClean="0">
                <a:latin typeface="Times New Roman" pitchFamily="18" charset="0"/>
                <a:cs typeface="Times New Roman" pitchFamily="18" charset="0"/>
              </a:rPr>
              <a:t>顾客</a:t>
            </a:r>
            <a:r>
              <a:rPr lang="en-US" altLang="zh-CN" dirty="0" err="1" smtClean="0">
                <a:latin typeface="Times New Roman" pitchFamily="18" charset="0"/>
                <a:cs typeface="Times New Roman" pitchFamily="18" charset="0"/>
              </a:rPr>
              <a:t>i</a:t>
            </a:r>
            <a:endParaRPr lang="en-US" altLang="zh-CN" dirty="0" smtClean="0">
              <a:latin typeface="Times New Roman" pitchFamily="18" charset="0"/>
              <a:cs typeface="Times New Roman" pitchFamily="18" charset="0"/>
            </a:endParaRPr>
          </a:p>
          <a:p>
            <a:pPr lvl="1">
              <a:buNone/>
            </a:pPr>
            <a:r>
              <a:rPr lang="en-US" altLang="zh-CN" dirty="0" smtClean="0">
                <a:latin typeface="Times New Roman" pitchFamily="18" charset="0"/>
                <a:cs typeface="Times New Roman" pitchFamily="18" charset="0"/>
              </a:rPr>
              <a:t>{</a:t>
            </a:r>
          </a:p>
          <a:p>
            <a:pPr lvl="2">
              <a:buNone/>
            </a:pPr>
            <a:r>
              <a:rPr lang="zh-CN" altLang="en-US" dirty="0" smtClean="0">
                <a:latin typeface="Times New Roman" pitchFamily="18" charset="0"/>
                <a:cs typeface="Times New Roman" pitchFamily="18" charset="0"/>
              </a:rPr>
              <a:t>从取号机获取一个号码；</a:t>
            </a:r>
          </a:p>
          <a:p>
            <a:pPr lvl="2">
              <a:buNone/>
            </a:pPr>
            <a:r>
              <a:rPr lang="zh-CN" altLang="en-US" dirty="0" smtClean="0">
                <a:latin typeface="Times New Roman" pitchFamily="18" charset="0"/>
                <a:cs typeface="Times New Roman" pitchFamily="18" charset="0"/>
              </a:rPr>
              <a:t>等待叫号；</a:t>
            </a:r>
          </a:p>
          <a:p>
            <a:pPr lvl="2">
              <a:buNone/>
            </a:pPr>
            <a:r>
              <a:rPr lang="zh-CN" altLang="en-US" dirty="0" smtClean="0">
                <a:latin typeface="Times New Roman" pitchFamily="18" charset="0"/>
                <a:cs typeface="Times New Roman" pitchFamily="18" charset="0"/>
              </a:rPr>
              <a:t>获取服务；</a:t>
            </a:r>
          </a:p>
          <a:p>
            <a:pPr lvl="1">
              <a:buNone/>
            </a:pPr>
            <a:r>
              <a:rPr lang="en-US" altLang="zh-CN" dirty="0" smtClean="0">
                <a:latin typeface="Times New Roman" pitchFamily="18" charset="0"/>
                <a:cs typeface="Times New Roman" pitchFamily="18" charset="0"/>
              </a:rPr>
              <a:t>}</a:t>
            </a:r>
          </a:p>
          <a:p>
            <a:pPr lvl="1">
              <a:buNone/>
            </a:pPr>
            <a:r>
              <a:rPr lang="en-US" altLang="zh-CN" dirty="0" smtClean="0">
                <a:latin typeface="Times New Roman" pitchFamily="18" charset="0"/>
                <a:cs typeface="Times New Roman" pitchFamily="18" charset="0"/>
              </a:rPr>
              <a:t>process  </a:t>
            </a:r>
            <a:r>
              <a:rPr lang="zh-CN" altLang="en-US" dirty="0" smtClean="0">
                <a:latin typeface="Times New Roman" pitchFamily="18" charset="0"/>
                <a:cs typeface="Times New Roman" pitchFamily="18" charset="0"/>
              </a:rPr>
              <a:t>营业员</a:t>
            </a:r>
          </a:p>
          <a:p>
            <a:pPr lvl="1">
              <a:buNone/>
            </a:pPr>
            <a:r>
              <a:rPr lang="en-US" altLang="zh-CN" dirty="0" smtClean="0">
                <a:latin typeface="Times New Roman" pitchFamily="18" charset="0"/>
                <a:cs typeface="Times New Roman" pitchFamily="18" charset="0"/>
              </a:rPr>
              <a:t>{</a:t>
            </a:r>
          </a:p>
          <a:p>
            <a:pPr lvl="2">
              <a:buNone/>
            </a:pPr>
            <a:r>
              <a:rPr lang="en-US" altLang="zh-CN" dirty="0" smtClean="0">
                <a:latin typeface="Times New Roman" pitchFamily="18" charset="0"/>
                <a:cs typeface="Times New Roman" pitchFamily="18" charset="0"/>
              </a:rPr>
              <a:t>while</a:t>
            </a:r>
            <a:r>
              <a:rPr lang="zh-CN" altLang="en-US" dirty="0" smtClean="0">
                <a:latin typeface="Times New Roman" pitchFamily="18" charset="0"/>
                <a:cs typeface="Times New Roman" pitchFamily="18" charset="0"/>
              </a:rPr>
              <a:t>（</a:t>
            </a:r>
            <a:r>
              <a:rPr lang="en-US" altLang="zh-CN" dirty="0" smtClean="0">
                <a:latin typeface="Times New Roman" pitchFamily="18" charset="0"/>
                <a:cs typeface="Times New Roman" pitchFamily="18" charset="0"/>
              </a:rPr>
              <a:t>TRUE</a:t>
            </a:r>
            <a:r>
              <a:rPr lang="zh-CN" altLang="en-US" dirty="0" smtClean="0">
                <a:latin typeface="Times New Roman" pitchFamily="18" charset="0"/>
                <a:cs typeface="Times New Roman" pitchFamily="18" charset="0"/>
              </a:rPr>
              <a:t>）</a:t>
            </a:r>
          </a:p>
          <a:p>
            <a:pPr lvl="2">
              <a:buNone/>
            </a:pPr>
            <a:r>
              <a:rPr lang="en-US" altLang="zh-CN" dirty="0" smtClean="0">
                <a:latin typeface="Times New Roman" pitchFamily="18" charset="0"/>
                <a:cs typeface="Times New Roman" pitchFamily="18" charset="0"/>
              </a:rPr>
              <a:t>{</a:t>
            </a:r>
          </a:p>
          <a:p>
            <a:pPr lvl="3">
              <a:buNone/>
            </a:pPr>
            <a:r>
              <a:rPr lang="zh-CN" altLang="en-US" dirty="0" smtClean="0">
                <a:latin typeface="Times New Roman" pitchFamily="18" charset="0"/>
                <a:cs typeface="Times New Roman" pitchFamily="18" charset="0"/>
              </a:rPr>
              <a:t>叫号；</a:t>
            </a:r>
          </a:p>
          <a:p>
            <a:pPr lvl="3">
              <a:buNone/>
            </a:pPr>
            <a:r>
              <a:rPr lang="zh-CN" altLang="en-US" dirty="0" smtClean="0">
                <a:latin typeface="Times New Roman" pitchFamily="18" charset="0"/>
                <a:cs typeface="Times New Roman" pitchFamily="18" charset="0"/>
              </a:rPr>
              <a:t>为客户服务；</a:t>
            </a:r>
          </a:p>
          <a:p>
            <a:pPr lvl="2">
              <a:buNone/>
            </a:pPr>
            <a:r>
              <a:rPr lang="en-US" altLang="zh-CN" dirty="0" smtClean="0">
                <a:latin typeface="Times New Roman" pitchFamily="18" charset="0"/>
                <a:cs typeface="Times New Roman" pitchFamily="18" charset="0"/>
              </a:rPr>
              <a:t>}</a:t>
            </a:r>
          </a:p>
          <a:p>
            <a:pPr lvl="1">
              <a:buNone/>
            </a:pPr>
            <a:r>
              <a:rPr lang="en-US" altLang="zh-CN" dirty="0" smtClean="0">
                <a:latin typeface="Times New Roman" pitchFamily="18" charset="0"/>
                <a:cs typeface="Times New Roman" pitchFamily="18" charset="0"/>
              </a:rPr>
              <a:t>}</a:t>
            </a:r>
          </a:p>
          <a:p>
            <a:r>
              <a:rPr lang="en-US" altLang="zh-CN" dirty="0" smtClean="0">
                <a:latin typeface="Times New Roman" pitchFamily="18" charset="0"/>
                <a:cs typeface="Times New Roman" pitchFamily="18" charset="0"/>
              </a:rPr>
              <a:t>}</a:t>
            </a:r>
            <a:r>
              <a:rPr lang="en-US" altLang="zh-CN" dirty="0" err="1" smtClean="0">
                <a:latin typeface="Times New Roman" pitchFamily="18" charset="0"/>
                <a:cs typeface="Times New Roman" pitchFamily="18" charset="0"/>
              </a:rPr>
              <a:t>coend</a:t>
            </a:r>
            <a:endParaRPr lang="zh-CN" altLang="en-US" dirty="0" smtClean="0">
              <a:latin typeface="Times New Roman" pitchFamily="18" charset="0"/>
              <a:cs typeface="Times New Roman" pitchFamily="18" charset="0"/>
            </a:endParaRPr>
          </a:p>
          <a:p>
            <a:endParaRPr lang="zh-CN" alt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2014年9月15日11时57分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31</a:t>
            </a:fld>
            <a:endParaRPr lang="zh-CN" altLang="en-US"/>
          </a:p>
        </p:txBody>
      </p:sp>
      <p:sp>
        <p:nvSpPr>
          <p:cNvPr id="4" name="文本占位符 3"/>
          <p:cNvSpPr>
            <a:spLocks noGrp="1"/>
          </p:cNvSpPr>
          <p:nvPr>
            <p:ph type="body" sz="quarter" idx="13"/>
          </p:nvPr>
        </p:nvSpPr>
        <p:spPr/>
        <p:txBody>
          <a:bodyPr/>
          <a:lstStyle/>
          <a:p>
            <a:r>
              <a:rPr lang="zh-CN" altLang="en-US" dirty="0" smtClean="0"/>
              <a:t>请添加必要的信号量和</a:t>
            </a:r>
            <a:r>
              <a:rPr lang="en-US" altLang="zh-CN" dirty="0" smtClean="0"/>
              <a:t>P</a:t>
            </a:r>
            <a:r>
              <a:rPr lang="zh-CN" altLang="en-US" dirty="0" smtClean="0"/>
              <a:t>、</a:t>
            </a:r>
            <a:r>
              <a:rPr lang="en-US" altLang="zh-CN" dirty="0" smtClean="0"/>
              <a:t>V</a:t>
            </a:r>
            <a:r>
              <a:rPr lang="zh-CN" altLang="en-US" dirty="0" smtClean="0"/>
              <a:t>（或</a:t>
            </a:r>
            <a:r>
              <a:rPr lang="en-US" altLang="zh-CN" dirty="0" smtClean="0"/>
              <a:t>wait()</a:t>
            </a:r>
            <a:r>
              <a:rPr lang="zh-CN" altLang="en-US" dirty="0" smtClean="0"/>
              <a:t>、</a:t>
            </a:r>
            <a:r>
              <a:rPr lang="en-US" altLang="zh-CN" dirty="0" smtClean="0"/>
              <a:t>signal()</a:t>
            </a:r>
            <a:r>
              <a:rPr lang="zh-CN" altLang="en-US" dirty="0" smtClean="0"/>
              <a:t>）操作，实现上述过程中的互斥与同步。</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2014年9月15日11时57分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32</a:t>
            </a:fld>
            <a:endParaRPr lang="zh-CN" altLang="en-US"/>
          </a:p>
        </p:txBody>
      </p:sp>
      <p:sp>
        <p:nvSpPr>
          <p:cNvPr id="4" name="文本占位符 3"/>
          <p:cNvSpPr>
            <a:spLocks noGrp="1"/>
          </p:cNvSpPr>
          <p:nvPr>
            <p:ph type="body" sz="quarter" idx="13"/>
          </p:nvPr>
        </p:nvSpPr>
        <p:spPr/>
        <p:txBody>
          <a:bodyPr/>
          <a:lstStyle/>
          <a:p>
            <a:r>
              <a:rPr lang="zh-CN" altLang="en-US" dirty="0" smtClean="0">
                <a:latin typeface="Times New Roman" pitchFamily="18" charset="0"/>
                <a:cs typeface="Times New Roman" pitchFamily="18" charset="0"/>
              </a:rPr>
              <a:t>解答：</a:t>
            </a:r>
          </a:p>
          <a:p>
            <a:r>
              <a:rPr lang="en-US" altLang="zh-CN" dirty="0" smtClean="0">
                <a:latin typeface="Times New Roman" pitchFamily="18" charset="0"/>
                <a:cs typeface="Times New Roman" pitchFamily="18" charset="0"/>
              </a:rPr>
              <a:t>semaphore </a:t>
            </a:r>
            <a:r>
              <a:rPr lang="en-US" altLang="zh-CN" dirty="0" err="1" smtClean="0">
                <a:latin typeface="Times New Roman" pitchFamily="18" charset="0"/>
                <a:cs typeface="Times New Roman" pitchFamily="18" charset="0"/>
              </a:rPr>
              <a:t>seets</a:t>
            </a:r>
            <a:r>
              <a:rPr lang="en-US" altLang="zh-CN" dirty="0" smtClean="0">
                <a:latin typeface="Times New Roman" pitchFamily="18" charset="0"/>
                <a:cs typeface="Times New Roman" pitchFamily="18" charset="0"/>
              </a:rPr>
              <a:t> = 10, // </a:t>
            </a:r>
            <a:r>
              <a:rPr lang="zh-CN" altLang="en-US" dirty="0" smtClean="0">
                <a:latin typeface="Times New Roman" pitchFamily="18" charset="0"/>
                <a:cs typeface="Times New Roman" pitchFamily="18" charset="0"/>
              </a:rPr>
              <a:t>有</a:t>
            </a:r>
            <a:r>
              <a:rPr lang="en-US" altLang="zh-CN" dirty="0" smtClean="0">
                <a:latin typeface="Times New Roman" pitchFamily="18" charset="0"/>
                <a:cs typeface="Times New Roman" pitchFamily="18" charset="0"/>
              </a:rPr>
              <a:t>10</a:t>
            </a:r>
            <a:r>
              <a:rPr lang="zh-CN" altLang="en-US" dirty="0" smtClean="0">
                <a:latin typeface="Times New Roman" pitchFamily="18" charset="0"/>
                <a:cs typeface="Times New Roman" pitchFamily="18" charset="0"/>
              </a:rPr>
              <a:t>个坐位的资源信号量</a:t>
            </a:r>
          </a:p>
          <a:p>
            <a:r>
              <a:rPr lang="en-US" altLang="zh-CN" dirty="0" err="1" smtClean="0">
                <a:latin typeface="Times New Roman" pitchFamily="18" charset="0"/>
                <a:cs typeface="Times New Roman" pitchFamily="18" charset="0"/>
              </a:rPr>
              <a:t>mutex</a:t>
            </a:r>
            <a:r>
              <a:rPr lang="en-US" altLang="zh-CN" dirty="0" smtClean="0">
                <a:latin typeface="Times New Roman" pitchFamily="18" charset="0"/>
                <a:cs typeface="Times New Roman" pitchFamily="18" charset="0"/>
              </a:rPr>
              <a:t> = 1, // </a:t>
            </a:r>
            <a:r>
              <a:rPr lang="zh-CN" altLang="en-US" dirty="0" smtClean="0">
                <a:latin typeface="Times New Roman" pitchFamily="18" charset="0"/>
                <a:cs typeface="Times New Roman" pitchFamily="18" charset="0"/>
              </a:rPr>
              <a:t>取号机互斥信号量</a:t>
            </a:r>
          </a:p>
          <a:p>
            <a:r>
              <a:rPr lang="en-US" altLang="zh-CN" dirty="0" err="1" smtClean="0">
                <a:latin typeface="Times New Roman" pitchFamily="18" charset="0"/>
                <a:cs typeface="Times New Roman" pitchFamily="18" charset="0"/>
              </a:rPr>
              <a:t>haveCustom</a:t>
            </a:r>
            <a:r>
              <a:rPr lang="en-US" altLang="zh-CN" dirty="0" smtClean="0">
                <a:latin typeface="Times New Roman" pitchFamily="18" charset="0"/>
                <a:cs typeface="Times New Roman" pitchFamily="18" charset="0"/>
              </a:rPr>
              <a:t> = 0; // </a:t>
            </a:r>
            <a:r>
              <a:rPr lang="zh-CN" altLang="en-US" dirty="0" smtClean="0">
                <a:latin typeface="Times New Roman" pitchFamily="18" charset="0"/>
                <a:cs typeface="Times New Roman" pitchFamily="18" charset="0"/>
              </a:rPr>
              <a:t>顾客与营业员同步，无顾客时营业员休息</a:t>
            </a:r>
          </a:p>
          <a:p>
            <a:endParaRPr lang="zh-CN" alt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2014年9月15日11时57分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33</a:t>
            </a:fld>
            <a:endParaRPr lang="zh-CN" altLang="en-US"/>
          </a:p>
        </p:txBody>
      </p:sp>
      <p:sp>
        <p:nvSpPr>
          <p:cNvPr id="4" name="文本占位符 3"/>
          <p:cNvSpPr>
            <a:spLocks noGrp="1"/>
          </p:cNvSpPr>
          <p:nvPr>
            <p:ph type="body" sz="quarter" idx="13"/>
          </p:nvPr>
        </p:nvSpPr>
        <p:spPr>
          <a:xfrm>
            <a:off x="899592" y="692150"/>
            <a:ext cx="7776096" cy="5400675"/>
          </a:xfrm>
        </p:spPr>
        <p:txBody>
          <a:bodyPr/>
          <a:lstStyle/>
          <a:p>
            <a:r>
              <a:rPr lang="en-US" altLang="zh-CN" dirty="0" smtClean="0">
                <a:latin typeface="Times New Roman" pitchFamily="18" charset="0"/>
                <a:cs typeface="Times New Roman" pitchFamily="18" charset="0"/>
              </a:rPr>
              <a:t>process </a:t>
            </a:r>
            <a:r>
              <a:rPr lang="zh-CN" altLang="en-US" dirty="0" smtClean="0">
                <a:latin typeface="Times New Roman" pitchFamily="18" charset="0"/>
                <a:cs typeface="Times New Roman" pitchFamily="18" charset="0"/>
              </a:rPr>
              <a:t>顾客</a:t>
            </a:r>
            <a:endParaRPr lang="en-US" altLang="zh-CN" dirty="0" smtClean="0">
              <a:latin typeface="Times New Roman" pitchFamily="18" charset="0"/>
              <a:cs typeface="Times New Roman" pitchFamily="18" charset="0"/>
            </a:endParaRPr>
          </a:p>
          <a:p>
            <a:r>
              <a:rPr lang="en-US" altLang="zh-CN" dirty="0" smtClean="0">
                <a:latin typeface="Times New Roman" pitchFamily="18" charset="0"/>
                <a:cs typeface="Times New Roman" pitchFamily="18" charset="0"/>
              </a:rPr>
              <a:t>{</a:t>
            </a:r>
          </a:p>
          <a:p>
            <a:pPr lvl="1">
              <a:buNone/>
            </a:pPr>
            <a:r>
              <a:rPr lang="en-US" altLang="zh-CN" dirty="0" smtClean="0">
                <a:latin typeface="Times New Roman" pitchFamily="18" charset="0"/>
                <a:cs typeface="Times New Roman" pitchFamily="18" charset="0"/>
              </a:rPr>
              <a:t>P(</a:t>
            </a:r>
            <a:r>
              <a:rPr lang="en-US" altLang="zh-CN" dirty="0" err="1" smtClean="0">
                <a:latin typeface="Times New Roman" pitchFamily="18" charset="0"/>
                <a:cs typeface="Times New Roman" pitchFamily="18" charset="0"/>
              </a:rPr>
              <a:t>seets</a:t>
            </a:r>
            <a:r>
              <a:rPr lang="en-US" altLang="zh-CN" dirty="0" smtClean="0">
                <a:latin typeface="Times New Roman" pitchFamily="18" charset="0"/>
                <a:cs typeface="Times New Roman" pitchFamily="18" charset="0"/>
              </a:rPr>
              <a:t>); // </a:t>
            </a:r>
            <a:r>
              <a:rPr lang="zh-CN" altLang="en-US" dirty="0" smtClean="0">
                <a:latin typeface="Times New Roman" pitchFamily="18" charset="0"/>
                <a:cs typeface="Times New Roman" pitchFamily="18" charset="0"/>
              </a:rPr>
              <a:t>等空位</a:t>
            </a:r>
            <a:endParaRPr lang="en-US" altLang="zh-CN" dirty="0" smtClean="0">
              <a:latin typeface="Times New Roman" pitchFamily="18" charset="0"/>
              <a:cs typeface="Times New Roman" pitchFamily="18" charset="0"/>
            </a:endParaRPr>
          </a:p>
          <a:p>
            <a:pPr lvl="1">
              <a:buNone/>
            </a:pPr>
            <a:r>
              <a:rPr lang="en-US" altLang="zh-CN" dirty="0" smtClean="0">
                <a:latin typeface="Times New Roman" pitchFamily="18" charset="0"/>
                <a:cs typeface="Times New Roman" pitchFamily="18" charset="0"/>
              </a:rPr>
              <a:t>P(</a:t>
            </a:r>
            <a:r>
              <a:rPr lang="en-US" altLang="zh-CN" dirty="0" err="1" smtClean="0">
                <a:latin typeface="Times New Roman" pitchFamily="18" charset="0"/>
                <a:cs typeface="Times New Roman" pitchFamily="18" charset="0"/>
              </a:rPr>
              <a:t>mutex</a:t>
            </a:r>
            <a:r>
              <a:rPr lang="en-US" altLang="zh-CN" dirty="0" smtClean="0">
                <a:latin typeface="Times New Roman" pitchFamily="18" charset="0"/>
                <a:cs typeface="Times New Roman" pitchFamily="18" charset="0"/>
              </a:rPr>
              <a:t>); // </a:t>
            </a:r>
            <a:r>
              <a:rPr lang="zh-CN" altLang="en-US" dirty="0" smtClean="0">
                <a:latin typeface="Times New Roman" pitchFamily="18" charset="0"/>
                <a:cs typeface="Times New Roman" pitchFamily="18" charset="0"/>
              </a:rPr>
              <a:t>申请使用取号机</a:t>
            </a:r>
            <a:endParaRPr lang="en-US" altLang="zh-CN" dirty="0" smtClean="0">
              <a:latin typeface="Times New Roman" pitchFamily="18" charset="0"/>
              <a:cs typeface="Times New Roman" pitchFamily="18" charset="0"/>
            </a:endParaRPr>
          </a:p>
          <a:p>
            <a:pPr lvl="1">
              <a:buNone/>
            </a:pPr>
            <a:r>
              <a:rPr lang="zh-CN" altLang="en-US" dirty="0" smtClean="0">
                <a:latin typeface="Times New Roman" pitchFamily="18" charset="0"/>
                <a:cs typeface="Times New Roman" pitchFamily="18" charset="0"/>
              </a:rPr>
              <a:t>从取号机上取号</a:t>
            </a:r>
            <a:r>
              <a:rPr lang="en-US" altLang="zh-CN" dirty="0" smtClean="0">
                <a:latin typeface="Times New Roman" pitchFamily="18" charset="0"/>
                <a:cs typeface="Times New Roman" pitchFamily="18" charset="0"/>
              </a:rPr>
              <a:t>;</a:t>
            </a:r>
          </a:p>
          <a:p>
            <a:pPr lvl="1">
              <a:buNone/>
            </a:pPr>
            <a:r>
              <a:rPr lang="en-US" altLang="zh-CN" dirty="0" smtClean="0">
                <a:latin typeface="Times New Roman" pitchFamily="18" charset="0"/>
                <a:cs typeface="Times New Roman" pitchFamily="18" charset="0"/>
              </a:rPr>
              <a:t>V(</a:t>
            </a:r>
            <a:r>
              <a:rPr lang="en-US" altLang="zh-CN" dirty="0" err="1" smtClean="0">
                <a:latin typeface="Times New Roman" pitchFamily="18" charset="0"/>
                <a:cs typeface="Times New Roman" pitchFamily="18" charset="0"/>
              </a:rPr>
              <a:t>mutex</a:t>
            </a:r>
            <a:r>
              <a:rPr lang="en-US" altLang="zh-CN" dirty="0" smtClean="0">
                <a:latin typeface="Times New Roman" pitchFamily="18" charset="0"/>
                <a:cs typeface="Times New Roman" pitchFamily="18" charset="0"/>
              </a:rPr>
              <a:t>); // </a:t>
            </a:r>
            <a:r>
              <a:rPr lang="zh-CN" altLang="en-US" dirty="0" smtClean="0">
                <a:latin typeface="Times New Roman" pitchFamily="18" charset="0"/>
                <a:cs typeface="Times New Roman" pitchFamily="18" charset="0"/>
              </a:rPr>
              <a:t>取号完毕</a:t>
            </a:r>
            <a:endParaRPr lang="en-US" altLang="zh-CN" dirty="0" smtClean="0">
              <a:latin typeface="Times New Roman" pitchFamily="18" charset="0"/>
              <a:cs typeface="Times New Roman" pitchFamily="18" charset="0"/>
            </a:endParaRPr>
          </a:p>
          <a:p>
            <a:pPr lvl="1">
              <a:buNone/>
            </a:pPr>
            <a:r>
              <a:rPr lang="en-US" altLang="zh-CN" dirty="0" smtClean="0">
                <a:latin typeface="Times New Roman" pitchFamily="18" charset="0"/>
                <a:cs typeface="Times New Roman" pitchFamily="18" charset="0"/>
              </a:rPr>
              <a:t>V(</a:t>
            </a:r>
            <a:r>
              <a:rPr lang="en-US" altLang="zh-CN" dirty="0" err="1" smtClean="0">
                <a:latin typeface="Times New Roman" pitchFamily="18" charset="0"/>
                <a:cs typeface="Times New Roman" pitchFamily="18" charset="0"/>
              </a:rPr>
              <a:t>haveCustom</a:t>
            </a:r>
            <a:r>
              <a:rPr lang="en-US" altLang="zh-CN" dirty="0" smtClean="0">
                <a:latin typeface="Times New Roman" pitchFamily="18" charset="0"/>
                <a:cs typeface="Times New Roman" pitchFamily="18" charset="0"/>
              </a:rPr>
              <a:t>); // </a:t>
            </a:r>
            <a:r>
              <a:rPr lang="zh-CN" altLang="en-US" dirty="0" smtClean="0">
                <a:latin typeface="Times New Roman" pitchFamily="18" charset="0"/>
                <a:cs typeface="Times New Roman" pitchFamily="18" charset="0"/>
              </a:rPr>
              <a:t>通知营业员有新顾客到来</a:t>
            </a:r>
            <a:endParaRPr lang="en-US" altLang="zh-CN" dirty="0" smtClean="0">
              <a:latin typeface="Times New Roman" pitchFamily="18" charset="0"/>
              <a:cs typeface="Times New Roman" pitchFamily="18" charset="0"/>
            </a:endParaRPr>
          </a:p>
          <a:p>
            <a:pPr lvl="1">
              <a:buNone/>
            </a:pPr>
            <a:r>
              <a:rPr lang="zh-CN" altLang="en-US" dirty="0" smtClean="0">
                <a:latin typeface="Times New Roman" pitchFamily="18" charset="0"/>
                <a:cs typeface="Times New Roman" pitchFamily="18" charset="0"/>
              </a:rPr>
              <a:t>等待营业员叫号</a:t>
            </a:r>
            <a:r>
              <a:rPr lang="en-US" altLang="zh-CN" dirty="0" smtClean="0">
                <a:latin typeface="Times New Roman" pitchFamily="18" charset="0"/>
                <a:cs typeface="Times New Roman" pitchFamily="18" charset="0"/>
              </a:rPr>
              <a:t>;</a:t>
            </a:r>
          </a:p>
          <a:p>
            <a:pPr lvl="1">
              <a:buNone/>
            </a:pPr>
            <a:r>
              <a:rPr lang="en-US" altLang="zh-CN" dirty="0" smtClean="0">
                <a:latin typeface="Times New Roman" pitchFamily="18" charset="0"/>
                <a:cs typeface="Times New Roman" pitchFamily="18" charset="0"/>
              </a:rPr>
              <a:t>V(</a:t>
            </a:r>
            <a:r>
              <a:rPr lang="en-US" altLang="zh-CN" dirty="0" err="1" smtClean="0">
                <a:latin typeface="Times New Roman" pitchFamily="18" charset="0"/>
                <a:cs typeface="Times New Roman" pitchFamily="18" charset="0"/>
              </a:rPr>
              <a:t>seets</a:t>
            </a:r>
            <a:r>
              <a:rPr lang="en-US" altLang="zh-CN" dirty="0" smtClean="0">
                <a:latin typeface="Times New Roman" pitchFamily="18" charset="0"/>
                <a:cs typeface="Times New Roman" pitchFamily="18" charset="0"/>
              </a:rPr>
              <a:t>); // </a:t>
            </a:r>
            <a:r>
              <a:rPr lang="zh-CN" altLang="en-US" dirty="0" smtClean="0">
                <a:latin typeface="Times New Roman" pitchFamily="18" charset="0"/>
                <a:cs typeface="Times New Roman" pitchFamily="18" charset="0"/>
              </a:rPr>
              <a:t>离开坐位接受服务；</a:t>
            </a:r>
            <a:endParaRPr lang="en-US" altLang="zh-CN" dirty="0" smtClean="0">
              <a:latin typeface="Times New Roman" pitchFamily="18" charset="0"/>
              <a:cs typeface="Times New Roman" pitchFamily="18" charset="0"/>
            </a:endParaRPr>
          </a:p>
          <a:p>
            <a:r>
              <a:rPr lang="en-US" altLang="zh-CN" dirty="0" smtClean="0">
                <a:latin typeface="Times New Roman" pitchFamily="18" charset="0"/>
                <a:cs typeface="Times New Roman" pitchFamily="18" charset="0"/>
              </a:rPr>
              <a:t>}process</a:t>
            </a:r>
            <a:endParaRPr lang="zh-CN" altLang="en-US" dirty="0" smtClean="0">
              <a:latin typeface="Times New Roman" pitchFamily="18" charset="0"/>
              <a:cs typeface="Times New Roman" pitchFamily="18" charset="0"/>
            </a:endParaRPr>
          </a:p>
          <a:p>
            <a:endParaRPr lang="zh-CN" alt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2014年9月15日11时57分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34</a:t>
            </a:fld>
            <a:endParaRPr lang="zh-CN" altLang="en-US"/>
          </a:p>
        </p:txBody>
      </p:sp>
      <p:sp>
        <p:nvSpPr>
          <p:cNvPr id="4" name="文本占位符 3"/>
          <p:cNvSpPr>
            <a:spLocks noGrp="1"/>
          </p:cNvSpPr>
          <p:nvPr>
            <p:ph type="body" sz="quarter" idx="13"/>
          </p:nvPr>
        </p:nvSpPr>
        <p:spPr>
          <a:xfrm>
            <a:off x="1259632" y="692150"/>
            <a:ext cx="7416056" cy="5400675"/>
          </a:xfrm>
        </p:spPr>
        <p:txBody>
          <a:bodyPr/>
          <a:lstStyle/>
          <a:p>
            <a:r>
              <a:rPr lang="en-US" altLang="zh-CN" dirty="0" smtClean="0">
                <a:latin typeface="Times New Roman" pitchFamily="18" charset="0"/>
                <a:cs typeface="Times New Roman" pitchFamily="18" charset="0"/>
              </a:rPr>
              <a:t>process </a:t>
            </a:r>
            <a:r>
              <a:rPr lang="zh-CN" altLang="en-US" dirty="0" smtClean="0">
                <a:latin typeface="Times New Roman" pitchFamily="18" charset="0"/>
                <a:cs typeface="Times New Roman" pitchFamily="18" charset="0"/>
              </a:rPr>
              <a:t>营业员</a:t>
            </a:r>
            <a:endParaRPr lang="en-US" altLang="zh-CN" dirty="0" smtClean="0">
              <a:latin typeface="Times New Roman" pitchFamily="18" charset="0"/>
              <a:cs typeface="Times New Roman" pitchFamily="18" charset="0"/>
            </a:endParaRPr>
          </a:p>
          <a:p>
            <a:r>
              <a:rPr lang="en-US" altLang="zh-CN" dirty="0" smtClean="0">
                <a:latin typeface="Times New Roman" pitchFamily="18" charset="0"/>
                <a:cs typeface="Times New Roman" pitchFamily="18" charset="0"/>
              </a:rPr>
              <a:t>{</a:t>
            </a:r>
          </a:p>
          <a:p>
            <a:pPr lvl="1">
              <a:buNone/>
            </a:pPr>
            <a:r>
              <a:rPr lang="en-US" altLang="zh-CN" dirty="0" smtClean="0">
                <a:latin typeface="Times New Roman" pitchFamily="18" charset="0"/>
                <a:cs typeface="Times New Roman" pitchFamily="18" charset="0"/>
              </a:rPr>
              <a:t>while(True)</a:t>
            </a:r>
          </a:p>
          <a:p>
            <a:pPr lvl="1">
              <a:buNone/>
            </a:pPr>
            <a:r>
              <a:rPr lang="en-US" altLang="zh-CN" dirty="0" smtClean="0">
                <a:latin typeface="Times New Roman" pitchFamily="18" charset="0"/>
                <a:cs typeface="Times New Roman" pitchFamily="18" charset="0"/>
              </a:rPr>
              <a:t>{</a:t>
            </a:r>
          </a:p>
          <a:p>
            <a:pPr lvl="2">
              <a:buNone/>
            </a:pPr>
            <a:r>
              <a:rPr lang="en-US" altLang="zh-CN" dirty="0" smtClean="0">
                <a:latin typeface="Times New Roman" pitchFamily="18" charset="0"/>
                <a:cs typeface="Times New Roman" pitchFamily="18" charset="0"/>
              </a:rPr>
              <a:t>P(</a:t>
            </a:r>
            <a:r>
              <a:rPr lang="en-US" altLang="zh-CN" dirty="0" err="1" smtClean="0">
                <a:latin typeface="Times New Roman" pitchFamily="18" charset="0"/>
                <a:cs typeface="Times New Roman" pitchFamily="18" charset="0"/>
              </a:rPr>
              <a:t>haveCustom</a:t>
            </a:r>
            <a:r>
              <a:rPr lang="en-US" altLang="zh-CN" dirty="0" smtClean="0">
                <a:latin typeface="Times New Roman" pitchFamily="18" charset="0"/>
                <a:cs typeface="Times New Roman" pitchFamily="18" charset="0"/>
              </a:rPr>
              <a:t>); // </a:t>
            </a:r>
            <a:r>
              <a:rPr lang="zh-CN" altLang="en-US" dirty="0" smtClean="0">
                <a:latin typeface="Times New Roman" pitchFamily="18" charset="0"/>
                <a:cs typeface="Times New Roman" pitchFamily="18" charset="0"/>
              </a:rPr>
              <a:t>没有顾客则休息</a:t>
            </a:r>
            <a:endParaRPr lang="en-US" altLang="zh-CN" dirty="0" smtClean="0">
              <a:latin typeface="Times New Roman" pitchFamily="18" charset="0"/>
              <a:cs typeface="Times New Roman" pitchFamily="18" charset="0"/>
            </a:endParaRPr>
          </a:p>
          <a:p>
            <a:pPr lvl="2">
              <a:buNone/>
            </a:pPr>
            <a:r>
              <a:rPr lang="zh-CN" altLang="en-US" dirty="0" smtClean="0">
                <a:latin typeface="Times New Roman" pitchFamily="18" charset="0"/>
                <a:cs typeface="Times New Roman" pitchFamily="18" charset="0"/>
              </a:rPr>
              <a:t>叫号</a:t>
            </a:r>
            <a:r>
              <a:rPr lang="en-US" altLang="zh-CN" dirty="0" smtClean="0">
                <a:latin typeface="Times New Roman" pitchFamily="18" charset="0"/>
                <a:cs typeface="Times New Roman" pitchFamily="18" charset="0"/>
              </a:rPr>
              <a:t>;</a:t>
            </a:r>
          </a:p>
          <a:p>
            <a:pPr lvl="2">
              <a:buNone/>
            </a:pPr>
            <a:r>
              <a:rPr lang="zh-CN" altLang="en-US" dirty="0" smtClean="0">
                <a:latin typeface="Times New Roman" pitchFamily="18" charset="0"/>
                <a:cs typeface="Times New Roman" pitchFamily="18" charset="0"/>
              </a:rPr>
              <a:t>为顾客服务</a:t>
            </a:r>
            <a:r>
              <a:rPr lang="en-US" altLang="zh-CN" dirty="0" smtClean="0">
                <a:latin typeface="Times New Roman" pitchFamily="18" charset="0"/>
                <a:cs typeface="Times New Roman" pitchFamily="18" charset="0"/>
              </a:rPr>
              <a:t>;</a:t>
            </a:r>
          </a:p>
          <a:p>
            <a:pPr lvl="1">
              <a:buNone/>
            </a:pPr>
            <a:r>
              <a:rPr lang="en-US" altLang="zh-CN" dirty="0" smtClean="0">
                <a:latin typeface="Times New Roman" pitchFamily="18" charset="0"/>
                <a:cs typeface="Times New Roman" pitchFamily="18" charset="0"/>
              </a:rPr>
              <a:t>}</a:t>
            </a:r>
          </a:p>
          <a:p>
            <a:r>
              <a:rPr lang="en-US" altLang="zh-CN" dirty="0" smtClean="0">
                <a:latin typeface="Times New Roman" pitchFamily="18" charset="0"/>
                <a:cs typeface="Times New Roman" pitchFamily="18" charset="0"/>
              </a:rPr>
              <a:t>}</a:t>
            </a:r>
            <a:endParaRPr lang="zh-CN" altLang="en-US" dirty="0" smtClean="0">
              <a:latin typeface="Times New Roman" pitchFamily="18" charset="0"/>
              <a:cs typeface="Times New Roman" pitchFamily="18" charset="0"/>
            </a:endParaRPr>
          </a:p>
          <a:p>
            <a:endParaRPr lang="zh-CN" alt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sz="quarter" idx="1"/>
          </p:nvPr>
        </p:nvSpPr>
        <p:spPr/>
        <p:txBody>
          <a:bodyPr/>
          <a:lstStyle/>
          <a:p>
            <a:endParaRPr lang="zh-CN" altLang="en-US"/>
          </a:p>
        </p:txBody>
      </p:sp>
      <p:sp>
        <p:nvSpPr>
          <p:cNvPr id="5" name="日期占位符 4"/>
          <p:cNvSpPr>
            <a:spLocks noGrp="1"/>
          </p:cNvSpPr>
          <p:nvPr>
            <p:ph type="dt" sz="half" idx="10"/>
          </p:nvPr>
        </p:nvSpPr>
        <p:spPr/>
        <p:txBody>
          <a:bodyPr/>
          <a:lstStyle/>
          <a:p>
            <a:fld id="{C618747E-6BE4-4CE4-A28E-3C786519272E}" type="datetime8">
              <a:rPr lang="zh-CN" altLang="en-US" smtClean="0"/>
              <a:pPr/>
              <a:t>2014年9月15日11时56分</a:t>
            </a:fld>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4</a:t>
            </a:fld>
            <a:endParaRPr lang="zh-CN" altLang="en-US" dirty="0"/>
          </a:p>
        </p:txBody>
      </p:sp>
      <p:pic>
        <p:nvPicPr>
          <p:cNvPr id="2051" name="Picture 3"/>
          <p:cNvPicPr>
            <a:picLocks noChangeAspect="1" noChangeArrowheads="1"/>
          </p:cNvPicPr>
          <p:nvPr/>
        </p:nvPicPr>
        <p:blipFill>
          <a:blip r:embed="rId3" cstate="print"/>
          <a:srcRect/>
          <a:stretch>
            <a:fillRect/>
          </a:stretch>
        </p:blipFill>
        <p:spPr bwMode="auto">
          <a:xfrm>
            <a:off x="285750" y="571500"/>
            <a:ext cx="8572500" cy="5715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ctr"/>
            <a:r>
              <a:rPr lang="en-US" altLang="zh-CN" dirty="0" smtClean="0">
                <a:latin typeface="Times New Roman" pitchFamily="18" charset="0"/>
                <a:cs typeface="Times New Roman" pitchFamily="18" charset="0"/>
              </a:rPr>
              <a:t>2.3</a:t>
            </a:r>
            <a:r>
              <a:rPr lang="zh-CN" altLang="en-US" dirty="0" smtClean="0">
                <a:latin typeface="Times New Roman" pitchFamily="18" charset="0"/>
                <a:cs typeface="Times New Roman" pitchFamily="18" charset="0"/>
              </a:rPr>
              <a:t>  </a:t>
            </a:r>
            <a:r>
              <a:rPr lang="zh-CN" altLang="en-US" dirty="0" smtClean="0">
                <a:latin typeface="宋体" pitchFamily="2" charset="-122"/>
              </a:rPr>
              <a:t>进程同步</a:t>
            </a:r>
            <a:r>
              <a:rPr lang="zh-CN" altLang="en-US" dirty="0" smtClean="0"/>
              <a:t> </a:t>
            </a:r>
            <a:endParaRPr lang="zh-CN" altLang="en-US" dirty="0"/>
          </a:p>
        </p:txBody>
      </p:sp>
      <p:sp>
        <p:nvSpPr>
          <p:cNvPr id="3" name="日期占位符 2"/>
          <p:cNvSpPr>
            <a:spLocks noGrp="1"/>
          </p:cNvSpPr>
          <p:nvPr>
            <p:ph type="dt" sz="half" idx="10"/>
          </p:nvPr>
        </p:nvSpPr>
        <p:spPr/>
        <p:txBody>
          <a:bodyPr/>
          <a:lstStyle/>
          <a:p>
            <a:fld id="{71DF561C-A039-4877-AA4A-6908B08AB3AF}" type="datetime8">
              <a:rPr lang="zh-CN" altLang="en-US" smtClean="0"/>
              <a:pPr/>
              <a:t>2014年9月15日11时56分</a:t>
            </a:fld>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a:t>
            </a:fld>
            <a:endParaRPr lang="zh-CN" altLang="en-US" dirty="0"/>
          </a:p>
        </p:txBody>
      </p:sp>
      <p:sp>
        <p:nvSpPr>
          <p:cNvPr id="5" name="内容占位符 4"/>
          <p:cNvSpPr>
            <a:spLocks noGrp="1"/>
          </p:cNvSpPr>
          <p:nvPr>
            <p:ph sz="quarter" idx="1"/>
          </p:nvPr>
        </p:nvSpPr>
        <p:spPr/>
        <p:txBody>
          <a:bodyPr>
            <a:normAutofit/>
          </a:bodyPr>
          <a:lstStyle/>
          <a:p>
            <a:pPr>
              <a:buNone/>
            </a:pPr>
            <a:r>
              <a:rPr lang="en-US" altLang="zh-CN" sz="2800" dirty="0" smtClean="0"/>
              <a:t>2.3.1</a:t>
            </a:r>
            <a:r>
              <a:rPr lang="zh-CN" altLang="en-US" sz="2800" dirty="0" smtClean="0"/>
              <a:t>　进程同步的基本概念</a:t>
            </a:r>
          </a:p>
          <a:p>
            <a:pPr>
              <a:buNone/>
            </a:pPr>
            <a:r>
              <a:rPr lang="zh-CN" altLang="en-US" sz="2800" dirty="0" smtClean="0"/>
              <a:t>　　</a:t>
            </a:r>
            <a:r>
              <a:rPr lang="en-US" altLang="zh-CN" sz="2800" b="0" dirty="0" smtClean="0"/>
              <a:t>1</a:t>
            </a:r>
            <a:r>
              <a:rPr lang="zh-CN" altLang="en-US" sz="2800" b="0" dirty="0" smtClean="0"/>
              <a:t>．两种形式的制约关系</a:t>
            </a:r>
            <a:endParaRPr lang="en-US" altLang="zh-CN" sz="2800" b="0" dirty="0" smtClean="0"/>
          </a:p>
          <a:p>
            <a:pPr>
              <a:buNone/>
            </a:pPr>
            <a:r>
              <a:rPr lang="en-US" altLang="zh-CN" sz="2800" b="0" dirty="0" smtClean="0"/>
              <a:t>    (1) </a:t>
            </a:r>
            <a:r>
              <a:rPr lang="zh-CN" altLang="en-US" sz="2800" b="0" dirty="0" smtClean="0"/>
              <a:t>间接相互制约关系。</a:t>
            </a:r>
          </a:p>
          <a:p>
            <a:pPr>
              <a:buNone/>
            </a:pPr>
            <a:endParaRPr lang="zh-CN" altLang="en-US" sz="2800" dirty="0"/>
          </a:p>
        </p:txBody>
      </p:sp>
      <p:pic>
        <p:nvPicPr>
          <p:cNvPr id="4098" name="Picture 2" descr="http://i3.hexunimg.cn/2013-04-05/152839043.jpg"/>
          <p:cNvPicPr>
            <a:picLocks noChangeAspect="1" noChangeArrowheads="1"/>
          </p:cNvPicPr>
          <p:nvPr/>
        </p:nvPicPr>
        <p:blipFill>
          <a:blip r:embed="rId3" cstate="print"/>
          <a:srcRect t="14112" b="13313"/>
          <a:stretch>
            <a:fillRect/>
          </a:stretch>
        </p:blipFill>
        <p:spPr bwMode="auto">
          <a:xfrm>
            <a:off x="1403648" y="2708920"/>
            <a:ext cx="6336704" cy="3449147"/>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ctr"/>
            <a:r>
              <a:rPr lang="en-US" altLang="zh-CN" dirty="0" smtClean="0">
                <a:latin typeface="Times New Roman" pitchFamily="18" charset="0"/>
                <a:cs typeface="Times New Roman" pitchFamily="18" charset="0"/>
              </a:rPr>
              <a:t>2.3</a:t>
            </a:r>
            <a:r>
              <a:rPr lang="zh-CN" altLang="en-US" dirty="0" smtClean="0">
                <a:latin typeface="Times New Roman" pitchFamily="18" charset="0"/>
                <a:cs typeface="Times New Roman" pitchFamily="18" charset="0"/>
              </a:rPr>
              <a:t>  </a:t>
            </a:r>
            <a:r>
              <a:rPr lang="zh-CN" altLang="en-US" dirty="0" smtClean="0">
                <a:latin typeface="宋体" pitchFamily="2" charset="-122"/>
              </a:rPr>
              <a:t>进程同步</a:t>
            </a:r>
            <a:r>
              <a:rPr lang="zh-CN" altLang="en-US" dirty="0" smtClean="0"/>
              <a:t> </a:t>
            </a:r>
            <a:endParaRPr lang="zh-CN" altLang="en-US" dirty="0"/>
          </a:p>
        </p:txBody>
      </p:sp>
      <p:sp>
        <p:nvSpPr>
          <p:cNvPr id="3" name="日期占位符 2"/>
          <p:cNvSpPr>
            <a:spLocks noGrp="1"/>
          </p:cNvSpPr>
          <p:nvPr>
            <p:ph type="dt" sz="half" idx="10"/>
          </p:nvPr>
        </p:nvSpPr>
        <p:spPr/>
        <p:txBody>
          <a:bodyPr/>
          <a:lstStyle/>
          <a:p>
            <a:fld id="{71DF561C-A039-4877-AA4A-6908B08AB3AF}" type="datetime8">
              <a:rPr lang="zh-CN" altLang="en-US" smtClean="0"/>
              <a:pPr/>
              <a:t>2014年9月15日11时56分</a:t>
            </a:fld>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6</a:t>
            </a:fld>
            <a:endParaRPr lang="zh-CN" altLang="en-US" dirty="0"/>
          </a:p>
        </p:txBody>
      </p:sp>
      <p:sp>
        <p:nvSpPr>
          <p:cNvPr id="5" name="内容占位符 4"/>
          <p:cNvSpPr>
            <a:spLocks noGrp="1"/>
          </p:cNvSpPr>
          <p:nvPr>
            <p:ph sz="quarter" idx="1"/>
          </p:nvPr>
        </p:nvSpPr>
        <p:spPr/>
        <p:txBody>
          <a:bodyPr>
            <a:normAutofit/>
          </a:bodyPr>
          <a:lstStyle/>
          <a:p>
            <a:pPr>
              <a:buNone/>
            </a:pPr>
            <a:r>
              <a:rPr lang="en-US" altLang="zh-CN" sz="2800" dirty="0" smtClean="0"/>
              <a:t>2.3.1</a:t>
            </a:r>
            <a:r>
              <a:rPr lang="zh-CN" altLang="en-US" sz="2800" dirty="0" smtClean="0"/>
              <a:t>　进程同步的基本概念</a:t>
            </a:r>
          </a:p>
          <a:p>
            <a:pPr>
              <a:buNone/>
            </a:pPr>
            <a:r>
              <a:rPr lang="zh-CN" altLang="en-US" sz="2800" dirty="0" smtClean="0"/>
              <a:t>　　</a:t>
            </a:r>
            <a:r>
              <a:rPr lang="en-US" altLang="zh-CN" sz="2800" b="0" dirty="0" smtClean="0"/>
              <a:t>1</a:t>
            </a:r>
            <a:r>
              <a:rPr lang="zh-CN" altLang="en-US" sz="2800" b="0" dirty="0" smtClean="0"/>
              <a:t>．两种形式的制约关系</a:t>
            </a:r>
            <a:endParaRPr lang="en-US" altLang="zh-CN" sz="2800" b="0" dirty="0" smtClean="0"/>
          </a:p>
          <a:p>
            <a:pPr>
              <a:buNone/>
            </a:pPr>
            <a:r>
              <a:rPr lang="en-US" altLang="zh-CN" sz="2800" b="0" dirty="0" smtClean="0"/>
              <a:t>    (2)</a:t>
            </a:r>
            <a:r>
              <a:rPr lang="zh-CN" altLang="en-US" sz="2800" b="0" dirty="0" smtClean="0"/>
              <a:t>直接相互制约关系。</a:t>
            </a:r>
          </a:p>
          <a:p>
            <a:pPr>
              <a:buNone/>
            </a:pPr>
            <a:endParaRPr lang="zh-CN" altLang="en-US" sz="2800" dirty="0"/>
          </a:p>
        </p:txBody>
      </p:sp>
      <p:graphicFrame>
        <p:nvGraphicFramePr>
          <p:cNvPr id="9" name="表格 8"/>
          <p:cNvGraphicFramePr>
            <a:graphicFrameLocks noGrp="1"/>
          </p:cNvGraphicFramePr>
          <p:nvPr/>
        </p:nvGraphicFramePr>
        <p:xfrm>
          <a:off x="1619672" y="4149080"/>
          <a:ext cx="6096000" cy="720080"/>
        </p:xfrm>
        <a:graphic>
          <a:graphicData uri="http://schemas.openxmlformats.org/drawingml/2006/table">
            <a:tbl>
              <a:tblPr firstRow="1" bandRow="1">
                <a:tableStyleId>{5C22544A-7EE6-4342-B048-85BDC9FD1C3A}</a:tableStyleId>
              </a:tblPr>
              <a:tblGrid>
                <a:gridCol w="1224136"/>
                <a:gridCol w="807864"/>
                <a:gridCol w="704304"/>
                <a:gridCol w="720080"/>
                <a:gridCol w="720080"/>
                <a:gridCol w="1919536"/>
              </a:tblGrid>
              <a:tr h="720080">
                <a:tc>
                  <a:txBody>
                    <a:bodyPr/>
                    <a:lstStyle/>
                    <a:p>
                      <a:pPr algn="ctr"/>
                      <a:r>
                        <a:rPr lang="zh-CN" altLang="en-US" dirty="0" smtClean="0"/>
                        <a:t>。。。。</a:t>
                      </a: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r>
                        <a:rPr lang="zh-CN" altLang="en-US" dirty="0" smtClean="0"/>
                        <a:t>。。。。</a:t>
                      </a:r>
                      <a:endParaRPr lang="zh-CN" altLang="en-US" dirty="0"/>
                    </a:p>
                  </a:txBody>
                  <a:tcPr anchor="ctr"/>
                </a:tc>
              </a:tr>
            </a:tbl>
          </a:graphicData>
        </a:graphic>
      </p:graphicFrame>
      <p:sp>
        <p:nvSpPr>
          <p:cNvPr id="11" name="流程图: 联系 10"/>
          <p:cNvSpPr/>
          <p:nvPr/>
        </p:nvSpPr>
        <p:spPr>
          <a:xfrm>
            <a:off x="3779912" y="4293096"/>
            <a:ext cx="457200" cy="45720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流程图: 联系 11"/>
          <p:cNvSpPr/>
          <p:nvPr/>
        </p:nvSpPr>
        <p:spPr>
          <a:xfrm>
            <a:off x="4499992" y="4293096"/>
            <a:ext cx="457200" cy="45720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流程图: 联系 12"/>
          <p:cNvSpPr/>
          <p:nvPr/>
        </p:nvSpPr>
        <p:spPr>
          <a:xfrm>
            <a:off x="5194920" y="5661248"/>
            <a:ext cx="457200" cy="45720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流程图: 联系 13"/>
          <p:cNvSpPr/>
          <p:nvPr/>
        </p:nvSpPr>
        <p:spPr>
          <a:xfrm>
            <a:off x="2915816" y="3043808"/>
            <a:ext cx="457200" cy="45720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箭头连接符 15"/>
          <p:cNvCxnSpPr/>
          <p:nvPr/>
        </p:nvCxnSpPr>
        <p:spPr>
          <a:xfrm flipH="1">
            <a:off x="3131840" y="3501008"/>
            <a:ext cx="12576" cy="1080120"/>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H="1">
            <a:off x="5436096" y="4581128"/>
            <a:ext cx="12576" cy="1080120"/>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endCxn id="14" idx="2"/>
          </p:cNvCxnSpPr>
          <p:nvPr/>
        </p:nvCxnSpPr>
        <p:spPr>
          <a:xfrm flipV="1">
            <a:off x="1907704" y="3272408"/>
            <a:ext cx="1008112" cy="12576"/>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flipV="1">
            <a:off x="5652120" y="5877272"/>
            <a:ext cx="1008112" cy="12576"/>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179512" y="2996952"/>
            <a:ext cx="1728192" cy="57606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2400" dirty="0" smtClean="0">
                <a:solidFill>
                  <a:srgbClr val="002060"/>
                </a:solidFill>
              </a:rPr>
              <a:t>生产者进程</a:t>
            </a:r>
            <a:endParaRPr lang="zh-CN" altLang="en-US" sz="2400" dirty="0">
              <a:solidFill>
                <a:srgbClr val="002060"/>
              </a:solidFill>
            </a:endParaRPr>
          </a:p>
        </p:txBody>
      </p:sp>
      <p:sp>
        <p:nvSpPr>
          <p:cNvPr id="31" name="矩形 30"/>
          <p:cNvSpPr/>
          <p:nvPr/>
        </p:nvSpPr>
        <p:spPr>
          <a:xfrm>
            <a:off x="6660232" y="5589240"/>
            <a:ext cx="1728192" cy="57606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2400" dirty="0" smtClean="0">
                <a:solidFill>
                  <a:srgbClr val="002060"/>
                </a:solidFill>
              </a:rPr>
              <a:t>消费者进程</a:t>
            </a:r>
            <a:endParaRPr lang="zh-CN" altLang="en-US" sz="2400" dirty="0">
              <a:solidFill>
                <a:srgbClr val="00206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1DF561C-A039-4877-AA4A-6908B08AB3AF}" type="datetime8">
              <a:rPr lang="zh-CN" altLang="en-US" smtClean="0"/>
              <a:pPr/>
              <a:t>2014年9月15日11时56分</a:t>
            </a:fld>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7</a:t>
            </a:fld>
            <a:endParaRPr lang="zh-CN" altLang="en-US" dirty="0"/>
          </a:p>
        </p:txBody>
      </p:sp>
      <p:sp>
        <p:nvSpPr>
          <p:cNvPr id="11" name="矩形 10"/>
          <p:cNvSpPr/>
          <p:nvPr/>
        </p:nvSpPr>
        <p:spPr>
          <a:xfrm>
            <a:off x="539552" y="620688"/>
            <a:ext cx="8280920" cy="3884140"/>
          </a:xfrm>
          <a:prstGeom prst="rect">
            <a:avLst/>
          </a:prstGeom>
        </p:spPr>
        <p:txBody>
          <a:bodyPr wrap="square">
            <a:spAutoFit/>
          </a:bodyPr>
          <a:lstStyle/>
          <a:p>
            <a:pPr algn="just">
              <a:lnSpc>
                <a:spcPct val="130000"/>
              </a:lnSpc>
              <a:spcBef>
                <a:spcPct val="50000"/>
              </a:spcBef>
            </a:pPr>
            <a:r>
              <a:rPr lang="en-US" altLang="zh-CN" sz="2800" b="1" dirty="0" smtClean="0">
                <a:latin typeface="+mj-ea"/>
                <a:ea typeface="+mj-ea"/>
              </a:rPr>
              <a:t>2. </a:t>
            </a:r>
            <a:r>
              <a:rPr lang="zh-CN" altLang="en-US" sz="2800" b="1" dirty="0" smtClean="0">
                <a:latin typeface="+mj-ea"/>
                <a:ea typeface="+mj-ea"/>
              </a:rPr>
              <a:t>临界资源</a:t>
            </a:r>
          </a:p>
          <a:p>
            <a:pPr>
              <a:lnSpc>
                <a:spcPct val="130000"/>
              </a:lnSpc>
              <a:spcBef>
                <a:spcPct val="50000"/>
              </a:spcBef>
            </a:pPr>
            <a:r>
              <a:rPr lang="zh-CN" altLang="en-US" sz="2800" dirty="0" smtClean="0">
                <a:latin typeface="+mj-ea"/>
                <a:ea typeface="+mj-ea"/>
              </a:rPr>
              <a:t>　　许多硬件资源如打印机、磁带机等，都属于临界资源</a:t>
            </a:r>
            <a:r>
              <a:rPr lang="en-US" altLang="zh-CN" sz="2800" dirty="0" smtClean="0">
                <a:latin typeface="+mj-ea"/>
                <a:ea typeface="+mj-ea"/>
              </a:rPr>
              <a:t>(Critical </a:t>
            </a:r>
            <a:r>
              <a:rPr lang="en-US" altLang="zh-CN" sz="2800" dirty="0" err="1" smtClean="0">
                <a:latin typeface="+mj-ea"/>
                <a:ea typeface="+mj-ea"/>
              </a:rPr>
              <a:t>Resouce</a:t>
            </a:r>
            <a:r>
              <a:rPr lang="en-US" altLang="zh-CN" sz="2800" dirty="0" smtClean="0">
                <a:latin typeface="+mj-ea"/>
                <a:ea typeface="+mj-ea"/>
              </a:rPr>
              <a:t>)</a:t>
            </a:r>
            <a:r>
              <a:rPr lang="zh-CN" altLang="en-US" sz="2800" dirty="0" smtClean="0">
                <a:latin typeface="+mj-ea"/>
                <a:ea typeface="+mj-ea"/>
              </a:rPr>
              <a:t>，诸进程间应采取互斥方式，实现对这种资源的共享。</a:t>
            </a:r>
            <a:endParaRPr lang="en-US" altLang="zh-CN" sz="2800" dirty="0" smtClean="0">
              <a:latin typeface="+mj-ea"/>
              <a:ea typeface="+mj-ea"/>
            </a:endParaRPr>
          </a:p>
          <a:p>
            <a:pPr>
              <a:lnSpc>
                <a:spcPct val="130000"/>
              </a:lnSpc>
              <a:spcBef>
                <a:spcPct val="50000"/>
              </a:spcBef>
            </a:pPr>
            <a:r>
              <a:rPr lang="zh-CN" altLang="en-US" sz="2800" dirty="0" smtClean="0">
                <a:latin typeface="+mj-ea"/>
                <a:ea typeface="+mj-ea"/>
              </a:rPr>
              <a:t>    下面我们将通过一个简单的例子来说明这一过程。</a:t>
            </a:r>
            <a:endParaRPr lang="zh-CN" altLang="en-US" sz="2800" dirty="0">
              <a:latin typeface="+mj-ea"/>
              <a:ea typeface="+mj-ea"/>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1DF561C-A039-4877-AA4A-6908B08AB3AF}" type="datetime8">
              <a:rPr lang="zh-CN" altLang="en-US" smtClean="0"/>
              <a:pPr/>
              <a:t>2014年9月15日11时56分</a:t>
            </a:fld>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8</a:t>
            </a:fld>
            <a:endParaRPr lang="zh-CN" altLang="en-US" dirty="0"/>
          </a:p>
        </p:txBody>
      </p:sp>
      <p:sp>
        <p:nvSpPr>
          <p:cNvPr id="11" name="矩形 10"/>
          <p:cNvSpPr/>
          <p:nvPr/>
        </p:nvSpPr>
        <p:spPr>
          <a:xfrm>
            <a:off x="251520" y="548680"/>
            <a:ext cx="8892480" cy="2332946"/>
          </a:xfrm>
          <a:prstGeom prst="rect">
            <a:avLst/>
          </a:prstGeom>
        </p:spPr>
        <p:txBody>
          <a:bodyPr wrap="square">
            <a:spAutoFit/>
          </a:bodyPr>
          <a:lstStyle/>
          <a:p>
            <a:pPr>
              <a:lnSpc>
                <a:spcPct val="130000"/>
              </a:lnSpc>
              <a:spcBef>
                <a:spcPct val="50000"/>
              </a:spcBef>
            </a:pPr>
            <a:r>
              <a:rPr lang="zh-CN" altLang="en-US" sz="2800" dirty="0" smtClean="0">
                <a:latin typeface="+mj-ea"/>
                <a:ea typeface="+mj-ea"/>
              </a:rPr>
              <a:t>　　尽管所有的生产者进程和消费者进程都是以异步方式运行的，但它们之间必须保持同步，即不允许消费者进程到一个空缓冲区去取产品，也不允许生产者进程向一个已装满产品且尚未被取走的缓冲区中投放产品。 </a:t>
            </a:r>
            <a:endParaRPr lang="zh-CN" altLang="en-US" sz="2800" dirty="0">
              <a:latin typeface="+mj-ea"/>
              <a:ea typeface="+mj-ea"/>
            </a:endParaRPr>
          </a:p>
        </p:txBody>
      </p:sp>
      <p:graphicFrame>
        <p:nvGraphicFramePr>
          <p:cNvPr id="12" name="表格 11"/>
          <p:cNvGraphicFramePr>
            <a:graphicFrameLocks noGrp="1"/>
          </p:cNvGraphicFramePr>
          <p:nvPr/>
        </p:nvGraphicFramePr>
        <p:xfrm>
          <a:off x="1763688" y="4221088"/>
          <a:ext cx="6096000" cy="720080"/>
        </p:xfrm>
        <a:graphic>
          <a:graphicData uri="http://schemas.openxmlformats.org/drawingml/2006/table">
            <a:tbl>
              <a:tblPr firstRow="1" bandRow="1">
                <a:tableStyleId>{5C22544A-7EE6-4342-B048-85BDC9FD1C3A}</a:tableStyleId>
              </a:tblPr>
              <a:tblGrid>
                <a:gridCol w="1224136"/>
                <a:gridCol w="807864"/>
                <a:gridCol w="704304"/>
                <a:gridCol w="720080"/>
                <a:gridCol w="720080"/>
                <a:gridCol w="1919536"/>
              </a:tblGrid>
              <a:tr h="720080">
                <a:tc>
                  <a:txBody>
                    <a:bodyPr/>
                    <a:lstStyle/>
                    <a:p>
                      <a:pPr algn="ctr"/>
                      <a:r>
                        <a:rPr lang="zh-CN" altLang="en-US" dirty="0" smtClean="0"/>
                        <a:t>。。。。</a:t>
                      </a: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r>
                        <a:rPr lang="zh-CN" altLang="en-US" dirty="0" smtClean="0"/>
                        <a:t>。。。。</a:t>
                      </a:r>
                      <a:endParaRPr lang="zh-CN" altLang="en-US" dirty="0"/>
                    </a:p>
                  </a:txBody>
                  <a:tcPr anchor="ctr"/>
                </a:tc>
              </a:tr>
            </a:tbl>
          </a:graphicData>
        </a:graphic>
      </p:graphicFrame>
      <p:sp>
        <p:nvSpPr>
          <p:cNvPr id="13" name="流程图: 联系 12"/>
          <p:cNvSpPr/>
          <p:nvPr/>
        </p:nvSpPr>
        <p:spPr>
          <a:xfrm>
            <a:off x="5364088" y="4365104"/>
            <a:ext cx="457200" cy="45720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流程图: 联系 13"/>
          <p:cNvSpPr/>
          <p:nvPr/>
        </p:nvSpPr>
        <p:spPr>
          <a:xfrm>
            <a:off x="4644008" y="4365104"/>
            <a:ext cx="457200" cy="45720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流程图: 联系 14"/>
          <p:cNvSpPr/>
          <p:nvPr/>
        </p:nvSpPr>
        <p:spPr>
          <a:xfrm>
            <a:off x="3923928" y="5661248"/>
            <a:ext cx="457200" cy="45720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流程图: 联系 15"/>
          <p:cNvSpPr/>
          <p:nvPr/>
        </p:nvSpPr>
        <p:spPr>
          <a:xfrm>
            <a:off x="3059832" y="3115816"/>
            <a:ext cx="457200" cy="45720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箭头连接符 16"/>
          <p:cNvCxnSpPr/>
          <p:nvPr/>
        </p:nvCxnSpPr>
        <p:spPr>
          <a:xfrm flipH="1">
            <a:off x="3275856" y="3573016"/>
            <a:ext cx="12576" cy="1080120"/>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H="1">
            <a:off x="4139952" y="4581128"/>
            <a:ext cx="12576" cy="1080120"/>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endCxn id="16" idx="2"/>
          </p:cNvCxnSpPr>
          <p:nvPr/>
        </p:nvCxnSpPr>
        <p:spPr>
          <a:xfrm flipV="1">
            <a:off x="2051720" y="3344416"/>
            <a:ext cx="1008112" cy="12576"/>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V="1">
            <a:off x="4355976" y="5877272"/>
            <a:ext cx="2376264" cy="12576"/>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323528" y="3068960"/>
            <a:ext cx="1728192" cy="57606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2400" dirty="0" smtClean="0">
                <a:solidFill>
                  <a:srgbClr val="002060"/>
                </a:solidFill>
              </a:rPr>
              <a:t>生产者进程</a:t>
            </a:r>
            <a:endParaRPr lang="zh-CN" altLang="en-US" sz="2400" dirty="0">
              <a:solidFill>
                <a:srgbClr val="002060"/>
              </a:solidFill>
            </a:endParaRPr>
          </a:p>
        </p:txBody>
      </p:sp>
      <p:sp>
        <p:nvSpPr>
          <p:cNvPr id="22" name="矩形 21"/>
          <p:cNvSpPr/>
          <p:nvPr/>
        </p:nvSpPr>
        <p:spPr>
          <a:xfrm>
            <a:off x="6732240" y="5589240"/>
            <a:ext cx="1728192" cy="57606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2400" dirty="0" smtClean="0">
                <a:solidFill>
                  <a:srgbClr val="002060"/>
                </a:solidFill>
              </a:rPr>
              <a:t>消费者进程</a:t>
            </a:r>
            <a:endParaRPr lang="zh-CN" altLang="en-US" sz="2400" dirty="0">
              <a:solidFill>
                <a:srgbClr val="002060"/>
              </a:solidFill>
            </a:endParaRPr>
          </a:p>
        </p:txBody>
      </p:sp>
      <p:sp>
        <p:nvSpPr>
          <p:cNvPr id="26" name="矩形 25"/>
          <p:cNvSpPr/>
          <p:nvPr/>
        </p:nvSpPr>
        <p:spPr>
          <a:xfrm>
            <a:off x="6084168" y="3717032"/>
            <a:ext cx="2238113" cy="369332"/>
          </a:xfrm>
          <a:prstGeom prst="rect">
            <a:avLst/>
          </a:prstGeom>
        </p:spPr>
        <p:txBody>
          <a:bodyPr wrap="none">
            <a:spAutoFit/>
          </a:bodyPr>
          <a:lstStyle/>
          <a:p>
            <a:r>
              <a:rPr lang="en-US" altLang="zh-CN" dirty="0" smtClean="0"/>
              <a:t>n</a:t>
            </a:r>
            <a:r>
              <a:rPr lang="zh-CN" altLang="en-US" dirty="0" smtClean="0">
                <a:latin typeface="宋体" pitchFamily="2" charset="-122"/>
              </a:rPr>
              <a:t>个</a:t>
            </a:r>
            <a:r>
              <a:rPr lang="en-US" altLang="zh-CN" dirty="0" smtClean="0"/>
              <a:t>(0</a:t>
            </a:r>
            <a:r>
              <a:rPr lang="zh-CN" altLang="en-US" dirty="0" smtClean="0">
                <a:latin typeface="宋体" pitchFamily="2" charset="-122"/>
              </a:rPr>
              <a:t>，</a:t>
            </a:r>
            <a:r>
              <a:rPr lang="en-US" altLang="zh-CN" dirty="0" smtClean="0"/>
              <a:t>1</a:t>
            </a:r>
            <a:r>
              <a:rPr lang="zh-CN" altLang="en-US" dirty="0" smtClean="0">
                <a:latin typeface="宋体" pitchFamily="2" charset="-122"/>
              </a:rPr>
              <a:t>，</a:t>
            </a:r>
            <a:r>
              <a:rPr lang="en-US" altLang="zh-CN" dirty="0" smtClean="0"/>
              <a:t>…</a:t>
            </a:r>
            <a:r>
              <a:rPr lang="zh-CN" altLang="en-US" dirty="0" smtClean="0">
                <a:latin typeface="宋体" pitchFamily="2" charset="-122"/>
              </a:rPr>
              <a:t>，</a:t>
            </a:r>
            <a:r>
              <a:rPr lang="en-US" altLang="zh-CN" dirty="0" smtClean="0"/>
              <a:t>n-1)</a:t>
            </a:r>
            <a:endParaRPr lang="zh-CN" altLang="en-US" dirty="0"/>
          </a:p>
        </p:txBody>
      </p:sp>
      <p:cxnSp>
        <p:nvCxnSpPr>
          <p:cNvPr id="28" name="直接连接符 27"/>
          <p:cNvCxnSpPr/>
          <p:nvPr/>
        </p:nvCxnSpPr>
        <p:spPr>
          <a:xfrm flipV="1">
            <a:off x="3131840" y="4941168"/>
            <a:ext cx="0" cy="720080"/>
          </a:xfrm>
          <a:prstGeom prst="line">
            <a:avLst/>
          </a:prstGeom>
          <a:ln w="38100">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2987824" y="5661248"/>
            <a:ext cx="388248" cy="369332"/>
          </a:xfrm>
          <a:prstGeom prst="rect">
            <a:avLst/>
          </a:prstGeom>
        </p:spPr>
        <p:txBody>
          <a:bodyPr wrap="none">
            <a:spAutoFit/>
          </a:bodyPr>
          <a:lstStyle/>
          <a:p>
            <a:r>
              <a:rPr lang="en-US" altLang="zh-CN" dirty="0" smtClean="0"/>
              <a:t>in</a:t>
            </a:r>
            <a:endParaRPr lang="zh-CN" altLang="en-US" dirty="0"/>
          </a:p>
        </p:txBody>
      </p:sp>
      <p:cxnSp>
        <p:nvCxnSpPr>
          <p:cNvPr id="32" name="直接连接符 31"/>
          <p:cNvCxnSpPr/>
          <p:nvPr/>
        </p:nvCxnSpPr>
        <p:spPr>
          <a:xfrm>
            <a:off x="4211960" y="3645024"/>
            <a:ext cx="0" cy="576064"/>
          </a:xfrm>
          <a:prstGeom prst="line">
            <a:avLst/>
          </a:prstGeom>
          <a:ln w="38100">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3923928" y="3284984"/>
            <a:ext cx="561372" cy="369332"/>
          </a:xfrm>
          <a:prstGeom prst="rect">
            <a:avLst/>
          </a:prstGeom>
        </p:spPr>
        <p:txBody>
          <a:bodyPr wrap="none">
            <a:spAutoFit/>
          </a:bodyPr>
          <a:lstStyle/>
          <a:p>
            <a:r>
              <a:rPr lang="en-US" altLang="zh-CN" dirty="0" smtClean="0"/>
              <a:t>out</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2014年9月15日11时56分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9</a:t>
            </a:fld>
            <a:endParaRPr lang="zh-CN" altLang="en-US"/>
          </a:p>
        </p:txBody>
      </p:sp>
      <p:sp>
        <p:nvSpPr>
          <p:cNvPr id="6" name="矩形 5"/>
          <p:cNvSpPr/>
          <p:nvPr/>
        </p:nvSpPr>
        <p:spPr>
          <a:xfrm>
            <a:off x="1187624" y="1124744"/>
            <a:ext cx="7632848" cy="3539430"/>
          </a:xfrm>
          <a:prstGeom prst="rect">
            <a:avLst/>
          </a:prstGeom>
        </p:spPr>
        <p:txBody>
          <a:bodyPr wrap="square">
            <a:spAutoFit/>
          </a:bodyPr>
          <a:lstStyle/>
          <a:p>
            <a:pPr>
              <a:lnSpc>
                <a:spcPct val="160000"/>
              </a:lnSpc>
            </a:pPr>
            <a:r>
              <a:rPr lang="en-US" altLang="zh-CN" sz="2800" dirty="0" err="1" smtClean="0">
                <a:latin typeface="Times New Roman" pitchFamily="18" charset="0"/>
                <a:cs typeface="Times New Roman" pitchFamily="18" charset="0"/>
              </a:rPr>
              <a:t>Var</a:t>
            </a:r>
            <a:r>
              <a:rPr lang="en-US" altLang="zh-CN" sz="2800" smtClean="0">
                <a:latin typeface="Times New Roman" pitchFamily="18" charset="0"/>
                <a:cs typeface="Times New Roman" pitchFamily="18" charset="0"/>
              </a:rPr>
              <a:t> n: integer</a:t>
            </a:r>
            <a:r>
              <a:rPr lang="zh-CN" altLang="en-US" sz="2800" dirty="0" smtClean="0">
                <a:latin typeface="Times New Roman" pitchFamily="18" charset="0"/>
                <a:cs typeface="Times New Roman" pitchFamily="18" charset="0"/>
              </a:rPr>
              <a:t>；</a:t>
            </a:r>
          </a:p>
          <a:p>
            <a:pPr>
              <a:lnSpc>
                <a:spcPct val="160000"/>
              </a:lnSpc>
            </a:pPr>
            <a:r>
              <a:rPr lang="en-US" altLang="zh-CN" sz="2800" dirty="0" smtClean="0">
                <a:latin typeface="Times New Roman" pitchFamily="18" charset="0"/>
                <a:cs typeface="Times New Roman" pitchFamily="18" charset="0"/>
              </a:rPr>
              <a:t>type item=…</a:t>
            </a:r>
            <a:r>
              <a:rPr lang="zh-CN" altLang="en-US" sz="2800" dirty="0" smtClean="0">
                <a:latin typeface="Times New Roman" pitchFamily="18" charset="0"/>
                <a:cs typeface="Times New Roman" pitchFamily="18" charset="0"/>
              </a:rPr>
              <a:t>；</a:t>
            </a:r>
          </a:p>
          <a:p>
            <a:pPr>
              <a:lnSpc>
                <a:spcPct val="160000"/>
              </a:lnSpc>
            </a:pPr>
            <a:r>
              <a:rPr lang="en-US" altLang="zh-CN" sz="2800" dirty="0" err="1" smtClean="0">
                <a:latin typeface="Times New Roman" pitchFamily="18" charset="0"/>
                <a:cs typeface="Times New Roman" pitchFamily="18" charset="0"/>
              </a:rPr>
              <a:t>var</a:t>
            </a:r>
            <a:r>
              <a:rPr lang="en-US" altLang="zh-CN" sz="2800" dirty="0" smtClean="0">
                <a:latin typeface="Times New Roman" pitchFamily="18" charset="0"/>
                <a:cs typeface="Times New Roman" pitchFamily="18" charset="0"/>
              </a:rPr>
              <a:t> buffer: array</a:t>
            </a:r>
            <a:r>
              <a:rPr lang="zh-CN" altLang="en-US" sz="2800" dirty="0" smtClean="0">
                <a:latin typeface="Times New Roman" pitchFamily="18" charset="0"/>
                <a:cs typeface="Times New Roman" pitchFamily="18" charset="0"/>
              </a:rPr>
              <a:t>［</a:t>
            </a:r>
            <a:r>
              <a:rPr lang="en-US" altLang="zh-CN" sz="2800" dirty="0" smtClean="0">
                <a:latin typeface="Times New Roman" pitchFamily="18" charset="0"/>
                <a:cs typeface="Times New Roman" pitchFamily="18" charset="0"/>
              </a:rPr>
              <a:t>0</a:t>
            </a:r>
            <a:r>
              <a:rPr lang="zh-CN" altLang="en-US" sz="2800" dirty="0" smtClean="0">
                <a:latin typeface="Times New Roman" pitchFamily="18" charset="0"/>
                <a:cs typeface="Times New Roman" pitchFamily="18" charset="0"/>
              </a:rPr>
              <a:t>，</a:t>
            </a:r>
            <a:r>
              <a:rPr lang="en-US" altLang="zh-CN" sz="2800" dirty="0" smtClean="0">
                <a:latin typeface="Times New Roman" pitchFamily="18" charset="0"/>
                <a:cs typeface="Times New Roman" pitchFamily="18" charset="0"/>
              </a:rPr>
              <a:t>1</a:t>
            </a:r>
            <a:r>
              <a:rPr lang="zh-CN" altLang="en-US" sz="2800" dirty="0" smtClean="0">
                <a:latin typeface="Times New Roman" pitchFamily="18" charset="0"/>
                <a:cs typeface="Times New Roman" pitchFamily="18" charset="0"/>
              </a:rPr>
              <a:t>，</a:t>
            </a:r>
            <a:r>
              <a:rPr lang="en-US" altLang="zh-CN" sz="2800" dirty="0" smtClean="0">
                <a:latin typeface="Times New Roman" pitchFamily="18" charset="0"/>
                <a:cs typeface="Times New Roman" pitchFamily="18" charset="0"/>
              </a:rPr>
              <a:t>…</a:t>
            </a:r>
            <a:r>
              <a:rPr lang="zh-CN" altLang="en-US" sz="2800" dirty="0" smtClean="0">
                <a:latin typeface="Times New Roman" pitchFamily="18" charset="0"/>
                <a:cs typeface="Times New Roman" pitchFamily="18" charset="0"/>
              </a:rPr>
              <a:t>，</a:t>
            </a:r>
            <a:r>
              <a:rPr lang="en-US" altLang="zh-CN" sz="2800" dirty="0" smtClean="0">
                <a:latin typeface="Times New Roman" pitchFamily="18" charset="0"/>
                <a:cs typeface="Times New Roman" pitchFamily="18" charset="0"/>
              </a:rPr>
              <a:t>n-1</a:t>
            </a:r>
            <a:r>
              <a:rPr lang="zh-CN" altLang="en-US" sz="2800" dirty="0" smtClean="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of item</a:t>
            </a:r>
            <a:r>
              <a:rPr lang="zh-CN" altLang="en-US" sz="2800" dirty="0" smtClean="0">
                <a:latin typeface="Times New Roman" pitchFamily="18" charset="0"/>
                <a:cs typeface="Times New Roman" pitchFamily="18" charset="0"/>
              </a:rPr>
              <a:t>；</a:t>
            </a:r>
          </a:p>
          <a:p>
            <a:pPr>
              <a:lnSpc>
                <a:spcPct val="160000"/>
              </a:lnSpc>
            </a:pPr>
            <a:r>
              <a:rPr lang="en-US" altLang="zh-CN" sz="2800" dirty="0" smtClean="0">
                <a:latin typeface="Times New Roman" pitchFamily="18" charset="0"/>
                <a:cs typeface="Times New Roman" pitchFamily="18" charset="0"/>
              </a:rPr>
              <a:t>in</a:t>
            </a:r>
            <a:r>
              <a:rPr lang="zh-CN" altLang="en-US" sz="2800" dirty="0" smtClean="0">
                <a:latin typeface="Times New Roman" pitchFamily="18" charset="0"/>
                <a:cs typeface="Times New Roman" pitchFamily="18" charset="0"/>
              </a:rPr>
              <a:t>，</a:t>
            </a:r>
            <a:r>
              <a:rPr lang="en-US" altLang="zh-CN" sz="2800" dirty="0" smtClean="0">
                <a:latin typeface="Times New Roman" pitchFamily="18" charset="0"/>
                <a:cs typeface="Times New Roman" pitchFamily="18" charset="0"/>
              </a:rPr>
              <a:t>out: 0</a:t>
            </a:r>
            <a:r>
              <a:rPr lang="zh-CN" altLang="en-US" sz="2800" dirty="0" smtClean="0">
                <a:latin typeface="Times New Roman" pitchFamily="18" charset="0"/>
                <a:cs typeface="Times New Roman" pitchFamily="18" charset="0"/>
              </a:rPr>
              <a:t>，</a:t>
            </a:r>
            <a:r>
              <a:rPr lang="en-US" altLang="zh-CN" sz="2800" dirty="0" smtClean="0">
                <a:latin typeface="Times New Roman" pitchFamily="18" charset="0"/>
                <a:cs typeface="Times New Roman" pitchFamily="18" charset="0"/>
              </a:rPr>
              <a:t>1</a:t>
            </a:r>
            <a:r>
              <a:rPr lang="zh-CN" altLang="en-US" sz="2800" dirty="0" smtClean="0">
                <a:latin typeface="Times New Roman" pitchFamily="18" charset="0"/>
                <a:cs typeface="Times New Roman" pitchFamily="18" charset="0"/>
              </a:rPr>
              <a:t>，</a:t>
            </a:r>
            <a:r>
              <a:rPr lang="en-US" altLang="zh-CN" sz="2800" dirty="0" smtClean="0">
                <a:latin typeface="Times New Roman" pitchFamily="18" charset="0"/>
                <a:cs typeface="Times New Roman" pitchFamily="18" charset="0"/>
              </a:rPr>
              <a:t>…</a:t>
            </a:r>
            <a:r>
              <a:rPr lang="zh-CN" altLang="en-US" sz="2800" dirty="0" smtClean="0">
                <a:latin typeface="Times New Roman" pitchFamily="18" charset="0"/>
                <a:cs typeface="Times New Roman" pitchFamily="18" charset="0"/>
              </a:rPr>
              <a:t>，</a:t>
            </a:r>
            <a:r>
              <a:rPr lang="en-US" altLang="zh-CN" sz="2800" dirty="0" smtClean="0">
                <a:latin typeface="Times New Roman" pitchFamily="18" charset="0"/>
                <a:cs typeface="Times New Roman" pitchFamily="18" charset="0"/>
              </a:rPr>
              <a:t>n-1</a:t>
            </a:r>
            <a:r>
              <a:rPr lang="zh-CN" altLang="en-US" sz="2800" dirty="0" smtClean="0">
                <a:latin typeface="Times New Roman" pitchFamily="18" charset="0"/>
                <a:cs typeface="Times New Roman" pitchFamily="18" charset="0"/>
              </a:rPr>
              <a:t>；</a:t>
            </a:r>
          </a:p>
          <a:p>
            <a:pPr>
              <a:lnSpc>
                <a:spcPct val="160000"/>
              </a:lnSpc>
            </a:pPr>
            <a:r>
              <a:rPr lang="en-US" altLang="zh-CN" sz="2800" dirty="0" smtClean="0">
                <a:latin typeface="Times New Roman" pitchFamily="18" charset="0"/>
                <a:cs typeface="Times New Roman" pitchFamily="18" charset="0"/>
              </a:rPr>
              <a:t>counter: 0</a:t>
            </a:r>
            <a:r>
              <a:rPr lang="zh-CN" altLang="en-US" sz="2800" dirty="0" smtClean="0">
                <a:latin typeface="Times New Roman" pitchFamily="18" charset="0"/>
                <a:cs typeface="Times New Roman" pitchFamily="18" charset="0"/>
              </a:rPr>
              <a:t>，</a:t>
            </a:r>
            <a:r>
              <a:rPr lang="en-US" altLang="zh-CN" sz="2800" dirty="0" smtClean="0">
                <a:latin typeface="Times New Roman" pitchFamily="18" charset="0"/>
                <a:cs typeface="Times New Roman" pitchFamily="18" charset="0"/>
              </a:rPr>
              <a:t>1</a:t>
            </a:r>
            <a:r>
              <a:rPr lang="zh-CN" altLang="en-US" sz="2800" dirty="0" smtClean="0">
                <a:latin typeface="Times New Roman" pitchFamily="18" charset="0"/>
                <a:cs typeface="Times New Roman" pitchFamily="18" charset="0"/>
              </a:rPr>
              <a:t>，</a:t>
            </a:r>
            <a:r>
              <a:rPr lang="en-US" altLang="zh-CN" sz="2800" dirty="0" smtClean="0">
                <a:latin typeface="Times New Roman" pitchFamily="18" charset="0"/>
                <a:cs typeface="Times New Roman" pitchFamily="18" charset="0"/>
              </a:rPr>
              <a:t>…</a:t>
            </a:r>
            <a:r>
              <a:rPr lang="zh-CN" altLang="en-US" sz="2800" dirty="0" smtClean="0">
                <a:latin typeface="Times New Roman" pitchFamily="18" charset="0"/>
                <a:cs typeface="Times New Roman" pitchFamily="18" charset="0"/>
              </a:rPr>
              <a:t>，</a:t>
            </a:r>
            <a:r>
              <a:rPr lang="en-US" altLang="zh-CN" sz="2800" dirty="0" smtClean="0">
                <a:latin typeface="Times New Roman" pitchFamily="18" charset="0"/>
                <a:cs typeface="Times New Roman" pitchFamily="18" charset="0"/>
              </a:rPr>
              <a:t>n</a:t>
            </a:r>
            <a:r>
              <a:rPr lang="zh-CN" altLang="en-US" sz="2800" dirty="0" smtClean="0">
                <a:latin typeface="Times New Roman" pitchFamily="18" charset="0"/>
                <a:cs typeface="Times New Roman" pitchFamily="18" charset="0"/>
              </a:rPr>
              <a:t>； </a:t>
            </a:r>
            <a:endParaRPr lang="zh-CN" alt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质朴">
  <a:themeElements>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质朴">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783</TotalTime>
  <Words>2310</Words>
  <Application>Microsoft Office PowerPoint</Application>
  <PresentationFormat>全屏显示(4:3)</PresentationFormat>
  <Paragraphs>342</Paragraphs>
  <Slides>34</Slides>
  <Notes>21</Notes>
  <HiddenSlides>0</HiddenSlides>
  <MMClips>0</MMClips>
  <ScaleCrop>false</ScaleCrop>
  <HeadingPairs>
    <vt:vector size="4" baseType="variant">
      <vt:variant>
        <vt:lpstr>主题</vt:lpstr>
      </vt:variant>
      <vt:variant>
        <vt:i4>1</vt:i4>
      </vt:variant>
      <vt:variant>
        <vt:lpstr>幻灯片标题</vt:lpstr>
      </vt:variant>
      <vt:variant>
        <vt:i4>34</vt:i4>
      </vt:variant>
    </vt:vector>
  </HeadingPairs>
  <TitlesOfParts>
    <vt:vector size="35" baseType="lpstr">
      <vt:lpstr>质朴</vt:lpstr>
      <vt:lpstr>第4讲</vt:lpstr>
      <vt:lpstr>本次课程主要内容</vt:lpstr>
      <vt:lpstr>PowerPoint 演示文稿</vt:lpstr>
      <vt:lpstr>PowerPoint 演示文稿</vt:lpstr>
      <vt:lpstr>2.3  进程同步 </vt:lpstr>
      <vt:lpstr>2.3  进程同步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T430</dc:creator>
  <cp:lastModifiedBy>wx</cp:lastModifiedBy>
  <cp:revision>77</cp:revision>
  <dcterms:created xsi:type="dcterms:W3CDTF">2013-09-15T00:45:06Z</dcterms:created>
  <dcterms:modified xsi:type="dcterms:W3CDTF">2014-09-15T16:53:02Z</dcterms:modified>
</cp:coreProperties>
</file>