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handoutMasterIdLst>
    <p:handoutMasterId r:id="rId43"/>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97" r:id="rId24"/>
    <p:sldId id="296" r:id="rId25"/>
    <p:sldId id="280" r:id="rId26"/>
    <p:sldId id="281" r:id="rId27"/>
    <p:sldId id="282" r:id="rId28"/>
    <p:sldId id="295"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2819" autoAdjust="0"/>
  </p:normalViewPr>
  <p:slideViewPr>
    <p:cSldViewPr>
      <p:cViewPr>
        <p:scale>
          <a:sx n="100" d="100"/>
          <a:sy n="100" d="100"/>
        </p:scale>
        <p:origin x="-1944"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9DB93-30E2-4A89-A4DE-570A234403F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800" b="0" dirty="0" smtClean="0">
              <a:solidFill>
                <a:srgbClr val="FF0000"/>
              </a:solidFill>
            </a:rPr>
            <a:t>调度</a:t>
          </a:r>
          <a:endParaRPr lang="en-US" sz="2800" b="1" dirty="0">
            <a:solidFill>
              <a:srgbClr val="FF0000"/>
            </a:solidFill>
          </a:endParaRPr>
        </a:p>
      </dgm:t>
    </dgm:pt>
    <dgm:pt modelId="{A9D1250A-0A4F-4FFC-A924-158247A3A284}" type="parTrans" cxnId="{83769254-42D8-4F4C-A4D3-1E86764A85E8}">
      <dgm:prSet/>
      <dgm:spPr/>
      <dgm:t>
        <a:bodyPr/>
        <a:lstStyle/>
        <a:p>
          <a:endParaRPr lang="zh-CN" altLang="en-US" sz="2800"/>
        </a:p>
      </dgm:t>
    </dgm:pt>
    <dgm:pt modelId="{E95F68B2-CF02-4611-957D-27259FB8EA62}" type="sibTrans" cxnId="{83769254-42D8-4F4C-A4D3-1E86764A85E8}">
      <dgm:prSet/>
      <dgm:spPr/>
      <dgm:t>
        <a:bodyPr/>
        <a:lstStyle/>
        <a:p>
          <a:endParaRPr lang="zh-CN" altLang="en-US" sz="2800"/>
        </a:p>
      </dgm:t>
    </dgm:pt>
    <dgm:pt modelId="{E0F11FB1-3A75-46DA-A9DC-14646EB4090D}">
      <dgm:prSet custT="1"/>
      <dgm:spPr/>
      <dgm:t>
        <a:bodyPr/>
        <a:lstStyle/>
        <a:p>
          <a:pPr rtl="0"/>
          <a:r>
            <a:rPr lang="zh-CN" altLang="en-US" sz="2800" b="0" dirty="0" smtClean="0"/>
            <a:t>并发性</a:t>
          </a:r>
          <a:endParaRPr lang="zh-CN" altLang="en-US" sz="2800" dirty="0"/>
        </a:p>
      </dgm:t>
    </dgm:pt>
    <dgm:pt modelId="{8EEA2DC2-A3EE-428C-A8A7-B11ABED83D48}" type="parTrans" cxnId="{0D4EFD97-9B75-4A51-B79F-8A73E22615DB}">
      <dgm:prSet/>
      <dgm:spPr/>
      <dgm:t>
        <a:bodyPr/>
        <a:lstStyle/>
        <a:p>
          <a:endParaRPr lang="zh-CN" altLang="en-US" sz="2800"/>
        </a:p>
      </dgm:t>
    </dgm:pt>
    <dgm:pt modelId="{C22A315E-4D44-4F91-AE52-98619471E92F}" type="sibTrans" cxnId="{0D4EFD97-9B75-4A51-B79F-8A73E22615DB}">
      <dgm:prSet/>
      <dgm:spPr/>
      <dgm:t>
        <a:bodyPr/>
        <a:lstStyle/>
        <a:p>
          <a:endParaRPr lang="zh-CN" altLang="en-US" sz="2800"/>
        </a:p>
      </dgm:t>
    </dgm:pt>
    <dgm:pt modelId="{0317F0E3-1320-40A6-94DD-9C9133A3BFDE}">
      <dgm:prSet custT="1"/>
      <dgm:spPr/>
      <dgm:t>
        <a:bodyPr/>
        <a:lstStyle/>
        <a:p>
          <a:pPr rtl="0"/>
          <a:r>
            <a:rPr lang="zh-CN" altLang="en-US" sz="2800" b="0" dirty="0" smtClean="0"/>
            <a:t>拥有资源</a:t>
          </a:r>
          <a:endParaRPr lang="zh-CN" altLang="en-US" sz="2800" dirty="0"/>
        </a:p>
      </dgm:t>
    </dgm:pt>
    <dgm:pt modelId="{BCF44976-842D-4F33-80D4-889411ABC149}" type="parTrans" cxnId="{648415FA-A924-4E54-91AD-5ED2BE9EAA39}">
      <dgm:prSet/>
      <dgm:spPr/>
      <dgm:t>
        <a:bodyPr/>
        <a:lstStyle/>
        <a:p>
          <a:endParaRPr lang="zh-CN" altLang="en-US" sz="2800"/>
        </a:p>
      </dgm:t>
    </dgm:pt>
    <dgm:pt modelId="{2F0AE379-025F-453C-A2C9-A50821DCB2C0}" type="sibTrans" cxnId="{648415FA-A924-4E54-91AD-5ED2BE9EAA39}">
      <dgm:prSet/>
      <dgm:spPr/>
      <dgm:t>
        <a:bodyPr/>
        <a:lstStyle/>
        <a:p>
          <a:endParaRPr lang="zh-CN" altLang="en-US" sz="2800"/>
        </a:p>
      </dgm:t>
    </dgm:pt>
    <dgm:pt modelId="{D19832D1-D812-4533-835A-CDB02B2AFCD8}">
      <dgm:prSet custT="1"/>
      <dgm:spPr/>
      <dgm:t>
        <a:bodyPr/>
        <a:lstStyle/>
        <a:p>
          <a:pPr rtl="0"/>
          <a:r>
            <a:rPr lang="zh-CN" altLang="en-US" sz="2800" b="0" dirty="0" smtClean="0"/>
            <a:t>系统开销</a:t>
          </a:r>
          <a:endParaRPr lang="zh-CN" altLang="en-US" sz="2800" dirty="0"/>
        </a:p>
      </dgm:t>
    </dgm:pt>
    <dgm:pt modelId="{1367DD6D-EB69-4DE6-86C2-4420FA27F1CA}" type="parTrans" cxnId="{B90A39D0-E0EA-4879-91C0-3B84F675FD57}">
      <dgm:prSet/>
      <dgm:spPr/>
      <dgm:t>
        <a:bodyPr/>
        <a:lstStyle/>
        <a:p>
          <a:endParaRPr lang="zh-CN" altLang="en-US" sz="2800"/>
        </a:p>
      </dgm:t>
    </dgm:pt>
    <dgm:pt modelId="{F8F7C67F-420E-41CD-B1EC-DA7D068A95AB}" type="sibTrans" cxnId="{B90A39D0-E0EA-4879-91C0-3B84F675FD57}">
      <dgm:prSet/>
      <dgm:spPr/>
      <dgm:t>
        <a:bodyPr/>
        <a:lstStyle/>
        <a:p>
          <a:endParaRPr lang="zh-CN" altLang="en-US" sz="2800"/>
        </a:p>
      </dgm:t>
    </dgm:pt>
    <dgm:pt modelId="{CBC15C21-72DA-4618-87D1-B87F45080FB7}" type="pres">
      <dgm:prSet presAssocID="{2DD9DB93-30E2-4A89-A4DE-570A234403F1}" presName="matrix" presStyleCnt="0">
        <dgm:presLayoutVars>
          <dgm:chMax val="1"/>
          <dgm:dir/>
          <dgm:resizeHandles val="exact"/>
        </dgm:presLayoutVars>
      </dgm:prSet>
      <dgm:spPr/>
      <dgm:t>
        <a:bodyPr/>
        <a:lstStyle/>
        <a:p>
          <a:endParaRPr lang="zh-CN" altLang="en-US"/>
        </a:p>
      </dgm:t>
    </dgm:pt>
    <dgm:pt modelId="{B2BAD26D-787B-4072-B10C-B05C89174159}" type="pres">
      <dgm:prSet presAssocID="{2DD9DB93-30E2-4A89-A4DE-570A234403F1}" presName="axisShape" presStyleLbl="bgShp" presStyleIdx="0" presStyleCnt="1"/>
      <dgm:spPr/>
    </dgm:pt>
    <dgm:pt modelId="{B4005F37-CF98-4014-80A2-982F888F32E2}" type="pres">
      <dgm:prSet presAssocID="{2DD9DB93-30E2-4A89-A4DE-570A234403F1}" presName="rect1" presStyleLbl="node1" presStyleIdx="0" presStyleCnt="4">
        <dgm:presLayoutVars>
          <dgm:chMax val="0"/>
          <dgm:chPref val="0"/>
          <dgm:bulletEnabled val="1"/>
        </dgm:presLayoutVars>
      </dgm:prSet>
      <dgm:spPr/>
      <dgm:t>
        <a:bodyPr/>
        <a:lstStyle/>
        <a:p>
          <a:endParaRPr lang="zh-CN" altLang="en-US"/>
        </a:p>
      </dgm:t>
    </dgm:pt>
    <dgm:pt modelId="{61100613-28E6-40CC-8684-B6FF571BF5E8}" type="pres">
      <dgm:prSet presAssocID="{2DD9DB93-30E2-4A89-A4DE-570A234403F1}" presName="rect2" presStyleLbl="node1" presStyleIdx="1" presStyleCnt="4">
        <dgm:presLayoutVars>
          <dgm:chMax val="0"/>
          <dgm:chPref val="0"/>
          <dgm:bulletEnabled val="1"/>
        </dgm:presLayoutVars>
      </dgm:prSet>
      <dgm:spPr/>
      <dgm:t>
        <a:bodyPr/>
        <a:lstStyle/>
        <a:p>
          <a:endParaRPr lang="zh-CN" altLang="en-US"/>
        </a:p>
      </dgm:t>
    </dgm:pt>
    <dgm:pt modelId="{54492374-2D4D-45E6-8593-A2DDD5AEC594}" type="pres">
      <dgm:prSet presAssocID="{2DD9DB93-30E2-4A89-A4DE-570A234403F1}" presName="rect3" presStyleLbl="node1" presStyleIdx="2" presStyleCnt="4">
        <dgm:presLayoutVars>
          <dgm:chMax val="0"/>
          <dgm:chPref val="0"/>
          <dgm:bulletEnabled val="1"/>
        </dgm:presLayoutVars>
      </dgm:prSet>
      <dgm:spPr/>
      <dgm:t>
        <a:bodyPr/>
        <a:lstStyle/>
        <a:p>
          <a:endParaRPr lang="zh-CN" altLang="en-US"/>
        </a:p>
      </dgm:t>
    </dgm:pt>
    <dgm:pt modelId="{8AF0C928-2BC8-4203-A05F-56DA9B0ED22C}" type="pres">
      <dgm:prSet presAssocID="{2DD9DB93-30E2-4A89-A4DE-570A234403F1}" presName="rect4" presStyleLbl="node1" presStyleIdx="3" presStyleCnt="4">
        <dgm:presLayoutVars>
          <dgm:chMax val="0"/>
          <dgm:chPref val="0"/>
          <dgm:bulletEnabled val="1"/>
        </dgm:presLayoutVars>
      </dgm:prSet>
      <dgm:spPr/>
      <dgm:t>
        <a:bodyPr/>
        <a:lstStyle/>
        <a:p>
          <a:endParaRPr lang="zh-CN" altLang="en-US"/>
        </a:p>
      </dgm:t>
    </dgm:pt>
  </dgm:ptLst>
  <dgm:cxnLst>
    <dgm:cxn modelId="{350C8C5F-74AF-4F04-A256-F8045D27A87D}" type="presOf" srcId="{D19832D1-D812-4533-835A-CDB02B2AFCD8}" destId="{8AF0C928-2BC8-4203-A05F-56DA9B0ED22C}" srcOrd="0" destOrd="0" presId="urn:microsoft.com/office/officeart/2005/8/layout/matrix2"/>
    <dgm:cxn modelId="{EC039F9A-07A7-456A-A4D6-09B7479BB59E}" type="presOf" srcId="{0317F0E3-1320-40A6-94DD-9C9133A3BFDE}" destId="{54492374-2D4D-45E6-8593-A2DDD5AEC594}" srcOrd="0" destOrd="0" presId="urn:microsoft.com/office/officeart/2005/8/layout/matrix2"/>
    <dgm:cxn modelId="{77B42E03-6420-404F-82FD-C72FAA7BC892}" type="presOf" srcId="{2DD9DB93-30E2-4A89-A4DE-570A234403F1}" destId="{CBC15C21-72DA-4618-87D1-B87F45080FB7}" srcOrd="0" destOrd="0" presId="urn:microsoft.com/office/officeart/2005/8/layout/matrix2"/>
    <dgm:cxn modelId="{3186BF5C-A67B-4AFC-9EE5-6E6CBA15E360}" type="presOf" srcId="{A0887D9C-444A-49A4-92A5-AFCCC1041223}" destId="{B4005F37-CF98-4014-80A2-982F888F32E2}" srcOrd="0" destOrd="0" presId="urn:microsoft.com/office/officeart/2005/8/layout/matrix2"/>
    <dgm:cxn modelId="{B90A39D0-E0EA-4879-91C0-3B84F675FD57}" srcId="{2DD9DB93-30E2-4A89-A4DE-570A234403F1}" destId="{D19832D1-D812-4533-835A-CDB02B2AFCD8}" srcOrd="3" destOrd="0" parTransId="{1367DD6D-EB69-4DE6-86C2-4420FA27F1CA}" sibTransId="{F8F7C67F-420E-41CD-B1EC-DA7D068A95AB}"/>
    <dgm:cxn modelId="{3E73A8FB-3041-4F44-9C40-774DCB13BF1D}" type="presOf" srcId="{E0F11FB1-3A75-46DA-A9DC-14646EB4090D}" destId="{61100613-28E6-40CC-8684-B6FF571BF5E8}" srcOrd="0" destOrd="0" presId="urn:microsoft.com/office/officeart/2005/8/layout/matrix2"/>
    <dgm:cxn modelId="{648415FA-A924-4E54-91AD-5ED2BE9EAA39}" srcId="{2DD9DB93-30E2-4A89-A4DE-570A234403F1}" destId="{0317F0E3-1320-40A6-94DD-9C9133A3BFDE}" srcOrd="2" destOrd="0" parTransId="{BCF44976-842D-4F33-80D4-889411ABC149}" sibTransId="{2F0AE379-025F-453C-A2C9-A50821DCB2C0}"/>
    <dgm:cxn modelId="{0D4EFD97-9B75-4A51-B79F-8A73E22615DB}" srcId="{2DD9DB93-30E2-4A89-A4DE-570A234403F1}" destId="{E0F11FB1-3A75-46DA-A9DC-14646EB4090D}" srcOrd="1" destOrd="0" parTransId="{8EEA2DC2-A3EE-428C-A8A7-B11ABED83D48}" sibTransId="{C22A315E-4D44-4F91-AE52-98619471E92F}"/>
    <dgm:cxn modelId="{83769254-42D8-4F4C-A4D3-1E86764A85E8}" srcId="{2DD9DB93-30E2-4A89-A4DE-570A234403F1}" destId="{A0887D9C-444A-49A4-92A5-AFCCC1041223}" srcOrd="0" destOrd="0" parTransId="{A9D1250A-0A4F-4FFC-A924-158247A3A284}" sibTransId="{E95F68B2-CF02-4611-957D-27259FB8EA62}"/>
    <dgm:cxn modelId="{DDCF72AF-A5EF-4B0F-9014-FF3AE83CBD9C}" type="presParOf" srcId="{CBC15C21-72DA-4618-87D1-B87F45080FB7}" destId="{B2BAD26D-787B-4072-B10C-B05C89174159}" srcOrd="0" destOrd="0" presId="urn:microsoft.com/office/officeart/2005/8/layout/matrix2"/>
    <dgm:cxn modelId="{F60E1BD4-C34E-4A1D-AB06-52835CB82AC8}" type="presParOf" srcId="{CBC15C21-72DA-4618-87D1-B87F45080FB7}" destId="{B4005F37-CF98-4014-80A2-982F888F32E2}" srcOrd="1" destOrd="0" presId="urn:microsoft.com/office/officeart/2005/8/layout/matrix2"/>
    <dgm:cxn modelId="{F1259002-7587-4107-9D2A-E0756F5F679D}" type="presParOf" srcId="{CBC15C21-72DA-4618-87D1-B87F45080FB7}" destId="{61100613-28E6-40CC-8684-B6FF571BF5E8}" srcOrd="2" destOrd="0" presId="urn:microsoft.com/office/officeart/2005/8/layout/matrix2"/>
    <dgm:cxn modelId="{E0F8FBD9-B4B7-4D4B-8C06-CA1630F59CC1}" type="presParOf" srcId="{CBC15C21-72DA-4618-87D1-B87F45080FB7}" destId="{54492374-2D4D-45E6-8593-A2DDD5AEC594}" srcOrd="3" destOrd="0" presId="urn:microsoft.com/office/officeart/2005/8/layout/matrix2"/>
    <dgm:cxn modelId="{9B674BFD-B219-4773-A2DB-A8401DA57197}" type="presParOf" srcId="{CBC15C21-72DA-4618-87D1-B87F45080FB7}" destId="{8AF0C928-2BC8-4203-A05F-56DA9B0ED22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DB93-30E2-4A89-A4DE-570A234403F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800" b="0" dirty="0" smtClean="0">
              <a:solidFill>
                <a:schemeClr val="bg1"/>
              </a:solidFill>
            </a:rPr>
            <a:t>调度</a:t>
          </a:r>
          <a:endParaRPr lang="en-US" sz="2800" b="1" dirty="0">
            <a:solidFill>
              <a:schemeClr val="bg1"/>
            </a:solidFill>
          </a:endParaRPr>
        </a:p>
      </dgm:t>
    </dgm:pt>
    <dgm:pt modelId="{A9D1250A-0A4F-4FFC-A924-158247A3A284}" type="parTrans" cxnId="{83769254-42D8-4F4C-A4D3-1E86764A85E8}">
      <dgm:prSet/>
      <dgm:spPr/>
      <dgm:t>
        <a:bodyPr/>
        <a:lstStyle/>
        <a:p>
          <a:endParaRPr lang="zh-CN" altLang="en-US" sz="2800"/>
        </a:p>
      </dgm:t>
    </dgm:pt>
    <dgm:pt modelId="{E95F68B2-CF02-4611-957D-27259FB8EA62}" type="sibTrans" cxnId="{83769254-42D8-4F4C-A4D3-1E86764A85E8}">
      <dgm:prSet/>
      <dgm:spPr/>
      <dgm:t>
        <a:bodyPr/>
        <a:lstStyle/>
        <a:p>
          <a:endParaRPr lang="zh-CN" altLang="en-US" sz="2800"/>
        </a:p>
      </dgm:t>
    </dgm:pt>
    <dgm:pt modelId="{E0F11FB1-3A75-46DA-A9DC-14646EB4090D}">
      <dgm:prSet custT="1"/>
      <dgm:spPr/>
      <dgm:t>
        <a:bodyPr/>
        <a:lstStyle/>
        <a:p>
          <a:pPr rtl="0"/>
          <a:r>
            <a:rPr lang="zh-CN" altLang="en-US" sz="2800" b="0" dirty="0" smtClean="0">
              <a:solidFill>
                <a:srgbClr val="FF0000"/>
              </a:solidFill>
            </a:rPr>
            <a:t>并发性</a:t>
          </a:r>
          <a:endParaRPr lang="zh-CN" altLang="en-US" sz="2800" dirty="0">
            <a:solidFill>
              <a:srgbClr val="FF0000"/>
            </a:solidFill>
          </a:endParaRPr>
        </a:p>
      </dgm:t>
    </dgm:pt>
    <dgm:pt modelId="{8EEA2DC2-A3EE-428C-A8A7-B11ABED83D48}" type="parTrans" cxnId="{0D4EFD97-9B75-4A51-B79F-8A73E22615DB}">
      <dgm:prSet/>
      <dgm:spPr/>
      <dgm:t>
        <a:bodyPr/>
        <a:lstStyle/>
        <a:p>
          <a:endParaRPr lang="zh-CN" altLang="en-US" sz="2800"/>
        </a:p>
      </dgm:t>
    </dgm:pt>
    <dgm:pt modelId="{C22A315E-4D44-4F91-AE52-98619471E92F}" type="sibTrans" cxnId="{0D4EFD97-9B75-4A51-B79F-8A73E22615DB}">
      <dgm:prSet/>
      <dgm:spPr/>
      <dgm:t>
        <a:bodyPr/>
        <a:lstStyle/>
        <a:p>
          <a:endParaRPr lang="zh-CN" altLang="en-US" sz="2800"/>
        </a:p>
      </dgm:t>
    </dgm:pt>
    <dgm:pt modelId="{0317F0E3-1320-40A6-94DD-9C9133A3BFDE}">
      <dgm:prSet custT="1"/>
      <dgm:spPr/>
      <dgm:t>
        <a:bodyPr/>
        <a:lstStyle/>
        <a:p>
          <a:pPr rtl="0"/>
          <a:r>
            <a:rPr lang="zh-CN" altLang="en-US" sz="2800" b="0" dirty="0" smtClean="0"/>
            <a:t>拥有资源</a:t>
          </a:r>
          <a:endParaRPr lang="zh-CN" altLang="en-US" sz="2800" dirty="0"/>
        </a:p>
      </dgm:t>
    </dgm:pt>
    <dgm:pt modelId="{BCF44976-842D-4F33-80D4-889411ABC149}" type="parTrans" cxnId="{648415FA-A924-4E54-91AD-5ED2BE9EAA39}">
      <dgm:prSet/>
      <dgm:spPr/>
      <dgm:t>
        <a:bodyPr/>
        <a:lstStyle/>
        <a:p>
          <a:endParaRPr lang="zh-CN" altLang="en-US" sz="2800"/>
        </a:p>
      </dgm:t>
    </dgm:pt>
    <dgm:pt modelId="{2F0AE379-025F-453C-A2C9-A50821DCB2C0}" type="sibTrans" cxnId="{648415FA-A924-4E54-91AD-5ED2BE9EAA39}">
      <dgm:prSet/>
      <dgm:spPr/>
      <dgm:t>
        <a:bodyPr/>
        <a:lstStyle/>
        <a:p>
          <a:endParaRPr lang="zh-CN" altLang="en-US" sz="2800"/>
        </a:p>
      </dgm:t>
    </dgm:pt>
    <dgm:pt modelId="{D19832D1-D812-4533-835A-CDB02B2AFCD8}">
      <dgm:prSet custT="1"/>
      <dgm:spPr/>
      <dgm:t>
        <a:bodyPr/>
        <a:lstStyle/>
        <a:p>
          <a:pPr rtl="0"/>
          <a:r>
            <a:rPr lang="zh-CN" altLang="en-US" sz="2800" b="0" dirty="0" smtClean="0"/>
            <a:t>系统开销</a:t>
          </a:r>
          <a:endParaRPr lang="zh-CN" altLang="en-US" sz="2800" dirty="0"/>
        </a:p>
      </dgm:t>
    </dgm:pt>
    <dgm:pt modelId="{1367DD6D-EB69-4DE6-86C2-4420FA27F1CA}" type="parTrans" cxnId="{B90A39D0-E0EA-4879-91C0-3B84F675FD57}">
      <dgm:prSet/>
      <dgm:spPr/>
      <dgm:t>
        <a:bodyPr/>
        <a:lstStyle/>
        <a:p>
          <a:endParaRPr lang="zh-CN" altLang="en-US" sz="2800"/>
        </a:p>
      </dgm:t>
    </dgm:pt>
    <dgm:pt modelId="{F8F7C67F-420E-41CD-B1EC-DA7D068A95AB}" type="sibTrans" cxnId="{B90A39D0-E0EA-4879-91C0-3B84F675FD57}">
      <dgm:prSet/>
      <dgm:spPr/>
      <dgm:t>
        <a:bodyPr/>
        <a:lstStyle/>
        <a:p>
          <a:endParaRPr lang="zh-CN" altLang="en-US" sz="2800"/>
        </a:p>
      </dgm:t>
    </dgm:pt>
    <dgm:pt modelId="{CBC15C21-72DA-4618-87D1-B87F45080FB7}" type="pres">
      <dgm:prSet presAssocID="{2DD9DB93-30E2-4A89-A4DE-570A234403F1}" presName="matrix" presStyleCnt="0">
        <dgm:presLayoutVars>
          <dgm:chMax val="1"/>
          <dgm:dir/>
          <dgm:resizeHandles val="exact"/>
        </dgm:presLayoutVars>
      </dgm:prSet>
      <dgm:spPr/>
      <dgm:t>
        <a:bodyPr/>
        <a:lstStyle/>
        <a:p>
          <a:endParaRPr lang="zh-CN" altLang="en-US"/>
        </a:p>
      </dgm:t>
    </dgm:pt>
    <dgm:pt modelId="{B2BAD26D-787B-4072-B10C-B05C89174159}" type="pres">
      <dgm:prSet presAssocID="{2DD9DB93-30E2-4A89-A4DE-570A234403F1}" presName="axisShape" presStyleLbl="bgShp" presStyleIdx="0" presStyleCnt="1"/>
      <dgm:spPr/>
    </dgm:pt>
    <dgm:pt modelId="{B4005F37-CF98-4014-80A2-982F888F32E2}" type="pres">
      <dgm:prSet presAssocID="{2DD9DB93-30E2-4A89-A4DE-570A234403F1}" presName="rect1" presStyleLbl="node1" presStyleIdx="0" presStyleCnt="4">
        <dgm:presLayoutVars>
          <dgm:chMax val="0"/>
          <dgm:chPref val="0"/>
          <dgm:bulletEnabled val="1"/>
        </dgm:presLayoutVars>
      </dgm:prSet>
      <dgm:spPr/>
      <dgm:t>
        <a:bodyPr/>
        <a:lstStyle/>
        <a:p>
          <a:endParaRPr lang="zh-CN" altLang="en-US"/>
        </a:p>
      </dgm:t>
    </dgm:pt>
    <dgm:pt modelId="{61100613-28E6-40CC-8684-B6FF571BF5E8}" type="pres">
      <dgm:prSet presAssocID="{2DD9DB93-30E2-4A89-A4DE-570A234403F1}" presName="rect2" presStyleLbl="node1" presStyleIdx="1" presStyleCnt="4">
        <dgm:presLayoutVars>
          <dgm:chMax val="0"/>
          <dgm:chPref val="0"/>
          <dgm:bulletEnabled val="1"/>
        </dgm:presLayoutVars>
      </dgm:prSet>
      <dgm:spPr/>
      <dgm:t>
        <a:bodyPr/>
        <a:lstStyle/>
        <a:p>
          <a:endParaRPr lang="zh-CN" altLang="en-US"/>
        </a:p>
      </dgm:t>
    </dgm:pt>
    <dgm:pt modelId="{54492374-2D4D-45E6-8593-A2DDD5AEC594}" type="pres">
      <dgm:prSet presAssocID="{2DD9DB93-30E2-4A89-A4DE-570A234403F1}" presName="rect3" presStyleLbl="node1" presStyleIdx="2" presStyleCnt="4">
        <dgm:presLayoutVars>
          <dgm:chMax val="0"/>
          <dgm:chPref val="0"/>
          <dgm:bulletEnabled val="1"/>
        </dgm:presLayoutVars>
      </dgm:prSet>
      <dgm:spPr/>
      <dgm:t>
        <a:bodyPr/>
        <a:lstStyle/>
        <a:p>
          <a:endParaRPr lang="zh-CN" altLang="en-US"/>
        </a:p>
      </dgm:t>
    </dgm:pt>
    <dgm:pt modelId="{8AF0C928-2BC8-4203-A05F-56DA9B0ED22C}" type="pres">
      <dgm:prSet presAssocID="{2DD9DB93-30E2-4A89-A4DE-570A234403F1}" presName="rect4" presStyleLbl="node1" presStyleIdx="3" presStyleCnt="4">
        <dgm:presLayoutVars>
          <dgm:chMax val="0"/>
          <dgm:chPref val="0"/>
          <dgm:bulletEnabled val="1"/>
        </dgm:presLayoutVars>
      </dgm:prSet>
      <dgm:spPr/>
      <dgm:t>
        <a:bodyPr/>
        <a:lstStyle/>
        <a:p>
          <a:endParaRPr lang="zh-CN" altLang="en-US"/>
        </a:p>
      </dgm:t>
    </dgm:pt>
  </dgm:ptLst>
  <dgm:cxnLst>
    <dgm:cxn modelId="{A34C61CD-515C-4110-A1D6-86A78965F8E1}" type="presOf" srcId="{E0F11FB1-3A75-46DA-A9DC-14646EB4090D}" destId="{61100613-28E6-40CC-8684-B6FF571BF5E8}" srcOrd="0" destOrd="0" presId="urn:microsoft.com/office/officeart/2005/8/layout/matrix2"/>
    <dgm:cxn modelId="{B55F0B49-FAEE-4518-8589-C00306C1F47B}" type="presOf" srcId="{2DD9DB93-30E2-4A89-A4DE-570A234403F1}" destId="{CBC15C21-72DA-4618-87D1-B87F45080FB7}" srcOrd="0" destOrd="0" presId="urn:microsoft.com/office/officeart/2005/8/layout/matrix2"/>
    <dgm:cxn modelId="{755EC279-4416-489A-A9E1-889C321D27BA}" type="presOf" srcId="{D19832D1-D812-4533-835A-CDB02B2AFCD8}" destId="{8AF0C928-2BC8-4203-A05F-56DA9B0ED22C}" srcOrd="0" destOrd="0" presId="urn:microsoft.com/office/officeart/2005/8/layout/matrix2"/>
    <dgm:cxn modelId="{B90A39D0-E0EA-4879-91C0-3B84F675FD57}" srcId="{2DD9DB93-30E2-4A89-A4DE-570A234403F1}" destId="{D19832D1-D812-4533-835A-CDB02B2AFCD8}" srcOrd="3" destOrd="0" parTransId="{1367DD6D-EB69-4DE6-86C2-4420FA27F1CA}" sibTransId="{F8F7C67F-420E-41CD-B1EC-DA7D068A95AB}"/>
    <dgm:cxn modelId="{D0902B81-9FA5-41F9-BB35-6D4E99D0D30E}" type="presOf" srcId="{0317F0E3-1320-40A6-94DD-9C9133A3BFDE}" destId="{54492374-2D4D-45E6-8593-A2DDD5AEC594}" srcOrd="0" destOrd="0" presId="urn:microsoft.com/office/officeart/2005/8/layout/matrix2"/>
    <dgm:cxn modelId="{648415FA-A924-4E54-91AD-5ED2BE9EAA39}" srcId="{2DD9DB93-30E2-4A89-A4DE-570A234403F1}" destId="{0317F0E3-1320-40A6-94DD-9C9133A3BFDE}" srcOrd="2" destOrd="0" parTransId="{BCF44976-842D-4F33-80D4-889411ABC149}" sibTransId="{2F0AE379-025F-453C-A2C9-A50821DCB2C0}"/>
    <dgm:cxn modelId="{0D4EFD97-9B75-4A51-B79F-8A73E22615DB}" srcId="{2DD9DB93-30E2-4A89-A4DE-570A234403F1}" destId="{E0F11FB1-3A75-46DA-A9DC-14646EB4090D}" srcOrd="1" destOrd="0" parTransId="{8EEA2DC2-A3EE-428C-A8A7-B11ABED83D48}" sibTransId="{C22A315E-4D44-4F91-AE52-98619471E92F}"/>
    <dgm:cxn modelId="{83769254-42D8-4F4C-A4D3-1E86764A85E8}" srcId="{2DD9DB93-30E2-4A89-A4DE-570A234403F1}" destId="{A0887D9C-444A-49A4-92A5-AFCCC1041223}" srcOrd="0" destOrd="0" parTransId="{A9D1250A-0A4F-4FFC-A924-158247A3A284}" sibTransId="{E95F68B2-CF02-4611-957D-27259FB8EA62}"/>
    <dgm:cxn modelId="{4AB0E9D3-8094-49E6-95D3-8E4C2E8CFA6F}" type="presOf" srcId="{A0887D9C-444A-49A4-92A5-AFCCC1041223}" destId="{B4005F37-CF98-4014-80A2-982F888F32E2}" srcOrd="0" destOrd="0" presId="urn:microsoft.com/office/officeart/2005/8/layout/matrix2"/>
    <dgm:cxn modelId="{F42F3D85-8910-4CCC-A1E5-3F52FCC3B1F4}" type="presParOf" srcId="{CBC15C21-72DA-4618-87D1-B87F45080FB7}" destId="{B2BAD26D-787B-4072-B10C-B05C89174159}" srcOrd="0" destOrd="0" presId="urn:microsoft.com/office/officeart/2005/8/layout/matrix2"/>
    <dgm:cxn modelId="{F6E2C6FB-D05E-4082-BDEE-1DAFC538B4D7}" type="presParOf" srcId="{CBC15C21-72DA-4618-87D1-B87F45080FB7}" destId="{B4005F37-CF98-4014-80A2-982F888F32E2}" srcOrd="1" destOrd="0" presId="urn:microsoft.com/office/officeart/2005/8/layout/matrix2"/>
    <dgm:cxn modelId="{901B7F02-5371-4B19-9EC1-400ED46E4969}" type="presParOf" srcId="{CBC15C21-72DA-4618-87D1-B87F45080FB7}" destId="{61100613-28E6-40CC-8684-B6FF571BF5E8}" srcOrd="2" destOrd="0" presId="urn:microsoft.com/office/officeart/2005/8/layout/matrix2"/>
    <dgm:cxn modelId="{F8A3108F-254F-44BC-9357-CF5295897C72}" type="presParOf" srcId="{CBC15C21-72DA-4618-87D1-B87F45080FB7}" destId="{54492374-2D4D-45E6-8593-A2DDD5AEC594}" srcOrd="3" destOrd="0" presId="urn:microsoft.com/office/officeart/2005/8/layout/matrix2"/>
    <dgm:cxn modelId="{4685653A-B4C4-462D-AF91-2A6D3EB6837C}" type="presParOf" srcId="{CBC15C21-72DA-4618-87D1-B87F45080FB7}" destId="{8AF0C928-2BC8-4203-A05F-56DA9B0ED22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9DB93-30E2-4A89-A4DE-570A234403F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800" b="0" dirty="0" smtClean="0">
              <a:solidFill>
                <a:schemeClr val="bg1"/>
              </a:solidFill>
            </a:rPr>
            <a:t>调度</a:t>
          </a:r>
          <a:endParaRPr lang="en-US" sz="2800" b="1" dirty="0">
            <a:solidFill>
              <a:schemeClr val="bg1"/>
            </a:solidFill>
          </a:endParaRPr>
        </a:p>
      </dgm:t>
    </dgm:pt>
    <dgm:pt modelId="{A9D1250A-0A4F-4FFC-A924-158247A3A284}" type="parTrans" cxnId="{83769254-42D8-4F4C-A4D3-1E86764A85E8}">
      <dgm:prSet/>
      <dgm:spPr/>
      <dgm:t>
        <a:bodyPr/>
        <a:lstStyle/>
        <a:p>
          <a:endParaRPr lang="zh-CN" altLang="en-US" sz="2800"/>
        </a:p>
      </dgm:t>
    </dgm:pt>
    <dgm:pt modelId="{E95F68B2-CF02-4611-957D-27259FB8EA62}" type="sibTrans" cxnId="{83769254-42D8-4F4C-A4D3-1E86764A85E8}">
      <dgm:prSet/>
      <dgm:spPr/>
      <dgm:t>
        <a:bodyPr/>
        <a:lstStyle/>
        <a:p>
          <a:endParaRPr lang="zh-CN" altLang="en-US" sz="2800"/>
        </a:p>
      </dgm:t>
    </dgm:pt>
    <dgm:pt modelId="{E0F11FB1-3A75-46DA-A9DC-14646EB4090D}">
      <dgm:prSet custT="1"/>
      <dgm:spPr/>
      <dgm:t>
        <a:bodyPr/>
        <a:lstStyle/>
        <a:p>
          <a:pPr rtl="0"/>
          <a:r>
            <a:rPr lang="zh-CN" altLang="en-US" sz="2800" b="0" dirty="0" smtClean="0"/>
            <a:t>并发性</a:t>
          </a:r>
          <a:endParaRPr lang="zh-CN" altLang="en-US" sz="2800" dirty="0"/>
        </a:p>
      </dgm:t>
    </dgm:pt>
    <dgm:pt modelId="{8EEA2DC2-A3EE-428C-A8A7-B11ABED83D48}" type="parTrans" cxnId="{0D4EFD97-9B75-4A51-B79F-8A73E22615DB}">
      <dgm:prSet/>
      <dgm:spPr/>
      <dgm:t>
        <a:bodyPr/>
        <a:lstStyle/>
        <a:p>
          <a:endParaRPr lang="zh-CN" altLang="en-US" sz="2800"/>
        </a:p>
      </dgm:t>
    </dgm:pt>
    <dgm:pt modelId="{C22A315E-4D44-4F91-AE52-98619471E92F}" type="sibTrans" cxnId="{0D4EFD97-9B75-4A51-B79F-8A73E22615DB}">
      <dgm:prSet/>
      <dgm:spPr/>
      <dgm:t>
        <a:bodyPr/>
        <a:lstStyle/>
        <a:p>
          <a:endParaRPr lang="zh-CN" altLang="en-US" sz="2800"/>
        </a:p>
      </dgm:t>
    </dgm:pt>
    <dgm:pt modelId="{0317F0E3-1320-40A6-94DD-9C9133A3BFDE}">
      <dgm:prSet custT="1"/>
      <dgm:spPr/>
      <dgm:t>
        <a:bodyPr/>
        <a:lstStyle/>
        <a:p>
          <a:pPr rtl="0"/>
          <a:r>
            <a:rPr lang="zh-CN" altLang="en-US" sz="2800" b="0" dirty="0" smtClean="0">
              <a:solidFill>
                <a:srgbClr val="FF0000"/>
              </a:solidFill>
            </a:rPr>
            <a:t>拥有资源</a:t>
          </a:r>
          <a:endParaRPr lang="zh-CN" altLang="en-US" sz="2800" dirty="0">
            <a:solidFill>
              <a:srgbClr val="FF0000"/>
            </a:solidFill>
          </a:endParaRPr>
        </a:p>
      </dgm:t>
    </dgm:pt>
    <dgm:pt modelId="{BCF44976-842D-4F33-80D4-889411ABC149}" type="parTrans" cxnId="{648415FA-A924-4E54-91AD-5ED2BE9EAA39}">
      <dgm:prSet/>
      <dgm:spPr/>
      <dgm:t>
        <a:bodyPr/>
        <a:lstStyle/>
        <a:p>
          <a:endParaRPr lang="zh-CN" altLang="en-US" sz="2800"/>
        </a:p>
      </dgm:t>
    </dgm:pt>
    <dgm:pt modelId="{2F0AE379-025F-453C-A2C9-A50821DCB2C0}" type="sibTrans" cxnId="{648415FA-A924-4E54-91AD-5ED2BE9EAA39}">
      <dgm:prSet/>
      <dgm:spPr/>
      <dgm:t>
        <a:bodyPr/>
        <a:lstStyle/>
        <a:p>
          <a:endParaRPr lang="zh-CN" altLang="en-US" sz="2800"/>
        </a:p>
      </dgm:t>
    </dgm:pt>
    <dgm:pt modelId="{D19832D1-D812-4533-835A-CDB02B2AFCD8}">
      <dgm:prSet custT="1"/>
      <dgm:spPr/>
      <dgm:t>
        <a:bodyPr/>
        <a:lstStyle/>
        <a:p>
          <a:pPr rtl="0"/>
          <a:r>
            <a:rPr lang="zh-CN" altLang="en-US" sz="2800" b="0" dirty="0" smtClean="0"/>
            <a:t>系统开销</a:t>
          </a:r>
          <a:endParaRPr lang="zh-CN" altLang="en-US" sz="2800" dirty="0"/>
        </a:p>
      </dgm:t>
    </dgm:pt>
    <dgm:pt modelId="{1367DD6D-EB69-4DE6-86C2-4420FA27F1CA}" type="parTrans" cxnId="{B90A39D0-E0EA-4879-91C0-3B84F675FD57}">
      <dgm:prSet/>
      <dgm:spPr/>
      <dgm:t>
        <a:bodyPr/>
        <a:lstStyle/>
        <a:p>
          <a:endParaRPr lang="zh-CN" altLang="en-US" sz="2800"/>
        </a:p>
      </dgm:t>
    </dgm:pt>
    <dgm:pt modelId="{F8F7C67F-420E-41CD-B1EC-DA7D068A95AB}" type="sibTrans" cxnId="{B90A39D0-E0EA-4879-91C0-3B84F675FD57}">
      <dgm:prSet/>
      <dgm:spPr/>
      <dgm:t>
        <a:bodyPr/>
        <a:lstStyle/>
        <a:p>
          <a:endParaRPr lang="zh-CN" altLang="en-US" sz="2800"/>
        </a:p>
      </dgm:t>
    </dgm:pt>
    <dgm:pt modelId="{CBC15C21-72DA-4618-87D1-B87F45080FB7}" type="pres">
      <dgm:prSet presAssocID="{2DD9DB93-30E2-4A89-A4DE-570A234403F1}" presName="matrix" presStyleCnt="0">
        <dgm:presLayoutVars>
          <dgm:chMax val="1"/>
          <dgm:dir/>
          <dgm:resizeHandles val="exact"/>
        </dgm:presLayoutVars>
      </dgm:prSet>
      <dgm:spPr/>
      <dgm:t>
        <a:bodyPr/>
        <a:lstStyle/>
        <a:p>
          <a:endParaRPr lang="zh-CN" altLang="en-US"/>
        </a:p>
      </dgm:t>
    </dgm:pt>
    <dgm:pt modelId="{B2BAD26D-787B-4072-B10C-B05C89174159}" type="pres">
      <dgm:prSet presAssocID="{2DD9DB93-30E2-4A89-A4DE-570A234403F1}" presName="axisShape" presStyleLbl="bgShp" presStyleIdx="0" presStyleCnt="1"/>
      <dgm:spPr/>
    </dgm:pt>
    <dgm:pt modelId="{B4005F37-CF98-4014-80A2-982F888F32E2}" type="pres">
      <dgm:prSet presAssocID="{2DD9DB93-30E2-4A89-A4DE-570A234403F1}" presName="rect1" presStyleLbl="node1" presStyleIdx="0" presStyleCnt="4">
        <dgm:presLayoutVars>
          <dgm:chMax val="0"/>
          <dgm:chPref val="0"/>
          <dgm:bulletEnabled val="1"/>
        </dgm:presLayoutVars>
      </dgm:prSet>
      <dgm:spPr/>
      <dgm:t>
        <a:bodyPr/>
        <a:lstStyle/>
        <a:p>
          <a:endParaRPr lang="zh-CN" altLang="en-US"/>
        </a:p>
      </dgm:t>
    </dgm:pt>
    <dgm:pt modelId="{61100613-28E6-40CC-8684-B6FF571BF5E8}" type="pres">
      <dgm:prSet presAssocID="{2DD9DB93-30E2-4A89-A4DE-570A234403F1}" presName="rect2" presStyleLbl="node1" presStyleIdx="1" presStyleCnt="4">
        <dgm:presLayoutVars>
          <dgm:chMax val="0"/>
          <dgm:chPref val="0"/>
          <dgm:bulletEnabled val="1"/>
        </dgm:presLayoutVars>
      </dgm:prSet>
      <dgm:spPr/>
      <dgm:t>
        <a:bodyPr/>
        <a:lstStyle/>
        <a:p>
          <a:endParaRPr lang="zh-CN" altLang="en-US"/>
        </a:p>
      </dgm:t>
    </dgm:pt>
    <dgm:pt modelId="{54492374-2D4D-45E6-8593-A2DDD5AEC594}" type="pres">
      <dgm:prSet presAssocID="{2DD9DB93-30E2-4A89-A4DE-570A234403F1}" presName="rect3" presStyleLbl="node1" presStyleIdx="2" presStyleCnt="4">
        <dgm:presLayoutVars>
          <dgm:chMax val="0"/>
          <dgm:chPref val="0"/>
          <dgm:bulletEnabled val="1"/>
        </dgm:presLayoutVars>
      </dgm:prSet>
      <dgm:spPr/>
      <dgm:t>
        <a:bodyPr/>
        <a:lstStyle/>
        <a:p>
          <a:endParaRPr lang="zh-CN" altLang="en-US"/>
        </a:p>
      </dgm:t>
    </dgm:pt>
    <dgm:pt modelId="{8AF0C928-2BC8-4203-A05F-56DA9B0ED22C}" type="pres">
      <dgm:prSet presAssocID="{2DD9DB93-30E2-4A89-A4DE-570A234403F1}" presName="rect4" presStyleLbl="node1" presStyleIdx="3" presStyleCnt="4">
        <dgm:presLayoutVars>
          <dgm:chMax val="0"/>
          <dgm:chPref val="0"/>
          <dgm:bulletEnabled val="1"/>
        </dgm:presLayoutVars>
      </dgm:prSet>
      <dgm:spPr/>
      <dgm:t>
        <a:bodyPr/>
        <a:lstStyle/>
        <a:p>
          <a:endParaRPr lang="zh-CN" altLang="en-US"/>
        </a:p>
      </dgm:t>
    </dgm:pt>
  </dgm:ptLst>
  <dgm:cxnLst>
    <dgm:cxn modelId="{5E678BDD-7FDA-4890-9596-FBD190BA1109}" type="presOf" srcId="{E0F11FB1-3A75-46DA-A9DC-14646EB4090D}" destId="{61100613-28E6-40CC-8684-B6FF571BF5E8}" srcOrd="0" destOrd="0" presId="urn:microsoft.com/office/officeart/2005/8/layout/matrix2"/>
    <dgm:cxn modelId="{B90A39D0-E0EA-4879-91C0-3B84F675FD57}" srcId="{2DD9DB93-30E2-4A89-A4DE-570A234403F1}" destId="{D19832D1-D812-4533-835A-CDB02B2AFCD8}" srcOrd="3" destOrd="0" parTransId="{1367DD6D-EB69-4DE6-86C2-4420FA27F1CA}" sibTransId="{F8F7C67F-420E-41CD-B1EC-DA7D068A95AB}"/>
    <dgm:cxn modelId="{FB557270-B5DE-47F7-8BEE-1732B8B57DED}" type="presOf" srcId="{2DD9DB93-30E2-4A89-A4DE-570A234403F1}" destId="{CBC15C21-72DA-4618-87D1-B87F45080FB7}" srcOrd="0" destOrd="0" presId="urn:microsoft.com/office/officeart/2005/8/layout/matrix2"/>
    <dgm:cxn modelId="{E1B40008-1874-4738-8041-ECB1AB7DAB45}" type="presOf" srcId="{A0887D9C-444A-49A4-92A5-AFCCC1041223}" destId="{B4005F37-CF98-4014-80A2-982F888F32E2}" srcOrd="0" destOrd="0" presId="urn:microsoft.com/office/officeart/2005/8/layout/matrix2"/>
    <dgm:cxn modelId="{648415FA-A924-4E54-91AD-5ED2BE9EAA39}" srcId="{2DD9DB93-30E2-4A89-A4DE-570A234403F1}" destId="{0317F0E3-1320-40A6-94DD-9C9133A3BFDE}" srcOrd="2" destOrd="0" parTransId="{BCF44976-842D-4F33-80D4-889411ABC149}" sibTransId="{2F0AE379-025F-453C-A2C9-A50821DCB2C0}"/>
    <dgm:cxn modelId="{0D4EFD97-9B75-4A51-B79F-8A73E22615DB}" srcId="{2DD9DB93-30E2-4A89-A4DE-570A234403F1}" destId="{E0F11FB1-3A75-46DA-A9DC-14646EB4090D}" srcOrd="1" destOrd="0" parTransId="{8EEA2DC2-A3EE-428C-A8A7-B11ABED83D48}" sibTransId="{C22A315E-4D44-4F91-AE52-98619471E92F}"/>
    <dgm:cxn modelId="{83769254-42D8-4F4C-A4D3-1E86764A85E8}" srcId="{2DD9DB93-30E2-4A89-A4DE-570A234403F1}" destId="{A0887D9C-444A-49A4-92A5-AFCCC1041223}" srcOrd="0" destOrd="0" parTransId="{A9D1250A-0A4F-4FFC-A924-158247A3A284}" sibTransId="{E95F68B2-CF02-4611-957D-27259FB8EA62}"/>
    <dgm:cxn modelId="{5B09C730-35EB-4F65-8676-12F9A5AF0480}" type="presOf" srcId="{0317F0E3-1320-40A6-94DD-9C9133A3BFDE}" destId="{54492374-2D4D-45E6-8593-A2DDD5AEC594}" srcOrd="0" destOrd="0" presId="urn:microsoft.com/office/officeart/2005/8/layout/matrix2"/>
    <dgm:cxn modelId="{298D5793-D94A-4036-A012-6021CF0FEC34}" type="presOf" srcId="{D19832D1-D812-4533-835A-CDB02B2AFCD8}" destId="{8AF0C928-2BC8-4203-A05F-56DA9B0ED22C}" srcOrd="0" destOrd="0" presId="urn:microsoft.com/office/officeart/2005/8/layout/matrix2"/>
    <dgm:cxn modelId="{E94E6A8E-F274-4822-B720-960102C0CC79}" type="presParOf" srcId="{CBC15C21-72DA-4618-87D1-B87F45080FB7}" destId="{B2BAD26D-787B-4072-B10C-B05C89174159}" srcOrd="0" destOrd="0" presId="urn:microsoft.com/office/officeart/2005/8/layout/matrix2"/>
    <dgm:cxn modelId="{54FF380C-2155-4538-A1F9-E286965FE032}" type="presParOf" srcId="{CBC15C21-72DA-4618-87D1-B87F45080FB7}" destId="{B4005F37-CF98-4014-80A2-982F888F32E2}" srcOrd="1" destOrd="0" presId="urn:microsoft.com/office/officeart/2005/8/layout/matrix2"/>
    <dgm:cxn modelId="{13146A9E-4A33-4A52-860F-2167D1879A5D}" type="presParOf" srcId="{CBC15C21-72DA-4618-87D1-B87F45080FB7}" destId="{61100613-28E6-40CC-8684-B6FF571BF5E8}" srcOrd="2" destOrd="0" presId="urn:microsoft.com/office/officeart/2005/8/layout/matrix2"/>
    <dgm:cxn modelId="{E1F21846-99F0-498A-BCC1-60CF2F29CFF3}" type="presParOf" srcId="{CBC15C21-72DA-4618-87D1-B87F45080FB7}" destId="{54492374-2D4D-45E6-8593-A2DDD5AEC594}" srcOrd="3" destOrd="0" presId="urn:microsoft.com/office/officeart/2005/8/layout/matrix2"/>
    <dgm:cxn modelId="{168A82BC-0349-471F-A4D1-8FE6CBE5FD54}" type="presParOf" srcId="{CBC15C21-72DA-4618-87D1-B87F45080FB7}" destId="{8AF0C928-2BC8-4203-A05F-56DA9B0ED22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9DB93-30E2-4A89-A4DE-570A234403F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800" b="0" dirty="0" smtClean="0">
              <a:solidFill>
                <a:schemeClr val="bg1"/>
              </a:solidFill>
            </a:rPr>
            <a:t>调度</a:t>
          </a:r>
          <a:endParaRPr lang="en-US" sz="2800" b="1" dirty="0">
            <a:solidFill>
              <a:schemeClr val="bg1"/>
            </a:solidFill>
          </a:endParaRPr>
        </a:p>
      </dgm:t>
    </dgm:pt>
    <dgm:pt modelId="{A9D1250A-0A4F-4FFC-A924-158247A3A284}" type="parTrans" cxnId="{83769254-42D8-4F4C-A4D3-1E86764A85E8}">
      <dgm:prSet/>
      <dgm:spPr/>
      <dgm:t>
        <a:bodyPr/>
        <a:lstStyle/>
        <a:p>
          <a:endParaRPr lang="zh-CN" altLang="en-US" sz="2800"/>
        </a:p>
      </dgm:t>
    </dgm:pt>
    <dgm:pt modelId="{E95F68B2-CF02-4611-957D-27259FB8EA62}" type="sibTrans" cxnId="{83769254-42D8-4F4C-A4D3-1E86764A85E8}">
      <dgm:prSet/>
      <dgm:spPr/>
      <dgm:t>
        <a:bodyPr/>
        <a:lstStyle/>
        <a:p>
          <a:endParaRPr lang="zh-CN" altLang="en-US" sz="2800"/>
        </a:p>
      </dgm:t>
    </dgm:pt>
    <dgm:pt modelId="{E0F11FB1-3A75-46DA-A9DC-14646EB4090D}">
      <dgm:prSet custT="1"/>
      <dgm:spPr/>
      <dgm:t>
        <a:bodyPr/>
        <a:lstStyle/>
        <a:p>
          <a:pPr rtl="0"/>
          <a:r>
            <a:rPr lang="zh-CN" altLang="en-US" sz="2800" b="0" dirty="0" smtClean="0"/>
            <a:t>并发性</a:t>
          </a:r>
          <a:endParaRPr lang="zh-CN" altLang="en-US" sz="2800" dirty="0"/>
        </a:p>
      </dgm:t>
    </dgm:pt>
    <dgm:pt modelId="{8EEA2DC2-A3EE-428C-A8A7-B11ABED83D48}" type="parTrans" cxnId="{0D4EFD97-9B75-4A51-B79F-8A73E22615DB}">
      <dgm:prSet/>
      <dgm:spPr/>
      <dgm:t>
        <a:bodyPr/>
        <a:lstStyle/>
        <a:p>
          <a:endParaRPr lang="zh-CN" altLang="en-US" sz="2800"/>
        </a:p>
      </dgm:t>
    </dgm:pt>
    <dgm:pt modelId="{C22A315E-4D44-4F91-AE52-98619471E92F}" type="sibTrans" cxnId="{0D4EFD97-9B75-4A51-B79F-8A73E22615DB}">
      <dgm:prSet/>
      <dgm:spPr/>
      <dgm:t>
        <a:bodyPr/>
        <a:lstStyle/>
        <a:p>
          <a:endParaRPr lang="zh-CN" altLang="en-US" sz="2800"/>
        </a:p>
      </dgm:t>
    </dgm:pt>
    <dgm:pt modelId="{0317F0E3-1320-40A6-94DD-9C9133A3BFDE}">
      <dgm:prSet custT="1"/>
      <dgm:spPr/>
      <dgm:t>
        <a:bodyPr/>
        <a:lstStyle/>
        <a:p>
          <a:pPr rtl="0"/>
          <a:r>
            <a:rPr lang="zh-CN" altLang="en-US" sz="2800" b="0" dirty="0" smtClean="0"/>
            <a:t>拥有资源</a:t>
          </a:r>
          <a:endParaRPr lang="zh-CN" altLang="en-US" sz="2800" dirty="0"/>
        </a:p>
      </dgm:t>
    </dgm:pt>
    <dgm:pt modelId="{BCF44976-842D-4F33-80D4-889411ABC149}" type="parTrans" cxnId="{648415FA-A924-4E54-91AD-5ED2BE9EAA39}">
      <dgm:prSet/>
      <dgm:spPr/>
      <dgm:t>
        <a:bodyPr/>
        <a:lstStyle/>
        <a:p>
          <a:endParaRPr lang="zh-CN" altLang="en-US" sz="2800"/>
        </a:p>
      </dgm:t>
    </dgm:pt>
    <dgm:pt modelId="{2F0AE379-025F-453C-A2C9-A50821DCB2C0}" type="sibTrans" cxnId="{648415FA-A924-4E54-91AD-5ED2BE9EAA39}">
      <dgm:prSet/>
      <dgm:spPr/>
      <dgm:t>
        <a:bodyPr/>
        <a:lstStyle/>
        <a:p>
          <a:endParaRPr lang="zh-CN" altLang="en-US" sz="2800"/>
        </a:p>
      </dgm:t>
    </dgm:pt>
    <dgm:pt modelId="{D19832D1-D812-4533-835A-CDB02B2AFCD8}">
      <dgm:prSet custT="1"/>
      <dgm:spPr/>
      <dgm:t>
        <a:bodyPr/>
        <a:lstStyle/>
        <a:p>
          <a:pPr rtl="0"/>
          <a:r>
            <a:rPr lang="zh-CN" altLang="en-US" sz="2800" b="0" dirty="0" smtClean="0">
              <a:solidFill>
                <a:srgbClr val="FF0000"/>
              </a:solidFill>
            </a:rPr>
            <a:t>系统开销</a:t>
          </a:r>
          <a:endParaRPr lang="zh-CN" altLang="en-US" sz="2800" dirty="0">
            <a:solidFill>
              <a:srgbClr val="FF0000"/>
            </a:solidFill>
          </a:endParaRPr>
        </a:p>
      </dgm:t>
    </dgm:pt>
    <dgm:pt modelId="{1367DD6D-EB69-4DE6-86C2-4420FA27F1CA}" type="parTrans" cxnId="{B90A39D0-E0EA-4879-91C0-3B84F675FD57}">
      <dgm:prSet/>
      <dgm:spPr/>
      <dgm:t>
        <a:bodyPr/>
        <a:lstStyle/>
        <a:p>
          <a:endParaRPr lang="zh-CN" altLang="en-US" sz="2800"/>
        </a:p>
      </dgm:t>
    </dgm:pt>
    <dgm:pt modelId="{F8F7C67F-420E-41CD-B1EC-DA7D068A95AB}" type="sibTrans" cxnId="{B90A39D0-E0EA-4879-91C0-3B84F675FD57}">
      <dgm:prSet/>
      <dgm:spPr/>
      <dgm:t>
        <a:bodyPr/>
        <a:lstStyle/>
        <a:p>
          <a:endParaRPr lang="zh-CN" altLang="en-US" sz="2800"/>
        </a:p>
      </dgm:t>
    </dgm:pt>
    <dgm:pt modelId="{CBC15C21-72DA-4618-87D1-B87F45080FB7}" type="pres">
      <dgm:prSet presAssocID="{2DD9DB93-30E2-4A89-A4DE-570A234403F1}" presName="matrix" presStyleCnt="0">
        <dgm:presLayoutVars>
          <dgm:chMax val="1"/>
          <dgm:dir/>
          <dgm:resizeHandles val="exact"/>
        </dgm:presLayoutVars>
      </dgm:prSet>
      <dgm:spPr/>
      <dgm:t>
        <a:bodyPr/>
        <a:lstStyle/>
        <a:p>
          <a:endParaRPr lang="zh-CN" altLang="en-US"/>
        </a:p>
      </dgm:t>
    </dgm:pt>
    <dgm:pt modelId="{B2BAD26D-787B-4072-B10C-B05C89174159}" type="pres">
      <dgm:prSet presAssocID="{2DD9DB93-30E2-4A89-A4DE-570A234403F1}" presName="axisShape" presStyleLbl="bgShp" presStyleIdx="0" presStyleCnt="1"/>
      <dgm:spPr/>
    </dgm:pt>
    <dgm:pt modelId="{B4005F37-CF98-4014-80A2-982F888F32E2}" type="pres">
      <dgm:prSet presAssocID="{2DD9DB93-30E2-4A89-A4DE-570A234403F1}" presName="rect1" presStyleLbl="node1" presStyleIdx="0" presStyleCnt="4">
        <dgm:presLayoutVars>
          <dgm:chMax val="0"/>
          <dgm:chPref val="0"/>
          <dgm:bulletEnabled val="1"/>
        </dgm:presLayoutVars>
      </dgm:prSet>
      <dgm:spPr/>
      <dgm:t>
        <a:bodyPr/>
        <a:lstStyle/>
        <a:p>
          <a:endParaRPr lang="zh-CN" altLang="en-US"/>
        </a:p>
      </dgm:t>
    </dgm:pt>
    <dgm:pt modelId="{61100613-28E6-40CC-8684-B6FF571BF5E8}" type="pres">
      <dgm:prSet presAssocID="{2DD9DB93-30E2-4A89-A4DE-570A234403F1}" presName="rect2" presStyleLbl="node1" presStyleIdx="1" presStyleCnt="4">
        <dgm:presLayoutVars>
          <dgm:chMax val="0"/>
          <dgm:chPref val="0"/>
          <dgm:bulletEnabled val="1"/>
        </dgm:presLayoutVars>
      </dgm:prSet>
      <dgm:spPr/>
      <dgm:t>
        <a:bodyPr/>
        <a:lstStyle/>
        <a:p>
          <a:endParaRPr lang="zh-CN" altLang="en-US"/>
        </a:p>
      </dgm:t>
    </dgm:pt>
    <dgm:pt modelId="{54492374-2D4D-45E6-8593-A2DDD5AEC594}" type="pres">
      <dgm:prSet presAssocID="{2DD9DB93-30E2-4A89-A4DE-570A234403F1}" presName="rect3" presStyleLbl="node1" presStyleIdx="2" presStyleCnt="4">
        <dgm:presLayoutVars>
          <dgm:chMax val="0"/>
          <dgm:chPref val="0"/>
          <dgm:bulletEnabled val="1"/>
        </dgm:presLayoutVars>
      </dgm:prSet>
      <dgm:spPr/>
      <dgm:t>
        <a:bodyPr/>
        <a:lstStyle/>
        <a:p>
          <a:endParaRPr lang="zh-CN" altLang="en-US"/>
        </a:p>
      </dgm:t>
    </dgm:pt>
    <dgm:pt modelId="{8AF0C928-2BC8-4203-A05F-56DA9B0ED22C}" type="pres">
      <dgm:prSet presAssocID="{2DD9DB93-30E2-4A89-A4DE-570A234403F1}" presName="rect4" presStyleLbl="node1" presStyleIdx="3" presStyleCnt="4">
        <dgm:presLayoutVars>
          <dgm:chMax val="0"/>
          <dgm:chPref val="0"/>
          <dgm:bulletEnabled val="1"/>
        </dgm:presLayoutVars>
      </dgm:prSet>
      <dgm:spPr/>
      <dgm:t>
        <a:bodyPr/>
        <a:lstStyle/>
        <a:p>
          <a:endParaRPr lang="zh-CN" altLang="en-US"/>
        </a:p>
      </dgm:t>
    </dgm:pt>
  </dgm:ptLst>
  <dgm:cxnLst>
    <dgm:cxn modelId="{D6D1F6A6-4594-4C6B-9CDD-559A343B1644}" type="presOf" srcId="{0317F0E3-1320-40A6-94DD-9C9133A3BFDE}" destId="{54492374-2D4D-45E6-8593-A2DDD5AEC594}" srcOrd="0" destOrd="0" presId="urn:microsoft.com/office/officeart/2005/8/layout/matrix2"/>
    <dgm:cxn modelId="{AB0FEDA8-DC25-439D-95BA-A4D377C5FA78}" type="presOf" srcId="{D19832D1-D812-4533-835A-CDB02B2AFCD8}" destId="{8AF0C928-2BC8-4203-A05F-56DA9B0ED22C}" srcOrd="0" destOrd="0" presId="urn:microsoft.com/office/officeart/2005/8/layout/matrix2"/>
    <dgm:cxn modelId="{648415FA-A924-4E54-91AD-5ED2BE9EAA39}" srcId="{2DD9DB93-30E2-4A89-A4DE-570A234403F1}" destId="{0317F0E3-1320-40A6-94DD-9C9133A3BFDE}" srcOrd="2" destOrd="0" parTransId="{BCF44976-842D-4F33-80D4-889411ABC149}" sibTransId="{2F0AE379-025F-453C-A2C9-A50821DCB2C0}"/>
    <dgm:cxn modelId="{0D4EFD97-9B75-4A51-B79F-8A73E22615DB}" srcId="{2DD9DB93-30E2-4A89-A4DE-570A234403F1}" destId="{E0F11FB1-3A75-46DA-A9DC-14646EB4090D}" srcOrd="1" destOrd="0" parTransId="{8EEA2DC2-A3EE-428C-A8A7-B11ABED83D48}" sibTransId="{C22A315E-4D44-4F91-AE52-98619471E92F}"/>
    <dgm:cxn modelId="{054107A3-8DA3-42A4-950F-F0054D43FF0E}" type="presOf" srcId="{E0F11FB1-3A75-46DA-A9DC-14646EB4090D}" destId="{61100613-28E6-40CC-8684-B6FF571BF5E8}" srcOrd="0" destOrd="0" presId="urn:microsoft.com/office/officeart/2005/8/layout/matrix2"/>
    <dgm:cxn modelId="{1FE34BCF-E0D0-49AC-9E38-B6EC7BC90E38}" type="presOf" srcId="{2DD9DB93-30E2-4A89-A4DE-570A234403F1}" destId="{CBC15C21-72DA-4618-87D1-B87F45080FB7}" srcOrd="0" destOrd="0" presId="urn:microsoft.com/office/officeart/2005/8/layout/matrix2"/>
    <dgm:cxn modelId="{B90A39D0-E0EA-4879-91C0-3B84F675FD57}" srcId="{2DD9DB93-30E2-4A89-A4DE-570A234403F1}" destId="{D19832D1-D812-4533-835A-CDB02B2AFCD8}" srcOrd="3" destOrd="0" parTransId="{1367DD6D-EB69-4DE6-86C2-4420FA27F1CA}" sibTransId="{F8F7C67F-420E-41CD-B1EC-DA7D068A95AB}"/>
    <dgm:cxn modelId="{83769254-42D8-4F4C-A4D3-1E86764A85E8}" srcId="{2DD9DB93-30E2-4A89-A4DE-570A234403F1}" destId="{A0887D9C-444A-49A4-92A5-AFCCC1041223}" srcOrd="0" destOrd="0" parTransId="{A9D1250A-0A4F-4FFC-A924-158247A3A284}" sibTransId="{E95F68B2-CF02-4611-957D-27259FB8EA62}"/>
    <dgm:cxn modelId="{30239038-E921-4D71-86E4-EB208303C37B}" type="presOf" srcId="{A0887D9C-444A-49A4-92A5-AFCCC1041223}" destId="{B4005F37-CF98-4014-80A2-982F888F32E2}" srcOrd="0" destOrd="0" presId="urn:microsoft.com/office/officeart/2005/8/layout/matrix2"/>
    <dgm:cxn modelId="{273BFDC7-0DF0-4D6E-898D-0DD56046D016}" type="presParOf" srcId="{CBC15C21-72DA-4618-87D1-B87F45080FB7}" destId="{B2BAD26D-787B-4072-B10C-B05C89174159}" srcOrd="0" destOrd="0" presId="urn:microsoft.com/office/officeart/2005/8/layout/matrix2"/>
    <dgm:cxn modelId="{F6C47CD6-6FD7-4ACB-BBA5-DBCD86D8138A}" type="presParOf" srcId="{CBC15C21-72DA-4618-87D1-B87F45080FB7}" destId="{B4005F37-CF98-4014-80A2-982F888F32E2}" srcOrd="1" destOrd="0" presId="urn:microsoft.com/office/officeart/2005/8/layout/matrix2"/>
    <dgm:cxn modelId="{22574873-2522-42C0-9638-7BFCE2E43C20}" type="presParOf" srcId="{CBC15C21-72DA-4618-87D1-B87F45080FB7}" destId="{61100613-28E6-40CC-8684-B6FF571BF5E8}" srcOrd="2" destOrd="0" presId="urn:microsoft.com/office/officeart/2005/8/layout/matrix2"/>
    <dgm:cxn modelId="{1D71CBD8-FE37-4B50-A830-4F0EB7E8C0FE}" type="presParOf" srcId="{CBC15C21-72DA-4618-87D1-B87F45080FB7}" destId="{54492374-2D4D-45E6-8593-A2DDD5AEC594}" srcOrd="3" destOrd="0" presId="urn:microsoft.com/office/officeart/2005/8/layout/matrix2"/>
    <dgm:cxn modelId="{53750049-B4D6-4D32-A4BF-31E1B981B87D}" type="presParOf" srcId="{CBC15C21-72DA-4618-87D1-B87F45080FB7}" destId="{8AF0C928-2BC8-4203-A05F-56DA9B0ED22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D26D-787B-4072-B10C-B05C89174159}">
      <dsp:nvSpPr>
        <dsp:cNvPr id="0" name=""/>
        <dsp:cNvSpPr/>
      </dsp:nvSpPr>
      <dsp:spPr>
        <a:xfrm>
          <a:off x="1007963" y="0"/>
          <a:ext cx="4824065" cy="482406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05F37-CF98-4014-80A2-982F888F32E2}">
      <dsp:nvSpPr>
        <dsp:cNvPr id="0" name=""/>
        <dsp:cNvSpPr/>
      </dsp:nvSpPr>
      <dsp:spPr>
        <a:xfrm>
          <a:off x="132152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0" kern="1200" dirty="0" smtClean="0">
              <a:solidFill>
                <a:srgbClr val="FF0000"/>
              </a:solidFill>
            </a:rPr>
            <a:t>调度</a:t>
          </a:r>
          <a:endParaRPr lang="en-US" sz="2800" b="1" kern="1200" dirty="0">
            <a:solidFill>
              <a:srgbClr val="FF0000"/>
            </a:solidFill>
          </a:endParaRPr>
        </a:p>
      </dsp:txBody>
      <dsp:txXfrm>
        <a:off x="1415724" y="407761"/>
        <a:ext cx="1741232" cy="1741232"/>
      </dsp:txXfrm>
    </dsp:sp>
    <dsp:sp modelId="{61100613-28E6-40CC-8684-B6FF571BF5E8}">
      <dsp:nvSpPr>
        <dsp:cNvPr id="0" name=""/>
        <dsp:cNvSpPr/>
      </dsp:nvSpPr>
      <dsp:spPr>
        <a:xfrm>
          <a:off x="358883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并发性</a:t>
          </a:r>
          <a:endParaRPr lang="zh-CN" altLang="en-US" sz="2800" kern="1200" dirty="0"/>
        </a:p>
      </dsp:txBody>
      <dsp:txXfrm>
        <a:off x="3683034" y="407761"/>
        <a:ext cx="1741232" cy="1741232"/>
      </dsp:txXfrm>
    </dsp:sp>
    <dsp:sp modelId="{54492374-2D4D-45E6-8593-A2DDD5AEC594}">
      <dsp:nvSpPr>
        <dsp:cNvPr id="0" name=""/>
        <dsp:cNvSpPr/>
      </dsp:nvSpPr>
      <dsp:spPr>
        <a:xfrm>
          <a:off x="132152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拥有资源</a:t>
          </a:r>
          <a:endParaRPr lang="zh-CN" altLang="en-US" sz="2800" kern="1200" dirty="0"/>
        </a:p>
      </dsp:txBody>
      <dsp:txXfrm>
        <a:off x="1415724" y="2675071"/>
        <a:ext cx="1741232" cy="1741232"/>
      </dsp:txXfrm>
    </dsp:sp>
    <dsp:sp modelId="{8AF0C928-2BC8-4203-A05F-56DA9B0ED22C}">
      <dsp:nvSpPr>
        <dsp:cNvPr id="0" name=""/>
        <dsp:cNvSpPr/>
      </dsp:nvSpPr>
      <dsp:spPr>
        <a:xfrm>
          <a:off x="358883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系统开销</a:t>
          </a:r>
          <a:endParaRPr lang="zh-CN" altLang="en-US" sz="2800" kern="1200" dirty="0"/>
        </a:p>
      </dsp:txBody>
      <dsp:txXfrm>
        <a:off x="3683034" y="2675071"/>
        <a:ext cx="1741232" cy="174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D26D-787B-4072-B10C-B05C89174159}">
      <dsp:nvSpPr>
        <dsp:cNvPr id="0" name=""/>
        <dsp:cNvSpPr/>
      </dsp:nvSpPr>
      <dsp:spPr>
        <a:xfrm>
          <a:off x="1007963" y="0"/>
          <a:ext cx="4824065" cy="482406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05F37-CF98-4014-80A2-982F888F32E2}">
      <dsp:nvSpPr>
        <dsp:cNvPr id="0" name=""/>
        <dsp:cNvSpPr/>
      </dsp:nvSpPr>
      <dsp:spPr>
        <a:xfrm>
          <a:off x="132152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0" kern="1200" dirty="0" smtClean="0">
              <a:solidFill>
                <a:schemeClr val="bg1"/>
              </a:solidFill>
            </a:rPr>
            <a:t>调度</a:t>
          </a:r>
          <a:endParaRPr lang="en-US" sz="2800" b="1" kern="1200" dirty="0">
            <a:solidFill>
              <a:schemeClr val="bg1"/>
            </a:solidFill>
          </a:endParaRPr>
        </a:p>
      </dsp:txBody>
      <dsp:txXfrm>
        <a:off x="1415724" y="407761"/>
        <a:ext cx="1741232" cy="1741232"/>
      </dsp:txXfrm>
    </dsp:sp>
    <dsp:sp modelId="{61100613-28E6-40CC-8684-B6FF571BF5E8}">
      <dsp:nvSpPr>
        <dsp:cNvPr id="0" name=""/>
        <dsp:cNvSpPr/>
      </dsp:nvSpPr>
      <dsp:spPr>
        <a:xfrm>
          <a:off x="358883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solidFill>
                <a:srgbClr val="FF0000"/>
              </a:solidFill>
            </a:rPr>
            <a:t>并发性</a:t>
          </a:r>
          <a:endParaRPr lang="zh-CN" altLang="en-US" sz="2800" kern="1200" dirty="0">
            <a:solidFill>
              <a:srgbClr val="FF0000"/>
            </a:solidFill>
          </a:endParaRPr>
        </a:p>
      </dsp:txBody>
      <dsp:txXfrm>
        <a:off x="3683034" y="407761"/>
        <a:ext cx="1741232" cy="1741232"/>
      </dsp:txXfrm>
    </dsp:sp>
    <dsp:sp modelId="{54492374-2D4D-45E6-8593-A2DDD5AEC594}">
      <dsp:nvSpPr>
        <dsp:cNvPr id="0" name=""/>
        <dsp:cNvSpPr/>
      </dsp:nvSpPr>
      <dsp:spPr>
        <a:xfrm>
          <a:off x="132152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拥有资源</a:t>
          </a:r>
          <a:endParaRPr lang="zh-CN" altLang="en-US" sz="2800" kern="1200" dirty="0"/>
        </a:p>
      </dsp:txBody>
      <dsp:txXfrm>
        <a:off x="1415724" y="2675071"/>
        <a:ext cx="1741232" cy="1741232"/>
      </dsp:txXfrm>
    </dsp:sp>
    <dsp:sp modelId="{8AF0C928-2BC8-4203-A05F-56DA9B0ED22C}">
      <dsp:nvSpPr>
        <dsp:cNvPr id="0" name=""/>
        <dsp:cNvSpPr/>
      </dsp:nvSpPr>
      <dsp:spPr>
        <a:xfrm>
          <a:off x="358883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系统开销</a:t>
          </a:r>
          <a:endParaRPr lang="zh-CN" altLang="en-US" sz="2800" kern="1200" dirty="0"/>
        </a:p>
      </dsp:txBody>
      <dsp:txXfrm>
        <a:off x="3683034" y="2675071"/>
        <a:ext cx="1741232" cy="1741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D26D-787B-4072-B10C-B05C89174159}">
      <dsp:nvSpPr>
        <dsp:cNvPr id="0" name=""/>
        <dsp:cNvSpPr/>
      </dsp:nvSpPr>
      <dsp:spPr>
        <a:xfrm>
          <a:off x="1007963" y="0"/>
          <a:ext cx="4824065" cy="482406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05F37-CF98-4014-80A2-982F888F32E2}">
      <dsp:nvSpPr>
        <dsp:cNvPr id="0" name=""/>
        <dsp:cNvSpPr/>
      </dsp:nvSpPr>
      <dsp:spPr>
        <a:xfrm>
          <a:off x="132152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0" kern="1200" dirty="0" smtClean="0">
              <a:solidFill>
                <a:schemeClr val="bg1"/>
              </a:solidFill>
            </a:rPr>
            <a:t>调度</a:t>
          </a:r>
          <a:endParaRPr lang="en-US" sz="2800" b="1" kern="1200" dirty="0">
            <a:solidFill>
              <a:schemeClr val="bg1"/>
            </a:solidFill>
          </a:endParaRPr>
        </a:p>
      </dsp:txBody>
      <dsp:txXfrm>
        <a:off x="1415724" y="407761"/>
        <a:ext cx="1741232" cy="1741232"/>
      </dsp:txXfrm>
    </dsp:sp>
    <dsp:sp modelId="{61100613-28E6-40CC-8684-B6FF571BF5E8}">
      <dsp:nvSpPr>
        <dsp:cNvPr id="0" name=""/>
        <dsp:cNvSpPr/>
      </dsp:nvSpPr>
      <dsp:spPr>
        <a:xfrm>
          <a:off x="358883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并发性</a:t>
          </a:r>
          <a:endParaRPr lang="zh-CN" altLang="en-US" sz="2800" kern="1200" dirty="0"/>
        </a:p>
      </dsp:txBody>
      <dsp:txXfrm>
        <a:off x="3683034" y="407761"/>
        <a:ext cx="1741232" cy="1741232"/>
      </dsp:txXfrm>
    </dsp:sp>
    <dsp:sp modelId="{54492374-2D4D-45E6-8593-A2DDD5AEC594}">
      <dsp:nvSpPr>
        <dsp:cNvPr id="0" name=""/>
        <dsp:cNvSpPr/>
      </dsp:nvSpPr>
      <dsp:spPr>
        <a:xfrm>
          <a:off x="132152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solidFill>
                <a:srgbClr val="FF0000"/>
              </a:solidFill>
            </a:rPr>
            <a:t>拥有资源</a:t>
          </a:r>
          <a:endParaRPr lang="zh-CN" altLang="en-US" sz="2800" kern="1200" dirty="0">
            <a:solidFill>
              <a:srgbClr val="FF0000"/>
            </a:solidFill>
          </a:endParaRPr>
        </a:p>
      </dsp:txBody>
      <dsp:txXfrm>
        <a:off x="1415724" y="2675071"/>
        <a:ext cx="1741232" cy="1741232"/>
      </dsp:txXfrm>
    </dsp:sp>
    <dsp:sp modelId="{8AF0C928-2BC8-4203-A05F-56DA9B0ED22C}">
      <dsp:nvSpPr>
        <dsp:cNvPr id="0" name=""/>
        <dsp:cNvSpPr/>
      </dsp:nvSpPr>
      <dsp:spPr>
        <a:xfrm>
          <a:off x="358883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系统开销</a:t>
          </a:r>
          <a:endParaRPr lang="zh-CN" altLang="en-US" sz="2800" kern="1200" dirty="0"/>
        </a:p>
      </dsp:txBody>
      <dsp:txXfrm>
        <a:off x="3683034" y="2675071"/>
        <a:ext cx="1741232" cy="1741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D26D-787B-4072-B10C-B05C89174159}">
      <dsp:nvSpPr>
        <dsp:cNvPr id="0" name=""/>
        <dsp:cNvSpPr/>
      </dsp:nvSpPr>
      <dsp:spPr>
        <a:xfrm>
          <a:off x="1007963" y="0"/>
          <a:ext cx="4824065" cy="482406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05F37-CF98-4014-80A2-982F888F32E2}">
      <dsp:nvSpPr>
        <dsp:cNvPr id="0" name=""/>
        <dsp:cNvSpPr/>
      </dsp:nvSpPr>
      <dsp:spPr>
        <a:xfrm>
          <a:off x="132152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b="0" kern="1200" dirty="0" smtClean="0">
              <a:solidFill>
                <a:schemeClr val="bg1"/>
              </a:solidFill>
            </a:rPr>
            <a:t>调度</a:t>
          </a:r>
          <a:endParaRPr lang="en-US" sz="2800" b="1" kern="1200" dirty="0">
            <a:solidFill>
              <a:schemeClr val="bg1"/>
            </a:solidFill>
          </a:endParaRPr>
        </a:p>
      </dsp:txBody>
      <dsp:txXfrm>
        <a:off x="1415724" y="407761"/>
        <a:ext cx="1741232" cy="1741232"/>
      </dsp:txXfrm>
    </dsp:sp>
    <dsp:sp modelId="{61100613-28E6-40CC-8684-B6FF571BF5E8}">
      <dsp:nvSpPr>
        <dsp:cNvPr id="0" name=""/>
        <dsp:cNvSpPr/>
      </dsp:nvSpPr>
      <dsp:spPr>
        <a:xfrm>
          <a:off x="3588837" y="31356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并发性</a:t>
          </a:r>
          <a:endParaRPr lang="zh-CN" altLang="en-US" sz="2800" kern="1200" dirty="0"/>
        </a:p>
      </dsp:txBody>
      <dsp:txXfrm>
        <a:off x="3683034" y="407761"/>
        <a:ext cx="1741232" cy="1741232"/>
      </dsp:txXfrm>
    </dsp:sp>
    <dsp:sp modelId="{54492374-2D4D-45E6-8593-A2DDD5AEC594}">
      <dsp:nvSpPr>
        <dsp:cNvPr id="0" name=""/>
        <dsp:cNvSpPr/>
      </dsp:nvSpPr>
      <dsp:spPr>
        <a:xfrm>
          <a:off x="132152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t>拥有资源</a:t>
          </a:r>
          <a:endParaRPr lang="zh-CN" altLang="en-US" sz="2800" kern="1200" dirty="0"/>
        </a:p>
      </dsp:txBody>
      <dsp:txXfrm>
        <a:off x="1415724" y="2675071"/>
        <a:ext cx="1741232" cy="1741232"/>
      </dsp:txXfrm>
    </dsp:sp>
    <dsp:sp modelId="{8AF0C928-2BC8-4203-A05F-56DA9B0ED22C}">
      <dsp:nvSpPr>
        <dsp:cNvPr id="0" name=""/>
        <dsp:cNvSpPr/>
      </dsp:nvSpPr>
      <dsp:spPr>
        <a:xfrm>
          <a:off x="3588837" y="2580874"/>
          <a:ext cx="1929626" cy="1929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0" kern="1200" dirty="0" smtClean="0">
              <a:solidFill>
                <a:srgbClr val="FF0000"/>
              </a:solidFill>
            </a:rPr>
            <a:t>系统开销</a:t>
          </a:r>
          <a:endParaRPr lang="zh-CN" altLang="en-US" sz="2800" kern="1200" dirty="0">
            <a:solidFill>
              <a:srgbClr val="FF0000"/>
            </a:solidFill>
          </a:endParaRPr>
        </a:p>
      </dsp:txBody>
      <dsp:txXfrm>
        <a:off x="3683034" y="2675071"/>
        <a:ext cx="1741232" cy="174123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84443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88912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程序员直接利用操作系统提供的一组通信命令</a:t>
            </a:r>
            <a:r>
              <a:rPr lang="en-US" altLang="zh-CN" dirty="0" smtClean="0"/>
              <a:t>(</a:t>
            </a:r>
            <a:r>
              <a:rPr lang="zh-CN" altLang="en-US" dirty="0" smtClean="0"/>
              <a:t>原语</a:t>
            </a:r>
            <a:r>
              <a:rPr lang="en-US" altLang="zh-CN" dirty="0" smtClean="0"/>
              <a:t>)</a:t>
            </a:r>
            <a:r>
              <a:rPr lang="zh-CN" altLang="en-US" dirty="0" smtClean="0"/>
              <a:t>，不仅能实现大量数据的传递，而且还隐藏了通信的实现细节，使通信过程对用户是透明的，从而大大减化了通信程序编制的复杂性，因而获得了广泛的应用。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zh-CN" altLang="en-US" dirty="0" smtClean="0"/>
              <a:t>为了协调双方的通信，管道机制必须提供以下三方面的协调能力：</a:t>
            </a:r>
          </a:p>
          <a:p>
            <a:pPr algn="just">
              <a:lnSpc>
                <a:spcPct val="130000"/>
              </a:lnSpc>
              <a:spcBef>
                <a:spcPct val="50000"/>
              </a:spcBef>
            </a:pPr>
            <a:r>
              <a:rPr lang="zh-CN" altLang="en-US" dirty="0" smtClean="0"/>
              <a:t>　　</a:t>
            </a:r>
            <a:r>
              <a:rPr lang="en-US" altLang="zh-CN" dirty="0" smtClean="0"/>
              <a:t>(1) </a:t>
            </a:r>
            <a:r>
              <a:rPr lang="zh-CN" altLang="en-US" dirty="0" smtClean="0"/>
              <a:t>互斥，即当一个进程正在对</a:t>
            </a:r>
            <a:r>
              <a:rPr lang="en-US" altLang="zh-CN" dirty="0" smtClean="0"/>
              <a:t>pipe</a:t>
            </a:r>
            <a:r>
              <a:rPr lang="zh-CN" altLang="en-US" dirty="0" smtClean="0"/>
              <a:t>执行读</a:t>
            </a:r>
            <a:r>
              <a:rPr lang="en-US" altLang="zh-CN" dirty="0" smtClean="0"/>
              <a:t>/</a:t>
            </a:r>
            <a:r>
              <a:rPr lang="zh-CN" altLang="en-US" dirty="0" smtClean="0"/>
              <a:t>写操作时，其它</a:t>
            </a:r>
            <a:r>
              <a:rPr lang="en-US" altLang="zh-CN" dirty="0" smtClean="0"/>
              <a:t>(</a:t>
            </a:r>
            <a:r>
              <a:rPr lang="zh-CN" altLang="en-US" dirty="0" smtClean="0"/>
              <a:t>另一</a:t>
            </a:r>
            <a:r>
              <a:rPr lang="en-US" altLang="zh-CN" dirty="0" smtClean="0"/>
              <a:t>)</a:t>
            </a:r>
            <a:r>
              <a:rPr lang="zh-CN" altLang="en-US" dirty="0" smtClean="0"/>
              <a:t>进程必须等待。</a:t>
            </a:r>
          </a:p>
          <a:p>
            <a:pPr algn="just">
              <a:lnSpc>
                <a:spcPct val="130000"/>
              </a:lnSpc>
              <a:spcBef>
                <a:spcPct val="50000"/>
              </a:spcBef>
            </a:pPr>
            <a:r>
              <a:rPr lang="zh-CN" altLang="en-US" dirty="0" smtClean="0"/>
              <a:t>　　</a:t>
            </a:r>
            <a:r>
              <a:rPr lang="en-US" altLang="zh-CN" dirty="0" smtClean="0"/>
              <a:t>(2) </a:t>
            </a:r>
            <a:r>
              <a:rPr lang="zh-CN" altLang="en-US" dirty="0" smtClean="0"/>
              <a:t>同步，指当写</a:t>
            </a:r>
            <a:r>
              <a:rPr lang="en-US" altLang="zh-CN" dirty="0" smtClean="0"/>
              <a:t>(</a:t>
            </a:r>
            <a:r>
              <a:rPr lang="zh-CN" altLang="en-US" dirty="0" smtClean="0"/>
              <a:t>输入</a:t>
            </a:r>
            <a:r>
              <a:rPr lang="en-US" altLang="zh-CN" dirty="0" smtClean="0"/>
              <a:t>)</a:t>
            </a:r>
            <a:r>
              <a:rPr lang="zh-CN" altLang="en-US" dirty="0" smtClean="0"/>
              <a:t>进程把一定数量</a:t>
            </a:r>
            <a:r>
              <a:rPr lang="en-US" altLang="zh-CN" dirty="0" smtClean="0"/>
              <a:t>(</a:t>
            </a:r>
            <a:r>
              <a:rPr lang="zh-CN" altLang="en-US" dirty="0" smtClean="0"/>
              <a:t>如</a:t>
            </a:r>
            <a:r>
              <a:rPr lang="en-US" altLang="zh-CN" dirty="0" smtClean="0"/>
              <a:t>4 KB)</a:t>
            </a:r>
            <a:r>
              <a:rPr lang="zh-CN" altLang="en-US" dirty="0" smtClean="0"/>
              <a:t>的数据写入</a:t>
            </a:r>
            <a:r>
              <a:rPr lang="en-US" altLang="zh-CN" dirty="0" smtClean="0"/>
              <a:t>pipe</a:t>
            </a:r>
            <a:r>
              <a:rPr lang="zh-CN" altLang="en-US" dirty="0" smtClean="0"/>
              <a:t>，便去睡眠等待，直到读</a:t>
            </a:r>
            <a:r>
              <a:rPr lang="en-US" altLang="zh-CN" dirty="0" smtClean="0"/>
              <a:t>(</a:t>
            </a:r>
            <a:r>
              <a:rPr lang="zh-CN" altLang="en-US" dirty="0" smtClean="0"/>
              <a:t>输出</a:t>
            </a:r>
            <a:r>
              <a:rPr lang="en-US" altLang="zh-CN" dirty="0" smtClean="0"/>
              <a:t>)</a:t>
            </a:r>
            <a:r>
              <a:rPr lang="zh-CN" altLang="en-US" dirty="0" smtClean="0"/>
              <a:t>进程取走数据后，再把它唤醒。当读进程读一空</a:t>
            </a:r>
            <a:r>
              <a:rPr lang="en-US" altLang="zh-CN" dirty="0" smtClean="0"/>
              <a:t>pipe</a:t>
            </a:r>
            <a:r>
              <a:rPr lang="zh-CN" altLang="en-US" dirty="0" smtClean="0"/>
              <a:t>时，也应睡眠等待，直至写进程将数据写入管道后，才将之唤醒。</a:t>
            </a:r>
          </a:p>
          <a:p>
            <a:pPr>
              <a:lnSpc>
                <a:spcPct val="130000"/>
              </a:lnSpc>
              <a:spcBef>
                <a:spcPct val="50000"/>
              </a:spcBef>
            </a:pPr>
            <a:r>
              <a:rPr lang="zh-CN" altLang="en-US" dirty="0" smtClean="0"/>
              <a:t>　　</a:t>
            </a:r>
            <a:r>
              <a:rPr lang="en-US" altLang="zh-CN" dirty="0" smtClean="0"/>
              <a:t>(3) </a:t>
            </a:r>
            <a:r>
              <a:rPr lang="zh-CN" altLang="en-US" dirty="0" smtClean="0"/>
              <a:t>确定对方是否存在，只有确定了对方已存在时，才能进行通信。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换言之，由于进程是一个资源的拥有者，因而在创建、撤消和切换中，系统必须为之付出较大的时空开销。正因如此，在系统中所设置的进程，其数目不宜过多，进程切换的频率也不宜过高，这也就限制了并发程度的进一步提高。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2014年9月29日4时31分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2014年9月29日4时31分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2014年9月29日4时31分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2014年9月29日4时31分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2014年9月29日4时31分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2014年9月29日4时31分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2014年9月29日4时31分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2014年9月29日4时31分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2014年9月29日4时31分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2014年9月29日4时31分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zh-CN" altLang="en-US" dirty="0"/>
              <a:t>六</a:t>
            </a:r>
            <a:r>
              <a:rPr lang="zh-CN" altLang="en-US" b="1" dirty="0" smtClean="0"/>
              <a:t>讲</a:t>
            </a:r>
            <a:endParaRPr lang="zh-CN" altLang="en-US" b="1" dirty="0"/>
          </a:p>
        </p:txBody>
      </p:sp>
      <p:sp>
        <p:nvSpPr>
          <p:cNvPr id="3" name="副标题 2"/>
          <p:cNvSpPr>
            <a:spLocks noGrp="1"/>
          </p:cNvSpPr>
          <p:nvPr>
            <p:ph type="body" idx="1"/>
          </p:nvPr>
        </p:nvSpPr>
        <p:spPr/>
        <p:txBody>
          <a:bodyPr>
            <a:normAutofit lnSpcReduction="10000"/>
          </a:bodyPr>
          <a:lstStyle/>
          <a:p>
            <a:r>
              <a:rPr lang="zh-CN" altLang="en-US" dirty="0" smtClean="0"/>
              <a:t>经典进程的同步问题</a:t>
            </a:r>
            <a:r>
              <a:rPr lang="en-US" altLang="zh-CN" dirty="0" smtClean="0"/>
              <a:t>\</a:t>
            </a:r>
            <a:r>
              <a:rPr lang="zh-CN" altLang="en-US" dirty="0" smtClean="0"/>
              <a:t>进程通信</a:t>
            </a:r>
            <a:r>
              <a:rPr lang="en-US" altLang="zh-CN" smtClean="0"/>
              <a:t>\</a:t>
            </a:r>
            <a:r>
              <a:rPr lang="zh-CN" altLang="en-US" smtClean="0"/>
              <a:t>线程</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2014年9月29日4时31分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smtClean="0"/>
              <a:t>Windows</a:t>
            </a:r>
            <a:r>
              <a:rPr lang="zh-CN" altLang="en-US" dirty="0" smtClean="0"/>
              <a:t>通讯接口</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pic>
        <p:nvPicPr>
          <p:cNvPr id="43012" name="Picture 4" descr="http://www.oecp.cn/userfiles/image/2009-10/2704479deba84c1e86132daec20bf10e.png"/>
          <p:cNvPicPr>
            <a:picLocks noChangeAspect="1" noChangeArrowheads="1"/>
          </p:cNvPicPr>
          <p:nvPr/>
        </p:nvPicPr>
        <p:blipFill>
          <a:blip r:embed="rId2" cstate="print"/>
          <a:srcRect/>
          <a:stretch>
            <a:fillRect/>
          </a:stretch>
        </p:blipFill>
        <p:spPr bwMode="auto">
          <a:xfrm>
            <a:off x="611560" y="1700808"/>
            <a:ext cx="7999854" cy="403244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2014年9月29日4时31分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6" name="文本占位符 5"/>
          <p:cNvSpPr>
            <a:spLocks noGrp="1"/>
          </p:cNvSpPr>
          <p:nvPr>
            <p:ph type="body" sz="quarter" idx="13"/>
          </p:nvPr>
        </p:nvSpPr>
        <p:spPr>
          <a:xfrm>
            <a:off x="251521" y="692150"/>
            <a:ext cx="8640960" cy="5400675"/>
          </a:xfrm>
        </p:spPr>
        <p:txBody>
          <a:bodyPr/>
          <a:lstStyle/>
          <a:p>
            <a:r>
              <a:rPr lang="en-US" altLang="zh-CN"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．管道通信</a:t>
            </a:r>
            <a:endParaRPr lang="en-US" altLang="zh-CN" b="1" dirty="0" smtClean="0">
              <a:latin typeface="Times New Roman" pitchFamily="18" charset="0"/>
              <a:cs typeface="Times New Roman" pitchFamily="18" charset="0"/>
            </a:endParaRPr>
          </a:p>
          <a:p>
            <a:pPr>
              <a:lnSpc>
                <a:spcPct val="150000"/>
              </a:lnSpc>
            </a:pPr>
            <a:r>
              <a:rPr lang="zh-CN" altLang="en-US" dirty="0" smtClean="0">
                <a:latin typeface="Times New Roman" pitchFamily="18" charset="0"/>
                <a:cs typeface="Times New Roman" pitchFamily="18" charset="0"/>
              </a:rPr>
              <a:t>           所谓“管道”，是指用于连接一个读进程和一个写进程以实现它们之间通信的一个共享文件，又名</a:t>
            </a:r>
            <a:r>
              <a:rPr lang="en-US" altLang="zh-CN" dirty="0" smtClean="0">
                <a:latin typeface="Times New Roman" pitchFamily="18" charset="0"/>
                <a:cs typeface="Times New Roman" pitchFamily="18" charset="0"/>
              </a:rPr>
              <a:t>pipe</a:t>
            </a:r>
            <a:r>
              <a:rPr lang="zh-CN" altLang="en-US" dirty="0" smtClean="0">
                <a:latin typeface="Times New Roman" pitchFamily="18" charset="0"/>
                <a:cs typeface="Times New Roman" pitchFamily="18" charset="0"/>
              </a:rPr>
              <a:t>文件。向管道</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共享文件</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提供输入的发送进程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即写进程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，以字符流形式将大量的数据送入管道；而接受管道输出的接收进程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即读进程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，则从管道中接收</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读</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数据。</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smtClean="0"/>
              <a:t>Linux</a:t>
            </a:r>
            <a:r>
              <a:rPr lang="zh-CN" altLang="en-US" dirty="0" smtClean="0"/>
              <a:t>管道通信</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44036" name="Picture 4" descr="http://img5.21tx.com/2013/0123/55/11855.jpg"/>
          <p:cNvPicPr>
            <a:picLocks noChangeAspect="1" noChangeArrowheads="1"/>
          </p:cNvPicPr>
          <p:nvPr/>
        </p:nvPicPr>
        <p:blipFill>
          <a:blip r:embed="rId3" cstate="print"/>
          <a:srcRect/>
          <a:stretch>
            <a:fillRect/>
          </a:stretch>
        </p:blipFill>
        <p:spPr bwMode="auto">
          <a:xfrm>
            <a:off x="1691680" y="1916832"/>
            <a:ext cx="5905500" cy="3581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2014年9月29日4时31分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文本占位符 5"/>
          <p:cNvSpPr>
            <a:spLocks noGrp="1"/>
          </p:cNvSpPr>
          <p:nvPr>
            <p:ph type="body" sz="quarter" idx="13"/>
          </p:nvPr>
        </p:nvSpPr>
        <p:spPr>
          <a:xfrm>
            <a:off x="251520" y="692150"/>
            <a:ext cx="8640959" cy="5400675"/>
          </a:xfrm>
        </p:spPr>
        <p:txBody>
          <a:bodyPr>
            <a:noAutofit/>
          </a:bodyPr>
          <a:lstStyle/>
          <a:p>
            <a:pPr algn="just">
              <a:lnSpc>
                <a:spcPct val="120000"/>
              </a:lnSpc>
              <a:spcBef>
                <a:spcPct val="50000"/>
              </a:spcBef>
            </a:pPr>
            <a:r>
              <a:rPr lang="en-US" altLang="zh-CN" b="1" dirty="0" smtClean="0"/>
              <a:t>2.5.2</a:t>
            </a:r>
            <a:r>
              <a:rPr lang="zh-CN" altLang="en-US" b="1" dirty="0" smtClean="0"/>
              <a:t>　消息传递通信的实现方法</a:t>
            </a:r>
          </a:p>
          <a:p>
            <a:pPr algn="just">
              <a:lnSpc>
                <a:spcPct val="120000"/>
              </a:lnSpc>
              <a:spcBef>
                <a:spcPct val="50000"/>
              </a:spcBef>
            </a:pPr>
            <a:r>
              <a:rPr lang="zh-CN" altLang="en-US" b="1" dirty="0" smtClean="0"/>
              <a:t>　</a:t>
            </a:r>
            <a:r>
              <a:rPr lang="en-US" altLang="zh-CN" b="1" dirty="0" smtClean="0"/>
              <a:t>1</a:t>
            </a:r>
            <a:r>
              <a:rPr lang="zh-CN" altLang="en-US" b="1" dirty="0" smtClean="0"/>
              <a:t>．直接通信方式</a:t>
            </a:r>
          </a:p>
          <a:p>
            <a:pPr marL="0" algn="just">
              <a:lnSpc>
                <a:spcPct val="150000"/>
              </a:lnSpc>
              <a:spcBef>
                <a:spcPts val="1800"/>
              </a:spcBef>
            </a:pPr>
            <a:r>
              <a:rPr lang="en-US" altLang="zh-CN" dirty="0" smtClean="0"/>
              <a:t>    </a:t>
            </a:r>
            <a:r>
              <a:rPr lang="zh-CN" altLang="en-US" dirty="0" smtClean="0"/>
              <a:t>这是指发送进程利用</a:t>
            </a:r>
            <a:r>
              <a:rPr lang="en-US" altLang="zh-CN" dirty="0" smtClean="0"/>
              <a:t>OS</a:t>
            </a:r>
            <a:r>
              <a:rPr lang="zh-CN" altLang="en-US" dirty="0" smtClean="0"/>
              <a:t>所提供的发送命令，直接把消息发送给目标进程。此时，要求发送进程和接收进程都以显式方式提供对方的标识符。通常，系统提供下述两条通信命令。</a:t>
            </a:r>
          </a:p>
          <a:p>
            <a:pPr algn="just">
              <a:lnSpc>
                <a:spcPct val="120000"/>
              </a:lnSpc>
              <a:spcBef>
                <a:spcPct val="50000"/>
              </a:spcBef>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179512" y="908720"/>
            <a:ext cx="8784975" cy="5184105"/>
          </a:xfrm>
        </p:spPr>
        <p:txBody>
          <a:bodyPr/>
          <a:lstStyle/>
          <a:p>
            <a:pPr lvl="1" algn="just">
              <a:lnSpc>
                <a:spcPct val="120000"/>
              </a:lnSpc>
              <a:spcBef>
                <a:spcPct val="50000"/>
              </a:spcBef>
            </a:pPr>
            <a:r>
              <a:rPr lang="en-US" altLang="zh-CN" sz="2400" dirty="0" smtClean="0"/>
              <a:t>Send(Receiver</a:t>
            </a:r>
            <a:r>
              <a:rPr lang="zh-CN" altLang="en-US" sz="2400" dirty="0" smtClean="0"/>
              <a:t>，</a:t>
            </a:r>
            <a:r>
              <a:rPr lang="en-US" altLang="zh-CN" sz="2400" dirty="0" smtClean="0"/>
              <a:t>message)</a:t>
            </a:r>
            <a:r>
              <a:rPr lang="zh-CN" altLang="en-US" sz="2400" dirty="0" smtClean="0"/>
              <a:t>； 发送一个消息给接收进程；</a:t>
            </a:r>
          </a:p>
          <a:p>
            <a:pPr lvl="1" algn="just">
              <a:lnSpc>
                <a:spcPct val="120000"/>
              </a:lnSpc>
              <a:spcBef>
                <a:spcPct val="50000"/>
              </a:spcBef>
            </a:pPr>
            <a:r>
              <a:rPr lang="en-US" altLang="zh-CN" sz="2400" dirty="0" smtClean="0"/>
              <a:t>Receive(Sender</a:t>
            </a:r>
            <a:r>
              <a:rPr lang="zh-CN" altLang="en-US" sz="2400" dirty="0" smtClean="0"/>
              <a:t>，</a:t>
            </a:r>
            <a:r>
              <a:rPr lang="en-US" altLang="zh-CN" sz="2400" dirty="0" smtClean="0"/>
              <a:t>message)</a:t>
            </a:r>
            <a:r>
              <a:rPr lang="zh-CN" altLang="en-US" sz="2400" dirty="0" smtClean="0"/>
              <a:t>； 接收</a:t>
            </a:r>
            <a:r>
              <a:rPr lang="en-US" altLang="zh-CN" sz="2400" dirty="0" smtClean="0"/>
              <a:t>Sender</a:t>
            </a:r>
            <a:r>
              <a:rPr lang="zh-CN" altLang="en-US" sz="2400" dirty="0" smtClean="0"/>
              <a:t>发来的消息；</a:t>
            </a:r>
          </a:p>
          <a:p>
            <a:pPr>
              <a:lnSpc>
                <a:spcPct val="150000"/>
              </a:lnSpc>
              <a:spcBef>
                <a:spcPct val="50000"/>
              </a:spcBef>
            </a:pPr>
            <a:r>
              <a:rPr lang="zh-CN" altLang="en-US" dirty="0" smtClean="0"/>
              <a:t>　　例如，原语</a:t>
            </a:r>
            <a:r>
              <a:rPr lang="en-US" altLang="zh-CN" dirty="0" smtClean="0"/>
              <a:t>Send(P</a:t>
            </a:r>
            <a:r>
              <a:rPr lang="en-US" altLang="zh-CN" baseline="-25000" dirty="0" smtClean="0"/>
              <a:t>2</a:t>
            </a:r>
            <a:r>
              <a:rPr lang="zh-CN" altLang="en-US" dirty="0" smtClean="0"/>
              <a:t>，</a:t>
            </a:r>
            <a:r>
              <a:rPr lang="en-US" altLang="zh-CN" dirty="0" smtClean="0"/>
              <a:t>m</a:t>
            </a:r>
            <a:r>
              <a:rPr lang="en-US" altLang="zh-CN" baseline="-25000" dirty="0" smtClean="0"/>
              <a:t>1</a:t>
            </a:r>
            <a:r>
              <a:rPr lang="en-US" altLang="zh-CN" dirty="0" smtClean="0"/>
              <a:t>)</a:t>
            </a:r>
            <a:r>
              <a:rPr lang="zh-CN" altLang="en-US" dirty="0" smtClean="0"/>
              <a:t>表示将消息</a:t>
            </a:r>
            <a:r>
              <a:rPr lang="en-US" altLang="zh-CN" dirty="0" smtClean="0"/>
              <a:t>m</a:t>
            </a:r>
            <a:r>
              <a:rPr lang="en-US" altLang="zh-CN" baseline="-25000" dirty="0" smtClean="0"/>
              <a:t>1</a:t>
            </a:r>
            <a:r>
              <a:rPr lang="zh-CN" altLang="en-US" dirty="0" smtClean="0"/>
              <a:t>发送给接收进程</a:t>
            </a:r>
            <a:r>
              <a:rPr lang="en-US" altLang="zh-CN" dirty="0" smtClean="0"/>
              <a:t>P</a:t>
            </a:r>
            <a:r>
              <a:rPr lang="en-US" altLang="zh-CN" baseline="-25000" dirty="0" smtClean="0"/>
              <a:t>2</a:t>
            </a:r>
            <a:r>
              <a:rPr lang="zh-CN" altLang="en-US" dirty="0" smtClean="0"/>
              <a:t>；而原语</a:t>
            </a:r>
            <a:r>
              <a:rPr lang="en-US" altLang="zh-CN" dirty="0" smtClean="0"/>
              <a:t>Receive(P</a:t>
            </a:r>
            <a:r>
              <a:rPr lang="en-US" altLang="zh-CN" baseline="-25000" dirty="0" smtClean="0"/>
              <a:t>1</a:t>
            </a:r>
            <a:r>
              <a:rPr lang="zh-CN" altLang="en-US" dirty="0" smtClean="0"/>
              <a:t>，</a:t>
            </a:r>
            <a:r>
              <a:rPr lang="en-US" altLang="zh-CN" dirty="0" smtClean="0"/>
              <a:t>m</a:t>
            </a:r>
            <a:r>
              <a:rPr lang="en-US" altLang="zh-CN" baseline="-25000" dirty="0" smtClean="0"/>
              <a:t>1</a:t>
            </a:r>
            <a:r>
              <a:rPr lang="en-US" altLang="zh-CN" dirty="0" smtClean="0"/>
              <a:t>)</a:t>
            </a:r>
            <a:r>
              <a:rPr lang="zh-CN" altLang="en-US" dirty="0" smtClean="0"/>
              <a:t>则表示接收由</a:t>
            </a:r>
            <a:r>
              <a:rPr lang="en-US" altLang="zh-CN" dirty="0" smtClean="0"/>
              <a:t>P</a:t>
            </a:r>
            <a:r>
              <a:rPr lang="en-US" altLang="zh-CN" baseline="-25000" dirty="0" smtClean="0"/>
              <a:t>1</a:t>
            </a:r>
            <a:r>
              <a:rPr lang="zh-CN" altLang="en-US" dirty="0" smtClean="0"/>
              <a:t>发来的消息</a:t>
            </a:r>
            <a:r>
              <a:rPr lang="en-US" altLang="zh-CN" dirty="0" smtClean="0"/>
              <a:t>m</a:t>
            </a:r>
            <a:r>
              <a:rPr lang="en-US" altLang="zh-CN" baseline="-25000" dirty="0" smtClean="0"/>
              <a:t>1</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smtClean="0"/>
              <a:t>2</a:t>
            </a:r>
            <a:r>
              <a:rPr lang="zh-CN" altLang="en-US" b="1" dirty="0" smtClean="0"/>
              <a:t>．间接通信方式</a:t>
            </a:r>
          </a:p>
          <a:p>
            <a:pPr marL="0" algn="just">
              <a:lnSpc>
                <a:spcPct val="150000"/>
              </a:lnSpc>
              <a:spcBef>
                <a:spcPct val="50000"/>
              </a:spcBef>
            </a:pPr>
            <a:r>
              <a:rPr lang="zh-CN" altLang="en-US" dirty="0" smtClean="0"/>
              <a:t>　　间接通信方式指进程之间的通信需要通过作为共享数据结构的实体。该实体用来暂存发送进程发送给目标进程的消息；接收进程则从该实体中取出对方发送给自己的消息。这种中间实体称为信箱。</a:t>
            </a:r>
            <a:endParaRPr lang="zh-CN" altLang="en-US" dirty="0"/>
          </a:p>
        </p:txBody>
      </p:sp>
      <p:sp>
        <p:nvSpPr>
          <p:cNvPr id="46082" name="AutoShape 2" descr="http://t1.baidu.com/it/u=804850,39705633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6084" name="AutoShape 4" descr="http://t1.baidu.com/it/u=804850,39705633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6" name="Picture 6" descr="http://211.67.81.35/jpkc/2008sxj/zhaosuping/kecheng/pic/2-6-3.GIF"/>
          <p:cNvPicPr>
            <a:picLocks noChangeAspect="1" noChangeArrowheads="1"/>
          </p:cNvPicPr>
          <p:nvPr/>
        </p:nvPicPr>
        <p:blipFill>
          <a:blip r:embed="rId2" cstate="print"/>
          <a:srcRect b="23444"/>
          <a:stretch>
            <a:fillRect/>
          </a:stretch>
        </p:blipFill>
        <p:spPr bwMode="auto">
          <a:xfrm>
            <a:off x="1691680" y="4869160"/>
            <a:ext cx="5372100" cy="115212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468313" y="692150"/>
            <a:ext cx="8424167" cy="5400675"/>
          </a:xfrm>
        </p:spPr>
        <p:txBody>
          <a:bodyPr>
            <a:normAutofit/>
          </a:bodyPr>
          <a:lstStyle/>
          <a:p>
            <a:pPr>
              <a:lnSpc>
                <a:spcPct val="150000"/>
              </a:lnSpc>
            </a:pPr>
            <a:r>
              <a:rPr lang="zh-CN" altLang="en-US" dirty="0" smtClean="0">
                <a:latin typeface="Times New Roman" pitchFamily="18" charset="0"/>
                <a:cs typeface="Times New Roman" pitchFamily="18" charset="0"/>
              </a:rPr>
              <a:t>系统为信箱通信提供了若干条原语，分别用于信箱的创建、撤消和消息的发送、接收等。</a:t>
            </a:r>
            <a:endParaRPr lang="en-US" altLang="zh-CN" dirty="0" smtClean="0">
              <a:latin typeface="Times New Roman" pitchFamily="18" charset="0"/>
              <a:cs typeface="Times New Roman" pitchFamily="18" charset="0"/>
            </a:endParaRPr>
          </a:p>
          <a:p>
            <a:pPr>
              <a:lnSpc>
                <a:spcPct val="15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(1) </a:t>
            </a:r>
            <a:r>
              <a:rPr lang="zh-CN" altLang="en-US" dirty="0" smtClean="0">
                <a:latin typeface="Times New Roman" pitchFamily="18" charset="0"/>
                <a:cs typeface="Times New Roman" pitchFamily="18" charset="0"/>
              </a:rPr>
              <a:t>信箱的创建和撤消。</a:t>
            </a:r>
            <a:endParaRPr lang="en-US" altLang="zh-CN" dirty="0" smtClean="0">
              <a:latin typeface="Times New Roman" pitchFamily="18" charset="0"/>
              <a:cs typeface="Times New Roman" pitchFamily="18" charset="0"/>
            </a:endParaRPr>
          </a:p>
          <a:p>
            <a:pPr>
              <a:lnSpc>
                <a:spcPct val="150000"/>
              </a:lnSpc>
            </a:pPr>
            <a:r>
              <a:rPr lang="en-US" altLang="zh-CN" dirty="0" smtClean="0">
                <a:latin typeface="Times New Roman" pitchFamily="18" charset="0"/>
                <a:cs typeface="Times New Roman" pitchFamily="18" charset="0"/>
              </a:rPr>
              <a:t>    (2) </a:t>
            </a:r>
            <a:r>
              <a:rPr lang="zh-CN" altLang="en-US" dirty="0" smtClean="0">
                <a:latin typeface="Times New Roman" pitchFamily="18" charset="0"/>
                <a:cs typeface="Times New Roman" pitchFamily="18" charset="0"/>
              </a:rPr>
              <a:t>消息的发送和接收。</a:t>
            </a:r>
            <a:endParaRPr lang="en-US" altLang="zh-CN" dirty="0" smtClean="0">
              <a:latin typeface="Times New Roman" pitchFamily="18" charset="0"/>
              <a:cs typeface="Times New Roman" pitchFamily="18" charset="0"/>
            </a:endParaRPr>
          </a:p>
          <a:p>
            <a:pPr algn="just">
              <a:lnSpc>
                <a:spcPct val="130000"/>
              </a:lnSpc>
              <a:spcBef>
                <a:spcPct val="50000"/>
              </a:spcBef>
            </a:pPr>
            <a:r>
              <a:rPr lang="en-US" altLang="zh-CN" sz="2400" dirty="0" smtClean="0">
                <a:latin typeface="Times New Roman" pitchFamily="18" charset="0"/>
                <a:cs typeface="Times New Roman" pitchFamily="18" charset="0"/>
              </a:rPr>
              <a:t>    Send(mailbox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message) </a:t>
            </a:r>
            <a:r>
              <a:rPr lang="zh-CN" altLang="en-US" sz="2400" dirty="0" smtClean="0">
                <a:latin typeface="Times New Roman" pitchFamily="18" charset="0"/>
                <a:cs typeface="Times New Roman" pitchFamily="18" charset="0"/>
              </a:rPr>
              <a:t>将一个消息发送到指定信箱；</a:t>
            </a:r>
          </a:p>
          <a:p>
            <a:pPr algn="just">
              <a:lnSpc>
                <a:spcPct val="130000"/>
              </a:lnSpc>
              <a:spcBef>
                <a:spcPct val="50000"/>
              </a:spcBef>
            </a:pPr>
            <a:r>
              <a:rPr lang="en-US" altLang="zh-CN" sz="2400" dirty="0" smtClean="0">
                <a:latin typeface="Times New Roman" pitchFamily="18" charset="0"/>
                <a:cs typeface="Times New Roman" pitchFamily="18" charset="0"/>
              </a:rPr>
              <a:t>    Receive(mailbox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message) </a:t>
            </a:r>
            <a:r>
              <a:rPr lang="zh-CN" altLang="en-US" sz="2400" dirty="0" smtClean="0">
                <a:latin typeface="Times New Roman" pitchFamily="18" charset="0"/>
                <a:cs typeface="Times New Roman" pitchFamily="18" charset="0"/>
              </a:rPr>
              <a:t>从指定信箱中接收一个消息；</a:t>
            </a:r>
          </a:p>
          <a:p>
            <a:pPr>
              <a:lnSpc>
                <a:spcPct val="150000"/>
              </a:lnSpc>
            </a:pP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692150"/>
            <a:ext cx="8352159" cy="5400675"/>
          </a:xfrm>
        </p:spPr>
        <p:txBody>
          <a:bodyPr/>
          <a:lstStyle/>
          <a:p>
            <a:r>
              <a:rPr lang="en-US" altLang="zh-CN" b="1" dirty="0" smtClean="0"/>
              <a:t>2.5.4</a:t>
            </a:r>
            <a:r>
              <a:rPr lang="zh-CN" altLang="en-US" b="1" dirty="0" smtClean="0"/>
              <a:t>　消息缓冲队列通信机制</a:t>
            </a:r>
            <a:endParaRPr lang="en-US" altLang="zh-CN" b="1" dirty="0" smtClean="0"/>
          </a:p>
          <a:p>
            <a:pPr marL="0">
              <a:lnSpc>
                <a:spcPct val="150000"/>
              </a:lnSpc>
            </a:pPr>
            <a:r>
              <a:rPr lang="en-US" altLang="zh-CN" b="1" dirty="0" smtClean="0"/>
              <a:t>	</a:t>
            </a:r>
            <a:r>
              <a:rPr lang="zh-CN" altLang="en-US" dirty="0" smtClean="0"/>
              <a:t>在操作系统空间设置一组缓冲区，当发送进程需要发送消息时，执行</a:t>
            </a:r>
            <a:r>
              <a:rPr lang="en-US" altLang="zh-CN" dirty="0" smtClean="0"/>
              <a:t>send</a:t>
            </a:r>
            <a:r>
              <a:rPr lang="zh-CN" altLang="en-US" dirty="0" smtClean="0"/>
              <a:t>系统调用，产生自愿性中断，进入操作系统，操作系统为发送进程分配一个空缓冲区，并将所发送的消息从发送进程</a:t>
            </a:r>
            <a:r>
              <a:rPr lang="en-US" altLang="zh-CN" dirty="0" smtClean="0"/>
              <a:t>copy</a:t>
            </a:r>
            <a:r>
              <a:rPr lang="zh-CN" altLang="en-US" dirty="0" smtClean="0"/>
              <a:t>到缓冲区中，然后将该载有消息的缓冲区连接到接收进程的消息链链尾，如此就完成了发送过程。发送进程返回到用户态继续执行。</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pPr marL="514350" indent="-514350"/>
            <a:r>
              <a:rPr lang="en-US" altLang="zh-CN" b="1" dirty="0" smtClean="0"/>
              <a:t>1</a:t>
            </a:r>
            <a:r>
              <a:rPr lang="zh-CN" altLang="en-US" b="1" dirty="0" smtClean="0"/>
              <a:t>、消息缓冲队列通信机制中的数据结构</a:t>
            </a:r>
            <a:endParaRPr lang="en-US" altLang="zh-CN" b="1" dirty="0" smtClean="0"/>
          </a:p>
          <a:p>
            <a:pPr marL="514350" indent="-514350"/>
            <a:r>
              <a:rPr lang="en-US" altLang="zh-CN" dirty="0" smtClean="0"/>
              <a:t> 1) </a:t>
            </a:r>
            <a:r>
              <a:rPr lang="zh-CN" altLang="en-US" dirty="0" smtClean="0"/>
              <a:t>消息缓冲区</a:t>
            </a:r>
            <a:endParaRPr lang="zh-CN" altLang="en-US" dirty="0"/>
          </a:p>
        </p:txBody>
      </p:sp>
      <p:graphicFrame>
        <p:nvGraphicFramePr>
          <p:cNvPr id="50178" name="Object 2053"/>
          <p:cNvGraphicFramePr>
            <a:graphicFrameLocks noChangeAspect="1"/>
          </p:cNvGraphicFramePr>
          <p:nvPr/>
        </p:nvGraphicFramePr>
        <p:xfrm>
          <a:off x="0" y="1772816"/>
          <a:ext cx="9144000" cy="4589463"/>
        </p:xfrm>
        <a:graphic>
          <a:graphicData uri="http://schemas.openxmlformats.org/presentationml/2006/ole">
            <mc:AlternateContent xmlns:mc="http://schemas.openxmlformats.org/markup-compatibility/2006">
              <mc:Choice xmlns:v="urn:schemas-microsoft-com:vml" Requires="v">
                <p:oleObj spid="_x0000_s50180" r:id="rId3" imgW="5008572" imgH="2513287" progId="">
                  <p:embed/>
                </p:oleObj>
              </mc:Choice>
              <mc:Fallback>
                <p:oleObj r:id="rId3" imgW="5008572" imgH="2513287" progId="">
                  <p:embed/>
                  <p:pic>
                    <p:nvPicPr>
                      <p:cNvPr id="0" name="Object 2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2816"/>
                        <a:ext cx="9144000" cy="458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131840" y="1340768"/>
            <a:ext cx="5830188"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altLang="zh-CN" sz="2400" dirty="0" smtClean="0">
                <a:latin typeface="Times New Roman" pitchFamily="18" charset="0"/>
                <a:cs typeface="Times New Roman" pitchFamily="18" charset="0"/>
              </a:rPr>
              <a:t>type message buffer=record</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sender</a:t>
            </a:r>
            <a:r>
              <a:rPr lang="zh-CN" altLang="en-US" sz="2400" dirty="0" smtClean="0">
                <a:latin typeface="Times New Roman" pitchFamily="18" charset="0"/>
                <a:cs typeface="Times New Roman" pitchFamily="18" charset="0"/>
              </a:rPr>
              <a:t>；发送者进程标识符</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size	</a:t>
            </a:r>
            <a:r>
              <a:rPr lang="zh-CN" altLang="en-US" sz="2400" dirty="0" smtClean="0">
                <a:latin typeface="Times New Roman" pitchFamily="18" charset="0"/>
                <a:cs typeface="Times New Roman" pitchFamily="18" charset="0"/>
              </a:rPr>
              <a:t>；   消息长度</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text	</a:t>
            </a:r>
            <a:r>
              <a:rPr lang="zh-CN" altLang="en-US" sz="2400" dirty="0" smtClean="0">
                <a:latin typeface="Times New Roman" pitchFamily="18" charset="0"/>
                <a:cs typeface="Times New Roman" pitchFamily="18" charset="0"/>
              </a:rPr>
              <a:t>；   消息正文</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next	</a:t>
            </a:r>
            <a:r>
              <a:rPr lang="zh-CN" altLang="en-US" sz="2400" dirty="0" smtClean="0">
                <a:latin typeface="Times New Roman" pitchFamily="18" charset="0"/>
                <a:cs typeface="Times New Roman" pitchFamily="18" charset="0"/>
              </a:rPr>
              <a:t>； 指向下一个消息缓冲区的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指针</a:t>
            </a:r>
          </a:p>
          <a:p>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 </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pPr marL="514350" indent="-514350"/>
            <a:r>
              <a:rPr lang="en-US" altLang="zh-CN" dirty="0" smtClean="0"/>
              <a:t>2) PCB</a:t>
            </a:r>
            <a:r>
              <a:rPr lang="zh-CN" altLang="en-US" dirty="0" smtClean="0"/>
              <a:t>中有关通信的数据项</a:t>
            </a:r>
            <a:endParaRPr lang="zh-CN" altLang="en-US" dirty="0"/>
          </a:p>
        </p:txBody>
      </p:sp>
      <p:graphicFrame>
        <p:nvGraphicFramePr>
          <p:cNvPr id="50178" name="Object 2053"/>
          <p:cNvGraphicFramePr>
            <a:graphicFrameLocks noChangeAspect="1"/>
          </p:cNvGraphicFramePr>
          <p:nvPr/>
        </p:nvGraphicFramePr>
        <p:xfrm>
          <a:off x="0" y="1772816"/>
          <a:ext cx="9144000" cy="4589463"/>
        </p:xfrm>
        <a:graphic>
          <a:graphicData uri="http://schemas.openxmlformats.org/presentationml/2006/ole">
            <mc:AlternateContent xmlns:mc="http://schemas.openxmlformats.org/markup-compatibility/2006">
              <mc:Choice xmlns:v="urn:schemas-microsoft-com:vml" Requires="v">
                <p:oleObj spid="_x0000_s51204" r:id="rId3" imgW="5008572" imgH="2513287" progId="">
                  <p:embed/>
                </p:oleObj>
              </mc:Choice>
              <mc:Fallback>
                <p:oleObj r:id="rId3" imgW="5008572" imgH="2513287" progId="">
                  <p:embed/>
                  <p:pic>
                    <p:nvPicPr>
                      <p:cNvPr id="0" name="Object 2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2816"/>
                        <a:ext cx="9144000" cy="458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915816" y="3645024"/>
            <a:ext cx="5830188"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altLang="zh-CN" sz="2400" dirty="0" smtClean="0">
                <a:latin typeface="Times New Roman" pitchFamily="18" charset="0"/>
                <a:cs typeface="Times New Roman" pitchFamily="18" charset="0"/>
              </a:rPr>
              <a:t>type </a:t>
            </a:r>
            <a:r>
              <a:rPr lang="en-US" altLang="zh-CN" sz="2400" dirty="0" err="1" smtClean="0">
                <a:latin typeface="Times New Roman" pitchFamily="18" charset="0"/>
                <a:cs typeface="Times New Roman" pitchFamily="18" charset="0"/>
              </a:rPr>
              <a:t>processcontrol</a:t>
            </a:r>
            <a:r>
              <a:rPr lang="en-US" altLang="zh-CN" sz="2400" dirty="0" smtClean="0">
                <a:latin typeface="Times New Roman" pitchFamily="18" charset="0"/>
                <a:cs typeface="Times New Roman" pitchFamily="18" charset="0"/>
              </a:rPr>
              <a:t> block=record</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a:t>
            </a:r>
          </a:p>
          <a:p>
            <a:pPr algn="just"/>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mq</a:t>
            </a:r>
            <a:r>
              <a:rPr lang="zh-CN" altLang="en-US" sz="2400" dirty="0" smtClean="0">
                <a:latin typeface="Times New Roman" pitchFamily="18" charset="0"/>
                <a:cs typeface="Times New Roman" pitchFamily="18" charset="0"/>
              </a:rPr>
              <a:t>　　； 消息队列队首指针</a:t>
            </a:r>
          </a:p>
          <a:p>
            <a:pPr algn="just"/>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 消息队列互斥信号量</a:t>
            </a:r>
          </a:p>
          <a:p>
            <a:pPr algn="just"/>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sm</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 消息队列资源信号量</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1"/>
          </p:nvPr>
        </p:nvSpPr>
        <p:spPr>
          <a:xfrm>
            <a:off x="467544" y="1412776"/>
            <a:ext cx="8229600" cy="4937760"/>
          </a:xfrm>
        </p:spPr>
        <p:txBody>
          <a:bodyPr/>
          <a:lstStyle/>
          <a:p>
            <a:r>
              <a:rPr lang="zh-CN" altLang="en-US" dirty="0" smtClean="0"/>
              <a:t>经典进程的同步问题</a:t>
            </a:r>
            <a:endParaRPr lang="en-US" altLang="zh-CN" dirty="0" smtClean="0"/>
          </a:p>
          <a:p>
            <a:pPr lvl="1"/>
            <a:r>
              <a:rPr lang="zh-CN" altLang="en-US" dirty="0" smtClean="0"/>
              <a:t>读者</a:t>
            </a:r>
            <a:r>
              <a:rPr lang="en-US" altLang="zh-CN" dirty="0" smtClean="0"/>
              <a:t>-</a:t>
            </a:r>
            <a:r>
              <a:rPr lang="zh-CN" altLang="en-US" dirty="0" smtClean="0"/>
              <a:t>写者问题</a:t>
            </a:r>
            <a:endParaRPr lang="en-US" altLang="zh-CN" dirty="0" smtClean="0"/>
          </a:p>
          <a:p>
            <a:r>
              <a:rPr lang="zh-CN" altLang="en-US" dirty="0" smtClean="0"/>
              <a:t>进程通信</a:t>
            </a:r>
            <a:endParaRPr lang="en-US" altLang="zh-CN" dirty="0" smtClean="0"/>
          </a:p>
          <a:p>
            <a:pPr lvl="1"/>
            <a:r>
              <a:rPr lang="zh-CN" altLang="en-US" dirty="0" smtClean="0"/>
              <a:t>进程通信的类型、实现方法</a:t>
            </a:r>
            <a:endParaRPr lang="en-US" altLang="zh-CN" dirty="0" smtClean="0"/>
          </a:p>
          <a:p>
            <a:pPr lvl="1"/>
            <a:r>
              <a:rPr lang="zh-CN" altLang="en-US" dirty="0" smtClean="0"/>
              <a:t>消息传递系统实现中的问题</a:t>
            </a:r>
            <a:endParaRPr lang="en-US" altLang="zh-CN" dirty="0" smtClean="0"/>
          </a:p>
          <a:p>
            <a:pPr lvl="1"/>
            <a:r>
              <a:rPr lang="zh-CN" altLang="en-US" dirty="0" smtClean="0"/>
              <a:t>消息缓冲队列通信机制</a:t>
            </a:r>
            <a:endParaRPr lang="en-US" altLang="zh-CN" dirty="0" smtClean="0"/>
          </a:p>
          <a:p>
            <a:r>
              <a:rPr lang="zh-CN" altLang="en-US" dirty="0" smtClean="0"/>
              <a:t>线程</a:t>
            </a:r>
            <a:endParaRPr lang="en-US" altLang="zh-CN" dirty="0" smtClean="0"/>
          </a:p>
          <a:p>
            <a:pPr lvl="1"/>
            <a:r>
              <a:rPr lang="zh-CN" altLang="en-US" dirty="0" smtClean="0"/>
              <a:t>线程的概念</a:t>
            </a:r>
            <a:endParaRPr lang="en-US" altLang="zh-CN" dirty="0" smtClean="0"/>
          </a:p>
          <a:p>
            <a:pPr lvl="1"/>
            <a:r>
              <a:rPr lang="zh-CN" altLang="en-US" dirty="0" smtClean="0"/>
              <a:t>线程的实现方式</a:t>
            </a:r>
            <a:endParaRPr lang="en-US" altLang="zh-CN" dirty="0" smtClean="0"/>
          </a:p>
          <a:p>
            <a:pPr lvl="1"/>
            <a:endParaRPr lang="en-US" altLang="zh-CN" dirty="0" smtClean="0"/>
          </a:p>
        </p:txBody>
      </p:sp>
      <p:sp>
        <p:nvSpPr>
          <p:cNvPr id="5" name="日期占位符 4"/>
          <p:cNvSpPr>
            <a:spLocks noGrp="1"/>
          </p:cNvSpPr>
          <p:nvPr>
            <p:ph type="dt" sz="half" idx="10"/>
          </p:nvPr>
        </p:nvSpPr>
        <p:spPr/>
        <p:txBody>
          <a:bodyPr/>
          <a:lstStyle/>
          <a:p>
            <a:fld id="{BFD66CBF-44FD-4B9E-888F-B563D7A799CC}" type="datetime8">
              <a:rPr lang="zh-CN" altLang="en-US" smtClean="0"/>
              <a:pPr/>
              <a:t>2014年9月29日4时31分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251521" y="404664"/>
            <a:ext cx="8892480" cy="6048672"/>
          </a:xfrm>
        </p:spPr>
        <p:txBody>
          <a:bodyPr>
            <a:noAutofit/>
          </a:bodyPr>
          <a:lstStyle/>
          <a:p>
            <a:pPr marL="0"/>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．发送原语</a:t>
            </a:r>
            <a:endParaRPr lang="en-US" altLang="zh-CN" sz="2400" b="1" dirty="0" smtClean="0">
              <a:latin typeface="Times New Roman" pitchFamily="18" charset="0"/>
              <a:cs typeface="Times New Roman" pitchFamily="18" charset="0"/>
            </a:endParaRPr>
          </a:p>
          <a:p>
            <a:pPr marL="0"/>
            <a:r>
              <a:rPr lang="en-US" altLang="zh-CN" sz="2400" dirty="0" smtClean="0">
                <a:latin typeface="Times New Roman" pitchFamily="18" charset="0"/>
                <a:cs typeface="Times New Roman" pitchFamily="18" charset="0"/>
              </a:rPr>
              <a:t>procedure send(receiver</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a)</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begin</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getbuf</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a.size,i</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根据</a:t>
            </a:r>
            <a:r>
              <a:rPr lang="en-US" altLang="zh-CN" sz="2400" dirty="0" err="1" smtClean="0">
                <a:latin typeface="Times New Roman" pitchFamily="18" charset="0"/>
                <a:cs typeface="Times New Roman" pitchFamily="18" charset="0"/>
              </a:rPr>
              <a:t>a.size</a:t>
            </a:r>
            <a:r>
              <a:rPr lang="zh-CN" altLang="en-US" sz="2400" dirty="0" smtClean="0">
                <a:latin typeface="Times New Roman" pitchFamily="18" charset="0"/>
                <a:cs typeface="Times New Roman" pitchFamily="18" charset="0"/>
              </a:rPr>
              <a:t>申请缓冲区；</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i.sender</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a.sender</a:t>
            </a:r>
            <a:r>
              <a:rPr lang="zh-CN" altLang="en-US" sz="24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将发送区</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中的信息复制到消息缓冲区</a:t>
            </a:r>
            <a:r>
              <a:rPr lang="en-US" altLang="zh-CN" sz="2000"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中；</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i.size</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a.size</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i.text</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a.text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i.next</a:t>
            </a:r>
            <a:r>
              <a:rPr lang="en-US" altLang="zh-CN" sz="2400" dirty="0" smtClean="0">
                <a:latin typeface="Times New Roman" pitchFamily="18" charset="0"/>
                <a:cs typeface="Times New Roman" pitchFamily="18" charset="0"/>
              </a:rPr>
              <a:t>:=0</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getid</a:t>
            </a:r>
            <a:r>
              <a:rPr lang="en-US" altLang="zh-CN" sz="2400" dirty="0" smtClean="0">
                <a:latin typeface="Times New Roman" pitchFamily="18" charset="0"/>
                <a:cs typeface="Times New Roman" pitchFamily="18" charset="0"/>
              </a:rPr>
              <a:t>(PCB set</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receiver.j</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；获得接收进程内部标识符；</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wait(</a:t>
            </a:r>
            <a:r>
              <a:rPr lang="en-US" altLang="zh-CN" sz="2400" dirty="0" err="1" smtClean="0">
                <a:latin typeface="Times New Roman" pitchFamily="18" charset="0"/>
                <a:cs typeface="Times New Roman" pitchFamily="18" charset="0"/>
              </a:rPr>
              <a:t>j.mutex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insert(j.mq</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将消息缓冲区插入消息队列；</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signal(</a:t>
            </a:r>
            <a:r>
              <a:rPr lang="en-US" altLang="zh-CN" sz="2400" dirty="0" err="1" smtClean="0">
                <a:latin typeface="Times New Roman" pitchFamily="18" charset="0"/>
                <a:cs typeface="Times New Roman" pitchFamily="18" charset="0"/>
              </a:rPr>
              <a:t>j.mutex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signal(j.sm)</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a:t>
            </a:r>
            <a:endParaRPr lang="zh-CN" altLang="en-US" sz="2400" dirty="0">
              <a:latin typeface="Times New Roman" pitchFamily="18" charset="0"/>
              <a:cs typeface="Times New Roman" pitchFamily="18" charset="0"/>
            </a:endParaRPr>
          </a:p>
        </p:txBody>
      </p:sp>
      <p:pic>
        <p:nvPicPr>
          <p:cNvPr id="52228" name="Picture 4"/>
          <p:cNvPicPr>
            <a:picLocks noChangeAspect="1" noChangeArrowheads="1"/>
          </p:cNvPicPr>
          <p:nvPr/>
        </p:nvPicPr>
        <p:blipFill>
          <a:blip r:embed="rId2" cstate="print"/>
          <a:srcRect l="3715" r="34060"/>
          <a:stretch>
            <a:fillRect/>
          </a:stretch>
        </p:blipFill>
        <p:spPr bwMode="auto">
          <a:xfrm>
            <a:off x="4957635" y="908720"/>
            <a:ext cx="4186365" cy="52565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ox(in)">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404664"/>
            <a:ext cx="8207375" cy="5976664"/>
          </a:xfrm>
        </p:spPr>
        <p:txBody>
          <a:bodyPr>
            <a:noAutofit/>
          </a:bodyPr>
          <a:lstStyle/>
          <a:p>
            <a:r>
              <a:rPr lang="en-US" altLang="zh-CN"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．接收原语</a:t>
            </a:r>
            <a:endParaRPr lang="en-US" altLang="zh-CN" b="1" dirty="0" smtClean="0">
              <a:latin typeface="Times New Roman" pitchFamily="18" charset="0"/>
              <a:cs typeface="Times New Roman" pitchFamily="18" charset="0"/>
            </a:endParaRPr>
          </a:p>
          <a:p>
            <a:pPr marL="0"/>
            <a:r>
              <a:rPr lang="en-US" altLang="zh-CN" sz="2400" dirty="0" smtClean="0">
                <a:latin typeface="Times New Roman" pitchFamily="18" charset="0"/>
                <a:cs typeface="Times New Roman" pitchFamily="18" charset="0"/>
              </a:rPr>
              <a:t>procedure receive(b)</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begin</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j:= internal name</a:t>
            </a: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j</a:t>
            </a:r>
            <a:r>
              <a:rPr lang="zh-CN" altLang="en-US" sz="2400" dirty="0" smtClean="0">
                <a:latin typeface="Times New Roman" pitchFamily="18" charset="0"/>
                <a:cs typeface="Times New Roman" pitchFamily="18" charset="0"/>
              </a:rPr>
              <a:t>为接收进程内部的标识符；</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wait(j.sm)</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wait(</a:t>
            </a:r>
            <a:r>
              <a:rPr lang="en-US" altLang="zh-CN" sz="2400" dirty="0" err="1" smtClean="0">
                <a:latin typeface="Times New Roman" pitchFamily="18" charset="0"/>
                <a:cs typeface="Times New Roman" pitchFamily="18" charset="0"/>
              </a:rPr>
              <a:t>j.mutex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remove(j.mq</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将消息队列中第一个消息移出；</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signal(</a:t>
            </a:r>
            <a:r>
              <a:rPr lang="en-US" altLang="zh-CN" sz="2400" dirty="0" err="1" smtClean="0">
                <a:latin typeface="Times New Roman" pitchFamily="18" charset="0"/>
                <a:cs typeface="Times New Roman" pitchFamily="18" charset="0"/>
              </a:rPr>
              <a:t>j.mutex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b.sender</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i.sender</a:t>
            </a:r>
            <a:r>
              <a:rPr lang="zh-CN" altLang="en-US" sz="24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将消息缓冲区</a:t>
            </a:r>
            <a:r>
              <a:rPr lang="en-US" altLang="zh-CN" sz="2000"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中的信息复制到接收区</a:t>
            </a:r>
            <a:r>
              <a:rPr lang="en-US" altLang="zh-CN" sz="2000"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b.size</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i.size</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b.text</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i.text</a:t>
            </a:r>
            <a:r>
              <a:rPr lang="zh-CN" altLang="en-US" sz="2400" dirty="0" smtClean="0">
                <a:latin typeface="Times New Roman" pitchFamily="18" charset="0"/>
                <a:cs typeface="Times New Roman" pitchFamily="18" charset="0"/>
              </a:rPr>
              <a:t>；</a:t>
            </a:r>
          </a:p>
          <a:p>
            <a:pPr marL="0"/>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 </a:t>
            </a:r>
          </a:p>
          <a:p>
            <a:endParaRPr lang="zh-CN" altLang="en-US" sz="2400" dirty="0">
              <a:latin typeface="Times New Roman" pitchFamily="18" charset="0"/>
              <a:cs typeface="Times New Roman" pitchFamily="18" charset="0"/>
            </a:endParaRPr>
          </a:p>
        </p:txBody>
      </p:sp>
      <p:pic>
        <p:nvPicPr>
          <p:cNvPr id="54274" name="Picture 2"/>
          <p:cNvPicPr>
            <a:picLocks noChangeAspect="1" noChangeArrowheads="1"/>
          </p:cNvPicPr>
          <p:nvPr/>
        </p:nvPicPr>
        <p:blipFill>
          <a:blip r:embed="rId2" cstate="print"/>
          <a:srcRect/>
          <a:stretch>
            <a:fillRect/>
          </a:stretch>
        </p:blipFill>
        <p:spPr bwMode="auto">
          <a:xfrm>
            <a:off x="4067944" y="908720"/>
            <a:ext cx="5076056" cy="50760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in)">
                                      <p:cBhvr>
                                        <p:cTn id="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smtClean="0"/>
              <a:t>2.6 </a:t>
            </a:r>
            <a:r>
              <a:rPr lang="zh-CN" altLang="en-US" dirty="0" smtClean="0"/>
              <a:t>线程</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6" name="内容占位符 5"/>
          <p:cNvSpPr>
            <a:spLocks noGrp="1"/>
          </p:cNvSpPr>
          <p:nvPr>
            <p:ph sz="quarter" idx="1"/>
          </p:nvPr>
        </p:nvSpPr>
        <p:spPr>
          <a:xfrm>
            <a:off x="457200" y="1219200"/>
            <a:ext cx="8363272" cy="4937760"/>
          </a:xfrm>
        </p:spPr>
        <p:txBody>
          <a:bodyPr/>
          <a:lstStyle/>
          <a:p>
            <a:pPr algn="just">
              <a:lnSpc>
                <a:spcPct val="110000"/>
              </a:lnSpc>
              <a:spcBef>
                <a:spcPct val="50000"/>
              </a:spcBef>
              <a:buNone/>
            </a:pPr>
            <a:r>
              <a:rPr lang="en-US" altLang="zh-CN" sz="2800" dirty="0" smtClean="0"/>
              <a:t>2.6.1</a:t>
            </a:r>
            <a:r>
              <a:rPr lang="zh-CN" altLang="en-US" sz="2800" dirty="0" smtClean="0"/>
              <a:t>　线程的基本概念</a:t>
            </a:r>
          </a:p>
        </p:txBody>
      </p:sp>
      <p:pic>
        <p:nvPicPr>
          <p:cNvPr id="105473" name="Picture 1"/>
          <p:cNvPicPr>
            <a:picLocks noChangeAspect="1" noChangeArrowheads="1"/>
          </p:cNvPicPr>
          <p:nvPr/>
        </p:nvPicPr>
        <p:blipFill>
          <a:blip r:embed="rId2" cstate="print"/>
          <a:srcRect/>
          <a:stretch>
            <a:fillRect/>
          </a:stretch>
        </p:blipFill>
        <p:spPr bwMode="auto">
          <a:xfrm>
            <a:off x="2051720" y="1988840"/>
            <a:ext cx="3971925"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7" name="文本占位符 6"/>
          <p:cNvSpPr>
            <a:spLocks noGrp="1"/>
          </p:cNvSpPr>
          <p:nvPr>
            <p:ph type="body" sz="quarter" idx="13"/>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971600" y="1268760"/>
            <a:ext cx="7105650"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5" name="内容占位符 4"/>
          <p:cNvSpPr>
            <a:spLocks noGrp="1"/>
          </p:cNvSpPr>
          <p:nvPr>
            <p:ph type="body" sz="quarter" idx="13"/>
          </p:nvPr>
        </p:nvSpPr>
        <p:spPr/>
        <p:txBody>
          <a:bodyPr>
            <a:normAutofit/>
          </a:bodyPr>
          <a:lstStyle/>
          <a:p>
            <a:pPr algn="just">
              <a:lnSpc>
                <a:spcPct val="110000"/>
              </a:lnSpc>
              <a:spcBef>
                <a:spcPct val="50000"/>
              </a:spcBef>
              <a:buNone/>
            </a:pPr>
            <a:r>
              <a:rPr lang="en-US" altLang="zh-CN" dirty="0" smtClean="0"/>
              <a:t>1</a:t>
            </a:r>
            <a:r>
              <a:rPr lang="zh-CN" altLang="en-US" dirty="0" smtClean="0"/>
              <a:t>．线程的引入</a:t>
            </a:r>
          </a:p>
          <a:p>
            <a:pPr marL="0" indent="274320">
              <a:lnSpc>
                <a:spcPct val="150000"/>
              </a:lnSpc>
              <a:spcBef>
                <a:spcPts val="0"/>
              </a:spcBef>
              <a:buNone/>
            </a:pPr>
            <a:r>
              <a:rPr lang="zh-CN" altLang="en-US" b="0" dirty="0" smtClean="0"/>
              <a:t>  如果说，在操作系统中引入进程的目的，是为了使多个程序能并发执行，以提高资源利用率和系统吞吐量，那么，在操作系统中再引入线程，则是为了减少程序在并发执行时所付出的时空开销，使</a:t>
            </a:r>
            <a:r>
              <a:rPr lang="en-US" altLang="zh-CN" b="0" dirty="0" smtClean="0"/>
              <a:t>OS</a:t>
            </a:r>
            <a:r>
              <a:rPr lang="zh-CN" altLang="en-US" b="0" dirty="0" smtClean="0"/>
              <a:t>具有更好的并发性。</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6" name="文本占位符 5"/>
          <p:cNvSpPr>
            <a:spLocks noGrp="1"/>
          </p:cNvSpPr>
          <p:nvPr>
            <p:ph type="body" sz="quarter" idx="13"/>
          </p:nvPr>
        </p:nvSpPr>
        <p:spPr/>
        <p:txBody>
          <a:bodyPr>
            <a:normAutofit/>
          </a:bodyPr>
          <a:lstStyle/>
          <a:p>
            <a:pPr marL="0" indent="-504000">
              <a:lnSpc>
                <a:spcPct val="150000"/>
              </a:lnSpc>
              <a:spcBef>
                <a:spcPts val="0"/>
              </a:spcBef>
            </a:pPr>
            <a:r>
              <a:rPr lang="en-US" altLang="zh-CN" dirty="0" smtClean="0"/>
              <a:t>    </a:t>
            </a:r>
            <a:r>
              <a:rPr lang="zh-CN" altLang="en-US" dirty="0" smtClean="0"/>
              <a:t>回顾进程的两个基本属性</a:t>
            </a:r>
            <a:r>
              <a:rPr lang="en-US" altLang="zh-CN" dirty="0" smtClean="0"/>
              <a:t>: ① </a:t>
            </a:r>
            <a:r>
              <a:rPr lang="zh-CN" altLang="en-US" dirty="0" smtClean="0"/>
              <a:t>进程是一个可拥有资源的独立单位；② 进程同时又是一个可独立调度和分派的基本单位。</a:t>
            </a:r>
            <a:endParaRPr lang="en-US" altLang="zh-CN" dirty="0" smtClean="0"/>
          </a:p>
          <a:p>
            <a:pPr marL="0" indent="-504000">
              <a:lnSpc>
                <a:spcPct val="150000"/>
              </a:lnSpc>
              <a:spcBef>
                <a:spcPts val="0"/>
              </a:spcBef>
            </a:pPr>
            <a:r>
              <a:rPr lang="en-US" altLang="zh-CN" dirty="0" smtClean="0"/>
              <a:t>    </a:t>
            </a:r>
            <a:r>
              <a:rPr lang="zh-CN" altLang="en-US" dirty="0" smtClean="0"/>
              <a:t>正是由于进程有这两个基本属性，才使之成为一个能独立运行的基本单位，从而也就构成了进程并发执行的基础。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251520" y="692150"/>
            <a:ext cx="8568951" cy="5689178"/>
          </a:xfrm>
        </p:spPr>
        <p:txBody>
          <a:bodyPr>
            <a:noAutofit/>
          </a:bodyPr>
          <a:lstStyle/>
          <a:p>
            <a:pPr marL="0">
              <a:lnSpc>
                <a:spcPct val="150000"/>
              </a:lnSpc>
              <a:spcBef>
                <a:spcPts val="0"/>
              </a:spcBef>
            </a:pPr>
            <a:r>
              <a:rPr lang="en-US" altLang="zh-CN" dirty="0" smtClean="0"/>
              <a:t>    </a:t>
            </a:r>
            <a:r>
              <a:rPr lang="zh-CN" altLang="en-US" dirty="0" smtClean="0"/>
              <a:t>为使程序能并发执行，系统还必须进行以下的一系列操作。</a:t>
            </a:r>
            <a:endParaRPr lang="en-US" altLang="zh-CN" dirty="0" smtClean="0"/>
          </a:p>
          <a:p>
            <a:pPr marL="0" algn="just">
              <a:lnSpc>
                <a:spcPct val="150000"/>
              </a:lnSpc>
              <a:spcBef>
                <a:spcPts val="0"/>
              </a:spcBef>
            </a:pPr>
            <a:r>
              <a:rPr lang="en-US" altLang="zh-CN" dirty="0" smtClean="0"/>
              <a:t>1) </a:t>
            </a:r>
            <a:r>
              <a:rPr lang="zh-CN" altLang="en-US" dirty="0" smtClean="0"/>
              <a:t>创建进程</a:t>
            </a:r>
          </a:p>
          <a:p>
            <a:pPr marL="0" algn="just">
              <a:lnSpc>
                <a:spcPct val="150000"/>
              </a:lnSpc>
              <a:spcBef>
                <a:spcPts val="0"/>
              </a:spcBef>
            </a:pPr>
            <a:r>
              <a:rPr lang="zh-CN" altLang="en-US" dirty="0" smtClean="0"/>
              <a:t>　　系统在创建一个进程时，必须为它分配其所必需的、除处理机以外的所有资源，如内存空间、</a:t>
            </a:r>
            <a:r>
              <a:rPr lang="en-US" altLang="zh-CN" dirty="0" smtClean="0"/>
              <a:t>I/O</a:t>
            </a:r>
            <a:r>
              <a:rPr lang="zh-CN" altLang="en-US" dirty="0" smtClean="0"/>
              <a:t>设备，以及建立相应的</a:t>
            </a:r>
            <a:r>
              <a:rPr lang="en-US" altLang="zh-CN" dirty="0" smtClean="0"/>
              <a:t>PCB</a:t>
            </a:r>
            <a:r>
              <a:rPr lang="zh-CN" altLang="en-US" dirty="0" smtClean="0"/>
              <a:t>。</a:t>
            </a:r>
          </a:p>
          <a:p>
            <a:pPr marL="0" algn="just">
              <a:lnSpc>
                <a:spcPct val="150000"/>
              </a:lnSpc>
              <a:spcBef>
                <a:spcPts val="0"/>
              </a:spcBef>
            </a:pPr>
            <a:r>
              <a:rPr lang="en-US" altLang="zh-CN" dirty="0" smtClean="0"/>
              <a:t>2) </a:t>
            </a:r>
            <a:r>
              <a:rPr lang="zh-CN" altLang="en-US" dirty="0" smtClean="0"/>
              <a:t>撤消进程</a:t>
            </a:r>
          </a:p>
          <a:p>
            <a:pPr marL="0">
              <a:lnSpc>
                <a:spcPct val="150000"/>
              </a:lnSpc>
              <a:spcBef>
                <a:spcPts val="0"/>
              </a:spcBef>
            </a:pPr>
            <a:r>
              <a:rPr lang="zh-CN" altLang="en-US" dirty="0" smtClean="0"/>
              <a:t>　　系统在撤消进程时，又必须先对其所占有的资源执行回收操作，然后再撤消</a:t>
            </a:r>
            <a:r>
              <a:rPr lang="en-US" altLang="zh-CN" dirty="0" smtClean="0"/>
              <a:t>PCB</a:t>
            </a:r>
            <a:r>
              <a:rPr lang="zh-CN" altLang="en-US" dirty="0" smtClean="0"/>
              <a:t>。 </a:t>
            </a:r>
          </a:p>
          <a:p>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dirty="0" smtClean="0"/>
              <a:t>3) </a:t>
            </a:r>
            <a:r>
              <a:rPr lang="zh-CN" altLang="en-US" dirty="0" smtClean="0"/>
              <a:t>进程切换</a:t>
            </a:r>
          </a:p>
          <a:p>
            <a:pPr marL="0">
              <a:lnSpc>
                <a:spcPct val="150000"/>
              </a:lnSpc>
              <a:spcBef>
                <a:spcPts val="0"/>
              </a:spcBef>
            </a:pPr>
            <a:r>
              <a:rPr lang="zh-CN" altLang="en-US" dirty="0" smtClean="0"/>
              <a:t>　　对进程进行切换时，由于要保留当前进程的</a:t>
            </a:r>
            <a:r>
              <a:rPr lang="en-US" altLang="zh-CN" dirty="0" smtClean="0"/>
              <a:t>CPU</a:t>
            </a:r>
            <a:r>
              <a:rPr lang="zh-CN" altLang="en-US" dirty="0" smtClean="0"/>
              <a:t>环境和设置新选中进程的</a:t>
            </a:r>
            <a:r>
              <a:rPr lang="en-US" altLang="zh-CN" dirty="0" smtClean="0"/>
              <a:t>CPU</a:t>
            </a:r>
            <a:r>
              <a:rPr lang="zh-CN" altLang="en-US" dirty="0" smtClean="0"/>
              <a:t>环境，因而须花费不少的处理机时间</a:t>
            </a:r>
            <a:endParaRPr lang="en-US" altLang="zh-CN" dirty="0" smtClean="0"/>
          </a:p>
          <a:p>
            <a:pPr marL="0">
              <a:lnSpc>
                <a:spcPct val="150000"/>
              </a:lnSpc>
              <a:spcBef>
                <a:spcPts val="0"/>
              </a:spcBef>
            </a:pPr>
            <a:endParaRPr lang="en-US" altLang="zh-CN" dirty="0" smtClean="0"/>
          </a:p>
          <a:p>
            <a:pPr marL="0">
              <a:lnSpc>
                <a:spcPct val="150000"/>
              </a:lnSpc>
              <a:spcBef>
                <a:spcPts val="0"/>
              </a:spcBef>
            </a:pPr>
            <a:r>
              <a:rPr lang="en-US" altLang="zh-CN" dirty="0" smtClean="0"/>
              <a:t>    </a:t>
            </a:r>
            <a:r>
              <a:rPr lang="zh-CN" altLang="en-US" dirty="0" smtClean="0">
                <a:solidFill>
                  <a:srgbClr val="FF0000"/>
                </a:solidFill>
              </a:rPr>
              <a:t>能将进程的两个属性分开，由操作系统分开处理，亦即对于作为调度和分派的基本单位，不同时作为拥有资源的单位，以做到“轻装上阵”。</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endParaRPr lang="zh-CN" altLang="en-US" dirty="0"/>
          </a:p>
        </p:txBody>
      </p:sp>
      <p:pic>
        <p:nvPicPr>
          <p:cNvPr id="87042" name="Picture 2" descr="http://pic002.cnblogs.com/images/2011/173460/2011090822211356.png"/>
          <p:cNvPicPr>
            <a:picLocks noChangeAspect="1" noChangeArrowheads="1"/>
          </p:cNvPicPr>
          <p:nvPr/>
        </p:nvPicPr>
        <p:blipFill>
          <a:blip r:embed="rId2" cstate="print"/>
          <a:srcRect/>
          <a:stretch>
            <a:fillRect/>
          </a:stretch>
        </p:blipFill>
        <p:spPr bwMode="auto">
          <a:xfrm>
            <a:off x="1259632" y="1412776"/>
            <a:ext cx="5688631" cy="331316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graphicFrame>
        <p:nvGraphicFramePr>
          <p:cNvPr id="7" name="图示 6"/>
          <p:cNvGraphicFramePr/>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smtClean="0"/>
              <a:t>2</a:t>
            </a:r>
            <a:r>
              <a:rPr lang="zh-CN" altLang="en-US" sz="2800" b="1" dirty="0" smtClean="0"/>
              <a:t>．线程与进程的比较</a:t>
            </a:r>
            <a:endParaRPr lang="en-US" altLang="zh-CN" sz="2800" b="1" dirty="0" smtClean="0"/>
          </a:p>
        </p:txBody>
      </p:sp>
      <p:sp>
        <p:nvSpPr>
          <p:cNvPr id="9" name="TextBox 8"/>
          <p:cNvSpPr txBox="1"/>
          <p:nvPr/>
        </p:nvSpPr>
        <p:spPr>
          <a:xfrm>
            <a:off x="6228184" y="1268760"/>
            <a:ext cx="2592288" cy="489364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smtClean="0">
                <a:latin typeface="+mj-ea"/>
                <a:ea typeface="+mj-ea"/>
              </a:rPr>
              <a:t>在传统的操作系统中，作为拥有资源的基本单位和独立调度、分派的基本单位都是进程。</a:t>
            </a:r>
            <a:endParaRPr lang="en-US" altLang="zh-CN" sz="2400" dirty="0" smtClean="0">
              <a:latin typeface="+mj-ea"/>
              <a:ea typeface="+mj-ea"/>
            </a:endParaRPr>
          </a:p>
          <a:p>
            <a:r>
              <a:rPr lang="zh-CN" altLang="en-US" sz="2400" dirty="0" smtClean="0">
                <a:latin typeface="+mj-ea"/>
                <a:ea typeface="+mj-ea"/>
              </a:rPr>
              <a:t>而在引入线程的操作系统中，则把线程作为调度和分派的基本单位，而进程作为资源拥有的基本单位</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2.4 </a:t>
            </a:r>
            <a:r>
              <a:rPr lang="zh-CN" altLang="en-US" dirty="0" smtClean="0"/>
              <a:t>经典进程同步问题</a:t>
            </a:r>
            <a:endParaRPr lang="zh-CN" altLang="en-US" dirty="0"/>
          </a:p>
        </p:txBody>
      </p:sp>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5" name="内容占位符 4"/>
          <p:cNvSpPr>
            <a:spLocks noGrp="1"/>
          </p:cNvSpPr>
          <p:nvPr>
            <p:ph sz="quarter" idx="1"/>
          </p:nvPr>
        </p:nvSpPr>
        <p:spPr/>
        <p:txBody>
          <a:bodyPr/>
          <a:lstStyle/>
          <a:p>
            <a:pPr>
              <a:buNone/>
            </a:pPr>
            <a:r>
              <a:rPr lang="en-US" altLang="zh-CN" dirty="0" smtClean="0"/>
              <a:t>2.4.3 </a:t>
            </a:r>
            <a:r>
              <a:rPr lang="zh-CN" altLang="en-US" dirty="0" smtClean="0"/>
              <a:t>读者</a:t>
            </a:r>
            <a:r>
              <a:rPr lang="en-US" altLang="zh-CN" dirty="0" smtClean="0"/>
              <a:t>-</a:t>
            </a:r>
            <a:r>
              <a:rPr lang="zh-CN" altLang="en-US" dirty="0" smtClean="0"/>
              <a:t>写者问题</a:t>
            </a:r>
            <a:endParaRPr lang="zh-CN" altLang="en-US" dirty="0"/>
          </a:p>
        </p:txBody>
      </p:sp>
      <p:sp>
        <p:nvSpPr>
          <p:cNvPr id="6" name="流程图: 文档 5"/>
          <p:cNvSpPr/>
          <p:nvPr/>
        </p:nvSpPr>
        <p:spPr>
          <a:xfrm>
            <a:off x="3419872" y="2780928"/>
            <a:ext cx="1584176" cy="1152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文件</a:t>
            </a:r>
            <a:endParaRPr lang="zh-CN" altLang="en-US" sz="2800" dirty="0"/>
          </a:p>
        </p:txBody>
      </p:sp>
      <p:sp>
        <p:nvSpPr>
          <p:cNvPr id="7" name="矩形 6"/>
          <p:cNvSpPr/>
          <p:nvPr/>
        </p:nvSpPr>
        <p:spPr>
          <a:xfrm>
            <a:off x="539552" y="2564904"/>
            <a:ext cx="187220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rgbClr val="002060"/>
                </a:solidFill>
              </a:rPr>
              <a:t>Writer</a:t>
            </a:r>
            <a:r>
              <a:rPr lang="zh-CN" altLang="en-US" sz="2400" dirty="0" smtClean="0">
                <a:solidFill>
                  <a:srgbClr val="002060"/>
                </a:solidFill>
              </a:rPr>
              <a:t>进程</a:t>
            </a:r>
            <a:endParaRPr lang="zh-CN" altLang="en-US" sz="2400" dirty="0">
              <a:solidFill>
                <a:srgbClr val="002060"/>
              </a:solidFill>
            </a:endParaRPr>
          </a:p>
        </p:txBody>
      </p:sp>
      <p:sp>
        <p:nvSpPr>
          <p:cNvPr id="8" name="矩形 7"/>
          <p:cNvSpPr/>
          <p:nvPr/>
        </p:nvSpPr>
        <p:spPr>
          <a:xfrm>
            <a:off x="6228184" y="1988840"/>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rgbClr val="002060"/>
                </a:solidFill>
              </a:rPr>
              <a:t>Reader</a:t>
            </a:r>
            <a:r>
              <a:rPr lang="zh-CN" altLang="en-US" sz="2400" dirty="0" smtClean="0">
                <a:solidFill>
                  <a:srgbClr val="002060"/>
                </a:solidFill>
              </a:rPr>
              <a:t>进程</a:t>
            </a:r>
            <a:r>
              <a:rPr lang="en-US" altLang="zh-CN" sz="2400" dirty="0" smtClean="0">
                <a:solidFill>
                  <a:srgbClr val="002060"/>
                </a:solidFill>
              </a:rPr>
              <a:t>1</a:t>
            </a:r>
            <a:endParaRPr lang="zh-CN" altLang="en-US" sz="2400" dirty="0">
              <a:solidFill>
                <a:srgbClr val="002060"/>
              </a:solidFill>
            </a:endParaRPr>
          </a:p>
        </p:txBody>
      </p:sp>
      <p:sp>
        <p:nvSpPr>
          <p:cNvPr id="9" name="矩形 8"/>
          <p:cNvSpPr/>
          <p:nvPr/>
        </p:nvSpPr>
        <p:spPr>
          <a:xfrm>
            <a:off x="6228184" y="2852936"/>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rgbClr val="002060"/>
                </a:solidFill>
              </a:rPr>
              <a:t>Reader</a:t>
            </a:r>
            <a:r>
              <a:rPr lang="zh-CN" altLang="en-US" sz="2400" dirty="0" smtClean="0">
                <a:solidFill>
                  <a:srgbClr val="002060"/>
                </a:solidFill>
              </a:rPr>
              <a:t>进程</a:t>
            </a:r>
            <a:r>
              <a:rPr lang="en-US" altLang="zh-CN" sz="2400" dirty="0" smtClean="0">
                <a:solidFill>
                  <a:srgbClr val="002060"/>
                </a:solidFill>
              </a:rPr>
              <a:t>2</a:t>
            </a:r>
            <a:endParaRPr lang="zh-CN" altLang="en-US" sz="2400" dirty="0">
              <a:solidFill>
                <a:srgbClr val="002060"/>
              </a:solidFill>
            </a:endParaRPr>
          </a:p>
        </p:txBody>
      </p:sp>
      <p:sp>
        <p:nvSpPr>
          <p:cNvPr id="10" name="矩形 9"/>
          <p:cNvSpPr/>
          <p:nvPr/>
        </p:nvSpPr>
        <p:spPr>
          <a:xfrm>
            <a:off x="6228184" y="4365104"/>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rgbClr val="002060"/>
                </a:solidFill>
              </a:rPr>
              <a:t>Reader</a:t>
            </a:r>
            <a:r>
              <a:rPr lang="zh-CN" altLang="en-US" sz="2400" dirty="0" smtClean="0">
                <a:solidFill>
                  <a:srgbClr val="002060"/>
                </a:solidFill>
              </a:rPr>
              <a:t>进程</a:t>
            </a:r>
            <a:r>
              <a:rPr lang="en-US" altLang="zh-CN" sz="2400" dirty="0" smtClean="0">
                <a:solidFill>
                  <a:srgbClr val="002060"/>
                </a:solidFill>
              </a:rPr>
              <a:t>n</a:t>
            </a:r>
            <a:endParaRPr lang="zh-CN" altLang="en-US" sz="2400" dirty="0">
              <a:solidFill>
                <a:srgbClr val="002060"/>
              </a:solidFill>
            </a:endParaRPr>
          </a:p>
        </p:txBody>
      </p:sp>
      <p:cxnSp>
        <p:nvCxnSpPr>
          <p:cNvPr id="11" name="直接箭头连接符 10"/>
          <p:cNvCxnSpPr>
            <a:stCxn id="7" idx="3"/>
            <a:endCxn id="6" idx="1"/>
          </p:cNvCxnSpPr>
          <p:nvPr/>
        </p:nvCxnSpPr>
        <p:spPr>
          <a:xfrm>
            <a:off x="2411760" y="2852936"/>
            <a:ext cx="1008112" cy="50405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004048" y="3212976"/>
            <a:ext cx="1296144"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1"/>
          </p:cNvCxnSpPr>
          <p:nvPr/>
        </p:nvCxnSpPr>
        <p:spPr>
          <a:xfrm flipV="1">
            <a:off x="5004048" y="2276872"/>
            <a:ext cx="1224136" cy="86409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p:cNvCxnSpPr>
          <p:nvPr/>
        </p:nvCxnSpPr>
        <p:spPr>
          <a:xfrm>
            <a:off x="5004048" y="3356992"/>
            <a:ext cx="1224136" cy="1296144"/>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04248" y="3573016"/>
            <a:ext cx="800219" cy="586058"/>
          </a:xfrm>
          <a:prstGeom prst="rect">
            <a:avLst/>
          </a:prstGeom>
          <a:noFill/>
        </p:spPr>
        <p:txBody>
          <a:bodyPr vert="eaVert" wrap="none" rtlCol="0">
            <a:spAutoFit/>
          </a:bodyPr>
          <a:lstStyle/>
          <a:p>
            <a:r>
              <a:rPr lang="en-US" altLang="zh-CN" sz="4000" b="1" dirty="0" smtClean="0"/>
              <a:t>…</a:t>
            </a:r>
            <a:endParaRPr lang="zh-CN" altLang="en-US" sz="4000" b="1" dirty="0"/>
          </a:p>
        </p:txBody>
      </p:sp>
      <p:cxnSp>
        <p:nvCxnSpPr>
          <p:cNvPr id="23" name="直接箭头连接符 22"/>
          <p:cNvCxnSpPr/>
          <p:nvPr/>
        </p:nvCxnSpPr>
        <p:spPr>
          <a:xfrm flipV="1">
            <a:off x="2411760" y="3573016"/>
            <a:ext cx="1008112" cy="720080"/>
          </a:xfrm>
          <a:prstGeom prst="straightConnector1">
            <a:avLst/>
          </a:prstGeom>
          <a:ln w="57150">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39552" y="3933056"/>
            <a:ext cx="1872208" cy="576064"/>
          </a:xfrm>
          <a:prstGeom prst="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rgbClr val="002060"/>
                </a:solidFill>
              </a:rPr>
              <a:t>Writer</a:t>
            </a:r>
            <a:r>
              <a:rPr lang="zh-CN" altLang="en-US" sz="2400" dirty="0" smtClean="0">
                <a:solidFill>
                  <a:srgbClr val="002060"/>
                </a:solidFill>
              </a:rPr>
              <a:t>进程</a:t>
            </a:r>
            <a:endParaRPr lang="zh-CN" altLang="en-US" sz="2400" dirty="0">
              <a:solidFill>
                <a:srgbClr val="002060"/>
              </a:solidFill>
            </a:endParaRPr>
          </a:p>
        </p:txBody>
      </p:sp>
      <p:cxnSp>
        <p:nvCxnSpPr>
          <p:cNvPr id="27" name="直接箭头连接符 26"/>
          <p:cNvCxnSpPr/>
          <p:nvPr/>
        </p:nvCxnSpPr>
        <p:spPr>
          <a:xfrm>
            <a:off x="1187624" y="3717032"/>
            <a:ext cx="1080120" cy="1008112"/>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187624" y="3645024"/>
            <a:ext cx="936104" cy="108012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47664" y="5229200"/>
            <a:ext cx="5832648" cy="1079911"/>
          </a:xfrm>
          <a:prstGeom prst="rect">
            <a:avLst/>
          </a:prstGeom>
        </p:spPr>
        <p:txBody>
          <a:bodyPr wrap="square">
            <a:spAutoFit/>
          </a:bodyPr>
          <a:lstStyle/>
          <a:p>
            <a:pPr>
              <a:lnSpc>
                <a:spcPct val="140000"/>
              </a:lnSpc>
            </a:pPr>
            <a:r>
              <a:rPr lang="en-US" altLang="zh-CN" sz="2400" b="1" dirty="0" err="1" smtClean="0">
                <a:latin typeface="Times New Roman" pitchFamily="18" charset="0"/>
                <a:cs typeface="Times New Roman" pitchFamily="18" charset="0"/>
              </a:rPr>
              <a:t>Var</a:t>
            </a:r>
            <a:r>
              <a:rPr lang="en-US" altLang="zh-CN" sz="2400" b="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rmutex</a:t>
            </a:r>
            <a:r>
              <a:rPr lang="zh-CN" altLang="en-US"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wmutex</a:t>
            </a:r>
            <a:r>
              <a:rPr lang="en-US" altLang="zh-CN" sz="2400" b="1" dirty="0" smtClean="0">
                <a:latin typeface="Times New Roman" pitchFamily="18" charset="0"/>
                <a:cs typeface="Times New Roman" pitchFamily="18" charset="0"/>
              </a:rPr>
              <a:t>:  semaphore:=1,1</a:t>
            </a:r>
            <a:r>
              <a:rPr lang="zh-CN" altLang="en-US" sz="2400" b="1" dirty="0" smtClean="0">
                <a:latin typeface="Times New Roman" pitchFamily="18" charset="0"/>
                <a:cs typeface="Times New Roman" pitchFamily="18" charset="0"/>
              </a:rPr>
              <a:t>；</a:t>
            </a:r>
          </a:p>
          <a:p>
            <a:pPr>
              <a:lnSpc>
                <a:spcPct val="140000"/>
              </a:lnSpc>
            </a:pPr>
            <a:r>
              <a:rPr lang="zh-CN" altLang="en-US" sz="2400" b="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Readcount</a:t>
            </a:r>
            <a:r>
              <a:rPr lang="en-US" altLang="zh-CN" sz="2400" b="1" dirty="0" smtClean="0">
                <a:latin typeface="Times New Roman" pitchFamily="18" charset="0"/>
                <a:cs typeface="Times New Roman" pitchFamily="18" charset="0"/>
              </a:rPr>
              <a:t>:  integer:=0</a:t>
            </a: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7" name="图示 6"/>
          <p:cNvGraphicFramePr/>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smtClean="0"/>
              <a:t>2</a:t>
            </a:r>
            <a:r>
              <a:rPr lang="zh-CN" altLang="en-US" sz="2800" b="1" dirty="0" smtClean="0"/>
              <a:t>．线程与进程的比较</a:t>
            </a:r>
            <a:endParaRPr lang="en-US" altLang="zh-CN" sz="2800" b="1" dirty="0" smtClean="0"/>
          </a:p>
        </p:txBody>
      </p:sp>
      <p:sp>
        <p:nvSpPr>
          <p:cNvPr id="9" name="TextBox 8"/>
          <p:cNvSpPr txBox="1"/>
          <p:nvPr/>
        </p:nvSpPr>
        <p:spPr>
          <a:xfrm>
            <a:off x="6228184" y="1268760"/>
            <a:ext cx="2592288" cy="489364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smtClean="0">
                <a:latin typeface="+mj-ea"/>
                <a:ea typeface="+mj-ea"/>
              </a:rPr>
              <a:t>在引入线程的操作系统中，不仅进程之间可以并发执行，而且在一个进程中的多个线程之间亦可并发执行，使得操作系统具有更好的并发性，从而能更加有效地提高系统资源的利用率和系统的吞吐量。</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graphicFrame>
        <p:nvGraphicFramePr>
          <p:cNvPr id="7" name="图示 6"/>
          <p:cNvGraphicFramePr/>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smtClean="0"/>
              <a:t>2</a:t>
            </a:r>
            <a:r>
              <a:rPr lang="zh-CN" altLang="en-US" sz="2800" b="1" dirty="0" smtClean="0"/>
              <a:t>．线程与进程的比较</a:t>
            </a:r>
            <a:endParaRPr lang="en-US" altLang="zh-CN" sz="2800" b="1" dirty="0" smtClean="0"/>
          </a:p>
        </p:txBody>
      </p:sp>
      <p:sp>
        <p:nvSpPr>
          <p:cNvPr id="9" name="TextBox 8"/>
          <p:cNvSpPr txBox="1"/>
          <p:nvPr/>
        </p:nvSpPr>
        <p:spPr>
          <a:xfrm>
            <a:off x="6228184" y="1268760"/>
            <a:ext cx="2592288" cy="452431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smtClean="0">
                <a:latin typeface="+mj-ea"/>
                <a:ea typeface="+mj-ea"/>
              </a:rPr>
              <a:t>进程都可以拥有资源，是系统中拥有资源的一个基本单位。一般而言，线程自己不拥有系统资源</a:t>
            </a:r>
            <a:r>
              <a:rPr lang="en-US" altLang="zh-CN" sz="2400" dirty="0" smtClean="0">
                <a:latin typeface="+mj-ea"/>
                <a:ea typeface="+mj-ea"/>
              </a:rPr>
              <a:t>(</a:t>
            </a:r>
            <a:r>
              <a:rPr lang="zh-CN" altLang="en-US" sz="2400" dirty="0" smtClean="0">
                <a:latin typeface="+mj-ea"/>
                <a:ea typeface="+mj-ea"/>
              </a:rPr>
              <a:t>也有一点必不可少的资源</a:t>
            </a:r>
            <a:r>
              <a:rPr lang="en-US" altLang="zh-CN" sz="2400" dirty="0" smtClean="0">
                <a:latin typeface="+mj-ea"/>
                <a:ea typeface="+mj-ea"/>
              </a:rPr>
              <a:t>)</a:t>
            </a:r>
            <a:r>
              <a:rPr lang="zh-CN" altLang="en-US" sz="2400" dirty="0" smtClean="0">
                <a:latin typeface="+mj-ea"/>
                <a:ea typeface="+mj-ea"/>
              </a:rPr>
              <a:t>，但它可以访问其隶属进程的资源，已打开的文件、</a:t>
            </a:r>
            <a:r>
              <a:rPr lang="en-US" altLang="zh-CN" sz="2400" dirty="0" smtClean="0">
                <a:latin typeface="+mj-ea"/>
                <a:ea typeface="+mj-ea"/>
              </a:rPr>
              <a:t>I/O</a:t>
            </a:r>
            <a:r>
              <a:rPr lang="zh-CN" altLang="en-US" sz="2400" dirty="0" smtClean="0">
                <a:latin typeface="+mj-ea"/>
                <a:ea typeface="+mj-ea"/>
              </a:rPr>
              <a:t>设备等</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7" name="图示 6"/>
          <p:cNvGraphicFramePr/>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smtClean="0"/>
              <a:t>2</a:t>
            </a:r>
            <a:r>
              <a:rPr lang="zh-CN" altLang="en-US" sz="2800" b="1" dirty="0" smtClean="0"/>
              <a:t>．线程与进程的比较</a:t>
            </a:r>
            <a:endParaRPr lang="en-US" altLang="zh-CN" sz="2800" b="1" dirty="0" smtClean="0"/>
          </a:p>
        </p:txBody>
      </p:sp>
      <p:sp>
        <p:nvSpPr>
          <p:cNvPr id="9" name="TextBox 8"/>
          <p:cNvSpPr txBox="1"/>
          <p:nvPr/>
        </p:nvSpPr>
        <p:spPr>
          <a:xfrm>
            <a:off x="6228184" y="1268760"/>
            <a:ext cx="2592288" cy="526297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smtClean="0">
                <a:latin typeface="+mj-ea"/>
                <a:ea typeface="+mj-ea"/>
              </a:rPr>
              <a:t>在创建或撤消进程时，操作系统所付出的开销明显大于线程创建或撤消时的开销。类似地，线程的切换则仅需保存和设置少量寄存器内容，不涉及存储器管理方面的操作，所以就切换代价而言，进程也是远高于线程的。</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r>
              <a:rPr lang="en-US" altLang="zh-CN" b="1" dirty="0" smtClean="0"/>
              <a:t>3</a:t>
            </a:r>
            <a:r>
              <a:rPr lang="zh-CN" altLang="en-US" b="1" dirty="0" smtClean="0"/>
              <a:t>．线程的属性</a:t>
            </a:r>
            <a:endParaRPr lang="en-US" altLang="zh-CN" b="1" dirty="0" smtClean="0"/>
          </a:p>
          <a:p>
            <a:pPr marL="514350" indent="-514350">
              <a:buAutoNum type="arabicParenBoth"/>
            </a:pPr>
            <a:r>
              <a:rPr lang="zh-CN" altLang="en-US" dirty="0" smtClean="0"/>
              <a:t>轻型实体。</a:t>
            </a:r>
            <a:endParaRPr lang="en-US" altLang="zh-CN" dirty="0" smtClean="0"/>
          </a:p>
          <a:p>
            <a:pPr marL="514350" indent="-514350">
              <a:buAutoNum type="arabicParenBoth"/>
            </a:pPr>
            <a:r>
              <a:rPr lang="zh-CN" altLang="en-US" dirty="0" smtClean="0"/>
              <a:t>独立调度和分派的基本单位</a:t>
            </a:r>
            <a:endParaRPr lang="en-US" altLang="zh-CN" dirty="0" smtClean="0"/>
          </a:p>
          <a:p>
            <a:pPr marL="514350" indent="-514350">
              <a:buAutoNum type="arabicParenBoth"/>
            </a:pPr>
            <a:r>
              <a:rPr lang="zh-CN" altLang="en-US" dirty="0" smtClean="0"/>
              <a:t>可并发执行。</a:t>
            </a:r>
            <a:endParaRPr lang="en-US" altLang="zh-CN" dirty="0" smtClean="0"/>
          </a:p>
          <a:p>
            <a:pPr marL="514350" indent="-514350">
              <a:buAutoNum type="arabicParenBoth"/>
            </a:pPr>
            <a:r>
              <a:rPr lang="zh-CN" altLang="en-US" dirty="0" smtClean="0"/>
              <a:t>共享进程资源。</a:t>
            </a:r>
            <a:endParaRPr lang="zh-CN" altLang="en-US" dirty="0"/>
          </a:p>
        </p:txBody>
      </p:sp>
      <p:pic>
        <p:nvPicPr>
          <p:cNvPr id="95234" name="Picture 2" descr="http://images.51cto.com/files/uploadimg/20101129/222513612.jpg"/>
          <p:cNvPicPr>
            <a:picLocks noChangeAspect="1" noChangeArrowheads="1"/>
          </p:cNvPicPr>
          <p:nvPr/>
        </p:nvPicPr>
        <p:blipFill>
          <a:blip r:embed="rId2" cstate="print"/>
          <a:srcRect/>
          <a:stretch>
            <a:fillRect/>
          </a:stretch>
        </p:blipFill>
        <p:spPr bwMode="auto">
          <a:xfrm>
            <a:off x="1475656" y="3356992"/>
            <a:ext cx="6353175" cy="256222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en-US" altLang="zh-CN" b="1" dirty="0" smtClean="0"/>
              <a:t>2.6.3</a:t>
            </a:r>
            <a:r>
              <a:rPr lang="zh-CN" altLang="en-US" b="1" dirty="0" smtClean="0"/>
              <a:t>　线程的实现方式</a:t>
            </a:r>
            <a:endParaRPr lang="en-US" altLang="zh-CN" b="1" dirty="0" smtClean="0"/>
          </a:p>
          <a:p>
            <a:pPr>
              <a:spcBef>
                <a:spcPts val="1800"/>
              </a:spcBef>
              <a:spcAft>
                <a:spcPts val="1800"/>
              </a:spcAft>
            </a:pPr>
            <a:r>
              <a:rPr lang="en-US" altLang="zh-CN" b="1" dirty="0" smtClean="0"/>
              <a:t>1</a:t>
            </a:r>
            <a:r>
              <a:rPr lang="zh-CN" altLang="en-US" b="1" dirty="0" smtClean="0"/>
              <a:t>．内核支持线程</a:t>
            </a:r>
            <a:endParaRPr lang="en-US" altLang="zh-CN" b="1" dirty="0" smtClean="0"/>
          </a:p>
          <a:p>
            <a:pPr marL="0">
              <a:lnSpc>
                <a:spcPct val="150000"/>
              </a:lnSpc>
              <a:spcBef>
                <a:spcPts val="0"/>
              </a:spcBef>
            </a:pPr>
            <a:r>
              <a:rPr lang="en-US" altLang="zh-CN" dirty="0" smtClean="0"/>
              <a:t>    </a:t>
            </a:r>
            <a:r>
              <a:rPr lang="zh-CN" altLang="en-US" dirty="0" smtClean="0"/>
              <a:t>无论是用户进程中的线程，还是系统进程中的线程，他们的创建、撤消和切换等也是依靠内核，在内核空间实现的。此外，在内核空间还为每一个内核支持线程设置了一个线程控制块，内核是根据该控制块而感知某线程的存在，并对其加以控制。</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noAutofit/>
          </a:bodyPr>
          <a:lstStyle/>
          <a:p>
            <a:pPr marL="0">
              <a:lnSpc>
                <a:spcPct val="160000"/>
              </a:lnSpc>
              <a:spcBef>
                <a:spcPts val="0"/>
              </a:spcBef>
            </a:pPr>
            <a:r>
              <a:rPr lang="zh-CN" altLang="en-US" sz="2400" dirty="0" smtClean="0"/>
              <a:t>这种线程实现方式主要有如下四个优点：</a:t>
            </a:r>
            <a:endParaRPr lang="en-US" altLang="zh-CN" sz="2400" dirty="0" smtClean="0"/>
          </a:p>
          <a:p>
            <a:pPr marL="0" indent="-514350">
              <a:lnSpc>
                <a:spcPct val="160000"/>
              </a:lnSpc>
              <a:spcBef>
                <a:spcPts val="0"/>
              </a:spcBef>
            </a:pPr>
            <a:r>
              <a:rPr lang="en-US" altLang="zh-CN" sz="2400" dirty="0" smtClean="0"/>
              <a:t>    (1)</a:t>
            </a:r>
            <a:r>
              <a:rPr lang="zh-CN" altLang="en-US" sz="2400" dirty="0" smtClean="0"/>
              <a:t>在多处理器系统中，内核能够同时调度同一进程中多个线程并行执行；</a:t>
            </a:r>
            <a:endParaRPr lang="en-US" altLang="zh-CN" sz="2400" dirty="0" smtClean="0"/>
          </a:p>
          <a:p>
            <a:pPr marL="0" algn="just">
              <a:lnSpc>
                <a:spcPct val="160000"/>
              </a:lnSpc>
              <a:spcBef>
                <a:spcPts val="0"/>
              </a:spcBef>
            </a:pPr>
            <a:r>
              <a:rPr lang="en-US" altLang="zh-CN" sz="2400" dirty="0" smtClean="0"/>
              <a:t>    (2) </a:t>
            </a:r>
            <a:r>
              <a:rPr lang="zh-CN" altLang="en-US" sz="2400" dirty="0" smtClean="0"/>
              <a:t>如果进程中的一个线程被阻塞了，内核可以调度该进程中的其它线程占有处理器运行，也可以运行其它进程中的线程；</a:t>
            </a:r>
          </a:p>
          <a:p>
            <a:pPr marL="0" algn="just">
              <a:lnSpc>
                <a:spcPct val="160000"/>
              </a:lnSpc>
              <a:spcBef>
                <a:spcPts val="0"/>
              </a:spcBef>
            </a:pPr>
            <a:r>
              <a:rPr lang="zh-CN" altLang="en-US" sz="2400" dirty="0" smtClean="0"/>
              <a:t>　　</a:t>
            </a:r>
            <a:r>
              <a:rPr lang="en-US" altLang="zh-CN" sz="2400" dirty="0" smtClean="0"/>
              <a:t>(3) </a:t>
            </a:r>
            <a:r>
              <a:rPr lang="zh-CN" altLang="en-US" sz="2400" dirty="0" smtClean="0"/>
              <a:t>内核支持线程具有很小的数据结构和堆栈，线程的切换比较快，切换开销小；</a:t>
            </a:r>
          </a:p>
          <a:p>
            <a:pPr marL="0" algn="just">
              <a:lnSpc>
                <a:spcPct val="160000"/>
              </a:lnSpc>
              <a:spcBef>
                <a:spcPts val="0"/>
              </a:spcBef>
            </a:pPr>
            <a:r>
              <a:rPr lang="zh-CN" altLang="en-US" sz="2400" dirty="0" smtClean="0"/>
              <a:t>　　</a:t>
            </a:r>
            <a:r>
              <a:rPr lang="en-US" altLang="zh-CN" sz="2400" dirty="0" smtClean="0"/>
              <a:t>(4) </a:t>
            </a:r>
            <a:r>
              <a:rPr lang="zh-CN" altLang="en-US" sz="2400" dirty="0" smtClean="0"/>
              <a:t>内核本身也可以采用多线程技术，可以提高系统的执行速度和效率。</a:t>
            </a:r>
          </a:p>
          <a:p>
            <a:pPr marL="514350" indent="-514350">
              <a:buAutoNum type="arabicParenBoth"/>
            </a:pP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zh-CN" altLang="en-US" dirty="0" smtClean="0"/>
              <a:t>    内核支持线程的主要缺点是：对于用户的线程切换而言，其模式切换的开销较大，在同一个进程中，从一个线程切换到另一个线程时，需要从用户态转到内核态进行，这是因为用户进程的线程在用户态运行，而线程调度和管理是在内核实现的，系统开销较大。</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lstStyle/>
          <a:p>
            <a:r>
              <a:rPr lang="en-US" altLang="zh-CN" b="1" dirty="0" smtClean="0"/>
              <a:t>2</a:t>
            </a:r>
            <a:r>
              <a:rPr lang="zh-CN" altLang="en-US" b="1" dirty="0" smtClean="0"/>
              <a:t>．用户级线程</a:t>
            </a:r>
          </a:p>
          <a:p>
            <a:pPr marL="0">
              <a:lnSpc>
                <a:spcPct val="150000"/>
              </a:lnSpc>
              <a:spcBef>
                <a:spcPts val="0"/>
              </a:spcBef>
            </a:pPr>
            <a:r>
              <a:rPr lang="en-US" altLang="zh-CN" dirty="0" smtClean="0"/>
              <a:t>	</a:t>
            </a:r>
            <a:r>
              <a:rPr lang="zh-CN" altLang="en-US" dirty="0" smtClean="0"/>
              <a:t>用户级线程</a:t>
            </a:r>
            <a:r>
              <a:rPr lang="en-US" altLang="zh-CN" dirty="0" smtClean="0"/>
              <a:t>ULT(User Level Threads)</a:t>
            </a:r>
            <a:r>
              <a:rPr lang="zh-CN" altLang="en-US" dirty="0" smtClean="0"/>
              <a:t>仅存在于用户空间中。对于这种线程的创建、撤消、线程之间的同步与通信等功能，都无须利用系统调用来实现。对于用户级线程的切换，通常发生在一个应用进程的诸多线程之间，这时，也同样无须内核的支持。由于切换的规则远比进程调度和切换的规则简单，因而使线程的切换速度特别快。</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normAutofit lnSpcReduction="10000"/>
          </a:bodyPr>
          <a:lstStyle/>
          <a:p>
            <a:pPr marL="0">
              <a:lnSpc>
                <a:spcPct val="150000"/>
              </a:lnSpc>
              <a:spcBef>
                <a:spcPts val="0"/>
              </a:spcBef>
            </a:pPr>
            <a:r>
              <a:rPr lang="zh-CN" altLang="en-US" sz="2400" dirty="0" smtClean="0"/>
              <a:t>使用用户级线程方式有许多优点，主要表现在如下三个方面：</a:t>
            </a:r>
          </a:p>
          <a:p>
            <a:pPr marL="0">
              <a:lnSpc>
                <a:spcPct val="150000"/>
              </a:lnSpc>
              <a:spcBef>
                <a:spcPts val="0"/>
              </a:spcBef>
            </a:pPr>
            <a:r>
              <a:rPr lang="zh-CN" altLang="en-US" sz="2400" dirty="0" smtClean="0"/>
              <a:t>　　</a:t>
            </a:r>
            <a:r>
              <a:rPr lang="en-US" altLang="zh-CN" sz="2400" dirty="0" smtClean="0"/>
              <a:t>(1) </a:t>
            </a:r>
            <a:r>
              <a:rPr lang="zh-CN" altLang="en-US" sz="2400" dirty="0" smtClean="0"/>
              <a:t>线程切换不需要转换到内核空间，对一个进程而言，其所有线程的管理数据结构均在该进程的用户空间中，管理线程切换的线程库也在用户地址空间运行。因此，进程不必切换到内核方式来做线程管理，从而节省了模式切换的开销，也节省了内核的宝贵资源。</a:t>
            </a:r>
          </a:p>
          <a:p>
            <a:pPr marL="0">
              <a:lnSpc>
                <a:spcPct val="150000"/>
              </a:lnSpc>
              <a:spcBef>
                <a:spcPts val="0"/>
              </a:spcBef>
            </a:pPr>
            <a:r>
              <a:rPr lang="zh-CN" altLang="en-US" sz="2400" dirty="0" smtClean="0"/>
              <a:t>　　</a:t>
            </a:r>
            <a:r>
              <a:rPr lang="en-US" altLang="zh-CN" sz="2400" dirty="0" smtClean="0"/>
              <a:t>(2) </a:t>
            </a:r>
            <a:r>
              <a:rPr lang="zh-CN" altLang="en-US" sz="2400" dirty="0" smtClean="0"/>
              <a:t>调度算法可以是进程专用的。在不干扰操作系统调度的情况下，不同的进程可以根据自身需要，选择不同的调度算法对自己的线程进行管理和调度，而与操作系统的低级调度算法是无关的。 </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vert="horz">
            <a:normAutofit/>
          </a:bodyPr>
          <a:lstStyle/>
          <a:p>
            <a:pPr marL="0">
              <a:lnSpc>
                <a:spcPct val="150000"/>
              </a:lnSpc>
              <a:spcBef>
                <a:spcPts val="0"/>
              </a:spcBef>
            </a:pPr>
            <a:r>
              <a:rPr lang="zh-CN" altLang="en-US" dirty="0" smtClean="0"/>
              <a:t>　　</a:t>
            </a:r>
            <a:r>
              <a:rPr lang="en-US" altLang="zh-CN" dirty="0" smtClean="0"/>
              <a:t>(3) </a:t>
            </a:r>
            <a:r>
              <a:rPr lang="zh-CN" altLang="en-US" dirty="0" smtClean="0"/>
              <a:t>用户级线程的实现与操作系统平台无关，因为对于线程管理的代码是在用户程序内的，属于用户程序的一部分，所有的应用程序都可以对之进行共享。因此，用户级线程甚至可以在不支持线程机制的操作系统平台上实现。 </a:t>
            </a:r>
          </a:p>
          <a:p>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文本占位符 5"/>
          <p:cNvSpPr>
            <a:spLocks noGrp="1"/>
          </p:cNvSpPr>
          <p:nvPr>
            <p:ph type="body" sz="quarter" idx="13"/>
          </p:nvPr>
        </p:nvSpPr>
        <p:spPr>
          <a:xfrm>
            <a:off x="251520" y="476672"/>
            <a:ext cx="8207375" cy="6381328"/>
          </a:xfrm>
        </p:spPr>
        <p:txBody>
          <a:bodyPr>
            <a:normAutofit fontScale="70000" lnSpcReduction="20000"/>
          </a:bodyPr>
          <a:lstStyle/>
          <a:p>
            <a:pPr>
              <a:lnSpc>
                <a:spcPct val="120000"/>
              </a:lnSpc>
            </a:pPr>
            <a:r>
              <a:rPr lang="en-US" altLang="zh-CN" sz="3400" dirty="0" smtClean="0">
                <a:latin typeface="Times New Roman" pitchFamily="18" charset="0"/>
                <a:cs typeface="Times New Roman" pitchFamily="18" charset="0"/>
              </a:rPr>
              <a:t>Reader:  begin</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repeat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wait(</a:t>
            </a:r>
            <a:r>
              <a:rPr lang="en-US" altLang="zh-CN" sz="3400" dirty="0" err="1" smtClean="0">
                <a:latin typeface="Times New Roman" pitchFamily="18" charset="0"/>
                <a:cs typeface="Times New Roman" pitchFamily="18" charset="0"/>
              </a:rPr>
              <a:t>rmutex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if </a:t>
            </a:r>
            <a:r>
              <a:rPr lang="en-US" altLang="zh-CN" sz="3400" dirty="0" err="1" smtClean="0">
                <a:latin typeface="Times New Roman" pitchFamily="18" charset="0"/>
                <a:cs typeface="Times New Roman" pitchFamily="18" charset="0"/>
              </a:rPr>
              <a:t>readcount</a:t>
            </a:r>
            <a:r>
              <a:rPr lang="en-US" altLang="zh-CN" sz="3400" dirty="0" smtClean="0">
                <a:latin typeface="Times New Roman" pitchFamily="18" charset="0"/>
                <a:cs typeface="Times New Roman" pitchFamily="18" charset="0"/>
              </a:rPr>
              <a:t>=0 then wait(</a:t>
            </a:r>
            <a:r>
              <a:rPr lang="en-US" altLang="zh-CN" sz="3400" dirty="0" err="1" smtClean="0">
                <a:latin typeface="Times New Roman" pitchFamily="18" charset="0"/>
                <a:cs typeface="Times New Roman" pitchFamily="18" charset="0"/>
              </a:rPr>
              <a:t>wmutex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err="1" smtClean="0">
                <a:latin typeface="Times New Roman" pitchFamily="18" charset="0"/>
                <a:cs typeface="Times New Roman" pitchFamily="18" charset="0"/>
              </a:rPr>
              <a:t>Readcount</a:t>
            </a:r>
            <a:r>
              <a:rPr lang="en-US" altLang="zh-CN" sz="3400" dirty="0" smtClean="0">
                <a:latin typeface="Times New Roman" pitchFamily="18" charset="0"/>
                <a:cs typeface="Times New Roman" pitchFamily="18" charset="0"/>
              </a:rPr>
              <a:t>:=Readcount+1</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signal(</a:t>
            </a:r>
            <a:r>
              <a:rPr lang="en-US" altLang="zh-CN" sz="3400" dirty="0" err="1" smtClean="0">
                <a:latin typeface="Times New Roman" pitchFamily="18" charset="0"/>
                <a:cs typeface="Times New Roman" pitchFamily="18" charset="0"/>
              </a:rPr>
              <a:t>rmutex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 </a:t>
            </a:r>
          </a:p>
          <a:p>
            <a:pPr>
              <a:lnSpc>
                <a:spcPct val="120000"/>
              </a:lnSpc>
            </a:pPr>
            <a:endParaRPr lang="en-US" altLang="zh-CN" sz="3400" dirty="0" smtClean="0">
              <a:latin typeface="Times New Roman" pitchFamily="18" charset="0"/>
              <a:cs typeface="Times New Roman" pitchFamily="18" charset="0"/>
            </a:endParaRP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perform read operation</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wait(</a:t>
            </a:r>
            <a:r>
              <a:rPr lang="en-US" altLang="zh-CN" sz="3400" dirty="0" err="1" smtClean="0">
                <a:latin typeface="Times New Roman" pitchFamily="18" charset="0"/>
                <a:cs typeface="Times New Roman" pitchFamily="18" charset="0"/>
              </a:rPr>
              <a:t>rmutex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err="1" smtClean="0">
                <a:latin typeface="Times New Roman" pitchFamily="18" charset="0"/>
                <a:cs typeface="Times New Roman" pitchFamily="18" charset="0"/>
              </a:rPr>
              <a:t>readcount</a:t>
            </a:r>
            <a:r>
              <a:rPr lang="en-US" altLang="zh-CN" sz="3400" dirty="0" smtClean="0">
                <a:latin typeface="Times New Roman" pitchFamily="18" charset="0"/>
                <a:cs typeface="Times New Roman" pitchFamily="18" charset="0"/>
              </a:rPr>
              <a:t>:=readcount-1</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if </a:t>
            </a:r>
            <a:r>
              <a:rPr lang="en-US" altLang="zh-CN" sz="3400" dirty="0" err="1" smtClean="0">
                <a:latin typeface="Times New Roman" pitchFamily="18" charset="0"/>
                <a:cs typeface="Times New Roman" pitchFamily="18" charset="0"/>
              </a:rPr>
              <a:t>readcount</a:t>
            </a:r>
            <a:r>
              <a:rPr lang="en-US" altLang="zh-CN" sz="3400" dirty="0" smtClean="0">
                <a:latin typeface="Times New Roman" pitchFamily="18" charset="0"/>
                <a:cs typeface="Times New Roman" pitchFamily="18" charset="0"/>
              </a:rPr>
              <a:t>=0 then signal(</a:t>
            </a:r>
            <a:r>
              <a:rPr lang="en-US" altLang="zh-CN" sz="3400" dirty="0" err="1" smtClean="0">
                <a:latin typeface="Times New Roman" pitchFamily="18" charset="0"/>
                <a:cs typeface="Times New Roman" pitchFamily="18" charset="0"/>
              </a:rPr>
              <a:t>wmutex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signal(</a:t>
            </a:r>
            <a:r>
              <a:rPr lang="en-US" altLang="zh-CN" sz="3400" dirty="0" err="1" smtClean="0">
                <a:latin typeface="Times New Roman" pitchFamily="18" charset="0"/>
                <a:cs typeface="Times New Roman" pitchFamily="18" charset="0"/>
              </a:rPr>
              <a:t>rmutex</a:t>
            </a:r>
            <a:r>
              <a:rPr lang="en-US" altLang="zh-CN" sz="3400" dirty="0" smtClean="0">
                <a:latin typeface="Times New Roman" pitchFamily="18" charset="0"/>
                <a:cs typeface="Times New Roman" pitchFamily="18" charset="0"/>
              </a:rPr>
              <a:t>)</a:t>
            </a:r>
            <a:r>
              <a:rPr lang="zh-CN" altLang="en-US" sz="3400" dirty="0" smtClean="0">
                <a:latin typeface="Times New Roman" pitchFamily="18" charset="0"/>
                <a:cs typeface="Times New Roman" pitchFamily="18" charset="0"/>
              </a:rPr>
              <a:t>；</a:t>
            </a:r>
          </a:p>
          <a:p>
            <a:pPr>
              <a:lnSpc>
                <a:spcPct val="120000"/>
              </a:lnSpc>
            </a:pPr>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until false</a:t>
            </a:r>
            <a:r>
              <a:rPr lang="zh-CN" altLang="en-US" sz="3400" dirty="0" smtClean="0">
                <a:latin typeface="Times New Roman" pitchFamily="18" charset="0"/>
                <a:cs typeface="Times New Roman" pitchFamily="18" charset="0"/>
              </a:rPr>
              <a:t>；</a:t>
            </a:r>
          </a:p>
          <a:p>
            <a:endParaRPr lang="zh-CN" altLang="en-US" dirty="0"/>
          </a:p>
        </p:txBody>
      </p:sp>
      <p:sp>
        <p:nvSpPr>
          <p:cNvPr id="7" name="Text Box 6"/>
          <p:cNvSpPr txBox="1">
            <a:spLocks noChangeArrowheads="1"/>
          </p:cNvSpPr>
          <p:nvPr/>
        </p:nvSpPr>
        <p:spPr bwMode="auto">
          <a:xfrm>
            <a:off x="2217802" y="3212976"/>
            <a:ext cx="553998" cy="388889"/>
          </a:xfrm>
          <a:prstGeom prst="rect">
            <a:avLst/>
          </a:prstGeom>
          <a:noFill/>
          <a:ln w="9525">
            <a:noFill/>
            <a:miter lim="800000"/>
            <a:headEnd/>
            <a:tailEnd/>
          </a:ln>
        </p:spPr>
        <p:txBody>
          <a:bodyPr vert="eaVert" wrap="square">
            <a:spAutoFit/>
          </a:bodyPr>
          <a:lstStyle/>
          <a:p>
            <a:r>
              <a:rPr lang="en-US" altLang="zh-CN" sz="2400" b="1" dirty="0"/>
              <a:t>…</a:t>
            </a:r>
          </a:p>
        </p:txBody>
      </p:sp>
      <p:sp>
        <p:nvSpPr>
          <p:cNvPr id="8" name="Text Box 6"/>
          <p:cNvSpPr txBox="1">
            <a:spLocks noChangeArrowheads="1"/>
          </p:cNvSpPr>
          <p:nvPr/>
        </p:nvSpPr>
        <p:spPr bwMode="auto">
          <a:xfrm>
            <a:off x="2217802" y="4005064"/>
            <a:ext cx="553998" cy="388889"/>
          </a:xfrm>
          <a:prstGeom prst="rect">
            <a:avLst/>
          </a:prstGeom>
          <a:noFill/>
          <a:ln w="9525">
            <a:noFill/>
            <a:miter lim="800000"/>
            <a:headEnd/>
            <a:tailEnd/>
          </a:ln>
        </p:spPr>
        <p:txBody>
          <a:bodyPr vert="eaVert" wrap="square">
            <a:spAutoFit/>
          </a:bodyPr>
          <a:lstStyle/>
          <a:p>
            <a:r>
              <a:rPr lang="en-US" altLang="zh-CN" sz="2400" b="1" dirty="0"/>
              <a:t>…</a:t>
            </a:r>
          </a:p>
        </p:txBody>
      </p:sp>
      <p:sp>
        <p:nvSpPr>
          <p:cNvPr id="9" name="Rectangle 1029"/>
          <p:cNvSpPr>
            <a:spLocks noChangeArrowheads="1"/>
          </p:cNvSpPr>
          <p:nvPr/>
        </p:nvSpPr>
        <p:spPr bwMode="auto">
          <a:xfrm>
            <a:off x="1187624" y="1412776"/>
            <a:ext cx="1800200" cy="360040"/>
          </a:xfrm>
          <a:prstGeom prst="rect">
            <a:avLst/>
          </a:prstGeom>
          <a:noFill/>
          <a:ln w="28575">
            <a:solidFill>
              <a:srgbClr val="FF0000"/>
            </a:solidFill>
            <a:miter lim="800000"/>
            <a:headEnd/>
            <a:tailEnd/>
          </a:ln>
        </p:spPr>
        <p:txBody>
          <a:bodyPr wrap="none" anchor="ctr"/>
          <a:lstStyle/>
          <a:p>
            <a:endParaRPr lang="zh-CN" altLang="en-US"/>
          </a:p>
        </p:txBody>
      </p:sp>
      <p:sp>
        <p:nvSpPr>
          <p:cNvPr id="10" name="Rectangle 1029"/>
          <p:cNvSpPr>
            <a:spLocks noChangeArrowheads="1"/>
          </p:cNvSpPr>
          <p:nvPr/>
        </p:nvSpPr>
        <p:spPr bwMode="auto">
          <a:xfrm>
            <a:off x="3707904" y="1916832"/>
            <a:ext cx="1800200" cy="360040"/>
          </a:xfrm>
          <a:prstGeom prst="rect">
            <a:avLst/>
          </a:prstGeom>
          <a:noFill/>
          <a:ln w="28575">
            <a:solidFill>
              <a:srgbClr val="00B050"/>
            </a:solidFill>
            <a:miter lim="800000"/>
            <a:headEnd/>
            <a:tailEnd/>
          </a:ln>
        </p:spPr>
        <p:txBody>
          <a:bodyPr wrap="none" anchor="ctr"/>
          <a:lstStyle/>
          <a:p>
            <a:endParaRPr lang="zh-CN" altLang="en-US"/>
          </a:p>
        </p:txBody>
      </p:sp>
      <p:sp>
        <p:nvSpPr>
          <p:cNvPr id="11" name="Rectangle 1029"/>
          <p:cNvSpPr>
            <a:spLocks noChangeArrowheads="1"/>
          </p:cNvSpPr>
          <p:nvPr/>
        </p:nvSpPr>
        <p:spPr bwMode="auto">
          <a:xfrm>
            <a:off x="1259632" y="2780928"/>
            <a:ext cx="1800200" cy="360040"/>
          </a:xfrm>
          <a:prstGeom prst="rect">
            <a:avLst/>
          </a:prstGeom>
          <a:noFill/>
          <a:ln w="28575">
            <a:solidFill>
              <a:srgbClr val="FF0000"/>
            </a:solidFill>
            <a:miter lim="800000"/>
            <a:headEnd/>
            <a:tailEnd/>
          </a:ln>
        </p:spPr>
        <p:txBody>
          <a:bodyPr wrap="none" anchor="ctr"/>
          <a:lstStyle/>
          <a:p>
            <a:endParaRPr lang="zh-CN" altLang="en-US"/>
          </a:p>
        </p:txBody>
      </p:sp>
      <p:sp>
        <p:nvSpPr>
          <p:cNvPr id="12" name="Rectangle 1029"/>
          <p:cNvSpPr>
            <a:spLocks noChangeArrowheads="1"/>
          </p:cNvSpPr>
          <p:nvPr/>
        </p:nvSpPr>
        <p:spPr bwMode="auto">
          <a:xfrm>
            <a:off x="1187624" y="4509120"/>
            <a:ext cx="1800200" cy="360040"/>
          </a:xfrm>
          <a:prstGeom prst="rect">
            <a:avLst/>
          </a:prstGeom>
          <a:noFill/>
          <a:ln w="28575">
            <a:solidFill>
              <a:srgbClr val="0070C0"/>
            </a:solidFill>
            <a:miter lim="800000"/>
            <a:headEnd/>
            <a:tailEnd/>
          </a:ln>
        </p:spPr>
        <p:txBody>
          <a:bodyPr wrap="none" anchor="ctr"/>
          <a:lstStyle/>
          <a:p>
            <a:endParaRPr lang="zh-CN" altLang="en-US"/>
          </a:p>
        </p:txBody>
      </p:sp>
      <p:sp>
        <p:nvSpPr>
          <p:cNvPr id="13" name="Rectangle 1029"/>
          <p:cNvSpPr>
            <a:spLocks noChangeArrowheads="1"/>
          </p:cNvSpPr>
          <p:nvPr/>
        </p:nvSpPr>
        <p:spPr bwMode="auto">
          <a:xfrm>
            <a:off x="1259632" y="5877272"/>
            <a:ext cx="1800200" cy="360040"/>
          </a:xfrm>
          <a:prstGeom prst="rect">
            <a:avLst/>
          </a:prstGeom>
          <a:noFill/>
          <a:ln w="28575">
            <a:solidFill>
              <a:srgbClr val="0070C0"/>
            </a:solidFill>
            <a:miter lim="800000"/>
            <a:headEnd/>
            <a:tailEnd/>
          </a:ln>
        </p:spPr>
        <p:txBody>
          <a:bodyPr wrap="none" anchor="ctr"/>
          <a:lstStyle/>
          <a:p>
            <a:endParaRPr lang="zh-CN" altLang="en-US"/>
          </a:p>
        </p:txBody>
      </p:sp>
      <p:sp>
        <p:nvSpPr>
          <p:cNvPr id="14" name="Rectangle 1029"/>
          <p:cNvSpPr>
            <a:spLocks noChangeArrowheads="1"/>
          </p:cNvSpPr>
          <p:nvPr/>
        </p:nvSpPr>
        <p:spPr bwMode="auto">
          <a:xfrm>
            <a:off x="3707904" y="5445224"/>
            <a:ext cx="2088232" cy="360040"/>
          </a:xfrm>
          <a:prstGeom prst="rect">
            <a:avLst/>
          </a:prstGeom>
          <a:noFill/>
          <a:ln w="28575">
            <a:solidFill>
              <a:srgbClr val="00B050"/>
            </a:solidFill>
            <a:miter lim="800000"/>
            <a:headEnd/>
            <a:tailEnd/>
          </a:ln>
        </p:spPr>
        <p:txBody>
          <a:bodyPr wrap="none" anchor="ctr"/>
          <a:lstStyle/>
          <a:p>
            <a:endParaRPr lang="zh-CN" altLang="en-US"/>
          </a:p>
        </p:txBody>
      </p:sp>
      <p:sp>
        <p:nvSpPr>
          <p:cNvPr id="15" name="TextBox 14"/>
          <p:cNvSpPr txBox="1"/>
          <p:nvPr/>
        </p:nvSpPr>
        <p:spPr>
          <a:xfrm>
            <a:off x="5940152" y="535320"/>
            <a:ext cx="3096344" cy="239802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procedure wait(S)</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err="1" smtClean="0">
                <a:solidFill>
                  <a:schemeClr val="bg1"/>
                </a:solidFill>
                <a:latin typeface="Times New Roman" pitchFamily="18" charset="0"/>
                <a:cs typeface="Times New Roman" pitchFamily="18" charset="0"/>
              </a:rPr>
              <a:t>var</a:t>
            </a:r>
            <a:r>
              <a:rPr lang="en-US" altLang="zh-CN" dirty="0" smtClean="0">
                <a:solidFill>
                  <a:schemeClr val="bg1"/>
                </a:solidFill>
                <a:latin typeface="Times New Roman" pitchFamily="18" charset="0"/>
                <a:cs typeface="Times New Roman" pitchFamily="18" charset="0"/>
              </a:rPr>
              <a:t> S</a:t>
            </a:r>
            <a:r>
              <a:rPr lang="zh-CN" altLang="en-US" dirty="0" smtClean="0">
                <a:solidFill>
                  <a:schemeClr val="bg1"/>
                </a:solidFill>
                <a:latin typeface="Times New Roman" pitchFamily="18" charset="0"/>
                <a:cs typeface="Times New Roman" pitchFamily="18" charset="0"/>
              </a:rPr>
              <a:t>：</a:t>
            </a:r>
            <a:r>
              <a:rPr lang="en-US" altLang="zh-CN" dirty="0" smtClean="0">
                <a:solidFill>
                  <a:schemeClr val="bg1"/>
                </a:solidFill>
                <a:latin typeface="Times New Roman" pitchFamily="18" charset="0"/>
                <a:cs typeface="Times New Roman" pitchFamily="18" charset="0"/>
              </a:rPr>
              <a:t>semaphore</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begin</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err="1" smtClean="0">
                <a:solidFill>
                  <a:schemeClr val="bg1"/>
                </a:solidFill>
                <a:latin typeface="Times New Roman" pitchFamily="18" charset="0"/>
                <a:cs typeface="Times New Roman" pitchFamily="18" charset="0"/>
              </a:rPr>
              <a:t>S.value</a:t>
            </a:r>
            <a:r>
              <a:rPr lang="en-US" altLang="zh-CN" dirty="0" smtClean="0">
                <a:solidFill>
                  <a:schemeClr val="bg1"/>
                </a:solidFill>
                <a:latin typeface="Times New Roman" pitchFamily="18" charset="0"/>
                <a:cs typeface="Times New Roman" pitchFamily="18" charset="0"/>
              </a:rPr>
              <a:t>:=S.value-1</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if </a:t>
            </a:r>
            <a:r>
              <a:rPr lang="en-US" altLang="zh-CN" dirty="0" err="1" smtClean="0">
                <a:solidFill>
                  <a:schemeClr val="bg1"/>
                </a:solidFill>
                <a:latin typeface="Times New Roman" pitchFamily="18" charset="0"/>
                <a:cs typeface="Times New Roman" pitchFamily="18" charset="0"/>
              </a:rPr>
              <a:t>S.value</a:t>
            </a:r>
            <a:r>
              <a:rPr lang="en-US" altLang="zh-CN" dirty="0" smtClean="0">
                <a:solidFill>
                  <a:schemeClr val="bg1"/>
                </a:solidFill>
                <a:latin typeface="Times New Roman" pitchFamily="18" charset="0"/>
                <a:cs typeface="Times New Roman" pitchFamily="18" charset="0"/>
              </a:rPr>
              <a:t>&lt;0 then    		    block(S.L)</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end </a:t>
            </a:r>
          </a:p>
        </p:txBody>
      </p:sp>
      <p:sp>
        <p:nvSpPr>
          <p:cNvPr id="16" name="TextBox 15"/>
          <p:cNvSpPr txBox="1"/>
          <p:nvPr/>
        </p:nvSpPr>
        <p:spPr>
          <a:xfrm>
            <a:off x="5940152" y="3212976"/>
            <a:ext cx="3096344" cy="239802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procedure signal(S)</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S: semaphore</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:=S.value+1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&lt;=0 then 	                 	  wakeup(S.L)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7" name="Text Box 1028"/>
          <p:cNvSpPr txBox="1">
            <a:spLocks noChangeArrowheads="1"/>
          </p:cNvSpPr>
          <p:nvPr/>
        </p:nvSpPr>
        <p:spPr bwMode="auto">
          <a:xfrm>
            <a:off x="533400" y="762000"/>
            <a:ext cx="8229600" cy="5225854"/>
          </a:xfrm>
          <a:prstGeom prst="rect">
            <a:avLst/>
          </a:prstGeom>
          <a:noFill/>
          <a:ln w="9525">
            <a:noFill/>
            <a:miter lim="800000"/>
            <a:headEnd/>
            <a:tailEnd/>
          </a:ln>
        </p:spPr>
        <p:txBody>
          <a:bodyPr>
            <a:spAutoFit/>
          </a:bodyPr>
          <a:lstStyle/>
          <a:p>
            <a:pPr algn="just">
              <a:lnSpc>
                <a:spcPct val="130000"/>
              </a:lnSpc>
              <a:spcBef>
                <a:spcPct val="50000"/>
              </a:spcBef>
            </a:pPr>
            <a:r>
              <a:rPr lang="zh-CN" altLang="en-US" sz="2400" dirty="0">
                <a:latin typeface="+mj-ea"/>
                <a:ea typeface="+mj-ea"/>
              </a:rPr>
              <a:t>　　用户级线程实现方式的主要缺点在于如下两个方面：</a:t>
            </a:r>
          </a:p>
          <a:p>
            <a:pPr algn="just">
              <a:lnSpc>
                <a:spcPct val="130000"/>
              </a:lnSpc>
              <a:spcBef>
                <a:spcPct val="50000"/>
              </a:spcBef>
            </a:pPr>
            <a:r>
              <a:rPr lang="zh-CN" altLang="en-US" sz="2400" dirty="0">
                <a:latin typeface="+mj-ea"/>
                <a:ea typeface="+mj-ea"/>
              </a:rPr>
              <a:t>　　</a:t>
            </a:r>
            <a:r>
              <a:rPr lang="en-US" altLang="zh-CN" sz="2400" dirty="0">
                <a:latin typeface="+mj-ea"/>
                <a:ea typeface="+mj-ea"/>
              </a:rPr>
              <a:t>(1) </a:t>
            </a:r>
            <a:r>
              <a:rPr lang="zh-CN" altLang="en-US" sz="2400" dirty="0">
                <a:latin typeface="+mj-ea"/>
                <a:ea typeface="+mj-ea"/>
              </a:rPr>
              <a:t>系统调用的阻塞问题。在基于进程机制的操作系统中，大多数系统调用将阻塞进程，因此，当线程执行一个系统调用时，不仅该线程被阻塞，而且进程内的所有线程都会被阻塞。而在内核支持线程方式中，则进程中的其它线程仍然可以运行。</a:t>
            </a:r>
          </a:p>
          <a:p>
            <a:pPr>
              <a:lnSpc>
                <a:spcPct val="130000"/>
              </a:lnSpc>
              <a:spcBef>
                <a:spcPct val="50000"/>
              </a:spcBef>
            </a:pPr>
            <a:r>
              <a:rPr lang="zh-CN" altLang="en-US" sz="2400" dirty="0">
                <a:latin typeface="+mj-ea"/>
                <a:ea typeface="+mj-ea"/>
              </a:rPr>
              <a:t>　　</a:t>
            </a:r>
            <a:r>
              <a:rPr lang="en-US" altLang="zh-CN" sz="2400" dirty="0">
                <a:latin typeface="+mj-ea"/>
                <a:ea typeface="+mj-ea"/>
              </a:rPr>
              <a:t>(2) </a:t>
            </a:r>
            <a:r>
              <a:rPr lang="zh-CN" altLang="en-US" sz="2400" dirty="0">
                <a:latin typeface="+mj-ea"/>
                <a:ea typeface="+mj-ea"/>
              </a:rPr>
              <a:t>在单纯的用户级线程实现方式中，多线程应用不能利用多处理机进行多重处理的优点。内核每次分配给一个进程的仅有一个</a:t>
            </a:r>
            <a:r>
              <a:rPr lang="en-US" altLang="zh-CN" sz="2400" dirty="0">
                <a:latin typeface="+mj-ea"/>
                <a:ea typeface="+mj-ea"/>
              </a:rPr>
              <a:t>CPU</a:t>
            </a:r>
            <a:r>
              <a:rPr lang="zh-CN" altLang="en-US" sz="2400" dirty="0">
                <a:latin typeface="+mj-ea"/>
                <a:ea typeface="+mj-ea"/>
              </a:rPr>
              <a:t>，因此进程中仅有一个线程能执行，在该线程放弃</a:t>
            </a:r>
            <a:r>
              <a:rPr lang="en-US" altLang="zh-CN" sz="2400" dirty="0">
                <a:latin typeface="+mj-ea"/>
                <a:ea typeface="+mj-ea"/>
              </a:rPr>
              <a:t>CPU</a:t>
            </a:r>
            <a:r>
              <a:rPr lang="zh-CN" altLang="en-US" sz="2400" dirty="0">
                <a:latin typeface="+mj-ea"/>
                <a:ea typeface="+mj-ea"/>
              </a:rPr>
              <a:t>之前，其它线程只能等待。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7544" y="1052736"/>
            <a:ext cx="8207375" cy="5400675"/>
          </a:xfrm>
        </p:spPr>
        <p:txBody>
          <a:bodyPr>
            <a:normAutofit/>
          </a:bodyPr>
          <a:lstStyle/>
          <a:p>
            <a:r>
              <a:rPr lang="en-US" altLang="zh-CN" dirty="0" smtClean="0">
                <a:latin typeface="Times New Roman" pitchFamily="18" charset="0"/>
                <a:cs typeface="Times New Roman" pitchFamily="18" charset="0"/>
              </a:rPr>
              <a:t>writer:  begin</a:t>
            </a:r>
          </a:p>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perform write operation</a:t>
            </a:r>
            <a:r>
              <a:rPr lang="zh-CN" altLang="en-US" dirty="0" smtClean="0">
                <a:latin typeface="Times New Roman" pitchFamily="18" charset="0"/>
                <a:cs typeface="Times New Roman" pitchFamily="18" charset="0"/>
              </a:rPr>
              <a:t>；</a:t>
            </a:r>
          </a:p>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end</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1475656" y="2060848"/>
            <a:ext cx="2376264" cy="504056"/>
          </a:xfrm>
          <a:prstGeom prst="rect">
            <a:avLst/>
          </a:prstGeom>
          <a:noFill/>
          <a:ln w="28575">
            <a:solidFill>
              <a:srgbClr val="FF0000"/>
            </a:solidFill>
            <a:miter lim="800000"/>
            <a:headEnd/>
            <a:tailEnd/>
          </a:ln>
        </p:spPr>
        <p:txBody>
          <a:bodyPr wrap="none" anchor="ctr"/>
          <a:lstStyle/>
          <a:p>
            <a:endParaRPr lang="zh-CN" altLang="en-US" sz="2800"/>
          </a:p>
        </p:txBody>
      </p:sp>
      <p:sp>
        <p:nvSpPr>
          <p:cNvPr id="6" name="Rectangle 1029"/>
          <p:cNvSpPr>
            <a:spLocks noChangeArrowheads="1"/>
          </p:cNvSpPr>
          <p:nvPr/>
        </p:nvSpPr>
        <p:spPr bwMode="auto">
          <a:xfrm>
            <a:off x="1475656" y="3068960"/>
            <a:ext cx="2448272" cy="504056"/>
          </a:xfrm>
          <a:prstGeom prst="rect">
            <a:avLst/>
          </a:prstGeom>
          <a:noFill/>
          <a:ln w="28575">
            <a:solidFill>
              <a:srgbClr val="FF0000"/>
            </a:solidFill>
            <a:miter lim="800000"/>
            <a:headEnd/>
            <a:tailEnd/>
          </a:ln>
        </p:spPr>
        <p:txBody>
          <a:bodyPr wrap="none" anchor="ctr"/>
          <a:lstStyle/>
          <a:p>
            <a:endParaRPr lang="zh-CN" altLang="en-US" sz="2800"/>
          </a:p>
        </p:txBody>
      </p:sp>
      <p:sp>
        <p:nvSpPr>
          <p:cNvPr id="7" name="TextBox 6"/>
          <p:cNvSpPr txBox="1"/>
          <p:nvPr/>
        </p:nvSpPr>
        <p:spPr>
          <a:xfrm>
            <a:off x="5724128" y="729579"/>
            <a:ext cx="3096344" cy="239802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procedure wait(S)</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err="1" smtClean="0">
                <a:solidFill>
                  <a:schemeClr val="bg1"/>
                </a:solidFill>
                <a:latin typeface="Times New Roman" pitchFamily="18" charset="0"/>
                <a:cs typeface="Times New Roman" pitchFamily="18" charset="0"/>
              </a:rPr>
              <a:t>var</a:t>
            </a:r>
            <a:r>
              <a:rPr lang="en-US" altLang="zh-CN" dirty="0" smtClean="0">
                <a:solidFill>
                  <a:schemeClr val="bg1"/>
                </a:solidFill>
                <a:latin typeface="Times New Roman" pitchFamily="18" charset="0"/>
                <a:cs typeface="Times New Roman" pitchFamily="18" charset="0"/>
              </a:rPr>
              <a:t> S</a:t>
            </a:r>
            <a:r>
              <a:rPr lang="zh-CN" altLang="en-US" dirty="0" smtClean="0">
                <a:solidFill>
                  <a:schemeClr val="bg1"/>
                </a:solidFill>
                <a:latin typeface="Times New Roman" pitchFamily="18" charset="0"/>
                <a:cs typeface="Times New Roman" pitchFamily="18" charset="0"/>
              </a:rPr>
              <a:t>：</a:t>
            </a:r>
            <a:r>
              <a:rPr lang="en-US" altLang="zh-CN" dirty="0" smtClean="0">
                <a:solidFill>
                  <a:schemeClr val="bg1"/>
                </a:solidFill>
                <a:latin typeface="Times New Roman" pitchFamily="18" charset="0"/>
                <a:cs typeface="Times New Roman" pitchFamily="18" charset="0"/>
              </a:rPr>
              <a:t>semaphore</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begin</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err="1" smtClean="0">
                <a:solidFill>
                  <a:schemeClr val="bg1"/>
                </a:solidFill>
                <a:latin typeface="Times New Roman" pitchFamily="18" charset="0"/>
                <a:cs typeface="Times New Roman" pitchFamily="18" charset="0"/>
              </a:rPr>
              <a:t>S.value</a:t>
            </a:r>
            <a:r>
              <a:rPr lang="en-US" altLang="zh-CN" dirty="0" smtClean="0">
                <a:solidFill>
                  <a:schemeClr val="bg1"/>
                </a:solidFill>
                <a:latin typeface="Times New Roman" pitchFamily="18" charset="0"/>
                <a:cs typeface="Times New Roman" pitchFamily="18" charset="0"/>
              </a:rPr>
              <a:t>:=S.value-1</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if </a:t>
            </a:r>
            <a:r>
              <a:rPr lang="en-US" altLang="zh-CN" dirty="0" err="1" smtClean="0">
                <a:solidFill>
                  <a:schemeClr val="bg1"/>
                </a:solidFill>
                <a:latin typeface="Times New Roman" pitchFamily="18" charset="0"/>
                <a:cs typeface="Times New Roman" pitchFamily="18" charset="0"/>
              </a:rPr>
              <a:t>S.value</a:t>
            </a:r>
            <a:r>
              <a:rPr lang="en-US" altLang="zh-CN" dirty="0" smtClean="0">
                <a:solidFill>
                  <a:schemeClr val="bg1"/>
                </a:solidFill>
                <a:latin typeface="Times New Roman" pitchFamily="18" charset="0"/>
                <a:cs typeface="Times New Roman" pitchFamily="18" charset="0"/>
              </a:rPr>
              <a:t>&lt;0 then    		    block(S.L)</a:t>
            </a:r>
            <a:r>
              <a:rPr lang="zh-CN" altLang="en-US" dirty="0" smtClean="0">
                <a:solidFill>
                  <a:schemeClr val="bg1"/>
                </a:solidFill>
                <a:latin typeface="Times New Roman" pitchFamily="18" charset="0"/>
                <a:cs typeface="Times New Roman" pitchFamily="18" charset="0"/>
              </a:rPr>
              <a:t>；</a:t>
            </a:r>
          </a:p>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solidFill>
                  <a:schemeClr val="bg1"/>
                </a:solidFill>
                <a:latin typeface="Times New Roman" pitchFamily="18" charset="0"/>
                <a:cs typeface="Times New Roman" pitchFamily="18" charset="0"/>
              </a:rPr>
              <a:t>end </a:t>
            </a:r>
          </a:p>
        </p:txBody>
      </p:sp>
      <p:sp>
        <p:nvSpPr>
          <p:cNvPr id="8" name="TextBox 7"/>
          <p:cNvSpPr txBox="1"/>
          <p:nvPr/>
        </p:nvSpPr>
        <p:spPr>
          <a:xfrm>
            <a:off x="5724128" y="3407235"/>
            <a:ext cx="3096344" cy="239802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smtClean="0">
                <a:solidFill>
                  <a:schemeClr val="bg1"/>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procedure signal(S)</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S: semaphore</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:=S.value+1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&lt;=0 then 	                 	  wakeup(S.L)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smtClean="0"/>
              <a:t>2.5 </a:t>
            </a:r>
            <a:r>
              <a:rPr lang="zh-CN" altLang="en-US" dirty="0" smtClean="0"/>
              <a:t>进程间通信</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内容占位符 5"/>
          <p:cNvSpPr>
            <a:spLocks noGrp="1"/>
          </p:cNvSpPr>
          <p:nvPr>
            <p:ph sz="quarter" idx="1"/>
          </p:nvPr>
        </p:nvSpPr>
        <p:spPr/>
        <p:txBody>
          <a:bodyPr/>
          <a:lstStyle/>
          <a:p>
            <a:r>
              <a:rPr lang="en-US" altLang="zh-CN" dirty="0" smtClean="0"/>
              <a:t>2.5.1 </a:t>
            </a:r>
            <a:r>
              <a:rPr lang="zh-CN" altLang="en-US" dirty="0" smtClean="0"/>
              <a:t>进程通信的类型</a:t>
            </a:r>
            <a:endParaRPr lang="zh-CN" altLang="en-US" dirty="0"/>
          </a:p>
        </p:txBody>
      </p:sp>
      <p:pic>
        <p:nvPicPr>
          <p:cNvPr id="32771" name="Picture 3"/>
          <p:cNvPicPr>
            <a:picLocks noChangeAspect="1" noChangeArrowheads="1"/>
          </p:cNvPicPr>
          <p:nvPr/>
        </p:nvPicPr>
        <p:blipFill>
          <a:blip r:embed="rId2" cstate="print"/>
          <a:srcRect/>
          <a:stretch>
            <a:fillRect/>
          </a:stretch>
        </p:blipFill>
        <p:spPr bwMode="auto">
          <a:xfrm>
            <a:off x="755576" y="2060847"/>
            <a:ext cx="6192688" cy="4133993"/>
          </a:xfrm>
          <a:prstGeom prst="rect">
            <a:avLst/>
          </a:prstGeom>
          <a:noFill/>
          <a:ln w="9525">
            <a:noFill/>
            <a:miter lim="800000"/>
            <a:headEnd/>
            <a:tailEnd/>
          </a:ln>
        </p:spPr>
      </p:pic>
      <p:pic>
        <p:nvPicPr>
          <p:cNvPr id="32770" name="Picture 2"/>
          <p:cNvPicPr>
            <a:picLocks noChangeAspect="1" noChangeArrowheads="1"/>
          </p:cNvPicPr>
          <p:nvPr/>
        </p:nvPicPr>
        <p:blipFill>
          <a:blip r:embed="rId3" cstate="print"/>
          <a:srcRect/>
          <a:stretch>
            <a:fillRect/>
          </a:stretch>
        </p:blipFill>
        <p:spPr bwMode="auto">
          <a:xfrm>
            <a:off x="4211960" y="1484784"/>
            <a:ext cx="4778989" cy="33123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2014年9月29日4时31分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6" name="文本占位符 5"/>
          <p:cNvSpPr>
            <a:spLocks noGrp="1"/>
          </p:cNvSpPr>
          <p:nvPr>
            <p:ph type="body" sz="quarter" idx="13"/>
          </p:nvPr>
        </p:nvSpPr>
        <p:spPr/>
        <p:txBody>
          <a:bodyPr/>
          <a:lstStyle/>
          <a:p>
            <a:r>
              <a:rPr lang="en-US" altLang="zh-CN" b="1" dirty="0" smtClean="0"/>
              <a:t>1</a:t>
            </a:r>
            <a:r>
              <a:rPr lang="zh-CN" altLang="en-US" b="1" dirty="0" smtClean="0"/>
              <a:t>．共享存储器系统</a:t>
            </a:r>
            <a:endParaRPr lang="en-US" altLang="zh-CN" b="1" dirty="0" smtClean="0"/>
          </a:p>
          <a:p>
            <a:r>
              <a:rPr lang="en-US" altLang="zh-CN" dirty="0" smtClean="0"/>
              <a:t> (1) </a:t>
            </a:r>
            <a:r>
              <a:rPr lang="zh-CN" altLang="en-US" dirty="0" smtClean="0"/>
              <a:t>基于共享数据结构的通信方式。</a:t>
            </a:r>
            <a:endParaRPr lang="en-US" altLang="zh-CN" dirty="0" smtClean="0"/>
          </a:p>
          <a:p>
            <a:r>
              <a:rPr lang="en-US" altLang="zh-CN" dirty="0" smtClean="0"/>
              <a:t> (2) </a:t>
            </a:r>
            <a:r>
              <a:rPr lang="zh-CN" altLang="en-US" dirty="0" smtClean="0"/>
              <a:t>基于共享存储区的通信方式。</a:t>
            </a:r>
            <a:endParaRPr lang="zh-CN" altLang="en-US" dirty="0"/>
          </a:p>
        </p:txBody>
      </p:sp>
      <p:pic>
        <p:nvPicPr>
          <p:cNvPr id="33794" name="Picture 2" descr="http://www.chuanganwang.cn/wp-content/uploads/2013/03/google4.jpg"/>
          <p:cNvPicPr>
            <a:picLocks noChangeAspect="1" noChangeArrowheads="1"/>
          </p:cNvPicPr>
          <p:nvPr/>
        </p:nvPicPr>
        <p:blipFill>
          <a:blip r:embed="rId2" cstate="print"/>
          <a:srcRect/>
          <a:stretch>
            <a:fillRect/>
          </a:stretch>
        </p:blipFill>
        <p:spPr bwMode="auto">
          <a:xfrm>
            <a:off x="4211960" y="2852936"/>
            <a:ext cx="4686300" cy="3076575"/>
          </a:xfrm>
          <a:prstGeom prst="rect">
            <a:avLst/>
          </a:prstGeom>
          <a:noFill/>
        </p:spPr>
      </p:pic>
      <p:pic>
        <p:nvPicPr>
          <p:cNvPr id="33798" name="Picture 6" descr="http://211.67.81.35/jpkc/2008sxj/zhaosuping/kecheng/pic/2-6-1.GIF"/>
          <p:cNvPicPr>
            <a:picLocks noChangeAspect="1" noChangeArrowheads="1"/>
          </p:cNvPicPr>
          <p:nvPr/>
        </p:nvPicPr>
        <p:blipFill>
          <a:blip r:embed="rId3" cstate="print"/>
          <a:srcRect l="19664"/>
          <a:stretch>
            <a:fillRect/>
          </a:stretch>
        </p:blipFill>
        <p:spPr bwMode="auto">
          <a:xfrm>
            <a:off x="539552" y="2636912"/>
            <a:ext cx="2647578" cy="33147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352159" cy="5400675"/>
          </a:xfrm>
        </p:spPr>
        <p:txBody>
          <a:bodyPr/>
          <a:lstStyle/>
          <a:p>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．消息传递系统</a:t>
            </a:r>
            <a:endParaRPr lang="en-US" altLang="zh-CN" b="1" dirty="0" smtClean="0">
              <a:latin typeface="Times New Roman" pitchFamily="18" charset="0"/>
              <a:cs typeface="Times New Roman" pitchFamily="18" charset="0"/>
            </a:endParaRPr>
          </a:p>
          <a:p>
            <a:pPr>
              <a:lnSpc>
                <a:spcPct val="150000"/>
              </a:lnSpc>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消息传递系统</a:t>
            </a:r>
            <a:r>
              <a:rPr lang="en-US" altLang="zh-CN" dirty="0" smtClean="0">
                <a:latin typeface="Times New Roman" pitchFamily="18" charset="0"/>
                <a:cs typeface="Times New Roman" pitchFamily="18" charset="0"/>
              </a:rPr>
              <a:t>(Message passing system)</a:t>
            </a:r>
            <a:r>
              <a:rPr lang="zh-CN" altLang="en-US" dirty="0" smtClean="0">
                <a:latin typeface="Times New Roman" pitchFamily="18" charset="0"/>
                <a:cs typeface="Times New Roman" pitchFamily="18" charset="0"/>
              </a:rPr>
              <a:t>是当前应用最为广泛的一种进程间的通信机制。在该机制中，进程间的数据交换是以格式化的消息</a:t>
            </a:r>
            <a:r>
              <a:rPr lang="en-US" altLang="zh-CN" dirty="0" smtClean="0">
                <a:latin typeface="Times New Roman" pitchFamily="18" charset="0"/>
                <a:cs typeface="Times New Roman" pitchFamily="18" charset="0"/>
              </a:rPr>
              <a:t>(message)</a:t>
            </a:r>
            <a:r>
              <a:rPr lang="zh-CN" altLang="en-US" dirty="0" smtClean="0">
                <a:latin typeface="Times New Roman" pitchFamily="18" charset="0"/>
                <a:cs typeface="Times New Roman" pitchFamily="18" charset="0"/>
              </a:rPr>
              <a:t>为单位的；在计算机网络中，又把</a:t>
            </a:r>
            <a:r>
              <a:rPr lang="en-US" altLang="zh-CN" dirty="0" smtClean="0">
                <a:latin typeface="Times New Roman" pitchFamily="18" charset="0"/>
                <a:cs typeface="Times New Roman" pitchFamily="18" charset="0"/>
              </a:rPr>
              <a:t>message</a:t>
            </a:r>
            <a:r>
              <a:rPr lang="zh-CN" altLang="en-US" dirty="0" smtClean="0">
                <a:latin typeface="Times New Roman" pitchFamily="18" charset="0"/>
                <a:cs typeface="Times New Roman" pitchFamily="18" charset="0"/>
              </a:rPr>
              <a:t>称为报文。</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smtClean="0"/>
              <a:t>Windows</a:t>
            </a:r>
            <a:r>
              <a:rPr lang="zh-CN" altLang="en-US" dirty="0" smtClean="0"/>
              <a:t>窗口消息</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2014年9月29日4时31分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38917" name="Picture 5"/>
          <p:cNvPicPr>
            <a:picLocks noChangeAspect="1" noChangeArrowheads="1"/>
          </p:cNvPicPr>
          <p:nvPr/>
        </p:nvPicPr>
        <p:blipFill>
          <a:blip r:embed="rId3" cstate="print"/>
          <a:srcRect/>
          <a:stretch>
            <a:fillRect/>
          </a:stretch>
        </p:blipFill>
        <p:spPr bwMode="auto">
          <a:xfrm>
            <a:off x="683568" y="1340768"/>
            <a:ext cx="7776864" cy="4965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2220</TotalTime>
  <Words>1343</Words>
  <Application>Microsoft Office PowerPoint</Application>
  <PresentationFormat>全屏显示(4:3)</PresentationFormat>
  <Paragraphs>293</Paragraphs>
  <Slides>40</Slides>
  <Notes>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40</vt:i4>
      </vt:variant>
    </vt:vector>
  </HeadingPairs>
  <TitlesOfParts>
    <vt:vector size="41" baseType="lpstr">
      <vt:lpstr>质朴</vt:lpstr>
      <vt:lpstr>第六讲</vt:lpstr>
      <vt:lpstr>本次课程主要内容</vt:lpstr>
      <vt:lpstr>2.4 经典进程同步问题</vt:lpstr>
      <vt:lpstr>PowerPoint 演示文稿</vt:lpstr>
      <vt:lpstr>PowerPoint 演示文稿</vt:lpstr>
      <vt:lpstr>2.5 进程间通信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140</cp:revision>
  <dcterms:created xsi:type="dcterms:W3CDTF">2013-09-15T00:45:06Z</dcterms:created>
  <dcterms:modified xsi:type="dcterms:W3CDTF">2014-09-29T16:23:01Z</dcterms:modified>
</cp:coreProperties>
</file>