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82" r:id="rId2"/>
    <p:sldId id="256" r:id="rId3"/>
    <p:sldId id="259" r:id="rId4"/>
    <p:sldId id="277" r:id="rId5"/>
    <p:sldId id="260" r:id="rId6"/>
    <p:sldId id="266" r:id="rId7"/>
    <p:sldId id="278" r:id="rId8"/>
    <p:sldId id="267" r:id="rId9"/>
    <p:sldId id="279" r:id="rId10"/>
    <p:sldId id="257" r:id="rId11"/>
    <p:sldId id="269" r:id="rId12"/>
    <p:sldId id="280" r:id="rId13"/>
    <p:sldId id="261" r:id="rId14"/>
    <p:sldId id="272" r:id="rId15"/>
    <p:sldId id="273" r:id="rId16"/>
    <p:sldId id="271" r:id="rId17"/>
    <p:sldId id="262" r:id="rId18"/>
    <p:sldId id="281" r:id="rId19"/>
    <p:sldId id="283" r:id="rId20"/>
    <p:sldId id="270" r:id="rId21"/>
    <p:sldId id="274" r:id="rId22"/>
    <p:sldId id="284" r:id="rId23"/>
    <p:sldId id="27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 autoAdjust="0"/>
    <p:restoredTop sz="94660"/>
  </p:normalViewPr>
  <p:slideViewPr>
    <p:cSldViewPr>
      <p:cViewPr>
        <p:scale>
          <a:sx n="75" d="100"/>
          <a:sy n="75" d="100"/>
        </p:scale>
        <p:origin x="-10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6006D-F8C6-457D-A3C4-8B7B81284A00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EC49-D229-4891-845E-A1BC40DE3C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1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8DAA-052D-4D88-88F6-2CD64864B8B2}" type="datetimeFigureOut">
              <a:rPr lang="zh-CN" altLang="en-US" smtClean="0"/>
              <a:pPr/>
              <a:t>2014/10/9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65C3-341A-4E66-9CCF-379A27F98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7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1CBEA-DD42-48EE-8440-DA7102C8C9B3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3B016-AAF7-4D2A-BC15-6A4DB797A9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48374-8D1B-424B-AA57-6ECEC6694D9B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BC48-6417-4388-87DB-1C97FCA791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33400"/>
            <a:ext cx="196215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573405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EE1A4F-68E9-4DF1-BF56-2F0202C7AF9C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76DF-734E-4CAC-AF44-18D93B6DE6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3568" y="6309320"/>
            <a:ext cx="2736304" cy="360040"/>
          </a:xfrm>
        </p:spPr>
        <p:txBody>
          <a:bodyPr/>
          <a:lstStyle>
            <a:lvl1pPr>
              <a:defRPr sz="18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87DDD7CF-8DF0-4BD1-A8ED-75E0724F0B43}" type="datetime8">
              <a:rPr lang="zh-CN" altLang="en-US" smtClean="0"/>
              <a:pPr/>
              <a:t>2014年10月9日8时50分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63888" y="6309320"/>
            <a:ext cx="2095872" cy="39628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96136" y="6309320"/>
            <a:ext cx="1905000" cy="385192"/>
          </a:xfrm>
        </p:spPr>
        <p:txBody>
          <a:bodyPr/>
          <a:lstStyle>
            <a:lvl1pPr>
              <a:defRPr sz="1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en-US" altLang="zh-CN" smtClean="0"/>
              <a:t>Page </a:t>
            </a:r>
            <a:fld id="{39693D1D-6776-4FAC-86D7-9A2B1793E49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C85D9-9A5C-42F4-8A66-1C19A20053D3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A8810-9C42-465A-8149-2D2187FE2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63F04-36F9-4320-B586-5D191758F461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56BBB-9446-4139-970F-3B7807A3E9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07B3FB-7990-4BAD-AA79-2F7659CDDC1F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FDF-9D10-4DDB-AF63-147BFC5E00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1560" y="6309320"/>
            <a:ext cx="2880320" cy="3600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buFont typeface="Wingdings" pitchFamily="2" charset="2"/>
              <a:buChar char="Ø"/>
            </a:pPr>
            <a:fld id="{A8C6A591-3990-4B51-9335-038337AE1ADF}" type="datetime8">
              <a:rPr lang="zh-CN" altLang="en-US" smtClean="0"/>
              <a:pPr>
                <a:buFont typeface="Wingdings" pitchFamily="2" charset="2"/>
                <a:buChar char="Ø"/>
              </a:pPr>
              <a:t>2014年10月9日8时50分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0" y="6309320"/>
            <a:ext cx="1440160" cy="36004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1368152" cy="313184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en-US" altLang="zh-CN" dirty="0" smtClean="0"/>
              <a:t>Page</a:t>
            </a:r>
            <a:fld id="{2772E908-B602-42E0-8359-9D4FBF5279A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536" y="6309320"/>
            <a:ext cx="2952328" cy="3600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l"/>
            <a:fld id="{A8C6A591-3990-4B51-9335-038337AE1ADF}" type="datetime8">
              <a:rPr lang="zh-CN" altLang="en-US" smtClean="0"/>
              <a:pPr algn="l"/>
              <a:t>2014年10月9日8时50分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067944" y="6309320"/>
            <a:ext cx="1152128" cy="360040"/>
          </a:xfrm>
        </p:spPr>
        <p:txBody>
          <a:bodyPr/>
          <a:lstStyle>
            <a:lvl1pPr>
              <a:defRPr/>
            </a:lvl1pPr>
          </a:lstStyle>
          <a:p>
            <a:fld id="{DC714728-9E63-4D55-8251-DF6EF1300A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6237312"/>
            <a:ext cx="79928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DAD76-589F-4B00-8F80-C1763D130820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51104-E927-4B4E-A405-3C9756E281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F7D05-75EB-469E-ACDA-0B7DA83C32D5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6BBE2-DAAE-4F84-915A-0BB0B04B6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4" y="6237312"/>
            <a:ext cx="13681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+mn-lt"/>
              </a:defRPr>
            </a:lvl1pPr>
          </a:lstStyle>
          <a:p>
            <a:endParaRPr lang="en-US" altLang="zh-CN" dirty="0"/>
          </a:p>
        </p:txBody>
      </p:sp>
      <p:pic>
        <p:nvPicPr>
          <p:cNvPr id="16391" name="Picture 7" descr="BJ1245"/>
          <p:cNvPicPr>
            <a:picLocks noChangeAspect="1" noChangeArrowheads="1"/>
          </p:cNvPicPr>
          <p:nvPr userDrawn="1"/>
        </p:nvPicPr>
        <p:blipFill>
          <a:blip r:embed="rId13" cstate="print"/>
          <a:srcRect l="3783"/>
          <a:stretch>
            <a:fillRect/>
          </a:stretch>
        </p:blipFill>
        <p:spPr bwMode="auto">
          <a:xfrm>
            <a:off x="0" y="0"/>
            <a:ext cx="6422902" cy="533400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 userDrawn="1"/>
        </p:nvSpPr>
        <p:spPr bwMode="auto">
          <a:xfrm>
            <a:off x="827584" y="0"/>
            <a:ext cx="2593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习题</a:t>
            </a:r>
            <a:r>
              <a:rPr kumimoji="1" lang="zh-CN" altLang="en-US" sz="2400" baseline="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zh-CN" altLang="en-US" sz="1800" dirty="0" smtClean="0">
                <a:latin typeface="华文新魏" pitchFamily="2" charset="-122"/>
                <a:ea typeface="华文新魏" pitchFamily="2" charset="-122"/>
              </a:rPr>
              <a:t>第一章、第二章</a:t>
            </a:r>
            <a:endParaRPr kumimoji="1"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6393" name="Picture 9" descr="BJ300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5365750"/>
            <a:ext cx="1981200" cy="148590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560" y="6309320"/>
            <a:ext cx="28803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600">
                <a:latin typeface="华文新魏" pitchFamily="2" charset="-122"/>
                <a:ea typeface="华文新魏" pitchFamily="2" charset="-122"/>
              </a:defRPr>
            </a:lvl1pPr>
          </a:lstStyle>
          <a:p>
            <a:pPr algn="l"/>
            <a:fld id="{5A4FF2E2-56E5-477E-98FC-308AB1B84413}" type="datetime8">
              <a:rPr lang="zh-CN" altLang="en-US" smtClean="0"/>
              <a:pPr algn="l"/>
              <a:t>2014年10月9日8时50分</a:t>
            </a:fld>
            <a:endParaRPr lang="en-US" altLang="zh-CN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237312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600">
                <a:latin typeface="+mn-lt"/>
              </a:defRPr>
            </a:lvl1pPr>
          </a:lstStyle>
          <a:p>
            <a:fld id="{3DA28152-9E1A-4856-B3A0-20CFF5CC443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blinds dir="vert"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讲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第一章第二章习题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91C6-6978-490A-9F2A-630D170F1CFB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772400" cy="792088"/>
          </a:xfrm>
        </p:spPr>
        <p:txBody>
          <a:bodyPr/>
          <a:lstStyle/>
          <a:p>
            <a:pPr algn="l"/>
            <a:r>
              <a:rPr lang="zh-CN" altLang="en-US" sz="3200" b="1" dirty="0"/>
              <a:t>二、进程管理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772400" cy="4114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（一）进程与线程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1.</a:t>
            </a:r>
            <a:r>
              <a:rPr lang="en-US" altLang="zh-CN" sz="2800" dirty="0">
                <a:latin typeface="Arial"/>
              </a:rPr>
              <a:t> </a:t>
            </a:r>
            <a:r>
              <a:rPr lang="zh-CN" altLang="en-US" sz="2800" dirty="0"/>
              <a:t>进程概念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2.</a:t>
            </a:r>
            <a:r>
              <a:rPr lang="en-US" altLang="zh-CN" sz="2800" dirty="0">
                <a:latin typeface="Arial"/>
              </a:rPr>
              <a:t> </a:t>
            </a:r>
            <a:r>
              <a:rPr lang="zh-CN" altLang="en-US" sz="2800" dirty="0"/>
              <a:t>进程的状态与转换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3.</a:t>
            </a:r>
            <a:r>
              <a:rPr lang="en-US" altLang="zh-CN" sz="2800" dirty="0">
                <a:latin typeface="Arial"/>
              </a:rPr>
              <a:t> </a:t>
            </a:r>
            <a:r>
              <a:rPr lang="zh-CN" altLang="en-US" sz="2800" dirty="0"/>
              <a:t>进程组织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4.</a:t>
            </a:r>
            <a:r>
              <a:rPr lang="en-US" altLang="zh-CN" sz="2800" dirty="0">
                <a:latin typeface="Arial"/>
              </a:rPr>
              <a:t> </a:t>
            </a:r>
            <a:r>
              <a:rPr lang="zh-CN" altLang="en-US" sz="2800" dirty="0"/>
              <a:t>进程通信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 共享存储系统；消息传递系统；管道通信。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5. </a:t>
            </a:r>
            <a:r>
              <a:rPr lang="zh-CN" altLang="en-US" sz="2800" dirty="0"/>
              <a:t>线程概念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2D84-4D22-480C-BDEA-2EBE2F5A3B41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764704"/>
            <a:ext cx="8229600" cy="532923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（二）</a:t>
            </a:r>
            <a:r>
              <a:rPr lang="zh-CN" altLang="en-US" sz="2800" dirty="0">
                <a:latin typeface="Arial"/>
              </a:rPr>
              <a:t> </a:t>
            </a:r>
            <a:r>
              <a:rPr lang="zh-CN" altLang="en-US" sz="2800" dirty="0"/>
              <a:t> 进程同步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进程同步</a:t>
            </a:r>
            <a:r>
              <a:rPr lang="zh-CN" altLang="en-US" sz="2800" dirty="0"/>
              <a:t>的基本概念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信号量</a:t>
            </a:r>
            <a:endParaRPr lang="zh-CN" alt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经典</a:t>
            </a:r>
            <a:r>
              <a:rPr lang="zh-CN" altLang="en-US" sz="2800" dirty="0"/>
              <a:t>同步问题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生产者</a:t>
            </a:r>
            <a:r>
              <a:rPr lang="en-US" altLang="zh-CN" sz="2800" dirty="0"/>
              <a:t>-</a:t>
            </a:r>
            <a:r>
              <a:rPr lang="zh-CN" altLang="en-US" sz="2800" dirty="0"/>
              <a:t>消费者问题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读者</a:t>
            </a:r>
            <a:r>
              <a:rPr lang="en-US" altLang="zh-CN" sz="2800" dirty="0"/>
              <a:t>-</a:t>
            </a:r>
            <a:r>
              <a:rPr lang="zh-CN" altLang="en-US" sz="2800" dirty="0"/>
              <a:t>写者问题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哲学家</a:t>
            </a:r>
            <a:r>
              <a:rPr lang="zh-CN" altLang="en-US" sz="2800" dirty="0"/>
              <a:t>进餐问题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EC6F-533E-4077-B3B0-FC2DE5F0B2A4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09625"/>
            <a:ext cx="8496944" cy="521166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、分配到必要的资源并获得处理机的状态是（）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A. </a:t>
            </a:r>
            <a:r>
              <a:rPr lang="zh-CN" altLang="en-US" sz="2800" dirty="0"/>
              <a:t>就绪状态 </a:t>
            </a:r>
            <a:r>
              <a:rPr lang="en-US" altLang="zh-CN" sz="2800" dirty="0"/>
              <a:t>B. </a:t>
            </a:r>
            <a:r>
              <a:rPr lang="zh-CN" altLang="en-US" sz="2800" dirty="0"/>
              <a:t>执行状态 </a:t>
            </a:r>
            <a:r>
              <a:rPr lang="en-US" altLang="zh-CN" sz="2800" dirty="0"/>
              <a:t>C. </a:t>
            </a:r>
            <a:r>
              <a:rPr lang="zh-CN" altLang="en-US" sz="2800" dirty="0"/>
              <a:t>阻塞状态 </a:t>
            </a:r>
            <a:r>
              <a:rPr lang="en-US" altLang="zh-CN" sz="2800" dirty="0"/>
              <a:t>D. </a:t>
            </a:r>
            <a:r>
              <a:rPr lang="zh-CN" altLang="en-US" sz="2800" dirty="0"/>
              <a:t>新状态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、挂起的进程被激活，应该使用（）原语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A. Create   B. Suspend  C. Active  D. Wakeup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、若</a:t>
            </a:r>
            <a:r>
              <a:rPr lang="en-US" altLang="zh-CN" sz="2800" dirty="0"/>
              <a:t>P</a:t>
            </a:r>
            <a:r>
              <a:rPr lang="zh-CN" altLang="en-US" sz="2800" dirty="0"/>
              <a:t>、</a:t>
            </a:r>
            <a:r>
              <a:rPr lang="en-US" altLang="zh-CN" sz="2800" dirty="0"/>
              <a:t>V</a:t>
            </a:r>
            <a:r>
              <a:rPr lang="zh-CN" altLang="en-US" sz="2800" dirty="0"/>
              <a:t>操作的信号量</a:t>
            </a:r>
            <a:r>
              <a:rPr lang="en-US" altLang="zh-CN" sz="2800" dirty="0"/>
              <a:t>S</a:t>
            </a:r>
            <a:r>
              <a:rPr lang="zh-CN" altLang="en-US" sz="2800" dirty="0"/>
              <a:t>初值为</a:t>
            </a:r>
            <a:r>
              <a:rPr lang="en-US" altLang="zh-CN" sz="2800" dirty="0"/>
              <a:t>2</a:t>
            </a:r>
            <a:r>
              <a:rPr lang="zh-CN" altLang="en-US" sz="2800" dirty="0"/>
              <a:t>，当前值为</a:t>
            </a:r>
            <a:r>
              <a:rPr lang="en-US" altLang="zh-CN" sz="2800" dirty="0"/>
              <a:t>-1,</a:t>
            </a:r>
            <a:r>
              <a:rPr lang="zh-CN" altLang="en-US" sz="2800" dirty="0"/>
              <a:t>则表示有（）等待进程。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A. 0</a:t>
            </a:r>
            <a:r>
              <a:rPr lang="zh-CN" altLang="en-US" sz="2800" dirty="0"/>
              <a:t>个   </a:t>
            </a:r>
            <a:r>
              <a:rPr lang="en-US" altLang="zh-CN" sz="2800" dirty="0"/>
              <a:t>B. 1</a:t>
            </a:r>
            <a:r>
              <a:rPr lang="zh-CN" altLang="en-US" sz="2800" dirty="0"/>
              <a:t>个   </a:t>
            </a:r>
            <a:r>
              <a:rPr lang="en-US" altLang="zh-CN" sz="2800" dirty="0"/>
              <a:t>C. 2</a:t>
            </a:r>
            <a:r>
              <a:rPr lang="zh-CN" altLang="en-US" sz="2800" dirty="0"/>
              <a:t>个   </a:t>
            </a:r>
            <a:r>
              <a:rPr lang="en-US" altLang="zh-CN" sz="2800" dirty="0"/>
              <a:t>D. 3</a:t>
            </a:r>
            <a:r>
              <a:rPr lang="zh-CN" altLang="en-US" sz="2800" dirty="0" smtClean="0"/>
              <a:t>个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EC6F-533E-4077-B3B0-FC2DE5F0B2A4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09625"/>
            <a:ext cx="8496944" cy="521166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/>
              <a:t>、有</a:t>
            </a:r>
            <a:r>
              <a:rPr lang="en-US" altLang="zh-CN" sz="2800" dirty="0"/>
              <a:t>m</a:t>
            </a:r>
            <a:r>
              <a:rPr lang="zh-CN" altLang="en-US" sz="2800" dirty="0"/>
              <a:t>个进程共享同一临界资源，若使用信号量机制实现临界资源的互斥访问，则信号量值的变化范围是</a:t>
            </a:r>
            <a:r>
              <a:rPr lang="en-US" altLang="zh-CN" sz="2800" dirty="0" smtClean="0"/>
              <a:t>_______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、下列进程状态转换中，绝对不可能发生的状态转换是（）；一般不会发生的状态转换是（）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A </a:t>
            </a:r>
            <a:r>
              <a:rPr lang="zh-CN" altLang="en-US" sz="2800" dirty="0" smtClean="0"/>
              <a:t>就绪→执行 </a:t>
            </a:r>
            <a:r>
              <a:rPr lang="en-US" altLang="zh-CN" sz="2800" dirty="0" smtClean="0"/>
              <a:t>B </a:t>
            </a:r>
            <a:r>
              <a:rPr lang="zh-CN" altLang="en-US" sz="2800" dirty="0" smtClean="0"/>
              <a:t>执行→就绪 </a:t>
            </a:r>
            <a:r>
              <a:rPr lang="en-US" altLang="zh-CN" sz="2800" dirty="0" smtClean="0"/>
              <a:t>C </a:t>
            </a:r>
            <a:r>
              <a:rPr lang="zh-CN" altLang="en-US" sz="2800" dirty="0" smtClean="0"/>
              <a:t>就绪→阻塞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阻塞→就绪 </a:t>
            </a:r>
            <a:r>
              <a:rPr lang="en-US" altLang="zh-CN" sz="2800" dirty="0" smtClean="0"/>
              <a:t>E </a:t>
            </a:r>
            <a:r>
              <a:rPr lang="zh-CN" altLang="en-US" sz="2800" dirty="0" smtClean="0"/>
              <a:t>阻塞→执行 </a:t>
            </a:r>
            <a:r>
              <a:rPr lang="en-US" altLang="zh-CN" sz="2800" dirty="0" smtClean="0"/>
              <a:t>F </a:t>
            </a:r>
            <a:r>
              <a:rPr lang="zh-CN" altLang="en-US" sz="2800" dirty="0" smtClean="0"/>
              <a:t>执行→阻塞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9242-0B35-4A3A-865D-36E79163CFC3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48680"/>
            <a:ext cx="8229600" cy="547201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6</a:t>
            </a:r>
            <a:r>
              <a:rPr lang="zh-CN" altLang="en-US" sz="2800" dirty="0"/>
              <a:t>、在分时系统中，导致进程创建的典型事件是（</a:t>
            </a:r>
            <a:r>
              <a:rPr lang="en-US" altLang="zh-CN" sz="2800" dirty="0"/>
              <a:t>A</a:t>
            </a:r>
            <a:r>
              <a:rPr lang="zh-CN" altLang="en-US" sz="2800" dirty="0"/>
              <a:t>）；在批处理系统中，导致进程创建的典型事件是（</a:t>
            </a:r>
            <a:r>
              <a:rPr lang="en-US" altLang="zh-CN" sz="2800" dirty="0"/>
              <a:t>B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</a:t>
            </a:r>
            <a:r>
              <a:rPr lang="zh-CN" altLang="en-US" sz="2800" dirty="0">
                <a:sym typeface="Wingdings" pitchFamily="2" charset="2"/>
              </a:rPr>
              <a:t>：（</a:t>
            </a:r>
            <a:r>
              <a:rPr lang="en-US" altLang="zh-CN" sz="2800" dirty="0">
                <a:sym typeface="Wingdings" pitchFamily="2" charset="2"/>
              </a:rPr>
              <a:t>1</a:t>
            </a:r>
            <a:r>
              <a:rPr lang="zh-CN" altLang="en-US" sz="2800" dirty="0">
                <a:sym typeface="Wingdings" pitchFamily="2" charset="2"/>
              </a:rPr>
              <a:t>）用户注册 （</a:t>
            </a:r>
            <a:r>
              <a:rPr lang="en-US" altLang="zh-CN" sz="2800" dirty="0">
                <a:sym typeface="Wingdings" pitchFamily="2" charset="2"/>
              </a:rPr>
              <a:t>2</a:t>
            </a:r>
            <a:r>
              <a:rPr lang="zh-CN" altLang="en-US" sz="2800" dirty="0">
                <a:sym typeface="Wingdings" pitchFamily="2" charset="2"/>
              </a:rPr>
              <a:t>）用户登录（</a:t>
            </a:r>
            <a:r>
              <a:rPr lang="en-US" altLang="zh-CN" sz="2800" dirty="0">
                <a:sym typeface="Wingdings" pitchFamily="2" charset="2"/>
              </a:rPr>
              <a:t>3</a:t>
            </a:r>
            <a:r>
              <a:rPr lang="zh-CN" altLang="en-US" sz="2800" dirty="0">
                <a:sym typeface="Wingdings" pitchFamily="2" charset="2"/>
              </a:rPr>
              <a:t>）用户记账       	（</a:t>
            </a:r>
            <a:r>
              <a:rPr lang="en-US" altLang="zh-CN" sz="2800" dirty="0">
                <a:sym typeface="Wingdings" pitchFamily="2" charset="2"/>
              </a:rPr>
              <a:t>4</a:t>
            </a:r>
            <a:r>
              <a:rPr lang="zh-CN" altLang="en-US" sz="2800" dirty="0">
                <a:sym typeface="Wingdings" pitchFamily="2" charset="2"/>
              </a:rPr>
              <a:t>）用户通信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sym typeface="Wingdings" pitchFamily="2" charset="2"/>
              </a:rPr>
              <a:t>    </a:t>
            </a:r>
            <a:r>
              <a:rPr lang="en-US" altLang="zh-CN" sz="2800" dirty="0">
                <a:sym typeface="Wingdings" pitchFamily="2" charset="2"/>
              </a:rPr>
              <a:t>B</a:t>
            </a:r>
            <a:r>
              <a:rPr lang="zh-CN" altLang="en-US" sz="2800" dirty="0">
                <a:sym typeface="Wingdings" pitchFamily="2" charset="2"/>
              </a:rPr>
              <a:t>：（</a:t>
            </a:r>
            <a:r>
              <a:rPr lang="en-US" altLang="zh-CN" sz="2800" dirty="0">
                <a:sym typeface="Wingdings" pitchFamily="2" charset="2"/>
              </a:rPr>
              <a:t>1</a:t>
            </a:r>
            <a:r>
              <a:rPr lang="zh-CN" altLang="en-US" sz="2800" dirty="0">
                <a:sym typeface="Wingdings" pitchFamily="2" charset="2"/>
              </a:rPr>
              <a:t>）作业录入（</a:t>
            </a:r>
            <a:r>
              <a:rPr lang="en-US" altLang="zh-CN" sz="2800" dirty="0">
                <a:sym typeface="Wingdings" pitchFamily="2" charset="2"/>
              </a:rPr>
              <a:t>2</a:t>
            </a:r>
            <a:r>
              <a:rPr lang="zh-CN" altLang="en-US" sz="2800" dirty="0">
                <a:sym typeface="Wingdings" pitchFamily="2" charset="2"/>
              </a:rPr>
              <a:t>）作业调度（</a:t>
            </a:r>
            <a:r>
              <a:rPr lang="en-US" altLang="zh-CN" sz="2800" dirty="0">
                <a:sym typeface="Wingdings" pitchFamily="2" charset="2"/>
              </a:rPr>
              <a:t>3</a:t>
            </a:r>
            <a:r>
              <a:rPr lang="zh-CN" altLang="en-US" sz="2800" dirty="0">
                <a:sym typeface="Wingdings" pitchFamily="2" charset="2"/>
              </a:rPr>
              <a:t>）进程调度	（</a:t>
            </a:r>
            <a:r>
              <a:rPr lang="en-US" altLang="zh-CN" sz="2800" dirty="0">
                <a:sym typeface="Wingdings" pitchFamily="2" charset="2"/>
              </a:rPr>
              <a:t>4</a:t>
            </a:r>
            <a:r>
              <a:rPr lang="zh-CN" altLang="en-US" sz="2800" dirty="0">
                <a:sym typeface="Wingdings" pitchFamily="2" charset="2"/>
              </a:rPr>
              <a:t>）中级调度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B8FA684-D2F3-4BED-AEF7-5285299A4739}" type="datetime8">
              <a:rPr lang="zh-CN" altLang="en-US" smtClean="0"/>
              <a:pPr algn="l"/>
              <a:t>2014年10月9日8时50分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8424936" cy="53276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、由系统专门为运行中的应用进程创建新进程的事件是（</a:t>
            </a:r>
            <a:r>
              <a:rPr lang="en-US" altLang="zh-CN" sz="2800" dirty="0"/>
              <a:t>C</a:t>
            </a:r>
            <a:r>
              <a:rPr lang="zh-CN" altLang="en-US" sz="2800" dirty="0"/>
              <a:t>）。在创建进程时，（</a:t>
            </a:r>
            <a:r>
              <a:rPr lang="en-US" altLang="zh-CN" sz="2800" dirty="0"/>
              <a:t>D</a:t>
            </a:r>
            <a:r>
              <a:rPr lang="zh-CN" altLang="en-US" sz="2800" dirty="0"/>
              <a:t>）不是创建所必须的步骤。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C</a:t>
            </a:r>
            <a:r>
              <a:rPr lang="zh-CN" altLang="en-US" sz="2800" dirty="0">
                <a:sym typeface="Wingdings" pitchFamily="2" charset="2"/>
              </a:rPr>
              <a:t>：（</a:t>
            </a:r>
            <a:r>
              <a:rPr lang="en-US" altLang="zh-CN" sz="2800" dirty="0">
                <a:sym typeface="Wingdings" pitchFamily="2" charset="2"/>
              </a:rPr>
              <a:t>1</a:t>
            </a:r>
            <a:r>
              <a:rPr lang="zh-CN" altLang="en-US" sz="2800" dirty="0">
                <a:sym typeface="Wingdings" pitchFamily="2" charset="2"/>
              </a:rPr>
              <a:t>）分配资源 （</a:t>
            </a:r>
            <a:r>
              <a:rPr lang="en-US" altLang="zh-CN" sz="2800" dirty="0">
                <a:sym typeface="Wingdings" pitchFamily="2" charset="2"/>
              </a:rPr>
              <a:t>2</a:t>
            </a:r>
            <a:r>
              <a:rPr lang="zh-CN" altLang="en-US" sz="2800" dirty="0">
                <a:sym typeface="Wingdings" pitchFamily="2" charset="2"/>
              </a:rPr>
              <a:t>）进行</a:t>
            </a:r>
            <a:r>
              <a:rPr lang="zh-CN" altLang="en-US" sz="2800" dirty="0" smtClean="0">
                <a:sym typeface="Wingdings" pitchFamily="2" charset="2"/>
              </a:rPr>
              <a:t>通信（</a:t>
            </a:r>
            <a:r>
              <a:rPr lang="en-US" altLang="zh-CN" sz="2800" dirty="0">
                <a:sym typeface="Wingdings" pitchFamily="2" charset="2"/>
              </a:rPr>
              <a:t>3</a:t>
            </a:r>
            <a:r>
              <a:rPr lang="zh-CN" altLang="en-US" sz="2800" dirty="0">
                <a:sym typeface="Wingdings" pitchFamily="2" charset="2"/>
              </a:rPr>
              <a:t>）共享资源       	（</a:t>
            </a:r>
            <a:r>
              <a:rPr lang="en-US" altLang="zh-CN" sz="2800" dirty="0">
                <a:sym typeface="Wingdings" pitchFamily="2" charset="2"/>
              </a:rPr>
              <a:t>4</a:t>
            </a:r>
            <a:r>
              <a:rPr lang="zh-CN" altLang="en-US" sz="2800" dirty="0">
                <a:sym typeface="Wingdings" pitchFamily="2" charset="2"/>
              </a:rPr>
              <a:t>）提供服务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sym typeface="Wingdings" pitchFamily="2" charset="2"/>
              </a:rPr>
              <a:t>    </a:t>
            </a:r>
            <a:r>
              <a:rPr lang="en-US" altLang="zh-CN" sz="2800" dirty="0">
                <a:sym typeface="Wingdings" pitchFamily="2" charset="2"/>
              </a:rPr>
              <a:t>D</a:t>
            </a:r>
            <a:r>
              <a:rPr lang="zh-CN" altLang="en-US" sz="2800" dirty="0">
                <a:sym typeface="Wingdings" pitchFamily="2" charset="2"/>
              </a:rPr>
              <a:t>：（</a:t>
            </a:r>
            <a:r>
              <a:rPr lang="en-US" altLang="zh-CN" sz="2800" dirty="0">
                <a:sym typeface="Wingdings" pitchFamily="2" charset="2"/>
              </a:rPr>
              <a:t>1</a:t>
            </a:r>
            <a:r>
              <a:rPr lang="zh-CN" altLang="en-US" sz="2800" dirty="0">
                <a:sym typeface="Wingdings" pitchFamily="2" charset="2"/>
              </a:rPr>
              <a:t>）为进程创建</a:t>
            </a:r>
            <a:r>
              <a:rPr lang="en-US" altLang="zh-CN" sz="2800" dirty="0">
                <a:sym typeface="Wingdings" pitchFamily="2" charset="2"/>
              </a:rPr>
              <a:t>PCB</a:t>
            </a:r>
            <a:r>
              <a:rPr lang="zh-CN" altLang="en-US" sz="2800" dirty="0">
                <a:sym typeface="Wingdings" pitchFamily="2" charset="2"/>
              </a:rPr>
              <a:t>（</a:t>
            </a:r>
            <a:r>
              <a:rPr lang="en-US" altLang="zh-CN" sz="2800" dirty="0">
                <a:sym typeface="Wingdings" pitchFamily="2" charset="2"/>
              </a:rPr>
              <a:t>2</a:t>
            </a:r>
            <a:r>
              <a:rPr lang="zh-CN" altLang="en-US" sz="2800" dirty="0">
                <a:sym typeface="Wingdings" pitchFamily="2" charset="2"/>
              </a:rPr>
              <a:t>）为进程分配内存	等资源（</a:t>
            </a:r>
            <a:r>
              <a:rPr lang="en-US" altLang="zh-CN" sz="2800" dirty="0">
                <a:sym typeface="Wingdings" pitchFamily="2" charset="2"/>
              </a:rPr>
              <a:t>3</a:t>
            </a:r>
            <a:r>
              <a:rPr lang="zh-CN" altLang="en-US" sz="2800" dirty="0">
                <a:sym typeface="Wingdings" pitchFamily="2" charset="2"/>
              </a:rPr>
              <a:t>）为进程分配</a:t>
            </a:r>
            <a:r>
              <a:rPr lang="en-US" altLang="zh-CN" sz="2800" dirty="0">
                <a:sym typeface="Wingdings" pitchFamily="2" charset="2"/>
              </a:rPr>
              <a:t>CPU</a:t>
            </a:r>
            <a:r>
              <a:rPr lang="zh-CN" altLang="en-US" sz="2800" dirty="0">
                <a:sym typeface="Wingdings" pitchFamily="2" charset="2"/>
              </a:rPr>
              <a:t>（</a:t>
            </a:r>
            <a:r>
              <a:rPr lang="en-US" altLang="zh-CN" sz="2800" dirty="0">
                <a:sym typeface="Wingdings" pitchFamily="2" charset="2"/>
              </a:rPr>
              <a:t>4</a:t>
            </a:r>
            <a:r>
              <a:rPr lang="zh-CN" altLang="en-US" sz="2800" dirty="0">
                <a:sym typeface="Wingdings" pitchFamily="2" charset="2"/>
              </a:rPr>
              <a:t>）将进程插	入就绪队列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5408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404813"/>
            <a:ext cx="827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8</a:t>
            </a:r>
            <a:r>
              <a:rPr lang="zh-CN" altLang="en-US" sz="2800" b="1"/>
              <a:t>、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26C-BC14-45B6-95F9-28EB1E85AFF2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050A-850C-42C8-A750-491146D86CF3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64705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、在一个单处理机系统中，若有</a:t>
            </a:r>
            <a:r>
              <a:rPr lang="en-US" altLang="zh-CN" sz="2800" dirty="0"/>
              <a:t>5</a:t>
            </a:r>
            <a:r>
              <a:rPr lang="zh-CN" altLang="en-US" sz="2800" dirty="0"/>
              <a:t>个用户进程，且假设当前时刻为用户态，则处于就绪状态的用户进程最多有</a:t>
            </a:r>
            <a:r>
              <a:rPr lang="en-US" altLang="zh-CN" sz="2800" dirty="0"/>
              <a:t>____</a:t>
            </a:r>
            <a:r>
              <a:rPr lang="zh-CN" altLang="en-US" sz="2800" dirty="0"/>
              <a:t>个，最少有</a:t>
            </a:r>
            <a:r>
              <a:rPr lang="en-US" altLang="zh-CN" sz="2800" dirty="0"/>
              <a:t>_____</a:t>
            </a:r>
            <a:r>
              <a:rPr lang="zh-CN" altLang="en-US" sz="2800" dirty="0"/>
              <a:t>个。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10</a:t>
            </a:r>
            <a:r>
              <a:rPr lang="zh-CN" altLang="en-US" sz="2800" dirty="0"/>
              <a:t>、在引入线程的操作系统中，独立调度和分配的基本单位是</a:t>
            </a:r>
            <a:r>
              <a:rPr lang="en-US" altLang="zh-CN" sz="2800" dirty="0"/>
              <a:t>_____</a:t>
            </a:r>
            <a:r>
              <a:rPr lang="zh-CN" altLang="en-US" sz="2800" dirty="0"/>
              <a:t>，资源分配的单位是</a:t>
            </a:r>
            <a:r>
              <a:rPr lang="en-US" altLang="zh-CN" sz="2800" dirty="0"/>
              <a:t>____</a:t>
            </a:r>
            <a:r>
              <a:rPr lang="zh-CN" altLang="en-US" sz="2800" dirty="0"/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11</a:t>
            </a:r>
            <a:r>
              <a:rPr lang="zh-CN" altLang="en-US" sz="2800" dirty="0"/>
              <a:t>、同步机制遵循的基本准则有</a:t>
            </a:r>
            <a:r>
              <a:rPr lang="en-US" altLang="zh-CN" sz="2800" dirty="0"/>
              <a:t>_____</a:t>
            </a:r>
            <a:r>
              <a:rPr lang="zh-CN" altLang="en-US" sz="2800" dirty="0"/>
              <a:t>、 </a:t>
            </a:r>
            <a:r>
              <a:rPr lang="en-US" altLang="zh-CN" sz="2800" dirty="0"/>
              <a:t>_____</a:t>
            </a:r>
            <a:r>
              <a:rPr lang="zh-CN" altLang="en-US" sz="2800" dirty="0"/>
              <a:t>、 </a:t>
            </a:r>
            <a:r>
              <a:rPr lang="en-US" altLang="zh-CN" sz="2800" dirty="0"/>
              <a:t>_____</a:t>
            </a:r>
            <a:r>
              <a:rPr lang="zh-CN" altLang="en-US" sz="2800" dirty="0"/>
              <a:t>、 </a:t>
            </a:r>
            <a:r>
              <a:rPr lang="en-US" altLang="zh-CN" sz="2800" dirty="0"/>
              <a:t>_____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050A-850C-42C8-A750-491146D86CF3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64705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12</a:t>
            </a:r>
            <a:r>
              <a:rPr lang="zh-CN" altLang="en-US" sz="2800" dirty="0"/>
              <a:t>、进程通信的类型有</a:t>
            </a:r>
            <a:r>
              <a:rPr lang="en-US" altLang="zh-CN" sz="2800" dirty="0"/>
              <a:t>_____</a:t>
            </a:r>
            <a:r>
              <a:rPr lang="zh-CN" altLang="en-US" sz="2800" dirty="0"/>
              <a:t>、 </a:t>
            </a:r>
            <a:r>
              <a:rPr lang="en-US" altLang="zh-CN" sz="2800" dirty="0"/>
              <a:t>_____</a:t>
            </a:r>
            <a:r>
              <a:rPr lang="zh-CN" altLang="en-US" sz="2800" dirty="0"/>
              <a:t>、 </a:t>
            </a:r>
            <a:r>
              <a:rPr lang="en-US" altLang="zh-CN" sz="2800" dirty="0"/>
              <a:t>_____</a:t>
            </a:r>
            <a:r>
              <a:rPr lang="zh-CN" altLang="en-US" sz="2800" dirty="0"/>
              <a:t>三类，其中</a:t>
            </a:r>
            <a:r>
              <a:rPr lang="en-US" altLang="zh-CN" sz="2800" dirty="0"/>
              <a:t>_____</a:t>
            </a:r>
            <a:r>
              <a:rPr lang="zh-CN" altLang="en-US" sz="2800" dirty="0"/>
              <a:t>利用共享文件进行通信。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13</a:t>
            </a:r>
            <a:r>
              <a:rPr lang="zh-CN" altLang="en-US" sz="2800" dirty="0"/>
              <a:t>、线程之所以能减少并发执行的开销是因为</a:t>
            </a:r>
            <a:r>
              <a:rPr lang="en-US" altLang="zh-CN" sz="2800" dirty="0"/>
              <a:t>_____</a:t>
            </a:r>
            <a:r>
              <a:rPr lang="zh-CN" altLang="en-US" sz="2800" dirty="0"/>
              <a:t>。</a:t>
            </a:r>
            <a:r>
              <a:rPr lang="zh-CN" altLang="en-US" sz="2800" u="sng" dirty="0"/>
              <a:t>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pPr algn="l"/>
              <a:t>2014年10月9日8时57分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51111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lt"/>
              </a:rPr>
              <a:t>下列关于管道通信的叙述中，正确的是</a:t>
            </a:r>
            <a:endParaRPr lang="en-US" altLang="zh-CN" sz="2800" b="1" dirty="0" smtClean="0">
              <a:latin typeface="+mn-lt"/>
            </a:endParaRPr>
          </a:p>
          <a:p>
            <a:pPr marL="514350" indent="-514350">
              <a:buAutoNum type="alphaUcPeriod"/>
            </a:pPr>
            <a:r>
              <a:rPr lang="zh-CN" altLang="en-US" sz="2800" b="1" dirty="0" smtClean="0">
                <a:latin typeface="+mn-lt"/>
              </a:rPr>
              <a:t>一个管道可实现双向数据传输</a:t>
            </a:r>
            <a:endParaRPr lang="en-US" altLang="zh-CN" sz="2800" b="1" dirty="0" smtClean="0">
              <a:latin typeface="+mn-lt"/>
            </a:endParaRPr>
          </a:p>
          <a:p>
            <a:pPr marL="514350" indent="-514350">
              <a:buAutoNum type="alphaUcPeriod"/>
            </a:pPr>
            <a:r>
              <a:rPr lang="zh-CN" altLang="en-US" sz="2800" b="1" dirty="0" smtClean="0">
                <a:latin typeface="+mn-lt"/>
              </a:rPr>
              <a:t>管道的容量仅手磁盘容量大小限制</a:t>
            </a:r>
            <a:endParaRPr lang="en-US" altLang="zh-CN" sz="2800" b="1" dirty="0" smtClean="0">
              <a:latin typeface="+mn-lt"/>
            </a:endParaRPr>
          </a:p>
          <a:p>
            <a:pPr marL="514350" indent="-514350">
              <a:buAutoNum type="alphaUcPeriod"/>
            </a:pPr>
            <a:r>
              <a:rPr lang="zh-CN" altLang="en-US" sz="2800" b="1" dirty="0" smtClean="0">
                <a:latin typeface="+mn-lt"/>
              </a:rPr>
              <a:t>进程对管道进行读写操作都可以被阻塞</a:t>
            </a:r>
            <a:endParaRPr lang="en-US" altLang="zh-CN" sz="2800" b="1" dirty="0" smtClean="0">
              <a:latin typeface="+mn-lt"/>
            </a:endParaRPr>
          </a:p>
          <a:p>
            <a:pPr marL="514350" indent="-514350">
              <a:buAutoNum type="alphaUcPeriod"/>
            </a:pPr>
            <a:r>
              <a:rPr lang="zh-CN" altLang="en-US" sz="2800" b="1" dirty="0" smtClean="0">
                <a:latin typeface="+mn-lt"/>
              </a:rPr>
              <a:t>一</a:t>
            </a:r>
            <a:r>
              <a:rPr lang="zh-CN" altLang="en-US" sz="2800" b="1" dirty="0">
                <a:latin typeface="+mn-lt"/>
              </a:rPr>
              <a:t>个管道只能有一个读写进程或一个写进程对其操作</a:t>
            </a:r>
            <a:endParaRPr lang="zh-CN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762763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536" y="6381328"/>
            <a:ext cx="2952328" cy="360040"/>
          </a:xfrm>
        </p:spPr>
        <p:txBody>
          <a:bodyPr/>
          <a:lstStyle/>
          <a:p>
            <a:pPr algn="l"/>
            <a:fld id="{49DC270D-5954-4914-9AC3-295752D60B2C}" type="datetime8">
              <a:rPr lang="zh-CN" altLang="en-US" smtClean="0"/>
              <a:pPr algn="l"/>
              <a:t>2014年10月9日8时50分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4067944" y="6381328"/>
            <a:ext cx="1152128" cy="360040"/>
          </a:xfrm>
        </p:spPr>
        <p:txBody>
          <a:bodyPr/>
          <a:lstStyle/>
          <a:p>
            <a:fld id="{39693D1D-6776-4FAC-86D7-9A2B1793E493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48680"/>
            <a:ext cx="7772400" cy="1143000"/>
          </a:xfrm>
        </p:spPr>
        <p:txBody>
          <a:bodyPr/>
          <a:lstStyle/>
          <a:p>
            <a:pPr algn="l"/>
            <a:r>
              <a:rPr lang="zh-CN" altLang="en-US" sz="2800" b="1" dirty="0"/>
              <a:t>一、操作系统概念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2816"/>
            <a:ext cx="8568952" cy="4114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（一）</a:t>
            </a:r>
            <a:r>
              <a:rPr lang="zh-CN" altLang="en-US" sz="2800" dirty="0">
                <a:latin typeface="Arial"/>
              </a:rPr>
              <a:t> </a:t>
            </a:r>
            <a:r>
              <a:rPr lang="zh-CN" altLang="en-US" sz="2800" dirty="0"/>
              <a:t> 操作系统的概念、特征、功能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（二）</a:t>
            </a:r>
            <a:r>
              <a:rPr lang="zh-CN" altLang="en-US" sz="2800" dirty="0">
                <a:latin typeface="Arial"/>
              </a:rPr>
              <a:t> </a:t>
            </a:r>
            <a:r>
              <a:rPr lang="zh-CN" altLang="en-US" sz="2800" dirty="0"/>
              <a:t> 操作系统的发展与</a:t>
            </a:r>
            <a:r>
              <a:rPr lang="zh-CN" altLang="en-US" sz="2800" dirty="0" smtClean="0"/>
              <a:t>分类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（三）</a:t>
            </a:r>
            <a:r>
              <a:rPr lang="zh-CN" altLang="en-US" sz="2800" dirty="0" smtClean="0">
                <a:latin typeface="Arial"/>
              </a:rPr>
              <a:t> </a:t>
            </a:r>
            <a:r>
              <a:rPr lang="zh-CN" altLang="en-US" sz="2800" dirty="0" smtClean="0"/>
              <a:t> 操作系统的结构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dirty="0" smtClean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04664"/>
            <a:ext cx="35433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1085-9B9F-47CF-BDC1-775D927E8347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764704"/>
            <a:ext cx="8301608" cy="58324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简答题：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、比较进程和程序的区别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  结构、动态静态、并发、调度、对应关系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、某系统的进程状态转换图如图所示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）说明引起各种状态转换的典型事件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）分析下述状态转换是否可立即引起其它的状态转换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</a:p>
          <a:p>
            <a:pPr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99BD-AF1B-4217-B4D5-C6A16DC92C4E}" type="datetime8">
              <a:rPr lang="zh-CN" altLang="en-US" smtClean="0"/>
              <a:pPr/>
              <a:t>2014年10月9日8时50分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476672"/>
            <a:ext cx="8517632" cy="52578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两点间是一段东西向的单行车道，现要设计一个自动管理系统，管理规则如下：当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之间有车辆在行使时同方向的车可以同时驶入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段，但另一方向的车必须在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段外等待；当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之间无有车辆行使时，到达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点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的车辆可以进入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段，但不能从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点或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点同时驶入，当某方向在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段行使的车辆驶出了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段且暂时无车辆进入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段时，应让另一方向等待的车辆进入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段行驶。请用信号量为工具对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段实现正确管理以保证行使安全。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pPr algn="l"/>
              <a:t>2014年10月9日9时5分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67544" y="797511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2、</a:t>
            </a:r>
            <a:r>
              <a:rPr lang="zh-CN" altLang="en-US" sz="2800" b="1" dirty="0" smtClean="0"/>
              <a:t>系统</a:t>
            </a:r>
            <a:r>
              <a:rPr lang="zh-CN" altLang="en-US" sz="2800" b="1" dirty="0"/>
              <a:t>中有多个生产者进程和消费者进程，共享用一个可以存</a:t>
            </a:r>
            <a:r>
              <a:rPr lang="en-US" altLang="zh-CN" sz="2800" b="1" dirty="0"/>
              <a:t>1000</a:t>
            </a:r>
            <a:r>
              <a:rPr lang="zh-CN" altLang="en-US" sz="2800" b="1" dirty="0"/>
              <a:t>个产品的缓冲区（初始为空），当缓冲区为未满时，生产者进程可以放入一件其生产的产品，否则等待；当缓冲区为未空时，消费者进程可以取走一件产品，否则等待。要求一个消费者进程从缓冲区连续取出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件产品后，其他消费者进程才可以取产品，请用信号量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wait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signed</a:t>
            </a:r>
            <a:r>
              <a:rPr lang="zh-CN" altLang="en-US" sz="2800" b="1" dirty="0"/>
              <a:t>）操作实现进程间的互斥和同步，要求写出完整的过程；并指出所用信号量的含义和初值</a:t>
            </a:r>
          </a:p>
        </p:txBody>
      </p:sp>
    </p:spTree>
    <p:extLst>
      <p:ext uri="{BB962C8B-B14F-4D97-AF65-F5344CB8AC3E}">
        <p14:creationId xmlns:p14="http://schemas.microsoft.com/office/powerpoint/2010/main" val="980195180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5648-5713-481F-8D9D-19A2F5581680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765175"/>
            <a:ext cx="8424862" cy="5616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/>
              <a:t>ab</a:t>
            </a:r>
            <a:r>
              <a:rPr lang="zh-CN" altLang="en-US" sz="1400"/>
              <a:t>用于记录从</a:t>
            </a:r>
            <a:r>
              <a:rPr lang="en-US" altLang="zh-CN" sz="1400"/>
              <a:t>a</a:t>
            </a:r>
            <a:r>
              <a:rPr lang="zh-CN" altLang="en-US" sz="1400"/>
              <a:t>到</a:t>
            </a:r>
            <a:r>
              <a:rPr lang="en-US" altLang="zh-CN" sz="1400"/>
              <a:t>b</a:t>
            </a:r>
            <a:r>
              <a:rPr lang="zh-CN" altLang="en-US" sz="1400"/>
              <a:t>行使的车辆数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ba</a:t>
            </a:r>
            <a:r>
              <a:rPr lang="zh-CN" altLang="en-US" sz="1400"/>
              <a:t>用于记录从</a:t>
            </a:r>
            <a:r>
              <a:rPr lang="en-US" altLang="zh-CN" sz="1400"/>
              <a:t>b</a:t>
            </a:r>
            <a:r>
              <a:rPr lang="zh-CN" altLang="en-US" sz="1400"/>
              <a:t>到</a:t>
            </a:r>
            <a:r>
              <a:rPr lang="en-US" altLang="zh-CN" sz="1400"/>
              <a:t>a</a:t>
            </a:r>
            <a:r>
              <a:rPr lang="zh-CN" altLang="en-US" sz="1400"/>
              <a:t>行使的车辆数</a:t>
            </a:r>
          </a:p>
          <a:p>
            <a:pPr>
              <a:lnSpc>
                <a:spcPct val="80000"/>
              </a:lnSpc>
            </a:pPr>
            <a:r>
              <a:rPr lang="zh-CN" altLang="en-US" sz="1400"/>
              <a:t>信号量</a:t>
            </a:r>
            <a:r>
              <a:rPr lang="en-US" altLang="zh-CN" sz="1400"/>
              <a:t>S1</a:t>
            </a:r>
            <a:r>
              <a:rPr lang="zh-CN" altLang="en-US" sz="1400"/>
              <a:t>，</a:t>
            </a:r>
            <a:r>
              <a:rPr lang="en-US" altLang="zh-CN" sz="1400"/>
              <a:t>S2</a:t>
            </a:r>
            <a:r>
              <a:rPr lang="zh-CN" altLang="en-US" sz="1400"/>
              <a:t>，</a:t>
            </a:r>
            <a:r>
              <a:rPr lang="en-US" altLang="zh-CN" sz="1400"/>
              <a:t>Sab</a:t>
            </a:r>
            <a:r>
              <a:rPr lang="zh-CN" altLang="en-US" sz="1400"/>
              <a:t>分别用于互斥访问</a:t>
            </a:r>
            <a:r>
              <a:rPr lang="en-US" altLang="zh-CN" sz="1400"/>
              <a:t>ab</a:t>
            </a:r>
            <a:r>
              <a:rPr lang="zh-CN" altLang="en-US" sz="1400"/>
              <a:t>，</a:t>
            </a:r>
            <a:r>
              <a:rPr lang="en-US" altLang="zh-CN" sz="1400"/>
              <a:t>ba</a:t>
            </a:r>
            <a:r>
              <a:rPr lang="zh-CN" altLang="en-US" sz="1400"/>
              <a:t>以及保证</a:t>
            </a:r>
            <a:r>
              <a:rPr lang="en-US" altLang="zh-CN" sz="1400"/>
              <a:t>a</a:t>
            </a:r>
            <a:r>
              <a:rPr lang="zh-CN" altLang="en-US" sz="1400"/>
              <a:t>，</a:t>
            </a:r>
            <a:r>
              <a:rPr lang="en-US" altLang="zh-CN" sz="1400"/>
              <a:t>b</a:t>
            </a:r>
            <a:r>
              <a:rPr lang="zh-CN" altLang="en-US" sz="1400"/>
              <a:t>点的车辆互斥的进入</a:t>
            </a:r>
            <a:r>
              <a:rPr lang="en-US" altLang="zh-CN" sz="1400"/>
              <a:t>ab</a:t>
            </a:r>
            <a:r>
              <a:rPr lang="zh-CN" altLang="en-US" sz="1400"/>
              <a:t>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Semaphore S1=1,S2=1,Sab=1;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Int ab=ba=0;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Void Pab()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while(1)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  wait(S1);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  if (ab==0)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	wait(Sab);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   ab=ab+1;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         signal(S1)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   </a:t>
            </a:r>
            <a:r>
              <a:rPr lang="zh-CN" altLang="en-US" sz="1400"/>
              <a:t>车辆从</a:t>
            </a:r>
            <a:r>
              <a:rPr lang="en-US" altLang="zh-CN" sz="1400"/>
              <a:t>a</a:t>
            </a:r>
            <a:r>
              <a:rPr lang="zh-CN" altLang="en-US" sz="1400"/>
              <a:t>点驶向</a:t>
            </a:r>
            <a:r>
              <a:rPr lang="en-US" altLang="zh-CN" sz="1400"/>
              <a:t>b</a:t>
            </a:r>
            <a:r>
              <a:rPr lang="zh-CN" altLang="en-US" sz="1400"/>
              <a:t>点；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/>
              <a:t>          </a:t>
            </a:r>
            <a:r>
              <a:rPr lang="en-US" altLang="zh-CN" sz="1400"/>
              <a:t>wait</a:t>
            </a:r>
            <a:r>
              <a:rPr lang="zh-CN" altLang="en-US" sz="1400"/>
              <a:t>（</a:t>
            </a:r>
            <a:r>
              <a:rPr lang="en-US" altLang="zh-CN" sz="1400"/>
              <a:t>S1</a:t>
            </a:r>
            <a:r>
              <a:rPr lang="zh-CN" altLang="en-US" sz="1400"/>
              <a:t>）；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/>
              <a:t>	   </a:t>
            </a:r>
            <a:r>
              <a:rPr lang="en-US" altLang="zh-CN" sz="1400"/>
              <a:t>ab</a:t>
            </a:r>
            <a:r>
              <a:rPr lang="zh-CN" altLang="en-US" sz="1400"/>
              <a:t>＝</a:t>
            </a:r>
            <a:r>
              <a:rPr lang="en-US" altLang="zh-CN" sz="1400"/>
              <a:t>ab </a:t>
            </a:r>
            <a:r>
              <a:rPr lang="zh-CN" altLang="en-US" sz="1400"/>
              <a:t>－</a:t>
            </a:r>
            <a:r>
              <a:rPr lang="en-US" altLang="zh-CN" sz="1400"/>
              <a:t>1</a:t>
            </a:r>
            <a:r>
              <a:rPr lang="zh-CN" altLang="en-US" sz="1400"/>
              <a:t>；</a:t>
            </a:r>
            <a:br>
              <a:rPr lang="zh-CN" altLang="en-US" sz="1400"/>
            </a:br>
            <a:r>
              <a:rPr lang="zh-CN" altLang="en-US" sz="1400"/>
              <a:t>   </a:t>
            </a:r>
            <a:r>
              <a:rPr lang="en-US" altLang="zh-CN" sz="1400"/>
              <a:t>if </a:t>
            </a:r>
            <a:r>
              <a:rPr lang="zh-CN" altLang="en-US" sz="1400"/>
              <a:t>（</a:t>
            </a:r>
            <a:r>
              <a:rPr lang="en-US" altLang="zh-CN" sz="1400"/>
              <a:t>ab</a:t>
            </a:r>
            <a:r>
              <a:rPr lang="zh-CN" altLang="en-US" sz="1400"/>
              <a:t>＝</a:t>
            </a:r>
            <a:r>
              <a:rPr lang="en-US" altLang="zh-CN" sz="1400"/>
              <a:t>0</a:t>
            </a:r>
            <a:r>
              <a:rPr lang="zh-CN" altLang="en-US" sz="1400"/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/>
              <a:t>		</a:t>
            </a:r>
            <a:r>
              <a:rPr lang="en-US" altLang="zh-CN" sz="1400"/>
              <a:t>signal(Sab);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          signal(S1)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Void Pba()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/>
              <a:t>{…………..}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B0AB3A5-2028-4F87-9AA4-39FA8A8974BE}" type="datetime8">
              <a:rPr lang="zh-CN" altLang="en-US" smtClean="0"/>
              <a:pPr algn="l"/>
              <a:t>2014年10月9日8时50分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48680"/>
            <a:ext cx="8424936" cy="532913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、操作系统是一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种（ ）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应用软件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B.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系统软件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C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软件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工具软件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、操作系统的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（ 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管理部分负责对进程进行调度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存储器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B.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设备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C.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文件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D.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处理机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、（）要保证系统有较高的吞吐能力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A.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批处理系统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B.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分时系统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 C.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网络操作系统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D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分布式操作系统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B0AB3A5-2028-4F87-9AA4-39FA8A8974BE}" type="datetime8">
              <a:rPr lang="zh-CN" altLang="en-US" smtClean="0"/>
              <a:pPr algn="l"/>
              <a:t>2014年10月9日8时50分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692150"/>
            <a:ext cx="8424936" cy="53291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、操作系统的基本类型主要有（）</a:t>
            </a:r>
          </a:p>
          <a:p>
            <a:pPr>
              <a:buFontTx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A.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批处理系统，分时系统和多任务系统</a:t>
            </a:r>
          </a:p>
          <a:p>
            <a:pPr>
              <a:buFontTx/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B.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单用户系统、多用户系统和批处理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系统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        C. </a:t>
            </a:r>
            <a:r>
              <a:rPr lang="zh-CN" altLang="en-US" sz="2800" dirty="0" smtClean="0"/>
              <a:t>批处理系统、分时系统和实时系统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        </a:t>
            </a:r>
            <a:r>
              <a:rPr lang="en-US" altLang="zh-CN" sz="2800" dirty="0" smtClean="0"/>
              <a:t>D. </a:t>
            </a:r>
            <a:r>
              <a:rPr lang="zh-CN" altLang="en-US" sz="2800" dirty="0" smtClean="0"/>
              <a:t>实时系统、分时系统和多用户系统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、分时操作系统通常用（）策略为用户服务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        </a:t>
            </a:r>
            <a:r>
              <a:rPr lang="en-US" altLang="zh-CN" sz="2800" dirty="0" smtClean="0"/>
              <a:t>A. </a:t>
            </a:r>
            <a:r>
              <a:rPr lang="zh-CN" altLang="en-US" sz="2800" dirty="0" smtClean="0"/>
              <a:t>时间片加权分配 </a:t>
            </a:r>
            <a:r>
              <a:rPr lang="en-US" altLang="zh-CN" sz="2800" dirty="0" smtClean="0"/>
              <a:t>B. </a:t>
            </a:r>
            <a:r>
              <a:rPr lang="zh-CN" altLang="en-US" sz="2800" dirty="0" smtClean="0"/>
              <a:t>段作业优先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        </a:t>
            </a:r>
            <a:r>
              <a:rPr lang="en-US" altLang="zh-CN" sz="2800" dirty="0" smtClean="0"/>
              <a:t>C. </a:t>
            </a:r>
            <a:r>
              <a:rPr lang="zh-CN" altLang="en-US" sz="2800" dirty="0" smtClean="0"/>
              <a:t>时间片轮转 </a:t>
            </a:r>
            <a:r>
              <a:rPr lang="en-US" altLang="zh-CN" sz="2800" dirty="0" smtClean="0"/>
              <a:t>D. </a:t>
            </a:r>
            <a:r>
              <a:rPr lang="zh-CN" altLang="en-US" sz="2800" dirty="0" smtClean="0"/>
              <a:t>可靠性和灵活性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02C4-5C4E-43D9-A21C-6B60197010B9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36613"/>
            <a:ext cx="8280920" cy="62642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6</a:t>
            </a:r>
            <a:r>
              <a:rPr lang="zh-CN" altLang="en-US" sz="2800" dirty="0"/>
              <a:t>、若把操作系统看作计算机资源的管理者，下列的</a:t>
            </a:r>
            <a:r>
              <a:rPr lang="zh-CN" altLang="en-US" sz="2800" dirty="0" smtClean="0"/>
              <a:t>（  ）</a:t>
            </a:r>
            <a:r>
              <a:rPr lang="zh-CN" altLang="en-US" sz="2800" dirty="0"/>
              <a:t>不属于操作系统所管理的资源。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A. </a:t>
            </a:r>
            <a:r>
              <a:rPr lang="zh-CN" altLang="en-US" sz="2800" dirty="0"/>
              <a:t>磁盘   </a:t>
            </a:r>
            <a:r>
              <a:rPr lang="en-US" altLang="zh-CN" sz="2800" dirty="0"/>
              <a:t>B. </a:t>
            </a:r>
            <a:r>
              <a:rPr lang="zh-CN" altLang="en-US" sz="2800" dirty="0"/>
              <a:t>内存   </a:t>
            </a:r>
            <a:r>
              <a:rPr lang="en-US" altLang="zh-CN" sz="2800" dirty="0"/>
              <a:t>C. CPU   D. </a:t>
            </a:r>
            <a:r>
              <a:rPr lang="zh-CN" altLang="en-US" sz="2800" dirty="0"/>
              <a:t>中断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、下列操作系统的各个功能组成部分中</a:t>
            </a:r>
            <a:r>
              <a:rPr lang="zh-CN" altLang="en-US" sz="2800" dirty="0" smtClean="0"/>
              <a:t>，（）</a:t>
            </a:r>
            <a:r>
              <a:rPr lang="zh-CN" altLang="en-US" sz="2800" dirty="0"/>
              <a:t>不需要硬件支持。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A. </a:t>
            </a:r>
            <a:r>
              <a:rPr lang="zh-CN" altLang="en-US" sz="2800" dirty="0"/>
              <a:t>进程调度 </a:t>
            </a:r>
            <a:r>
              <a:rPr lang="en-US" altLang="zh-CN" sz="2800" dirty="0"/>
              <a:t>B. </a:t>
            </a:r>
            <a:r>
              <a:rPr lang="zh-CN" altLang="en-US" sz="2800" dirty="0"/>
              <a:t>时钟管理 </a:t>
            </a:r>
            <a:r>
              <a:rPr lang="en-US" altLang="zh-CN" sz="2800" dirty="0"/>
              <a:t>C. </a:t>
            </a:r>
            <a:r>
              <a:rPr lang="zh-CN" altLang="en-US" sz="2800" dirty="0"/>
              <a:t>地址映射 </a:t>
            </a:r>
            <a:r>
              <a:rPr lang="en-US" altLang="zh-CN" sz="2800" dirty="0"/>
              <a:t>D. </a:t>
            </a:r>
            <a:r>
              <a:rPr lang="zh-CN" altLang="en-US" sz="2800" dirty="0"/>
              <a:t>中断系统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40B-DF35-4094-B55F-94859004A208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713"/>
            <a:ext cx="8568952" cy="547258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、用户在程序设计过程中，可通过（）获得操作系统的服务。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 </a:t>
            </a:r>
            <a:r>
              <a:rPr lang="zh-CN" altLang="en-US" sz="2800" dirty="0"/>
              <a:t>库函数 </a:t>
            </a:r>
            <a:r>
              <a:rPr lang="en-US" altLang="zh-CN" sz="2800" dirty="0" smtClean="0"/>
              <a:t>B </a:t>
            </a:r>
            <a:r>
              <a:rPr lang="zh-CN" altLang="en-US" sz="2800" dirty="0" smtClean="0"/>
              <a:t>键盘</a:t>
            </a:r>
            <a:r>
              <a:rPr lang="zh-CN" altLang="en-US" sz="2800" dirty="0"/>
              <a:t>命令 </a:t>
            </a:r>
            <a:r>
              <a:rPr lang="en-US" altLang="zh-CN" sz="2800" dirty="0" smtClean="0"/>
              <a:t>C </a:t>
            </a:r>
            <a:r>
              <a:rPr lang="zh-CN" altLang="en-US" sz="2800" dirty="0" smtClean="0"/>
              <a:t>系统</a:t>
            </a:r>
            <a:r>
              <a:rPr lang="zh-CN" altLang="en-US" sz="2800" dirty="0"/>
              <a:t>调用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内部</a:t>
            </a:r>
            <a:r>
              <a:rPr lang="zh-CN" altLang="en-US" sz="2800" dirty="0"/>
              <a:t>命令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、推动批处理系统形成和发展的主要动力是（）推动分时系统发展的主要动力是（）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 smtClean="0"/>
              <a:t>A </a:t>
            </a:r>
            <a:r>
              <a:rPr lang="zh-CN" altLang="en-US" sz="2800" dirty="0" smtClean="0"/>
              <a:t>提高</a:t>
            </a:r>
            <a:r>
              <a:rPr lang="zh-CN" altLang="en-US" sz="2800" dirty="0"/>
              <a:t>计算机系统的功能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B </a:t>
            </a:r>
            <a:r>
              <a:rPr lang="zh-CN" altLang="en-US" sz="2800" dirty="0" smtClean="0"/>
              <a:t>提高</a:t>
            </a:r>
            <a:r>
              <a:rPr lang="zh-CN" altLang="en-US" sz="2800" dirty="0"/>
              <a:t>系统资源利用率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C</a:t>
            </a:r>
            <a:r>
              <a:rPr lang="zh-CN" altLang="en-US" sz="2800" dirty="0"/>
              <a:t>方便用户 </a:t>
            </a:r>
            <a:r>
              <a:rPr lang="en-US" altLang="zh-CN" sz="2800" dirty="0"/>
              <a:t>D </a:t>
            </a:r>
            <a:r>
              <a:rPr lang="zh-CN" altLang="en-US" sz="2800" dirty="0"/>
              <a:t>提高系统的运行速度</a:t>
            </a:r>
          </a:p>
          <a:p>
            <a:pPr>
              <a:buFontTx/>
              <a:buNone/>
            </a:pPr>
            <a:endParaRPr lang="zh-CN" altLang="en-US" sz="2800" dirty="0"/>
          </a:p>
          <a:p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40B-DF35-4094-B55F-94859004A208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980729"/>
            <a:ext cx="8568952" cy="468052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10</a:t>
            </a:r>
            <a:r>
              <a:rPr lang="zh-CN" altLang="en-US" sz="2800" dirty="0"/>
              <a:t>、在多道批处理系统中，为了充分利用各种资源，系统总是优先选择（）多个作业投入运行；为了提高吞吐量，系统总是想方设法缩短用户作业的（）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 </a:t>
            </a:r>
            <a:r>
              <a:rPr lang="zh-CN" altLang="en-US" sz="2800" dirty="0"/>
              <a:t>计算量大</a:t>
            </a:r>
            <a:r>
              <a:rPr lang="zh-CN" altLang="en-US" sz="2800" dirty="0" smtClean="0"/>
              <a:t>的  </a:t>
            </a:r>
            <a:r>
              <a:rPr lang="en-US" altLang="zh-CN" sz="2800" dirty="0"/>
              <a:t>B </a:t>
            </a:r>
            <a:r>
              <a:rPr lang="zh-CN" altLang="en-US" sz="2800" dirty="0"/>
              <a:t>计算和</a:t>
            </a:r>
            <a:r>
              <a:rPr lang="en-US" altLang="zh-CN" sz="2800" dirty="0"/>
              <a:t>I/O</a:t>
            </a:r>
            <a:r>
              <a:rPr lang="zh-CN" altLang="en-US" sz="2800" dirty="0" smtClean="0"/>
              <a:t>均衡的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C </a:t>
            </a:r>
            <a:r>
              <a:rPr lang="zh-CN" altLang="en-US" sz="2800" dirty="0" smtClean="0"/>
              <a:t>运行时间      </a:t>
            </a:r>
            <a:r>
              <a:rPr lang="en-US" altLang="zh-CN" sz="2800" dirty="0" smtClean="0"/>
              <a:t>D </a:t>
            </a:r>
            <a:r>
              <a:rPr lang="zh-CN" altLang="en-US" sz="2800" dirty="0" smtClean="0"/>
              <a:t>周转时间</a:t>
            </a:r>
            <a:endParaRPr lang="zh-CN" altLang="en-US" sz="2800" dirty="0"/>
          </a:p>
          <a:p>
            <a:pPr>
              <a:buFontTx/>
              <a:buNone/>
            </a:pPr>
            <a:endParaRPr lang="zh-CN" altLang="en-US" sz="2800" dirty="0"/>
          </a:p>
          <a:p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11</a:t>
            </a:r>
            <a:r>
              <a:rPr lang="zh-CN" altLang="en-US" sz="2800" dirty="0"/>
              <a:t>、从下面关于并发性的论述中，选择一条正确的论述。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 </a:t>
            </a:r>
            <a:r>
              <a:rPr lang="zh-CN" altLang="en-US" sz="2800" dirty="0"/>
              <a:t>并发性是指若干事件在同一时刻发生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B </a:t>
            </a:r>
            <a:r>
              <a:rPr lang="zh-CN" altLang="en-US" sz="2800" dirty="0"/>
              <a:t>并发性是指若干事件在不同时刻发生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C </a:t>
            </a:r>
            <a:r>
              <a:rPr lang="zh-CN" altLang="en-US" sz="2800" dirty="0"/>
              <a:t>并发性是指若干事件在同一时间间隔内发生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D </a:t>
            </a:r>
            <a:r>
              <a:rPr lang="zh-CN" altLang="en-US" sz="2800" dirty="0"/>
              <a:t>并发性是指若干事件在不同时间间隔内发生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pPr/>
              <a:t>2014年10月9日8时50分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/>
              <a:t>12</a:t>
            </a:r>
            <a:r>
              <a:rPr lang="zh-CN" altLang="en-US" sz="2800" dirty="0"/>
              <a:t>、采用（）结构时，将</a:t>
            </a:r>
            <a:r>
              <a:rPr lang="en-US" altLang="zh-CN" sz="2800" dirty="0"/>
              <a:t>OS</a:t>
            </a:r>
            <a:r>
              <a:rPr lang="zh-CN" altLang="en-US" sz="2800" dirty="0"/>
              <a:t>分成用于实现</a:t>
            </a:r>
            <a:r>
              <a:rPr lang="en-US" altLang="zh-CN" sz="2800" dirty="0"/>
              <a:t>OS</a:t>
            </a:r>
            <a:r>
              <a:rPr lang="zh-CN" altLang="en-US" sz="2800" dirty="0"/>
              <a:t>最基本功能的内核和提供各种服务的服务器两个部分；通常，下列模块中必须包含在操作系统内核中的是（）模块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 </a:t>
            </a:r>
            <a:r>
              <a:rPr lang="zh-CN" altLang="en-US" sz="2800" dirty="0"/>
              <a:t>模块化 </a:t>
            </a:r>
            <a:r>
              <a:rPr lang="en-US" altLang="zh-CN" sz="2800" dirty="0"/>
              <a:t>B </a:t>
            </a:r>
            <a:r>
              <a:rPr lang="zh-CN" altLang="en-US" sz="2800" dirty="0"/>
              <a:t>层次式 </a:t>
            </a:r>
            <a:r>
              <a:rPr lang="en-US" altLang="zh-CN" sz="2800" dirty="0"/>
              <a:t>C </a:t>
            </a:r>
            <a:r>
              <a:rPr lang="zh-CN" altLang="en-US" sz="2800" dirty="0"/>
              <a:t>微内核 </a:t>
            </a:r>
            <a:r>
              <a:rPr lang="en-US" altLang="zh-CN" sz="2800" dirty="0"/>
              <a:t>D </a:t>
            </a:r>
            <a:r>
              <a:rPr lang="zh-CN" altLang="en-US" sz="2800" dirty="0"/>
              <a:t>整体式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 </a:t>
            </a:r>
            <a:r>
              <a:rPr lang="zh-CN" altLang="en-US" sz="2800" dirty="0"/>
              <a:t>内存分配 </a:t>
            </a:r>
            <a:r>
              <a:rPr lang="en-US" altLang="zh-CN" sz="2800" dirty="0"/>
              <a:t>B </a:t>
            </a:r>
            <a:r>
              <a:rPr lang="zh-CN" altLang="en-US" sz="2800" dirty="0"/>
              <a:t>中断处理 </a:t>
            </a:r>
            <a:r>
              <a:rPr lang="en-US" altLang="zh-CN" sz="2800" dirty="0"/>
              <a:t>C </a:t>
            </a:r>
            <a:r>
              <a:rPr lang="zh-CN" altLang="en-US" sz="2800" dirty="0"/>
              <a:t>文件处理  </a:t>
            </a:r>
            <a:r>
              <a:rPr lang="en-US" altLang="zh-CN" sz="2800" dirty="0"/>
              <a:t>D </a:t>
            </a:r>
            <a:r>
              <a:rPr lang="zh-CN" altLang="en-US" sz="2800" dirty="0"/>
              <a:t>命令处理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33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1408</Words>
  <Application>Microsoft Office PowerPoint</Application>
  <PresentationFormat>全屏显示(4:3)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第7讲 </vt:lpstr>
      <vt:lpstr>一、操作系统概念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二、进程管理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一、操作系统概念</dc:title>
  <dc:creator>line</dc:creator>
  <cp:lastModifiedBy>wx</cp:lastModifiedBy>
  <cp:revision>66</cp:revision>
  <dcterms:created xsi:type="dcterms:W3CDTF">2008-09-25T05:38:39Z</dcterms:created>
  <dcterms:modified xsi:type="dcterms:W3CDTF">2014-10-09T01:06:50Z</dcterms:modified>
</cp:coreProperties>
</file>