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9" r:id="rId3"/>
    <p:sldId id="262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9" r:id="rId31"/>
    <p:sldId id="290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7" autoAdjust="0"/>
    <p:restoredTop sz="93833" autoAdjust="0"/>
  </p:normalViewPr>
  <p:slideViewPr>
    <p:cSldViewPr>
      <p:cViewPr>
        <p:scale>
          <a:sx n="100" d="100"/>
          <a:sy n="100" d="100"/>
        </p:scale>
        <p:origin x="-1944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34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32085-39C4-4D72-A10E-FF16FF987031}" type="datetimeFigureOut">
              <a:rPr lang="zh-CN" altLang="en-US" smtClean="0"/>
              <a:pPr/>
              <a:t>2014/10/13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8C39E-73C8-4A1F-81CA-66DC4A8B00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019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AA2D9-0245-4213-A546-AFF980BE33C8}" type="datetimeFigureOut">
              <a:rPr lang="zh-CN" altLang="en-US" smtClean="0"/>
              <a:pPr/>
              <a:t>2014/10/13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C97FA-DC5D-4BAC-9F14-F824A46E9B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112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C97FA-DC5D-4BAC-9F14-F824A46E9B8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9E859DE-EE20-4012-B7AC-0EEDA4CD0340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B023-E095-4008-8B8B-C9515585DFD8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9371-AC99-4734-B9DB-17B2CEA54C21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561C-A039-4877-AA4A-6908B08AB3AF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4392" y="1997224"/>
            <a:ext cx="6858000" cy="1066800"/>
          </a:xfrm>
        </p:spPr>
        <p:txBody>
          <a:bodyPr anchor="t" anchorCtr="0">
            <a:noAutofit/>
          </a:bodyPr>
          <a:lstStyle>
            <a:lvl1pPr algn="ctr">
              <a:buNone/>
              <a:defRPr sz="4800" b="1" cap="none" baseline="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592" y="3292624"/>
            <a:ext cx="67818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600" b="1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EA452A7-2E37-4A25-8902-7B1AF5004E32}" type="datetime8">
              <a:rPr lang="zh-CN" altLang="en-US" smtClean="0"/>
              <a:pPr/>
              <a:t>2014年10月13日10时37分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9592" y="1844824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矩形 7"/>
          <p:cNvSpPr/>
          <p:nvPr/>
        </p:nvSpPr>
        <p:spPr>
          <a:xfrm>
            <a:off x="959024" y="1844824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148064" y="-1905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wavyDbl" baseline="0" dirty="0" smtClean="0">
                <a:uFill>
                  <a:solidFill>
                    <a:srgbClr val="7030A0"/>
                  </a:solidFill>
                </a:uFill>
              </a:rPr>
              <a:t>第三章 处理机调度与死锁</a:t>
            </a:r>
            <a:endParaRPr lang="zh-CN" altLang="en-US" sz="2400" u="wavyDbl" baseline="0" dirty="0">
              <a:uFill>
                <a:solidFill>
                  <a:srgbClr val="7030A0"/>
                </a:solidFill>
              </a:u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34C3-82B1-41DF-A073-2124D8B86C04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BDAD-E713-4E3C-A857-70BD5CA3E3CF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4473-0784-4251-9DBA-96209780E87B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pPr/>
              <a:t>2014年10月13日10时37分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400675"/>
          </a:xfrm>
        </p:spPr>
        <p:txBody>
          <a:bodyPr>
            <a:normAutofit/>
          </a:bodyPr>
          <a:lstStyle>
            <a:lvl1pPr>
              <a:buNone/>
              <a:defRPr sz="2800" b="0"/>
            </a:lvl1pPr>
          </a:lstStyle>
          <a:p>
            <a:pPr lvl="0"/>
            <a:endParaRPr lang="zh-CN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148064" y="-1905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wavyDbl" baseline="0" dirty="0" smtClean="0">
                <a:uFill>
                  <a:solidFill>
                    <a:srgbClr val="7030A0"/>
                  </a:solidFill>
                </a:uFill>
              </a:rPr>
              <a:t>第三章 处理机调度与死锁</a:t>
            </a:r>
            <a:endParaRPr lang="zh-CN" altLang="en-US" sz="2400" u="wavyDbl" baseline="0" dirty="0">
              <a:uFill>
                <a:solidFill>
                  <a:srgbClr val="7030A0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AE79-3114-4469-BD32-6AA9C8C3D722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484784"/>
            <a:ext cx="8229600" cy="4690464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dirty="0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544" y="692696"/>
            <a:ext cx="8229600" cy="533400"/>
          </a:xfrm>
        </p:spPr>
        <p:txBody>
          <a:bodyPr anchor="ctr" anchorCtr="0">
            <a:normAutofit/>
          </a:bodyPr>
          <a:lstStyle>
            <a:lvl1pPr marL="0" indent="0" algn="l">
              <a:buFontTx/>
              <a:buNone/>
              <a:defRPr sz="2800" b="1">
                <a:latin typeface="+mj-ea"/>
                <a:ea typeface="+mj-ea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3559-79D9-4FE9-8E52-79B3B7907A88}" type="datetime8">
              <a:rPr lang="zh-CN" altLang="en-US" smtClean="0"/>
              <a:pPr/>
              <a:t>2014年10月13日10时37分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148064" y="-1905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wavyDbl" baseline="0" dirty="0" smtClean="0">
                <a:uFill>
                  <a:solidFill>
                    <a:srgbClr val="7030A0"/>
                  </a:solidFill>
                </a:uFill>
              </a:rPr>
              <a:t>第三章 处理机调度与死锁</a:t>
            </a:r>
            <a:endParaRPr lang="zh-CN" altLang="en-US" sz="2400" u="wavyDbl" baseline="0" dirty="0">
              <a:uFill>
                <a:solidFill>
                  <a:srgbClr val="7030A0"/>
                </a:solidFill>
              </a:u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666328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9DB4473-0784-4251-9DBA-96209780E87B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148064" y="-1905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wavyDbl" baseline="0" dirty="0" smtClean="0">
                <a:uFill>
                  <a:solidFill>
                    <a:srgbClr val="7030A0"/>
                  </a:solidFill>
                </a:uFill>
              </a:rPr>
              <a:t>第三章 处理机调度与死锁</a:t>
            </a:r>
            <a:endParaRPr lang="zh-CN" altLang="en-US" sz="2400" u="wavyDbl" baseline="0" dirty="0">
              <a:uFill>
                <a:solidFill>
                  <a:srgbClr val="7030A0"/>
                </a:solidFill>
              </a:u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84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3200" b="1" kern="1200">
          <a:solidFill>
            <a:schemeClr val="tx1"/>
          </a:solidFill>
          <a:latin typeface="+mj-ea"/>
          <a:ea typeface="+mj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800" b="1" kern="1200">
          <a:solidFill>
            <a:schemeClr val="tx2"/>
          </a:solidFill>
          <a:latin typeface="+mj-ea"/>
          <a:ea typeface="+mj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800" b="1" kern="1200">
          <a:solidFill>
            <a:schemeClr val="tx1"/>
          </a:solidFill>
          <a:latin typeface="+mj-ea"/>
          <a:ea typeface="+mj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400" b="1" kern="1200">
          <a:solidFill>
            <a:schemeClr val="tx1"/>
          </a:solidFill>
          <a:latin typeface="+mj-ea"/>
          <a:ea typeface="+mj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2000" b="1" kern="1200">
          <a:solidFill>
            <a:schemeClr val="tx1"/>
          </a:solidFill>
          <a:latin typeface="+mj-ea"/>
          <a:ea typeface="+mj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第九讲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处理机调度算法、实时调度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4821-8392-4BC6-ABBD-5DEF8A9ED237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/>
              <a:t>3.3.3</a:t>
            </a:r>
            <a:r>
              <a:rPr lang="zh-CN" altLang="en-US" b="1" dirty="0" smtClean="0"/>
              <a:t>　基于时间片的轮转调度算法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．时间片轮转法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　　</a:t>
            </a:r>
            <a:r>
              <a:rPr lang="en-US" altLang="zh-CN" b="1" dirty="0" smtClean="0"/>
              <a:t>1) </a:t>
            </a:r>
            <a:r>
              <a:rPr lang="zh-CN" altLang="en-US" b="1" dirty="0" smtClean="0"/>
              <a:t>基本原理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63688" y="3645024"/>
            <a:ext cx="1296144" cy="244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51720" y="3140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内存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07704" y="4149080"/>
          <a:ext cx="1080120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</a:tblGrid>
              <a:tr h="231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Process1</a:t>
                      </a:r>
                      <a:endParaRPr lang="zh-CN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839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Process2</a:t>
                      </a:r>
                      <a:endParaRPr lang="zh-CN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839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Process3</a:t>
                      </a:r>
                      <a:endParaRPr lang="zh-CN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839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…..</a:t>
                      </a:r>
                      <a:endParaRPr lang="zh-CN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图文框 7"/>
          <p:cNvSpPr/>
          <p:nvPr/>
        </p:nvSpPr>
        <p:spPr>
          <a:xfrm>
            <a:off x="5436096" y="4149080"/>
            <a:ext cx="1152128" cy="1080120"/>
          </a:xfrm>
          <a:prstGeom prst="frame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CPU</a:t>
            </a: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处理机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987824" y="4653136"/>
            <a:ext cx="216024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1920" y="3429000"/>
            <a:ext cx="4320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时间片轮转调度算法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08104" y="3789040"/>
            <a:ext cx="2133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几</a:t>
            </a:r>
            <a:r>
              <a:rPr lang="en-US" altLang="zh-CN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ms</a:t>
            </a:r>
            <a:r>
              <a:rPr lang="zh-CN" altLang="en-US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到几百</a:t>
            </a:r>
            <a:r>
              <a:rPr lang="en-US" altLang="zh-CN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ms</a:t>
            </a:r>
            <a:endParaRPr lang="zh-CN" altLang="en-US" sz="2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80112" y="350100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宋体" charset="-122"/>
              </a:rPr>
              <a:t>时钟中断请求</a:t>
            </a:r>
            <a:endParaRPr lang="zh-CN" altLang="en-US" dirty="0"/>
          </a:p>
        </p:txBody>
      </p:sp>
      <p:sp>
        <p:nvSpPr>
          <p:cNvPr id="3080" name="AutoShape 8" descr="http://t1.baidu.com/it/u=306723695,1703890924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82" name="Picture 10" descr="http://www.hqew.com/file/tech2/fangan/2010/0201/200812416581988320110518205705686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1556792"/>
            <a:ext cx="1838325" cy="1876425"/>
          </a:xfrm>
          <a:prstGeom prst="rect">
            <a:avLst/>
          </a:prstGeom>
          <a:noFill/>
        </p:spPr>
      </p:pic>
      <p:pic>
        <p:nvPicPr>
          <p:cNvPr id="3084" name="Picture 12" descr="http://g.hiphotos.baidu.com/baike/pic/item/5243fbf2b2119313c61f252a65380cd790238dc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772816"/>
            <a:ext cx="2017728" cy="1512168"/>
          </a:xfrm>
          <a:prstGeom prst="rect">
            <a:avLst/>
          </a:prstGeom>
          <a:noFill/>
        </p:spPr>
      </p:pic>
      <p:cxnSp>
        <p:nvCxnSpPr>
          <p:cNvPr id="25" name="直接箭头连接符 24"/>
          <p:cNvCxnSpPr/>
          <p:nvPr/>
        </p:nvCxnSpPr>
        <p:spPr>
          <a:xfrm>
            <a:off x="5508104" y="3284984"/>
            <a:ext cx="216024" cy="1152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23528" y="692150"/>
            <a:ext cx="8496943" cy="5400675"/>
          </a:xfrm>
        </p:spPr>
        <p:txBody>
          <a:bodyPr>
            <a:normAutofit fontScale="92500" lnSpcReduction="10000"/>
          </a:bodyPr>
          <a:lstStyle/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/>
              <a:t>2) </a:t>
            </a:r>
            <a:r>
              <a:rPr lang="zh-CN" altLang="en-US" b="1" dirty="0" smtClean="0"/>
              <a:t>时间片大小的确定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　　在时间片轮转算法中，时间片的大小对系统性能有很大的影响，如选择很小的时间片将有利于短作业，因为它能较快地完成，但会频繁地发生中断、进程上下文的切换，从而增加系统的开销；反之，如选择太长的时间片，使得每个进程都能在一个时间片内完成，时间片轮转算法便退化为</a:t>
            </a:r>
            <a:r>
              <a:rPr lang="en-US" altLang="zh-CN" b="1" dirty="0" smtClean="0"/>
              <a:t>FCFS</a:t>
            </a:r>
            <a:r>
              <a:rPr lang="zh-CN" altLang="en-US" b="1" dirty="0" smtClean="0"/>
              <a:t>算法，无法满足交互式用户的需求。一个较为可取的大小是，时间片略大于一次典型的交互所需要的时间。这样可使大多数进程在一个时间片内完成。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539552" y="1124744"/>
          <a:ext cx="8458200" cy="511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r:id="rId3" imgW="4001156" imgH="2416896" progId="">
                  <p:embed/>
                </p:oleObj>
              </mc:Choice>
              <mc:Fallback>
                <p:oleObj r:id="rId3" imgW="4001156" imgH="241689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124744"/>
                        <a:ext cx="8458200" cy="511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95536" y="548680"/>
            <a:ext cx="46987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+mj-ea"/>
                <a:ea typeface="+mj-ea"/>
              </a:rPr>
              <a:t>q=1</a:t>
            </a:r>
            <a:r>
              <a:rPr lang="zh-CN" altLang="en-US" sz="2800" b="1" dirty="0">
                <a:latin typeface="+mj-ea"/>
                <a:ea typeface="+mj-ea"/>
              </a:rPr>
              <a:t>和</a:t>
            </a:r>
            <a:r>
              <a:rPr lang="en-US" altLang="zh-CN" sz="2800" b="1" dirty="0">
                <a:latin typeface="+mj-ea"/>
                <a:ea typeface="+mj-ea"/>
              </a:rPr>
              <a:t>q=4</a:t>
            </a:r>
            <a:r>
              <a:rPr lang="zh-CN" altLang="en-US" sz="2800" b="1" dirty="0">
                <a:latin typeface="+mj-ea"/>
                <a:ea typeface="+mj-ea"/>
              </a:rPr>
              <a:t>时的进程运行情况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0" y="2348880"/>
          <a:ext cx="9144000" cy="347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Document" r:id="rId3" imgW="5410800" imgH="2057400" progId="Word.Document.8">
                  <p:embed/>
                </p:oleObj>
              </mc:Choice>
              <mc:Fallback>
                <p:oleObj name="Document" r:id="rId3" imgW="5410800" imgH="20574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48880"/>
                        <a:ext cx="9144000" cy="347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39552" y="1340768"/>
            <a:ext cx="4673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+mj-ea"/>
                <a:ea typeface="+mj-ea"/>
              </a:rPr>
              <a:t>q=1</a:t>
            </a:r>
            <a:r>
              <a:rPr lang="zh-CN" altLang="en-US" sz="2800" b="1" dirty="0" smtClean="0">
                <a:latin typeface="+mj-ea"/>
                <a:ea typeface="+mj-ea"/>
              </a:rPr>
              <a:t>和</a:t>
            </a:r>
            <a:r>
              <a:rPr lang="en-US" altLang="zh-CN" sz="2800" b="1" dirty="0" smtClean="0">
                <a:latin typeface="+mj-ea"/>
                <a:ea typeface="+mj-ea"/>
              </a:rPr>
              <a:t>q=4</a:t>
            </a:r>
            <a:r>
              <a:rPr lang="zh-CN" altLang="en-US" sz="2800" b="1" dirty="0" smtClean="0">
                <a:latin typeface="+mj-ea"/>
                <a:ea typeface="+mj-ea"/>
              </a:rPr>
              <a:t>时进程的周转时间 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5229200"/>
            <a:ext cx="7704856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思考：什么类型的系统采用时间片轮转调度算法？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b="1" dirty="0" smtClean="0">
                <a:latin typeface="宋体" charset="-122"/>
              </a:rPr>
              <a:t>2</a:t>
            </a:r>
            <a:r>
              <a:rPr lang="zh-CN" altLang="en-US" b="1" dirty="0" smtClean="0">
                <a:latin typeface="宋体" charset="-122"/>
              </a:rPr>
              <a:t>．多级反馈队列调度算法</a:t>
            </a:r>
            <a:endParaRPr lang="zh-CN" altLang="en-US" dirty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547664" y="1268760"/>
          <a:ext cx="6019800" cy="442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VISIO" r:id="rId3" imgW="2444040" imgH="1797480" progId="">
                  <p:embed/>
                </p:oleObj>
              </mc:Choice>
              <mc:Fallback>
                <p:oleObj name="VISIO" r:id="rId3" imgW="2444040" imgH="1797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268760"/>
                        <a:ext cx="6019800" cy="442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b="1" dirty="0" smtClean="0">
                <a:latin typeface="宋体" charset="-122"/>
              </a:rPr>
              <a:t>3</a:t>
            </a:r>
            <a:r>
              <a:rPr lang="zh-CN" altLang="en-US" b="1" dirty="0" smtClean="0">
                <a:latin typeface="宋体" charset="-122"/>
              </a:rPr>
              <a:t>．多级反馈队列调度算法的性能</a:t>
            </a:r>
            <a:endParaRPr lang="en-US" altLang="zh-CN" b="1" dirty="0" smtClean="0">
              <a:latin typeface="宋体" charset="-122"/>
            </a:endParaRPr>
          </a:p>
          <a:p>
            <a:endParaRPr lang="en-US" altLang="zh-CN" b="1" dirty="0" smtClean="0">
              <a:latin typeface="宋体" charset="-122"/>
            </a:endParaRPr>
          </a:p>
          <a:p>
            <a:pPr marL="514350" indent="-514350">
              <a:lnSpc>
                <a:spcPct val="150000"/>
              </a:lnSpc>
            </a:pPr>
            <a:r>
              <a:rPr lang="en-US" altLang="zh-CN" dirty="0" smtClean="0">
                <a:latin typeface="宋体" charset="-122"/>
              </a:rPr>
              <a:t>(1) </a:t>
            </a:r>
            <a:r>
              <a:rPr lang="zh-CN" altLang="en-US" dirty="0" smtClean="0">
                <a:latin typeface="宋体" charset="-122"/>
              </a:rPr>
              <a:t>终端型作业用户</a:t>
            </a:r>
            <a:endParaRPr lang="en-US" altLang="zh-CN" dirty="0" smtClean="0">
              <a:latin typeface="宋体" charset="-122"/>
            </a:endParaRPr>
          </a:p>
          <a:p>
            <a:pPr marL="514350" indent="-514350">
              <a:lnSpc>
                <a:spcPct val="150000"/>
              </a:lnSpc>
            </a:pPr>
            <a:r>
              <a:rPr lang="en-US" altLang="zh-CN" dirty="0" smtClean="0">
                <a:latin typeface="宋体" charset="-122"/>
              </a:rPr>
              <a:t>(2) </a:t>
            </a:r>
            <a:r>
              <a:rPr lang="zh-CN" altLang="en-US" dirty="0" smtClean="0">
                <a:latin typeface="宋体" charset="-122"/>
              </a:rPr>
              <a:t>短批处理作业用户</a:t>
            </a:r>
            <a:endParaRPr lang="en-US" altLang="zh-CN" dirty="0" smtClean="0">
              <a:latin typeface="宋体" charset="-122"/>
            </a:endParaRPr>
          </a:p>
          <a:p>
            <a:pPr marL="514350" indent="-514350">
              <a:lnSpc>
                <a:spcPct val="150000"/>
              </a:lnSpc>
            </a:pPr>
            <a:r>
              <a:rPr lang="en-US" altLang="zh-CN" dirty="0" smtClean="0"/>
              <a:t>(3) </a:t>
            </a:r>
            <a:r>
              <a:rPr lang="zh-CN" altLang="en-US" dirty="0" smtClean="0">
                <a:latin typeface="宋体" charset="-122"/>
              </a:rPr>
              <a:t>长批处理作业用户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3.4</a:t>
            </a:r>
            <a:r>
              <a:rPr lang="zh-CN" altLang="en-US" dirty="0" smtClean="0">
                <a:latin typeface="宋体" charset="-122"/>
              </a:rPr>
              <a:t>　实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宋体" charset="-122"/>
              </a:rPr>
              <a:t>时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宋体" charset="-122"/>
              </a:rPr>
              <a:t>调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宋体" charset="-122"/>
              </a:rPr>
              <a:t>度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宋体" charset="-122"/>
              </a:rPr>
              <a:t>3.4.1</a:t>
            </a:r>
            <a:r>
              <a:rPr lang="zh-CN" altLang="en-US" sz="2800" dirty="0" smtClean="0">
                <a:latin typeface="宋体" charset="-122"/>
              </a:rPr>
              <a:t>　实现实时调度的基本条件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宋体" charset="-122"/>
              </a:rPr>
              <a:t>1</a:t>
            </a:r>
            <a:r>
              <a:rPr lang="zh-CN" altLang="en-US" sz="2800" dirty="0" smtClean="0">
                <a:latin typeface="宋体" charset="-122"/>
              </a:rPr>
              <a:t>．提供必要的信息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latin typeface="宋体" charset="-122"/>
              </a:rPr>
              <a:t>　　为了实现实时调度，系统应向调度程序提供有关任务的下述一些信息：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smtClean="0"/>
              <a:t>　　</a:t>
            </a:r>
            <a:r>
              <a:rPr lang="en-US" altLang="zh-CN" sz="2800" dirty="0" smtClean="0"/>
              <a:t>(1) </a:t>
            </a:r>
            <a:r>
              <a:rPr lang="zh-CN" altLang="en-US" sz="2800" dirty="0" smtClean="0">
                <a:latin typeface="宋体" charset="-122"/>
              </a:rPr>
              <a:t>就绪时间。这是该任务成为就绪状态的起始时间，在周期任务的情况下，它就是事先预知的一串时间序列；而在非周期任务的情况下，它也可能是预知的。</a:t>
            </a:r>
            <a:r>
              <a:rPr lang="zh-CN" altLang="en-US" sz="2800" dirty="0" smtClean="0"/>
              <a:t> </a:t>
            </a:r>
          </a:p>
          <a:p>
            <a:pPr>
              <a:buNone/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561C-A039-4877-AA4A-6908B08AB3AF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algn="just">
              <a:lnSpc>
                <a:spcPct val="160000"/>
              </a:lnSpc>
              <a:spcBef>
                <a:spcPts val="0"/>
              </a:spcBef>
            </a:pPr>
            <a:r>
              <a:rPr lang="en-US" altLang="zh-CN" sz="2400" b="1" dirty="0" smtClean="0">
                <a:latin typeface="宋体" charset="-122"/>
              </a:rPr>
              <a:t>    (2) </a:t>
            </a:r>
            <a:r>
              <a:rPr lang="zh-CN" altLang="en-US" sz="2400" b="1" dirty="0" smtClean="0">
                <a:latin typeface="宋体" charset="-122"/>
              </a:rPr>
              <a:t>开始截止时间和完成截止时间。对于典型的实时应用，只须知道开始截止时间，或者知道完成截止时间。</a:t>
            </a:r>
          </a:p>
          <a:p>
            <a:pPr marL="0" algn="just">
              <a:lnSpc>
                <a:spcPct val="160000"/>
              </a:lnSpc>
              <a:spcBef>
                <a:spcPts val="0"/>
              </a:spcBef>
            </a:pPr>
            <a:r>
              <a:rPr lang="en-US" altLang="zh-CN" sz="2400" b="1" dirty="0" smtClean="0">
                <a:latin typeface="宋体" charset="-122"/>
              </a:rPr>
              <a:t>    (3) </a:t>
            </a:r>
            <a:r>
              <a:rPr lang="zh-CN" altLang="en-US" sz="2400" b="1" dirty="0" smtClean="0">
                <a:latin typeface="宋体" charset="-122"/>
              </a:rPr>
              <a:t>处理时间。这是指一个任务从开始执行直至完成所需的时间。在某些情况下，该时间也是系统提供的。</a:t>
            </a:r>
          </a:p>
          <a:p>
            <a:pPr marL="0" algn="just">
              <a:lnSpc>
                <a:spcPct val="16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宋体" charset="-122"/>
              </a:rPr>
              <a:t>　　</a:t>
            </a:r>
            <a:r>
              <a:rPr lang="en-US" altLang="zh-CN" sz="2400" b="1" dirty="0" smtClean="0">
                <a:latin typeface="宋体" charset="-122"/>
              </a:rPr>
              <a:t>(4) </a:t>
            </a:r>
            <a:r>
              <a:rPr lang="zh-CN" altLang="en-US" sz="2400" b="1" dirty="0" smtClean="0">
                <a:latin typeface="宋体" charset="-122"/>
              </a:rPr>
              <a:t>资源要求。这是指任务执行时所需的一组资源。</a:t>
            </a:r>
          </a:p>
          <a:p>
            <a:pPr marL="0">
              <a:lnSpc>
                <a:spcPct val="160000"/>
              </a:lnSpc>
              <a:spcBef>
                <a:spcPts val="0"/>
              </a:spcBef>
            </a:pPr>
            <a:r>
              <a:rPr lang="zh-CN" altLang="en-US" sz="2400" b="1" dirty="0" smtClean="0"/>
              <a:t>　　</a:t>
            </a:r>
            <a:r>
              <a:rPr lang="en-US" altLang="zh-CN" sz="2400" b="1" dirty="0" smtClean="0"/>
              <a:t>(5) </a:t>
            </a:r>
            <a:r>
              <a:rPr lang="zh-CN" altLang="en-US" sz="2400" b="1" dirty="0" smtClean="0">
                <a:latin typeface="宋体" charset="-122"/>
              </a:rPr>
              <a:t>优先级。如果某任务的开始截止时间已经错过，就会引起故障，则应为该任务赋予</a:t>
            </a:r>
            <a:r>
              <a:rPr lang="zh-CN" altLang="en-US" sz="2400" b="1" dirty="0" smtClean="0">
                <a:latin typeface="Times New Roman"/>
              </a:rPr>
              <a:t>“</a:t>
            </a:r>
            <a:r>
              <a:rPr lang="zh-CN" altLang="en-US" sz="2400" b="1" dirty="0" smtClean="0">
                <a:latin typeface="宋体" charset="-122"/>
              </a:rPr>
              <a:t>绝对</a:t>
            </a:r>
            <a:r>
              <a:rPr lang="zh-CN" altLang="en-US" sz="2400" b="1" dirty="0" smtClean="0">
                <a:latin typeface="Times New Roman"/>
              </a:rPr>
              <a:t>”</a:t>
            </a:r>
            <a:r>
              <a:rPr lang="zh-CN" altLang="en-US" sz="2400" b="1" dirty="0" smtClean="0">
                <a:latin typeface="宋体" charset="-122"/>
              </a:rPr>
              <a:t>优先级；如果开始截止时间的推迟对任务的继续运行无重大影响，则可为该任务赋予</a:t>
            </a:r>
            <a:r>
              <a:rPr lang="zh-CN" altLang="en-US" sz="2400" b="1" dirty="0" smtClean="0">
                <a:latin typeface="Times New Roman"/>
              </a:rPr>
              <a:t>“</a:t>
            </a:r>
            <a:r>
              <a:rPr lang="zh-CN" altLang="en-US" sz="2400" b="1" dirty="0" smtClean="0">
                <a:latin typeface="宋体" charset="-122"/>
              </a:rPr>
              <a:t>相对</a:t>
            </a:r>
            <a:r>
              <a:rPr lang="zh-CN" altLang="en-US" sz="2400" b="1" dirty="0" smtClean="0">
                <a:latin typeface="Times New Roman"/>
              </a:rPr>
              <a:t>”</a:t>
            </a:r>
            <a:r>
              <a:rPr lang="zh-CN" altLang="en-US" sz="2400" b="1" dirty="0" smtClean="0">
                <a:latin typeface="宋体" charset="-122"/>
              </a:rPr>
              <a:t>优先级，供调度程序参考。</a:t>
            </a:r>
            <a:r>
              <a:rPr lang="zh-CN" altLang="en-US" sz="2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 smtClean="0">
                <a:latin typeface="宋体" charset="-122"/>
              </a:rPr>
              <a:t>2</a:t>
            </a:r>
            <a:r>
              <a:rPr lang="zh-CN" altLang="en-US" sz="2400" b="1" dirty="0" smtClean="0">
                <a:latin typeface="宋体" charset="-122"/>
              </a:rPr>
              <a:t>．系统处理能力强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宋体" charset="-122"/>
              </a:rPr>
              <a:t>　　在实时系统中，通常都有着多个实时任务。若处理机的处理能力不够强，则有可能因处理机忙不过来而使某些实时任务不能得到及时处理，从而导致发生难以预料的后果。假定系统中有</a:t>
            </a:r>
            <a:r>
              <a:rPr lang="en-US" altLang="zh-CN" sz="2400" b="1" dirty="0" smtClean="0"/>
              <a:t>m</a:t>
            </a:r>
            <a:r>
              <a:rPr lang="zh-CN" altLang="en-US" sz="2400" b="1" dirty="0" smtClean="0">
                <a:latin typeface="宋体" charset="-122"/>
              </a:rPr>
              <a:t>个周期性的硬实时任务，它们的处理时间可表示为</a:t>
            </a:r>
            <a:r>
              <a:rPr lang="en-US" altLang="zh-CN" sz="2400" b="1" dirty="0" err="1" smtClean="0"/>
              <a:t>Ci</a:t>
            </a:r>
            <a:r>
              <a:rPr lang="zh-CN" altLang="en-US" sz="2400" b="1" dirty="0" smtClean="0">
                <a:latin typeface="宋体" charset="-122"/>
              </a:rPr>
              <a:t>，周期时间表示为</a:t>
            </a:r>
            <a:r>
              <a:rPr lang="en-US" altLang="zh-CN" sz="2400" b="1" dirty="0" smtClean="0"/>
              <a:t>Pi</a:t>
            </a:r>
            <a:r>
              <a:rPr lang="zh-CN" altLang="en-US" sz="2400" b="1" dirty="0" smtClean="0">
                <a:latin typeface="宋体" charset="-122"/>
              </a:rPr>
              <a:t>，则在单处理机情况下，必须满足下面的限制条件：</a:t>
            </a:r>
            <a:r>
              <a:rPr lang="zh-CN" altLang="en-US" sz="2400" b="1" dirty="0" smtClean="0"/>
              <a:t> </a:t>
            </a:r>
          </a:p>
          <a:p>
            <a:endParaRPr lang="zh-CN" altLang="en-US" b="1" dirty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3581400" y="4114800"/>
          <a:ext cx="2281238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Equation" r:id="rId3" imgW="596880" imgH="444240" progId="Equation.3">
                  <p:embed/>
                </p:oleObj>
              </mc:Choice>
              <mc:Fallback>
                <p:oleObj name="Equation" r:id="rId3" imgW="59688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114800"/>
                        <a:ext cx="2281238" cy="173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/>
              <a:t>系统才是可调度的。假如系统中有</a:t>
            </a:r>
            <a:r>
              <a:rPr lang="en-US" altLang="zh-CN" sz="2400" b="1" dirty="0" smtClean="0"/>
              <a:t>6</a:t>
            </a:r>
            <a:r>
              <a:rPr lang="zh-CN" altLang="en-US" sz="2400" b="1" dirty="0" smtClean="0"/>
              <a:t>个硬实时任务，它们的周期时间都是 </a:t>
            </a:r>
            <a:r>
              <a:rPr lang="en-US" altLang="zh-CN" sz="2400" b="1" dirty="0" smtClean="0"/>
              <a:t>50 ms</a:t>
            </a:r>
            <a:r>
              <a:rPr lang="zh-CN" altLang="en-US" sz="2400" b="1" dirty="0" smtClean="0"/>
              <a:t>，而每次的处理时间为 </a:t>
            </a:r>
            <a:r>
              <a:rPr lang="en-US" altLang="zh-CN" sz="2400" b="1" dirty="0" smtClean="0"/>
              <a:t>10 ms</a:t>
            </a:r>
            <a:r>
              <a:rPr lang="zh-CN" altLang="en-US" sz="2400" b="1" dirty="0" smtClean="0"/>
              <a:t>，则不难算出，此时是不能满足上式的，因而系统是不可调度的。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本次课程主要内容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29600" cy="49377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调度算法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高优先权优先调度算法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基于时间片的轮转调度算法</a:t>
            </a:r>
            <a:endParaRPr lang="en-US" altLang="zh-CN" dirty="0" smtClean="0"/>
          </a:p>
          <a:p>
            <a:r>
              <a:rPr lang="zh-CN" altLang="en-US" dirty="0" smtClean="0"/>
              <a:t>实时调度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实时调度算法的分类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常用的几种实时调度算法</a:t>
            </a:r>
            <a:endParaRPr lang="en-US" altLang="zh-CN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6CBF-44FD-4B9E-888F-B563D7A799CC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>
                <a:latin typeface="宋体" charset="-122"/>
              </a:rPr>
              <a:t>3</a:t>
            </a:r>
            <a:r>
              <a:rPr lang="zh-CN" altLang="en-US" b="1" dirty="0" smtClean="0">
                <a:latin typeface="宋体" charset="-122"/>
              </a:rPr>
              <a:t>．采用抢占式调度机制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latin typeface="宋体" charset="-122"/>
              </a:rPr>
              <a:t>　　在含有硬实时任务的实时系统中，广泛采用抢占机制。当一个优先权更高的任务到达时，允许将当前任务暂时挂起，而令高优先权任务立即投入运行，这样便可满足该硬实时任务对截止时间的要求。但这种调度机制比较复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/>
              <a:t>4</a:t>
            </a:r>
            <a:r>
              <a:rPr lang="zh-CN" altLang="en-US" b="1" dirty="0" smtClean="0"/>
              <a:t>．具有快速切换机制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　　为保证要求较高的硬实时任务能及时运行，在实时系统中还应具有快速切换机制，以保证能进行任务的快速切换。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833194"/>
          </a:xfrm>
        </p:spPr>
        <p:txBody>
          <a:bodyPr>
            <a:normAutofit fontScale="85000" lnSpcReduction="20000"/>
          </a:bodyPr>
          <a:lstStyle/>
          <a:p>
            <a:pPr marL="0">
              <a:lnSpc>
                <a:spcPct val="160000"/>
              </a:lnSpc>
              <a:spcBef>
                <a:spcPts val="0"/>
              </a:spcBef>
            </a:pPr>
            <a:r>
              <a:rPr lang="en-US" altLang="zh-CN" b="1" dirty="0" smtClean="0"/>
              <a:t>3.4.2</a:t>
            </a:r>
            <a:r>
              <a:rPr lang="zh-CN" altLang="en-US" b="1" dirty="0" smtClean="0"/>
              <a:t>　实时调度算法的分类</a:t>
            </a:r>
          </a:p>
          <a:p>
            <a:pPr marL="0">
              <a:lnSpc>
                <a:spcPct val="160000"/>
              </a:lnSpc>
              <a:spcBef>
                <a:spcPts val="0"/>
              </a:spcBef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．非抢占式调度算法</a:t>
            </a:r>
          </a:p>
          <a:p>
            <a:pPr marL="0">
              <a:lnSpc>
                <a:spcPct val="160000"/>
              </a:lnSpc>
              <a:spcBef>
                <a:spcPts val="0"/>
              </a:spcBef>
            </a:pPr>
            <a:r>
              <a:rPr lang="zh-CN" altLang="en-US" b="1" dirty="0" smtClean="0"/>
              <a:t>　　</a:t>
            </a:r>
            <a:r>
              <a:rPr lang="en-US" altLang="zh-CN" b="1" dirty="0" smtClean="0"/>
              <a:t>1) </a:t>
            </a:r>
            <a:r>
              <a:rPr lang="zh-CN" altLang="en-US" b="1" dirty="0" smtClean="0"/>
              <a:t>非抢占式轮转调度算法</a:t>
            </a:r>
          </a:p>
          <a:p>
            <a:pPr marL="0">
              <a:lnSpc>
                <a:spcPct val="160000"/>
              </a:lnSpc>
              <a:spcBef>
                <a:spcPts val="0"/>
              </a:spcBef>
            </a:pPr>
            <a:r>
              <a:rPr lang="zh-CN" altLang="en-US" b="1" dirty="0" smtClean="0"/>
              <a:t>　　该算法常用于工业生产的群控系统中，由一台计算机控制若干个相同的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或类似的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对象，为每一个被控对象建立一个实时任务，并将它们排成一个轮转队列。调度程序每次选择队列中的第一个任务投入运行。当该任务完成后，便把它挂在轮转队列的末尾，等待下次调度运行，而调度程序再选择下一个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队首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任务运行。这种调度算法可获得数秒至数十秒的</a:t>
            </a:r>
            <a:r>
              <a:rPr lang="zh-CN" altLang="en-US" b="1" u="sng" dirty="0" smtClean="0">
                <a:solidFill>
                  <a:srgbClr val="FF0000"/>
                </a:solidFill>
              </a:rPr>
              <a:t>响应时间</a:t>
            </a:r>
            <a:r>
              <a:rPr lang="zh-CN" altLang="en-US" b="1" dirty="0" smtClean="0"/>
              <a:t>，可用于要求不太严格的实时控制系统中。</a:t>
            </a:r>
            <a:endParaRPr lang="en-US" altLang="zh-CN" b="1" dirty="0" smtClean="0"/>
          </a:p>
          <a:p>
            <a:pPr marL="0">
              <a:lnSpc>
                <a:spcPct val="160000"/>
              </a:lnSpc>
              <a:spcBef>
                <a:spcPts val="0"/>
              </a:spcBef>
            </a:pPr>
            <a:r>
              <a:rPr lang="zh-CN" altLang="en-US" b="1" dirty="0" smtClean="0"/>
              <a:t>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1000" y="838200"/>
            <a:ext cx="8382000" cy="4437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　　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2)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非抢占式优先调度算法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　　如果在实时系统中存在着要求较为严格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(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响应时间为数百毫秒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)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的任务，则可采用非抢占式优先调度算法为这些任务赋予较高的优先级。当这些实时任务到达时，把它们安排在就绪队列的队首，等待当前任务自我终止或运行完成后才能被调度执行。这种调度算法在做了精心的处理后，有可能获得仅为数秒至数百毫秒级的响应时间，因而可用于有一定要求的实时控制系统中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7544" y="476672"/>
            <a:ext cx="8207375" cy="657103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ClrTx/>
              <a:buSzTx/>
            </a:pP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2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．抢占式调度算法</a:t>
            </a:r>
          </a:p>
          <a:p>
            <a:pPr marL="0" indent="0">
              <a:lnSpc>
                <a:spcPct val="150000"/>
              </a:lnSpc>
              <a:buClrTx/>
              <a:buSzTx/>
            </a:pP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　　在要求较严格的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(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响应时间为数十毫秒以下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)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的实时系统中，应采用抢占式优先权调度算法。可根据抢占发生时间的不同而进一步分成以下两种调度算法。</a:t>
            </a:r>
            <a:endParaRPr lang="en-US" altLang="zh-CN" sz="2400" b="1" kern="0" dirty="0" smtClean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50000"/>
              </a:lnSpc>
              <a:buClrTx/>
              <a:buSzTx/>
            </a:pP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1) 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基于时钟中断的抢占式优先权调度算法</a:t>
            </a:r>
          </a:p>
          <a:p>
            <a:pPr marL="0" indent="0">
              <a:lnSpc>
                <a:spcPct val="150000"/>
              </a:lnSpc>
              <a:buClrTx/>
              <a:buSzTx/>
            </a:pP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　　在某实时任务到达后，如果该任务的优先级高于当前任务的优先级，这时并不立即抢占当前任务的处理机，而是等到时钟中断到来时，调度程序才剥夺当前任务的执行，将处理机分配给新到的高优先权任务。</a:t>
            </a:r>
          </a:p>
          <a:p>
            <a:pPr marL="0" indent="0">
              <a:lnSpc>
                <a:spcPct val="150000"/>
              </a:lnSpc>
              <a:buClrTx/>
              <a:buSzTx/>
            </a:pPr>
            <a:endParaRPr lang="zh-CN" altLang="en-US" sz="2400" b="1" kern="0" dirty="0" smtClean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50000"/>
              </a:lnSpc>
              <a:buClrTx/>
              <a:buSzTx/>
            </a:pPr>
            <a:endParaRPr lang="zh-CN" altLang="en-US" sz="2400" b="1" kern="0" dirty="0" smtClean="0">
              <a:solidFill>
                <a:sysClr val="windowText" lastClr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309146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>
            <a:spAutoFit/>
          </a:bodyPr>
          <a:lstStyle/>
          <a:p>
            <a:pPr marL="0" indent="0">
              <a:lnSpc>
                <a:spcPct val="150000"/>
              </a:lnSpc>
              <a:buClrTx/>
              <a:buSzTx/>
            </a:pP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这种调度算法能获得较好的响应效果，其调度延迟可降为几十毫秒至几毫秒。因此，此算法可用于大多数的实时系统中。</a:t>
            </a:r>
            <a:endParaRPr lang="en-US" altLang="zh-CN" sz="2400" b="1" kern="0" dirty="0" smtClean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50000"/>
              </a:lnSpc>
              <a:buClrTx/>
              <a:buSzTx/>
            </a:pP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2) 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立即抢占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(Immediate Preemption)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的优先权调度算法</a:t>
            </a:r>
          </a:p>
          <a:p>
            <a:pPr marL="0" indent="0">
              <a:lnSpc>
                <a:spcPct val="150000"/>
              </a:lnSpc>
              <a:buClrTx/>
              <a:buSzTx/>
            </a:pP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　　在这种调度策略中，要求操作系统具有快速响应外部事件中断的能力。一旦出现外部中断，只要当前任务未处于临界区，便立即剥夺当前任务的执行，把处理机分配给请求中断的紧迫任务。这种算法能获得非常快的响应，可把调度延迟降低到几毫秒至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100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微秒，甚至更低。</a:t>
            </a:r>
          </a:p>
          <a:p>
            <a:pPr marL="0" indent="0">
              <a:lnSpc>
                <a:spcPct val="150000"/>
              </a:lnSpc>
              <a:buClrTx/>
              <a:buSzTx/>
            </a:pPr>
            <a:endParaRPr lang="zh-CN" altLang="en-US" sz="2400" b="1" kern="0" dirty="0" smtClean="0">
              <a:solidFill>
                <a:sysClr val="windowText" lastClr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0" y="1143000"/>
          <a:ext cx="9144000" cy="408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r:id="rId3" imgW="5612046" imgH="2369264" progId="">
                  <p:embed/>
                </p:oleObj>
              </mc:Choice>
              <mc:Fallback>
                <p:oleObj r:id="rId3" imgW="5612046" imgH="236926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385"/>
                      <a:stretch>
                        <a:fillRect/>
                      </a:stretch>
                    </p:blipFill>
                    <p:spPr bwMode="auto">
                      <a:xfrm>
                        <a:off x="0" y="1143000"/>
                        <a:ext cx="9144000" cy="408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641714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>
            <a:spAutoFit/>
          </a:bodyPr>
          <a:lstStyle/>
          <a:p>
            <a:pPr marL="0" indent="0">
              <a:lnSpc>
                <a:spcPct val="150000"/>
              </a:lnSpc>
              <a:buClrTx/>
              <a:buSzTx/>
            </a:pP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3.4.3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　常用的几种实时调度算法</a:t>
            </a:r>
          </a:p>
          <a:p>
            <a:pPr marL="0" indent="0">
              <a:lnSpc>
                <a:spcPct val="150000"/>
              </a:lnSpc>
              <a:buClrTx/>
              <a:buSzTx/>
            </a:pP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　　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1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．最早截止时间优先即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EDF(Earliest Deadline First)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算法</a:t>
            </a:r>
          </a:p>
          <a:p>
            <a:pPr marL="0" indent="0">
              <a:lnSpc>
                <a:spcPct val="150000"/>
              </a:lnSpc>
              <a:buClrTx/>
              <a:buSzTx/>
            </a:pP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　　该算法是根据任务的开始截止时间来确定任务的优先级。截止时间愈早，其优先级愈高。该算法要求在系统中保持一个实时任务就绪队列，该队列按各任务截止时间的早晚排序；当然，具有最早截止时间的任务排在队列的最前面。调度程序在选择任务时，总是选择就绪队列中的第一个任务，为之分配处理机，使之投入运行。最早截止时间优先算法既可用于抢占式调度，也可用于非抢占式调度方式中。 </a:t>
            </a:r>
          </a:p>
          <a:p>
            <a:pPr marL="0" indent="0">
              <a:lnSpc>
                <a:spcPct val="150000"/>
              </a:lnSpc>
              <a:buClrTx/>
              <a:buSzTx/>
            </a:pPr>
            <a:endParaRPr lang="zh-CN" altLang="en-US" sz="2400" b="1" kern="0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1) </a:t>
            </a:r>
            <a:r>
              <a:rPr lang="zh-CN" altLang="en-US" sz="2400" b="1" dirty="0" smtClean="0"/>
              <a:t>非抢占式调度方式用于非周期实时任务</a:t>
            </a:r>
            <a:endParaRPr lang="zh-CN" altLang="en-US" sz="2400" b="1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52400" y="1828800"/>
          <a:ext cx="88392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r:id="rId3" imgW="3575086" imgH="1145063" progId="">
                  <p:embed/>
                </p:oleObj>
              </mc:Choice>
              <mc:Fallback>
                <p:oleObj r:id="rId3" imgW="3575086" imgH="1145063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28800"/>
                        <a:ext cx="8839200" cy="282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19672" y="5229200"/>
            <a:ext cx="51860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宋体" charset="-122"/>
              </a:rPr>
              <a:t>图 </a:t>
            </a:r>
            <a:r>
              <a:rPr lang="en-US" altLang="zh-CN" sz="2000" dirty="0">
                <a:latin typeface="宋体" charset="-122"/>
              </a:rPr>
              <a:t>3-9</a:t>
            </a:r>
            <a:r>
              <a:rPr lang="zh-CN" altLang="en-US" sz="2000" dirty="0">
                <a:latin typeface="宋体" charset="-122"/>
              </a:rPr>
              <a:t>　</a:t>
            </a:r>
            <a:r>
              <a:rPr lang="en-US" altLang="zh-CN" sz="2000" dirty="0">
                <a:latin typeface="宋体" charset="-122"/>
              </a:rPr>
              <a:t>EDF</a:t>
            </a:r>
            <a:r>
              <a:rPr lang="zh-CN" altLang="en-US" sz="2000" dirty="0">
                <a:latin typeface="宋体" charset="-122"/>
              </a:rPr>
              <a:t>算法用于非抢占调度的调度方式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7544" y="476672"/>
            <a:ext cx="8207375" cy="519219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>
            <a:spAutoFit/>
          </a:bodyPr>
          <a:lstStyle/>
          <a:p>
            <a:pPr marL="0" indent="0">
              <a:lnSpc>
                <a:spcPct val="170000"/>
              </a:lnSpc>
              <a:buClrTx/>
              <a:buSzTx/>
            </a:pP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2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．最低松弛度优先即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LLF(Least Laxity First)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算法</a:t>
            </a:r>
          </a:p>
          <a:p>
            <a:pPr marL="0" indent="0">
              <a:lnSpc>
                <a:spcPct val="170000"/>
              </a:lnSpc>
              <a:buClrTx/>
              <a:buSzTx/>
            </a:pP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　　该算法是根据任务紧急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(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或松弛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)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的程度，来确定任务的优先级。任务的紧急程度愈高，为该任务所赋予的优先级就愈高，以使之优先执行。例如，一个任务在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200 ms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时必须完成，而它本身所需的运行时间就有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100 ms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，因此，调度程序必须在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100 ms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之前调度执行，该任务的紧急程度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(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松弛程度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)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为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100 ms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。又如，另一任务在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400 ms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时必须完成，它本身需要运行 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150 ms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，则其松弛程度为 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250 ms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561C-A039-4877-AA4A-6908B08AB3AF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1259632" y="2996952"/>
            <a:ext cx="1800200" cy="18002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47664" y="3645024"/>
          <a:ext cx="57606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</a:tblGrid>
              <a:tr h="231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job1</a:t>
                      </a:r>
                      <a:endParaRPr lang="zh-CN" altLang="en-US" sz="1200" b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839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job2</a:t>
                      </a:r>
                      <a:endParaRPr lang="zh-CN" altLang="en-US" sz="1200" b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839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job3</a:t>
                      </a:r>
                      <a:endParaRPr lang="zh-CN" altLang="en-US" sz="1200" b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839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…..</a:t>
                      </a:r>
                      <a:endParaRPr lang="zh-CN" altLang="en-US" sz="1200" b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35696" y="26369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外存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211960" y="1484784"/>
            <a:ext cx="1296144" cy="2232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27984" y="10527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内存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427984" y="1916832"/>
          <a:ext cx="93610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</a:tblGrid>
              <a:tr h="231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Process1</a:t>
                      </a:r>
                      <a:endParaRPr lang="zh-CN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839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Process2</a:t>
                      </a:r>
                      <a:endParaRPr lang="zh-CN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839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Process3</a:t>
                      </a:r>
                      <a:endParaRPr lang="zh-CN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839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…..</a:t>
                      </a:r>
                      <a:endParaRPr lang="zh-CN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图文框 12"/>
          <p:cNvSpPr/>
          <p:nvPr/>
        </p:nvSpPr>
        <p:spPr>
          <a:xfrm>
            <a:off x="6660232" y="4077072"/>
            <a:ext cx="1152128" cy="1080120"/>
          </a:xfrm>
          <a:prstGeom prst="frame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CPU</a:t>
            </a: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处理机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7" idx="4"/>
          </p:cNvCxnSpPr>
          <p:nvPr/>
        </p:nvCxnSpPr>
        <p:spPr>
          <a:xfrm flipV="1">
            <a:off x="3059832" y="2492896"/>
            <a:ext cx="1368152" cy="14041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364088" y="2564904"/>
            <a:ext cx="1368152" cy="18002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1560" y="76470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处理机调度：</a:t>
            </a:r>
            <a:endParaRPr lang="zh-CN" altLang="en-US" sz="2800" b="1" dirty="0">
              <a:latin typeface="+mj-ea"/>
              <a:ea typeface="+mj-ea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195736" y="3645024"/>
          <a:ext cx="57606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</a:tblGrid>
              <a:tr h="231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Pro1</a:t>
                      </a:r>
                      <a:endParaRPr lang="zh-CN" alt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839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Pro2</a:t>
                      </a:r>
                      <a:endParaRPr lang="zh-CN" alt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839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Pro3</a:t>
                      </a:r>
                      <a:endParaRPr lang="zh-CN" alt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839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…..</a:t>
                      </a:r>
                      <a:endParaRPr lang="zh-CN" alt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187624" y="3789040"/>
            <a:ext cx="461665" cy="5700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99792" y="3645024"/>
            <a:ext cx="461665" cy="1047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挂起进程</a:t>
            </a:r>
            <a:endParaRPr lang="zh-CN" altLang="en-US" dirty="0"/>
          </a:p>
        </p:txBody>
      </p:sp>
      <p:sp>
        <p:nvSpPr>
          <p:cNvPr id="87042" name="AutoShape 2" descr="http://t1.baidu.com/it/u=3604822867,405672423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044" name="AutoShape 4" descr="http://t1.baidu.com/it/u=3604822867,405672423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046" name="AutoShape 6" descr="http://t1.baidu.com/it/u=3604822867,405672423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4" name="Picture 2" descr="冷静过夏天：电脑玩家节能手册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1907704" cy="1678780"/>
          </a:xfrm>
          <a:prstGeom prst="rect">
            <a:avLst/>
          </a:prstGeom>
          <a:noFill/>
        </p:spPr>
      </p:pic>
      <p:pic>
        <p:nvPicPr>
          <p:cNvPr id="3076" name="Picture 4" descr="冷静过夏天：电脑玩家节能手册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836712"/>
            <a:ext cx="1754334" cy="1944216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275856" y="2492896"/>
            <a:ext cx="432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作业调度算法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0152" y="2780928"/>
            <a:ext cx="432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进程调度算法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" presetID="4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3231654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>
            <a:spAutoFit/>
          </a:bodyPr>
          <a:lstStyle/>
          <a:p>
            <a:pPr marL="0" indent="0">
              <a:lnSpc>
                <a:spcPct val="170000"/>
              </a:lnSpc>
              <a:buClrTx/>
              <a:buSzTx/>
            </a:pP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该算法主要用于可抢占调度方式中。假如在一个实时系统中，有两个周期性实时任务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A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和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B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，任务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A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要求每 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20 ms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执行一次，执行时间为 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10 ms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；任务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B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只要求每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50 ms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执行一次，执行时间为 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25 ms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。由此可得知任务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A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和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B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每次必须完成的时间分别为：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A1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、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A2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、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A3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、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…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和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B1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、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B2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、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B3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、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</a:rPr>
              <a:t>…</a:t>
            </a:r>
            <a:endParaRPr lang="zh-CN" altLang="en-US" sz="2400" b="1" kern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539552" y="4077072"/>
          <a:ext cx="8229600" cy="222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r:id="rId3" imgW="3449066" imgH="933528" progId="">
                  <p:embed/>
                </p:oleObj>
              </mc:Choice>
              <mc:Fallback>
                <p:oleObj r:id="rId3" imgW="3449066" imgH="93352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077072"/>
                        <a:ext cx="8229600" cy="222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0" y="3789040"/>
          <a:ext cx="8905875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r:id="rId3" imgW="3796748" imgH="857016" progId="">
                  <p:embed/>
                </p:oleObj>
              </mc:Choice>
              <mc:Fallback>
                <p:oleObj r:id="rId3" imgW="3796748" imgH="85701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964" b="5272"/>
                      <a:stretch>
                        <a:fillRect/>
                      </a:stretch>
                    </p:blipFill>
                    <p:spPr bwMode="auto">
                      <a:xfrm>
                        <a:off x="0" y="3789040"/>
                        <a:ext cx="8905875" cy="180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395536" y="1268760"/>
          <a:ext cx="8229600" cy="222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r:id="rId5" imgW="3449066" imgH="933528" progId="">
                  <p:embed/>
                </p:oleObj>
              </mc:Choice>
              <mc:Fallback>
                <p:oleObj r:id="rId5" imgW="3449066" imgH="93352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268760"/>
                        <a:ext cx="8229600" cy="222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561C-A039-4877-AA4A-6908B08AB3AF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b="1" dirty="0" smtClean="0"/>
              <a:t>调度算法比较：</a:t>
            </a:r>
            <a:endParaRPr lang="en-US" altLang="zh-CN" b="1" dirty="0" smtClean="0"/>
          </a:p>
          <a:p>
            <a:endParaRPr lang="zh-CN" altLang="en-US" b="1" dirty="0"/>
          </a:p>
        </p:txBody>
      </p:sp>
      <p:sp>
        <p:nvSpPr>
          <p:cNvPr id="74754" name="AutoShape 2" descr="http://t3.baidu.com/it/u=2388536824,4106971892&amp;fm=90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4756" name="Picture 4" descr="http://c.hiphotos.baidu.com/album/w%3D2048%3Bq%3D90/sign=b8ccfc25d6ca7bcb7d7bc02f8a315012/94cad1c8a786c917b5fc97dfc83d70cf3ac7575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4005064"/>
            <a:ext cx="3168352" cy="2109456"/>
          </a:xfrm>
          <a:prstGeom prst="rect">
            <a:avLst/>
          </a:prstGeom>
          <a:noFill/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39552" y="1484784"/>
          <a:ext cx="806489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3240360"/>
                <a:gridCol w="388843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FCFS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SJ(P)F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优点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有利于长作业（进程）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有利于短作业（进程）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缺点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+mj-ea"/>
                        <a:buAutoNum type="circleNumDbPlain"/>
                      </a:pPr>
                      <a:r>
                        <a:rPr lang="zh-CN" altLang="en-US" sz="2000" b="1" dirty="0" smtClean="0"/>
                        <a:t>不利于短作业（进程）</a:t>
                      </a:r>
                    </a:p>
                    <a:p>
                      <a:pPr marL="457200" indent="-457200">
                        <a:buFont typeface="+mj-ea"/>
                        <a:buAutoNum type="circleNumDbPlain"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算法未考虑作业（进程）紧迫程度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zh-CN" altLang="en-US" sz="2000" b="1" dirty="0" smtClean="0"/>
                        <a:t>不利于长作业（进程）</a:t>
                      </a:r>
                      <a:endParaRPr lang="en-US" altLang="zh-CN" sz="2000" b="1" dirty="0" smtClean="0"/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算法未考虑作业（进程）紧迫程度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zh-CN" altLang="en-US" sz="2000" b="1" dirty="0" smtClean="0"/>
                        <a:t>作业长短难以准确估计</a:t>
                      </a:r>
                      <a:endParaRPr lang="zh-CN" alt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/>
              <a:t>3.3.2</a:t>
            </a:r>
            <a:r>
              <a:rPr lang="zh-CN" altLang="en-US" b="1" dirty="0" smtClean="0"/>
              <a:t>　高优先权优先调度算法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．优先权调度算法的类型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　　为了照顾紧迫型作业，使之在进入系统后便获得优先处理，引入了最高优先权优先</a:t>
            </a:r>
            <a:r>
              <a:rPr lang="en-US" altLang="zh-CN" b="1" dirty="0" smtClean="0"/>
              <a:t>(FPF)</a:t>
            </a:r>
            <a:r>
              <a:rPr lang="zh-CN" altLang="en-US" b="1" dirty="0" smtClean="0"/>
              <a:t>调度算法。此算法常被用于批处理系统中，作为作业调度算法，也作为多种操作系统中的进程调度算法，还可用于实时系统中。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95536" y="4725144"/>
            <a:ext cx="8496944" cy="158417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2400" dirty="0" smtClean="0">
                <a:latin typeface="宋体" charset="-122"/>
              </a:rPr>
              <a:t>用于作业调度时：从后备队列中选择若干个优先权最高的作业装入内存。</a:t>
            </a:r>
            <a:endParaRPr lang="en-US" altLang="zh-CN" sz="2400" dirty="0" smtClean="0">
              <a:latin typeface="宋体" charset="-122"/>
            </a:endParaRPr>
          </a:p>
          <a:p>
            <a:r>
              <a:rPr lang="zh-CN" altLang="en-US" sz="2400" dirty="0" smtClean="0">
                <a:latin typeface="宋体" charset="-122"/>
              </a:rPr>
              <a:t>当用于进程调度时：该算法是把处理机分配给就绪队列中优先权最高的进程</a:t>
            </a:r>
            <a:endParaRPr lang="zh-CN" altLang="en-US" sz="2400" dirty="0"/>
          </a:p>
        </p:txBody>
      </p:sp>
      <p:sp>
        <p:nvSpPr>
          <p:cNvPr id="5" name="流程图: 磁盘 4"/>
          <p:cNvSpPr/>
          <p:nvPr/>
        </p:nvSpPr>
        <p:spPr>
          <a:xfrm>
            <a:off x="1259632" y="2497832"/>
            <a:ext cx="1800200" cy="18002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07704" y="3145904"/>
          <a:ext cx="57606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</a:tblGrid>
              <a:tr h="231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job1</a:t>
                      </a:r>
                      <a:endParaRPr lang="zh-CN" altLang="en-US" sz="1400" b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839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job2</a:t>
                      </a:r>
                      <a:endParaRPr lang="zh-CN" altLang="en-US" sz="1400" b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839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job3</a:t>
                      </a:r>
                      <a:endParaRPr lang="zh-CN" altLang="en-US" sz="1400" b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839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…..</a:t>
                      </a:r>
                      <a:endParaRPr lang="zh-CN" altLang="en-US" sz="1400" b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35696" y="21377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外存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11960" y="985664"/>
            <a:ext cx="1296144" cy="2232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27984" y="5536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内存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427984" y="1417712"/>
          <a:ext cx="93610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</a:tblGrid>
              <a:tr h="231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Process1</a:t>
                      </a:r>
                      <a:endParaRPr lang="zh-CN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839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Process2</a:t>
                      </a:r>
                      <a:endParaRPr lang="zh-CN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839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Process3</a:t>
                      </a:r>
                      <a:endParaRPr lang="zh-CN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839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…..</a:t>
                      </a:r>
                      <a:endParaRPr lang="zh-CN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图文框 10"/>
          <p:cNvSpPr/>
          <p:nvPr/>
        </p:nvSpPr>
        <p:spPr>
          <a:xfrm>
            <a:off x="6660232" y="3573016"/>
            <a:ext cx="1152128" cy="1080120"/>
          </a:xfrm>
          <a:prstGeom prst="frame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CPU</a:t>
            </a: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处理机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555776" y="1993776"/>
            <a:ext cx="1872208" cy="136815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364088" y="2065784"/>
            <a:ext cx="1368152" cy="18002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03648" y="3289920"/>
            <a:ext cx="461665" cy="5700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75856" y="1993776"/>
            <a:ext cx="432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作业调度算法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0152" y="2281808"/>
            <a:ext cx="432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进程调度算法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88224" y="1484784"/>
            <a:ext cx="2304256" cy="15696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514350" indent="-514350"/>
            <a:r>
              <a:rPr lang="en-US" altLang="zh-CN" sz="2400" dirty="0" smtClean="0">
                <a:latin typeface="+mj-ea"/>
                <a:ea typeface="+mj-ea"/>
              </a:rPr>
              <a:t>(1)</a:t>
            </a:r>
            <a:r>
              <a:rPr lang="zh-CN" altLang="en-US" sz="2400" dirty="0" smtClean="0">
                <a:latin typeface="+mj-ea"/>
                <a:ea typeface="+mj-ea"/>
              </a:rPr>
              <a:t>非抢占式优先权算法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514350" indent="-514350"/>
            <a:r>
              <a:rPr lang="en-US" altLang="zh-CN" sz="2400" dirty="0" smtClean="0">
                <a:latin typeface="+mj-ea"/>
                <a:ea typeface="+mj-ea"/>
              </a:rPr>
              <a:t>(2)</a:t>
            </a:r>
            <a:r>
              <a:rPr lang="zh-CN" altLang="en-US" sz="2400" dirty="0" smtClean="0">
                <a:latin typeface="+mj-ea"/>
                <a:ea typeface="+mj-ea"/>
              </a:rPr>
              <a:t>抢占式优先权调度算法</a:t>
            </a:r>
            <a:r>
              <a:rPr lang="en-US" altLang="zh-CN" sz="2400" dirty="0" smtClean="0">
                <a:latin typeface="+mj-ea"/>
                <a:ea typeface="+mj-ea"/>
              </a:rPr>
              <a:t> 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9552" y="476672"/>
            <a:ext cx="2890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优先权调度算法</a:t>
            </a:r>
            <a:r>
              <a:rPr lang="en-US" altLang="zh-CN" sz="2800" b="1" dirty="0" smtClean="0">
                <a:latin typeface="+mj-ea"/>
                <a:ea typeface="+mj-ea"/>
              </a:rPr>
              <a:t>: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charset="-122"/>
              </a:rPr>
              <a:t>优先权的类型</a:t>
            </a:r>
            <a:r>
              <a:rPr lang="en-US" altLang="zh-CN" b="1" dirty="0" smtClean="0">
                <a:latin typeface="宋体" charset="-122"/>
              </a:rPr>
              <a:t>:</a:t>
            </a:r>
          </a:p>
          <a:p>
            <a:endParaRPr lang="en-US" altLang="zh-CN" b="1" dirty="0" smtClean="0">
              <a:latin typeface="宋体" charset="-122"/>
            </a:endParaRPr>
          </a:p>
          <a:p>
            <a:endParaRPr lang="en-US" altLang="zh-CN" b="1" dirty="0" smtClean="0">
              <a:latin typeface="宋体" charset="-122"/>
            </a:endParaRPr>
          </a:p>
          <a:p>
            <a:endParaRPr lang="en-US" altLang="zh-CN" b="1" dirty="0" smtClean="0">
              <a:latin typeface="宋体" charset="-122"/>
            </a:endParaRPr>
          </a:p>
          <a:p>
            <a:endParaRPr lang="en-US" altLang="zh-CN" b="1" dirty="0" smtClean="0">
              <a:latin typeface="宋体" charset="-122"/>
            </a:endParaRPr>
          </a:p>
          <a:p>
            <a:endParaRPr lang="en-US" altLang="zh-CN" b="1" dirty="0" smtClean="0">
              <a:latin typeface="宋体" charset="-122"/>
            </a:endParaRPr>
          </a:p>
          <a:p>
            <a:endParaRPr lang="en-US" altLang="zh-CN" b="1" dirty="0" smtClean="0">
              <a:latin typeface="宋体" charset="-122"/>
            </a:endParaRPr>
          </a:p>
          <a:p>
            <a:r>
              <a:rPr lang="zh-CN" altLang="en-US" b="1" dirty="0" smtClean="0">
                <a:latin typeface="宋体" charset="-122"/>
              </a:rPr>
              <a:t>优先权确定的依据：</a:t>
            </a:r>
            <a:endParaRPr lang="en-US" altLang="zh-CN" b="1" dirty="0" smtClean="0">
              <a:latin typeface="宋体" charset="-122"/>
            </a:endParaRPr>
          </a:p>
          <a:p>
            <a:r>
              <a:rPr lang="zh-CN" altLang="en-US" dirty="0" smtClean="0">
                <a:latin typeface="宋体" charset="-122"/>
              </a:rPr>
              <a:t>进程类型、进程对资源的需求、用户要求</a:t>
            </a: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11560" y="1412776"/>
          <a:ext cx="8064896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3384376"/>
                <a:gridCol w="3816424"/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静态优先权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动态优先权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描述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创建时确定，</a:t>
                      </a:r>
                      <a:r>
                        <a:rPr lang="en-US" altLang="zh-CN" sz="2000" dirty="0" smtClean="0"/>
                        <a:t>0</a:t>
                      </a:r>
                      <a:r>
                        <a:rPr lang="zh-CN" altLang="en-US" sz="2000" dirty="0" smtClean="0">
                          <a:latin typeface="宋体" charset="-122"/>
                        </a:rPr>
                        <a:t>～</a:t>
                      </a:r>
                      <a:r>
                        <a:rPr lang="en-US" altLang="zh-CN" sz="2000" dirty="0" smtClean="0"/>
                        <a:t>7</a:t>
                      </a:r>
                      <a:r>
                        <a:rPr lang="zh-CN" altLang="en-US" sz="2000" dirty="0" smtClean="0">
                          <a:latin typeface="宋体" charset="-122"/>
                        </a:rPr>
                        <a:t>或</a:t>
                      </a:r>
                      <a:r>
                        <a:rPr lang="en-US" altLang="zh-CN" sz="2000" dirty="0" smtClean="0"/>
                        <a:t>0</a:t>
                      </a:r>
                      <a:r>
                        <a:rPr lang="zh-CN" altLang="en-US" sz="2000" dirty="0" smtClean="0">
                          <a:latin typeface="宋体" charset="-122"/>
                        </a:rPr>
                        <a:t>～</a:t>
                      </a:r>
                      <a:r>
                        <a:rPr lang="en-US" altLang="zh-CN" sz="2000" dirty="0" smtClean="0"/>
                        <a:t>255</a:t>
                      </a:r>
                      <a:r>
                        <a:rPr lang="zh-CN" altLang="en-US" sz="2000" dirty="0" smtClean="0">
                          <a:latin typeface="宋体" charset="-122"/>
                        </a:rPr>
                        <a:t>中的某一整数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宋体" charset="-122"/>
                        </a:rPr>
                        <a:t>可以随进程的推进或随其等待时间的增加而改变的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优点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宋体" charset="-122"/>
                        </a:rPr>
                        <a:t>简单易行，系统开销小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能够防止作业（进程）饿死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缺点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宋体" charset="-122"/>
                        </a:rPr>
                        <a:t>不够精确，很可能出现优先权低的作业</a:t>
                      </a:r>
                      <a:r>
                        <a:rPr lang="en-US" altLang="zh-CN" sz="2000" dirty="0" smtClean="0"/>
                        <a:t>(</a:t>
                      </a:r>
                      <a:r>
                        <a:rPr lang="zh-CN" altLang="en-US" sz="2000" dirty="0" smtClean="0">
                          <a:latin typeface="宋体" charset="-122"/>
                        </a:rPr>
                        <a:t>进程</a:t>
                      </a:r>
                      <a:r>
                        <a:rPr lang="en-US" altLang="zh-CN" sz="2000" dirty="0" smtClean="0"/>
                        <a:t>)</a:t>
                      </a:r>
                      <a:r>
                        <a:rPr lang="zh-CN" altLang="en-US" sz="2000" dirty="0" smtClean="0">
                          <a:latin typeface="宋体" charset="-122"/>
                        </a:rPr>
                        <a:t>长期没有被调度的情况。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实现相对复杂，动态计算优先权有一定的系统开销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95537" y="692150"/>
            <a:ext cx="8424936" cy="5400675"/>
          </a:xfrm>
        </p:spPr>
        <p:txBody>
          <a:bodyPr/>
          <a:lstStyle/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．高响应比优先调度算法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　　在批处理系统中，短作业优先算法是一种比较好的算法，其主要的不足之处是长作业的运行得不到保证。如果使作业的优先级随着等待时间的增加而以速率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提高，作业在等待一定的时间后，必然有机会分配到处理机。</a:t>
            </a:r>
            <a:endParaRPr lang="zh-CN" altLang="en-US" b="1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331640" y="5013176"/>
          <a:ext cx="6547966" cy="1079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公式" r:id="rId3" imgW="2311200" imgH="419040" progId="Equation.3">
                  <p:embed/>
                </p:oleObj>
              </mc:Choice>
              <mc:Fallback>
                <p:oleObj name="公式" r:id="rId3" imgW="231120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013176"/>
                        <a:ext cx="6547966" cy="10793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pPr/>
              <a:t>2014年10月13日10时36分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body" sz="quarter" idx="13"/>
          </p:nvPr>
        </p:nvSpPr>
        <p:spPr bwMode="auto">
          <a:xfrm>
            <a:off x="468313" y="692150"/>
            <a:ext cx="8207375" cy="193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latin typeface="宋体" charset="-122"/>
              </a:rPr>
              <a:t>　　由于等待时间与服务时间之和就是系统对该作业的响应时间，故该优先权又相当于响应比</a:t>
            </a:r>
            <a:r>
              <a:rPr lang="en-US" altLang="zh-CN" b="1" i="1" dirty="0"/>
              <a:t>R</a:t>
            </a:r>
            <a:r>
              <a:rPr lang="en-US" altLang="zh-CN" b="1" baseline="-30000" dirty="0"/>
              <a:t>P</a:t>
            </a:r>
            <a:r>
              <a:rPr lang="zh-CN" altLang="en-US" b="1" dirty="0">
                <a:latin typeface="宋体" charset="-122"/>
              </a:rPr>
              <a:t>。据此，又可表示为：</a:t>
            </a:r>
            <a:r>
              <a:rPr lang="zh-CN" altLang="en-US" b="1" dirty="0"/>
              <a:t> 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755576" y="3429000"/>
          <a:ext cx="7632848" cy="927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公式" r:id="rId3" imgW="3098520" imgH="419040" progId="Equation.3">
                  <p:embed/>
                </p:oleObj>
              </mc:Choice>
              <mc:Fallback>
                <p:oleObj name="公式" r:id="rId3" imgW="309852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429000"/>
                        <a:ext cx="7632848" cy="9271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3568" y="5229200"/>
            <a:ext cx="633670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思考：优先权会产生怎样的动态变化？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4859</TotalTime>
  <Words>772</Words>
  <Application>Microsoft Office PowerPoint</Application>
  <PresentationFormat>全屏显示(4:3)</PresentationFormat>
  <Paragraphs>213</Paragraphs>
  <Slides>31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质朴</vt:lpstr>
      <vt:lpstr>公式</vt:lpstr>
      <vt:lpstr>Document</vt:lpstr>
      <vt:lpstr>VISIO</vt:lpstr>
      <vt:lpstr>Equation</vt:lpstr>
      <vt:lpstr>第九讲</vt:lpstr>
      <vt:lpstr>本次课程主要内容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3.4　实 时 调 度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T430</dc:creator>
  <cp:lastModifiedBy>wx</cp:lastModifiedBy>
  <cp:revision>334</cp:revision>
  <dcterms:created xsi:type="dcterms:W3CDTF">2013-09-15T00:45:06Z</dcterms:created>
  <dcterms:modified xsi:type="dcterms:W3CDTF">2014-10-13T16:42:46Z</dcterms:modified>
</cp:coreProperties>
</file>