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3" r:id="rId12"/>
    <p:sldId id="304" r:id="rId13"/>
    <p:sldId id="302" r:id="rId14"/>
    <p:sldId id="30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09FDF-44BA-410A-A335-8A271E252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6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AA7D4-B436-4A0C-ACAC-A9A00FD02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4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964DE-1D37-4F81-A745-602463BE2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08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592F7-CD93-4247-B03F-4A4EEA807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8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BCB7E-7DCB-47BE-9236-10B27D65C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66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E9F62-9CDB-45EB-813C-03CA75AAA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12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8D6B-3F69-4F0F-9621-3E6340ADE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8F2D-A4BB-4D11-A615-7648EF74D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5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F947-0173-41A5-8BCF-6C19D9314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7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14125-C5F2-4894-BB00-AFE14204B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2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2BE6A-A0CA-483D-B1CD-61E4C4654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B5FF3BE-0F2C-4C23-A04E-E7FD747CE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mos.washington.edu/~breth/classes/AM582/lect/lect8-notes.pdf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at_splin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63246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Challenge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9175"/>
            <a:ext cx="8991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We have a time series for a single variable.  </a:t>
            </a:r>
          </a:p>
          <a:p>
            <a:pPr eaLnBrk="1" hangingPunct="1"/>
            <a:r>
              <a:rPr lang="en-US" altLang="en-US" dirty="0"/>
              <a:t>How best to fit a curve to the data, given temporal autocorrelation</a:t>
            </a:r>
          </a:p>
          <a:p>
            <a:pPr eaLnBrk="1" hangingPunct="1"/>
            <a:r>
              <a:rPr lang="en-US" altLang="en-US" dirty="0"/>
              <a:t>Which trends in the time series are statistically significant?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" y="3810000"/>
            <a:ext cx="9135270" cy="2819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2860" y="6557843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Simpson 2018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Examples of GAM fitting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1170" y="5753944"/>
            <a:ext cx="34339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Top:  </a:t>
            </a:r>
          </a:p>
          <a:p>
            <a:r>
              <a:rPr lang="en-US" sz="2400" dirty="0">
                <a:latin typeface="+mj-lt"/>
              </a:rPr>
              <a:t>Bottom:  Which is right?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9784" y="2133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4" y="1036268"/>
            <a:ext cx="7392826" cy="46594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23128" y="5631528"/>
            <a:ext cx="29979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latin typeface="MinionPro-It"/>
              </a:rPr>
              <a:t>y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=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0</a:t>
            </a:r>
            <a:r>
              <a:rPr lang="el-GR" sz="3000" dirty="0">
                <a:latin typeface="MinionPro-Regular"/>
              </a:rPr>
              <a:t> </a:t>
            </a:r>
            <a:r>
              <a:rPr lang="el-GR" sz="3000" dirty="0">
                <a:latin typeface="MTSY"/>
              </a:rPr>
              <a:t>+ </a:t>
            </a:r>
            <a:r>
              <a:rPr lang="en-US" sz="3000" dirty="0">
                <a:latin typeface="RMTMI"/>
              </a:rPr>
              <a:t>f(</a:t>
            </a:r>
            <a:r>
              <a:rPr lang="en-US" sz="3000" dirty="0" err="1">
                <a:latin typeface="MinionPro-It"/>
              </a:rPr>
              <a:t>x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) </a:t>
            </a:r>
            <a:r>
              <a:rPr lang="en-US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ε</a:t>
            </a:r>
            <a:r>
              <a:rPr lang="en-US" sz="3000" baseline="-25000" dirty="0">
                <a:latin typeface="MinionPro-It"/>
              </a:rPr>
              <a:t>t</a:t>
            </a:r>
            <a:endParaRPr lang="en-US" sz="30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637424" y="5695735"/>
            <a:ext cx="1934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Symbol" panose="05050102010706020507" pitchFamily="18" charset="2"/>
              </a:rPr>
              <a:t>e</a:t>
            </a:r>
            <a:r>
              <a:rPr lang="en-US" sz="2200" baseline="-25000" dirty="0"/>
              <a:t>t </a:t>
            </a:r>
            <a:r>
              <a:rPr lang="en-US" sz="2200" dirty="0"/>
              <a:t>~ N(</a:t>
            </a:r>
            <a:r>
              <a:rPr lang="en-US" sz="2400" dirty="0">
                <a:latin typeface="Symbol" panose="05050102010706020507" pitchFamily="18" charset="2"/>
              </a:rPr>
              <a:t>m,</a:t>
            </a:r>
            <a:r>
              <a:rPr lang="el-GR" sz="2400" dirty="0"/>
              <a:t> Λ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baseline="30000" dirty="0">
                <a:latin typeface="Symbol" panose="05050102010706020507" pitchFamily="18" charset="2"/>
              </a:rPr>
              <a:t>2</a:t>
            </a:r>
            <a:r>
              <a:rPr lang="en-US" sz="2200" dirty="0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943600" y="6102251"/>
            <a:ext cx="304799" cy="3670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4729" y="6096000"/>
            <a:ext cx="248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Autocorrelation term to relax </a:t>
            </a:r>
            <a:r>
              <a:rPr lang="en-US" sz="1200" dirty="0" err="1"/>
              <a:t>iid</a:t>
            </a:r>
            <a:r>
              <a:rPr lang="en-US" sz="1200" dirty="0"/>
              <a:t>,    handle differential spacing of samples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2860" y="6557843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Simpson 2018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771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0"/>
            <a:ext cx="8229600" cy="792162"/>
          </a:xfrm>
        </p:spPr>
        <p:txBody>
          <a:bodyPr/>
          <a:lstStyle/>
          <a:p>
            <a:r>
              <a:rPr lang="en-US" dirty="0"/>
              <a:t>Confidence Intervals and GAMs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4876800"/>
            <a:ext cx="8229600" cy="1981200"/>
          </a:xfrm>
        </p:spPr>
        <p:txBody>
          <a:bodyPr/>
          <a:lstStyle/>
          <a:p>
            <a:r>
              <a:rPr lang="en-US" sz="2400" dirty="0"/>
              <a:t>Coefficients in the basis functions are estimated as probability density functions</a:t>
            </a:r>
          </a:p>
          <a:p>
            <a:r>
              <a:rPr lang="en-US" sz="2400" dirty="0"/>
              <a:t>Can randomly draw coefficients from the PDFs to generate multiple GAMs, generate a posterior distribution of possible GAMs.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92162"/>
            <a:ext cx="6509852" cy="191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2" y="2635231"/>
            <a:ext cx="6781800" cy="2044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5717" y="441835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Simpson 2018 </a:t>
            </a:r>
          </a:p>
          <a:p>
            <a:pPr algn="r"/>
            <a:r>
              <a:rPr lang="en-US" sz="1400" dirty="0"/>
              <a:t>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643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" y="38100"/>
            <a:ext cx="8229600" cy="1143000"/>
          </a:xfrm>
        </p:spPr>
        <p:txBody>
          <a:bodyPr/>
          <a:lstStyle/>
          <a:p>
            <a:r>
              <a:rPr lang="en-US" dirty="0"/>
              <a:t>Confidence Intervals and GAMs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also calculate Confidence Intervals for First Derivatives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3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0"/>
            <a:ext cx="9163050" cy="1219200"/>
          </a:xfrm>
        </p:spPr>
        <p:txBody>
          <a:bodyPr/>
          <a:lstStyle/>
          <a:p>
            <a:pPr algn="l"/>
            <a:r>
              <a:rPr lang="en-US" dirty="0"/>
              <a:t>Confidence</a:t>
            </a:r>
            <a:br>
              <a:rPr lang="en-US" dirty="0"/>
            </a:br>
            <a:r>
              <a:rPr lang="en-US" dirty="0"/>
              <a:t>Intervals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04"/>
          <a:stretch/>
        </p:blipFill>
        <p:spPr bwMode="auto">
          <a:xfrm>
            <a:off x="3440445" y="4343401"/>
            <a:ext cx="5638800" cy="23122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736" y="4343401"/>
            <a:ext cx="3346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</a:t>
            </a:r>
            <a:r>
              <a:rPr lang="en-US" dirty="0"/>
              <a:t>: Fossil pollen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Dots</a:t>
            </a:r>
            <a:r>
              <a:rPr lang="en-US" dirty="0"/>
              <a:t>: Rates of Change (</a:t>
            </a:r>
            <a:r>
              <a:rPr lang="en-US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dissimilarity metric)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Curves</a:t>
            </a:r>
            <a:r>
              <a:rPr lang="en-US" dirty="0"/>
              <a:t>:  GAMs, with asterisks indicating significant slopes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15614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Can also calculate Confidence Intervals for First Derivatives (slopes): are slopes significantly different from zero?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050" y="6550223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Mottl</a:t>
            </a:r>
            <a:r>
              <a:rPr lang="en-US" sz="1400" dirty="0"/>
              <a:t> et al. 2021 </a:t>
            </a:r>
            <a:r>
              <a:rPr lang="en-US" sz="1400" i="1" dirty="0"/>
              <a:t>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F3495-6C75-E377-5D1F-D2FFCD84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9" y="9346"/>
            <a:ext cx="5638800" cy="41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 Introduction</a:t>
            </a:r>
          </a:p>
          <a:p>
            <a:r>
              <a:rPr lang="en-US" dirty="0"/>
              <a:t>Part 2:  GAM fitting: Small Water example</a:t>
            </a:r>
          </a:p>
          <a:p>
            <a:r>
              <a:rPr lang="en-US" dirty="0"/>
              <a:t>Part 3:  GAM fitting: Pick your pollen curve</a:t>
            </a:r>
          </a:p>
        </p:txBody>
      </p:sp>
    </p:spTree>
    <p:extLst>
      <p:ext uri="{BB962C8B-B14F-4D97-AF65-F5344CB8AC3E}">
        <p14:creationId xmlns:p14="http://schemas.microsoft.com/office/powerpoint/2010/main" val="326041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072"/>
            <a:ext cx="4343400" cy="6786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6033" y="3050279"/>
            <a:ext cx="7935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Time (t)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9440" y="6497646"/>
            <a:ext cx="7935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Time (t)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8572" y="6356731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Bretherton 2014</a:t>
            </a:r>
          </a:p>
          <a:p>
            <a:r>
              <a:rPr lang="en-US" sz="1000" dirty="0">
                <a:hlinkClick r:id="rId3"/>
              </a:rPr>
              <a:t>https://atmos.washington.edu/~breth/classes/AM582/lect/lect8-notes.pdf</a:t>
            </a:r>
            <a:endParaRPr lang="en-US" sz="1000" dirty="0"/>
          </a:p>
          <a:p>
            <a:r>
              <a:rPr lang="en-US" sz="1000" dirty="0"/>
              <a:t>https://online.stat.psu.edu/stat200/book/export/html/124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5042184" y="4818002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042184" y="1358551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6577" y="2306580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White Noise: 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baseline="-25000" dirty="0"/>
              <a:t> </a:t>
            </a:r>
            <a:r>
              <a:rPr lang="en-US" sz="2800" dirty="0"/>
              <a:t>~ N(</a:t>
            </a:r>
            <a:r>
              <a:rPr lang="en-US" sz="2800" dirty="0">
                <a:latin typeface="Symbol" panose="05050102010706020507" pitchFamily="18" charset="2"/>
              </a:rPr>
              <a:t>m,s</a:t>
            </a:r>
            <a:r>
              <a:rPr lang="en-US" sz="2800" baseline="30000" dirty="0">
                <a:latin typeface="Symbol" panose="05050102010706020507" pitchFamily="18" charset="2"/>
              </a:rPr>
              <a:t>2</a:t>
            </a:r>
            <a:r>
              <a:rPr lang="en-US" sz="28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6577" y="3716084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 Noise: 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= 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baseline="-25000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1341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Temporal autocorrelation</a:t>
            </a:r>
            <a:r>
              <a:rPr lang="en-US" sz="2400" dirty="0"/>
              <a:t>:  When the state of the system at time </a:t>
            </a:r>
            <a:r>
              <a:rPr lang="en-US" sz="2400" i="1" dirty="0"/>
              <a:t>t</a:t>
            </a:r>
            <a:r>
              <a:rPr lang="en-US" sz="2400" dirty="0"/>
              <a:t> depends at least partially on its state at the prior time step t-1.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80436" y="4506635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Symbol" panose="05050102010706020507" pitchFamily="18" charset="2"/>
              </a:rPr>
              <a:t>e</a:t>
            </a:r>
            <a:r>
              <a:rPr lang="en-US" sz="2200" baseline="-25000" dirty="0"/>
              <a:t>t </a:t>
            </a:r>
            <a:r>
              <a:rPr lang="en-US" sz="2200" dirty="0"/>
              <a:t>~ N(</a:t>
            </a:r>
            <a:r>
              <a:rPr lang="en-US" sz="2400" dirty="0" err="1">
                <a:latin typeface="Symbol" panose="05050102010706020507" pitchFamily="18" charset="2"/>
              </a:rPr>
              <a:t>m,s</a:t>
            </a:r>
            <a:r>
              <a:rPr lang="en-US" sz="2200" dirty="0"/>
              <a:t>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7" y="4298985"/>
            <a:ext cx="3057525" cy="20577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7070" y="455211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N(0, 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3053511"/>
            <a:ext cx="7746480" cy="369332"/>
          </a:xfrm>
          <a:prstGeom prst="rect">
            <a:avLst/>
          </a:prstGeom>
          <a:solidFill>
            <a:srgbClr val="FF7C80">
              <a:alpha val="86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Red noise:  Watch out!  It can very quickly produce patterns that ‘look’ real</a:t>
            </a:r>
          </a:p>
        </p:txBody>
      </p:sp>
    </p:spTree>
    <p:extLst>
      <p:ext uri="{BB962C8B-B14F-4D97-AF65-F5344CB8AC3E}">
        <p14:creationId xmlns:p14="http://schemas.microsoft.com/office/powerpoint/2010/main" val="897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 to time series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2286000"/>
            <a:ext cx="913527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323" y="1901428"/>
            <a:ext cx="758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baseline="30000" dirty="0"/>
              <a:t>15</a:t>
            </a:r>
            <a:r>
              <a:rPr lang="en-US" dirty="0"/>
              <a:t>N data from sediments retrieved from the Small Water 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2860" y="6557843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Simpson 2018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947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Linear and polynomial 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720" y="1162050"/>
            <a:ext cx="758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baseline="30000" dirty="0"/>
              <a:t>15</a:t>
            </a:r>
            <a:r>
              <a:rPr lang="en-US" dirty="0"/>
              <a:t>N data from sediments retrieved from the Small Water 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4" y="1535192"/>
            <a:ext cx="8968726" cy="2704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061" y="4354952"/>
            <a:ext cx="30716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latin typeface="MinionPro-It"/>
              </a:rPr>
              <a:t>y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=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0</a:t>
            </a:r>
            <a:r>
              <a:rPr lang="el-GR" sz="3000" dirty="0">
                <a:latin typeface="MinionPro-Regular"/>
              </a:rPr>
              <a:t> </a:t>
            </a:r>
            <a:r>
              <a:rPr lang="el-GR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1</a:t>
            </a:r>
            <a:r>
              <a:rPr lang="en-US" sz="3000" dirty="0" err="1">
                <a:latin typeface="MinionPro-It"/>
              </a:rPr>
              <a:t>x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ε</a:t>
            </a:r>
            <a:r>
              <a:rPr lang="en-US" sz="3000" baseline="-25000" dirty="0">
                <a:latin typeface="MinionPro-It"/>
              </a:rPr>
              <a:t>t</a:t>
            </a:r>
            <a:endParaRPr lang="en-US" sz="3000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4061" y="1828800"/>
            <a:ext cx="1524000" cy="27432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2386" y="5024143"/>
            <a:ext cx="14430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Symbol" panose="05050102010706020507" pitchFamily="18" charset="2"/>
              </a:rPr>
              <a:t>e</a:t>
            </a:r>
            <a:r>
              <a:rPr lang="en-US" sz="2200" baseline="-25000" dirty="0"/>
              <a:t>t </a:t>
            </a:r>
            <a:r>
              <a:rPr lang="en-US" sz="2200" dirty="0"/>
              <a:t>~ N(0,1)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2860" y="6557843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Simpson 2018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126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Linear and polynomial 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720" y="1162050"/>
            <a:ext cx="758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baseline="30000" dirty="0"/>
              <a:t>15</a:t>
            </a:r>
            <a:r>
              <a:rPr lang="en-US" dirty="0"/>
              <a:t>N data from sediments retrieved from the Small Water 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4" y="1535192"/>
            <a:ext cx="8968726" cy="2704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3486" y="4262619"/>
            <a:ext cx="763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latin typeface="MinionPro-It"/>
              </a:rPr>
              <a:t>y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=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0</a:t>
            </a:r>
            <a:r>
              <a:rPr lang="el-GR" sz="3000" dirty="0">
                <a:latin typeface="MinionPro-Regular"/>
              </a:rPr>
              <a:t> </a:t>
            </a:r>
            <a:r>
              <a:rPr lang="el-GR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1</a:t>
            </a:r>
            <a:r>
              <a:rPr lang="en-US" sz="3000" dirty="0" err="1">
                <a:latin typeface="MinionPro-It"/>
              </a:rPr>
              <a:t>x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l-GR" sz="3000" dirty="0"/>
              <a:t>+ β</a:t>
            </a:r>
            <a:r>
              <a:rPr lang="el-GR" sz="3000" baseline="-25000" dirty="0"/>
              <a:t>2</a:t>
            </a:r>
            <a:r>
              <a:rPr lang="en-US" sz="3000" dirty="0"/>
              <a:t>x</a:t>
            </a:r>
            <a:r>
              <a:rPr lang="en-US" sz="3000" baseline="30000" dirty="0"/>
              <a:t>2</a:t>
            </a:r>
            <a:r>
              <a:rPr lang="en-US" sz="3000" baseline="-25000" dirty="0"/>
              <a:t>t</a:t>
            </a:r>
            <a:r>
              <a:rPr lang="en-US" sz="3000" dirty="0"/>
              <a:t> + </a:t>
            </a:r>
            <a:r>
              <a:rPr lang="el-GR" sz="3000" dirty="0"/>
              <a:t>β</a:t>
            </a:r>
            <a:r>
              <a:rPr lang="en-US" sz="3000" baseline="-25000" dirty="0"/>
              <a:t>3</a:t>
            </a:r>
            <a:r>
              <a:rPr lang="en-US" sz="3000" dirty="0"/>
              <a:t>x</a:t>
            </a:r>
            <a:r>
              <a:rPr lang="en-US" sz="3000" baseline="30000" dirty="0"/>
              <a:t>3</a:t>
            </a:r>
            <a:r>
              <a:rPr lang="en-US" sz="3000" baseline="-25000" dirty="0"/>
              <a:t>t</a:t>
            </a:r>
            <a:r>
              <a:rPr lang="en-US" sz="3000" dirty="0"/>
              <a:t> +· · · + </a:t>
            </a:r>
            <a:r>
              <a:rPr lang="el-GR" sz="3000" dirty="0"/>
              <a:t>β</a:t>
            </a:r>
            <a:r>
              <a:rPr lang="en-US" sz="3000" baseline="-25000" dirty="0" err="1"/>
              <a:t>P</a:t>
            </a:r>
            <a:r>
              <a:rPr lang="en-US" sz="3000" dirty="0" err="1"/>
              <a:t>x</a:t>
            </a:r>
            <a:r>
              <a:rPr lang="en-US" sz="3000" baseline="30000" dirty="0" err="1"/>
              <a:t>P</a:t>
            </a:r>
            <a:r>
              <a:rPr lang="en-US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ε</a:t>
            </a:r>
            <a:r>
              <a:rPr lang="en-US" sz="3000" baseline="-25000" dirty="0">
                <a:latin typeface="MinionPro-It"/>
              </a:rPr>
              <a:t>t</a:t>
            </a:r>
          </a:p>
          <a:p>
            <a:endParaRPr lang="en-US" sz="3000" baseline="-25000" dirty="0">
              <a:latin typeface="MinionPro-It"/>
            </a:endParaRPr>
          </a:p>
          <a:p>
            <a:r>
              <a:rPr lang="en-US" sz="3000" dirty="0"/>
              <a:t>   </a:t>
            </a:r>
            <a:r>
              <a:rPr lang="el-GR" sz="3000" dirty="0"/>
              <a:t>= β</a:t>
            </a:r>
            <a:r>
              <a:rPr lang="el-GR" sz="3000" baseline="-25000" dirty="0"/>
              <a:t>0</a:t>
            </a:r>
            <a:r>
              <a:rPr lang="el-GR" sz="3000" dirty="0"/>
              <a:t> +</a:t>
            </a:r>
            <a:r>
              <a:rPr lang="en-US" sz="3000" dirty="0">
                <a:latin typeface="Symbol" panose="05050102010706020507" pitchFamily="18" charset="2"/>
              </a:rPr>
              <a:t>S</a:t>
            </a:r>
            <a:r>
              <a:rPr lang="en-US" sz="3000" dirty="0"/>
              <a:t> </a:t>
            </a:r>
            <a:r>
              <a:rPr lang="el-GR" sz="3000" dirty="0"/>
              <a:t>β</a:t>
            </a:r>
            <a:r>
              <a:rPr lang="en-US" sz="3000" baseline="-25000" dirty="0" err="1"/>
              <a:t>p</a:t>
            </a:r>
            <a:r>
              <a:rPr lang="en-US" sz="3000" dirty="0" err="1"/>
              <a:t>x</a:t>
            </a:r>
            <a:r>
              <a:rPr lang="en-US" sz="3000" baseline="30000" dirty="0" err="1"/>
              <a:t>p</a:t>
            </a:r>
            <a:r>
              <a:rPr lang="en-US" sz="3000" baseline="-25000" dirty="0" err="1"/>
              <a:t>t</a:t>
            </a:r>
            <a:r>
              <a:rPr lang="en-US" sz="3000" dirty="0"/>
              <a:t> + </a:t>
            </a:r>
            <a:r>
              <a:rPr lang="el-GR" sz="3000" dirty="0"/>
              <a:t>ε</a:t>
            </a:r>
            <a:r>
              <a:rPr lang="en-US" sz="3000" baseline="-25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6248400"/>
            <a:ext cx="14430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Symbol" panose="05050102010706020507" pitchFamily="18" charset="2"/>
              </a:rPr>
              <a:t>e</a:t>
            </a:r>
            <a:r>
              <a:rPr lang="en-US" sz="2200" baseline="-25000" dirty="0"/>
              <a:t>t </a:t>
            </a:r>
            <a:r>
              <a:rPr lang="en-US" sz="2200" dirty="0"/>
              <a:t>~ N(0,1)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9784" y="2133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2860" y="6557843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Simpson 2018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1060" y="4857217"/>
            <a:ext cx="9128760" cy="204771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Choosing p</a:t>
            </a:r>
            <a:r>
              <a:rPr lang="en-US" sz="2400" dirty="0">
                <a:solidFill>
                  <a:schemeClr val="tx1"/>
                </a:solidFill>
              </a:rPr>
              <a:t>: semi-arbitrary, </a:t>
            </a:r>
            <a:r>
              <a:rPr lang="en-US" sz="2400" dirty="0" err="1">
                <a:solidFill>
                  <a:schemeClr val="tx1"/>
                </a:solidFill>
              </a:rPr>
              <a:t>underfitting</a:t>
            </a:r>
            <a:r>
              <a:rPr lang="en-US" sz="2400" dirty="0">
                <a:solidFill>
                  <a:schemeClr val="tx1"/>
                </a:solidFill>
              </a:rPr>
              <a:t> vs.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Weird behavior at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ymbol" panose="05050102010706020507" pitchFamily="18" charset="2"/>
              </a:rPr>
              <a:t>e</a:t>
            </a:r>
            <a:r>
              <a:rPr lang="en-US" sz="2400" b="1" baseline="-25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assumptions: </a:t>
            </a:r>
            <a:r>
              <a:rPr lang="en-US" sz="2400" b="1" dirty="0">
                <a:solidFill>
                  <a:schemeClr val="tx1"/>
                </a:solidFill>
              </a:rPr>
              <a:t>independent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identically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distributed (IID)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Polynomials are ‘globally’ fitted to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25314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 Additive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8061" y="1693752"/>
            <a:ext cx="30716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latin typeface="MinionPro-It"/>
              </a:rPr>
              <a:t>y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=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0</a:t>
            </a:r>
            <a:r>
              <a:rPr lang="el-GR" sz="3000" dirty="0">
                <a:latin typeface="MinionPro-Regular"/>
              </a:rPr>
              <a:t> </a:t>
            </a:r>
            <a:r>
              <a:rPr lang="el-GR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1</a:t>
            </a:r>
            <a:r>
              <a:rPr lang="en-US" sz="3000" dirty="0" err="1">
                <a:latin typeface="MinionPro-It"/>
              </a:rPr>
              <a:t>x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ε</a:t>
            </a:r>
            <a:r>
              <a:rPr lang="en-US" sz="3000" baseline="-25000" dirty="0">
                <a:latin typeface="MinionPro-It"/>
              </a:rPr>
              <a:t>t</a:t>
            </a:r>
            <a:endParaRPr lang="en-US" sz="30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093094" y="2682580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Symbol" panose="05050102010706020507" pitchFamily="18" charset="2"/>
              </a:rPr>
              <a:t>e</a:t>
            </a:r>
            <a:r>
              <a:rPr lang="en-US" sz="2200" baseline="-25000" dirty="0"/>
              <a:t>t </a:t>
            </a:r>
            <a:r>
              <a:rPr lang="en-US" sz="2200" dirty="0"/>
              <a:t>~ N(</a:t>
            </a:r>
            <a:r>
              <a:rPr lang="en-US" sz="2400" dirty="0">
                <a:latin typeface="Symbol" panose="05050102010706020507" pitchFamily="18" charset="2"/>
              </a:rPr>
              <a:t>m,s</a:t>
            </a:r>
            <a:r>
              <a:rPr lang="en-US" sz="2400" baseline="30000" dirty="0">
                <a:latin typeface="Symbol" panose="05050102010706020507" pitchFamily="18" charset="2"/>
              </a:rPr>
              <a:t>2</a:t>
            </a:r>
            <a:r>
              <a:rPr lang="en-US" sz="22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1755307"/>
            <a:ext cx="3159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Linear Model:</a:t>
            </a:r>
          </a:p>
          <a:p>
            <a:pPr algn="ctr"/>
            <a:r>
              <a:rPr lang="en-US" dirty="0"/>
              <a:t>(Ordinary 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075" y="3641169"/>
            <a:ext cx="1037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GAM: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8060" y="3549134"/>
            <a:ext cx="29979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latin typeface="MinionPro-It"/>
              </a:rPr>
              <a:t>y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 </a:t>
            </a:r>
            <a:r>
              <a:rPr lang="en-US" sz="3000" dirty="0">
                <a:latin typeface="MTSY"/>
              </a:rPr>
              <a:t>= </a:t>
            </a:r>
            <a:r>
              <a:rPr lang="el-GR" sz="3000" dirty="0">
                <a:latin typeface="RMTMI"/>
              </a:rPr>
              <a:t>β</a:t>
            </a:r>
            <a:r>
              <a:rPr lang="el-GR" sz="3000" baseline="-25000" dirty="0">
                <a:latin typeface="MinionPro-Regular"/>
              </a:rPr>
              <a:t>0</a:t>
            </a:r>
            <a:r>
              <a:rPr lang="el-GR" sz="3000" dirty="0">
                <a:latin typeface="MinionPro-Regular"/>
              </a:rPr>
              <a:t> </a:t>
            </a:r>
            <a:r>
              <a:rPr lang="el-GR" sz="3000" dirty="0">
                <a:latin typeface="MTSY"/>
              </a:rPr>
              <a:t>+ </a:t>
            </a:r>
            <a:r>
              <a:rPr lang="en-US" sz="3000" dirty="0">
                <a:latin typeface="RMTMI"/>
              </a:rPr>
              <a:t>f(</a:t>
            </a:r>
            <a:r>
              <a:rPr lang="en-US" sz="3000" dirty="0" err="1">
                <a:latin typeface="MinionPro-It"/>
              </a:rPr>
              <a:t>x</a:t>
            </a:r>
            <a:r>
              <a:rPr lang="en-US" sz="3000" baseline="-25000" dirty="0" err="1">
                <a:latin typeface="MinionPro-It"/>
              </a:rPr>
              <a:t>t</a:t>
            </a:r>
            <a:r>
              <a:rPr lang="en-US" sz="3000" dirty="0">
                <a:latin typeface="MinionPro-It"/>
              </a:rPr>
              <a:t>) </a:t>
            </a:r>
            <a:r>
              <a:rPr lang="en-US" sz="3000" dirty="0">
                <a:latin typeface="MTSY"/>
              </a:rPr>
              <a:t>+ </a:t>
            </a:r>
            <a:r>
              <a:rPr lang="el-GR" sz="3000" dirty="0">
                <a:latin typeface="RMTMI"/>
              </a:rPr>
              <a:t>ε</a:t>
            </a:r>
            <a:r>
              <a:rPr lang="en-US" sz="3000" baseline="-25000" dirty="0">
                <a:latin typeface="MinionPro-It"/>
              </a:rPr>
              <a:t>t</a:t>
            </a:r>
            <a:endParaRPr lang="en-US" sz="3000" baseline="-25000" dirty="0"/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 flipV="1">
            <a:off x="3429000" y="4103132"/>
            <a:ext cx="1068029" cy="6974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1" y="480441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t</a:t>
            </a:r>
            <a:r>
              <a:rPr lang="en-US" dirty="0"/>
              <a:t>, we have a non-linear function based on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– very flexible framework that allows x to be transformed in various ways </a:t>
            </a:r>
          </a:p>
          <a:p>
            <a:endParaRPr lang="en-US" dirty="0"/>
          </a:p>
          <a:p>
            <a:r>
              <a:rPr lang="en-US" dirty="0"/>
              <a:t>The f(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are also known as smooth functions (or ‘smooths’)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  <a:p>
            <a:r>
              <a:rPr lang="en-US" baseline="-25000" dirty="0"/>
              <a:t>The smooths enable local fitting to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887535"/>
            <a:ext cx="9144001" cy="39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Keep the linear framework, while allowing for locally non-linear and non-IID data! </a:t>
            </a:r>
          </a:p>
        </p:txBody>
      </p:sp>
    </p:spTree>
    <p:extLst>
      <p:ext uri="{BB962C8B-B14F-4D97-AF65-F5344CB8AC3E}">
        <p14:creationId xmlns:p14="http://schemas.microsoft.com/office/powerpoint/2010/main" val="18637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 Additive Models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106680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Smooths:  What should we use for f(</a:t>
            </a:r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r>
              <a:rPr lang="en-US" sz="2400" dirty="0"/>
              <a:t>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6153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options… usually some variant of a </a:t>
            </a:r>
            <a:r>
              <a:rPr lang="en-US" b="1" dirty="0"/>
              <a:t>spline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Splines</a:t>
            </a:r>
            <a:r>
              <a:rPr lang="en-US" dirty="0"/>
              <a:t>:  smooth curves that are locally fitted to a part of a larger curve, that are constrained to smoothly join together at locations called </a:t>
            </a:r>
            <a:r>
              <a:rPr lang="en-US" b="1" dirty="0"/>
              <a:t>knots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example, a smooth curve S can be constructed as the sum of multiple cubic splines (C</a:t>
            </a:r>
            <a:r>
              <a:rPr lang="en-US" baseline="-25000" dirty="0"/>
              <a:t>i</a:t>
            </a:r>
            <a:r>
              <a:rPr lang="en-US" dirty="0"/>
              <a:t>):</a:t>
            </a:r>
          </a:p>
          <a:p>
            <a:r>
              <a:rPr lang="en-US" dirty="0"/>
              <a:t>S=  C</a:t>
            </a:r>
            <a:r>
              <a:rPr lang="en-US" baseline="-25000" dirty="0"/>
              <a:t>1</a:t>
            </a:r>
            <a:r>
              <a:rPr lang="en-US" dirty="0"/>
              <a:t>(x)  for a first range of x values </a:t>
            </a:r>
          </a:p>
          <a:p>
            <a:r>
              <a:rPr lang="en-US" dirty="0"/>
              <a:t>    + C</a:t>
            </a:r>
            <a:r>
              <a:rPr lang="en-US" baseline="-25000" dirty="0"/>
              <a:t>2</a:t>
            </a:r>
            <a:r>
              <a:rPr lang="en-US" dirty="0"/>
              <a:t>(x) for a second range of x values </a:t>
            </a:r>
          </a:p>
          <a:p>
            <a:r>
              <a:rPr lang="en-US" dirty="0"/>
              <a:t>    + C</a:t>
            </a:r>
            <a:r>
              <a:rPr lang="en-US" baseline="-25000" dirty="0"/>
              <a:t>3</a:t>
            </a:r>
            <a:r>
              <a:rPr lang="en-US" dirty="0"/>
              <a:t>(x) for a third range of x values </a:t>
            </a:r>
          </a:p>
          <a:p>
            <a:r>
              <a:rPr lang="en-US" dirty="0"/>
              <a:t>    + …</a:t>
            </a:r>
          </a:p>
          <a:p>
            <a:r>
              <a:rPr lang="en-US" dirty="0"/>
              <a:t>    + C</a:t>
            </a:r>
            <a:r>
              <a:rPr lang="en-US" baseline="-25000" dirty="0"/>
              <a:t>n</a:t>
            </a:r>
            <a:r>
              <a:rPr lang="en-US" dirty="0"/>
              <a:t>(x) for the nth range of x values </a:t>
            </a:r>
          </a:p>
          <a:p>
            <a:endParaRPr lang="en-US" dirty="0"/>
          </a:p>
          <a:p>
            <a:r>
              <a:rPr lang="en-US" dirty="0"/>
              <a:t>Cubic Spline:  C</a:t>
            </a:r>
            <a:r>
              <a:rPr lang="en-US" baseline="-25000" dirty="0"/>
              <a:t>i</a:t>
            </a:r>
            <a:r>
              <a:rPr lang="en-US" dirty="0"/>
              <a:t>(x)=a</a:t>
            </a:r>
            <a:r>
              <a:rPr lang="en-US" baseline="-25000" dirty="0"/>
              <a:t>i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+ b</a:t>
            </a:r>
            <a:r>
              <a:rPr lang="en-US" baseline="-25000" dirty="0"/>
              <a:t>i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c</a:t>
            </a:r>
            <a:r>
              <a:rPr lang="en-US" baseline="-25000" dirty="0"/>
              <a:t>i</a:t>
            </a:r>
            <a:r>
              <a:rPr lang="en-US" dirty="0"/>
              <a:t>x + d</a:t>
            </a:r>
            <a:r>
              <a:rPr lang="en-US" baseline="-25000" dirty="0"/>
              <a:t>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80260"/>
            <a:ext cx="2590800" cy="27624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81641" y="4865562"/>
            <a:ext cx="276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wooden drafting spline with ‘knots’ (pegs)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6943" y="648485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https://en.wikipedia.org/wiki/Flat_spline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42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of Spline Fit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615228"/>
            <a:ext cx="62616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7 cubic splines (curves) </a:t>
            </a:r>
          </a:p>
          <a:p>
            <a:r>
              <a:rPr lang="en-US" sz="2400" dirty="0">
                <a:latin typeface="+mj-lt"/>
              </a:rPr>
              <a:t>7 knots (evenly spaced, tick marks)</a:t>
            </a:r>
          </a:p>
          <a:p>
            <a:r>
              <a:rPr lang="en-US" sz="2400" dirty="0">
                <a:latin typeface="+mj-lt"/>
              </a:rPr>
              <a:t>Right:  Each spline locally weighted by its </a:t>
            </a:r>
            <a:r>
              <a:rPr lang="en-US" sz="2400" dirty="0" err="1">
                <a:latin typeface="Symbol" panose="05050102010706020507" pitchFamily="18" charset="2"/>
              </a:rPr>
              <a:t>b</a:t>
            </a:r>
            <a:r>
              <a:rPr lang="en-US" sz="2400" baseline="-25000" dirty="0" err="1">
                <a:latin typeface="+mj-lt"/>
              </a:rPr>
              <a:t>j</a:t>
            </a:r>
            <a:r>
              <a:rPr lang="en-US" sz="2400" dirty="0">
                <a:latin typeface="+mj-lt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9784" y="2133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65"/>
          <a:stretch/>
        </p:blipFill>
        <p:spPr>
          <a:xfrm>
            <a:off x="92245" y="911208"/>
            <a:ext cx="9067575" cy="28141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1990" y="3725324"/>
            <a:ext cx="8001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inionPro-It"/>
              </a:rPr>
              <a:t>Put another way, each f(</a:t>
            </a:r>
            <a:r>
              <a:rPr lang="en-US" sz="2000" dirty="0" err="1">
                <a:latin typeface="MinionPro-It"/>
              </a:rPr>
              <a:t>x</a:t>
            </a:r>
            <a:r>
              <a:rPr lang="en-US" sz="2000" baseline="-25000" dirty="0" err="1">
                <a:latin typeface="MinionPro-It"/>
              </a:rPr>
              <a:t>t</a:t>
            </a:r>
            <a:r>
              <a:rPr lang="en-US" sz="2000" dirty="0">
                <a:latin typeface="MinionPro-It"/>
              </a:rPr>
              <a:t>) is calculated as a sum of local basis functions:  </a:t>
            </a:r>
            <a:r>
              <a:rPr lang="en-US" sz="2000" dirty="0" err="1">
                <a:latin typeface="MinionPro-It"/>
              </a:rPr>
              <a:t>b</a:t>
            </a:r>
            <a:r>
              <a:rPr lang="en-US" sz="2000" baseline="-25000" dirty="0" err="1">
                <a:latin typeface="MinionPro-It"/>
              </a:rPr>
              <a:t>j</a:t>
            </a:r>
            <a:r>
              <a:rPr lang="en-US" sz="2000" dirty="0">
                <a:latin typeface="MinionPro-It"/>
              </a:rPr>
              <a:t>(x).  Here, the basis functions are cubic splines.  Each spline gets its own weighting (</a:t>
            </a:r>
            <a:r>
              <a:rPr lang="en-US" sz="2000" dirty="0" err="1">
                <a:latin typeface="MinionPro-It"/>
              </a:rPr>
              <a:t>Bj</a:t>
            </a:r>
            <a:r>
              <a:rPr lang="en-US" sz="2000" dirty="0">
                <a:latin typeface="MinionPro-It"/>
              </a:rPr>
              <a:t>) and will locally dominate the signal:</a:t>
            </a:r>
          </a:p>
          <a:p>
            <a:endParaRPr lang="en-US" dirty="0">
              <a:latin typeface="MinionPro-It"/>
            </a:endParaRPr>
          </a:p>
          <a:p>
            <a:pPr lvl="5"/>
            <a:r>
              <a:rPr lang="en-US" sz="2800" dirty="0">
                <a:latin typeface="MinionPro-It"/>
              </a:rPr>
              <a:t>f</a:t>
            </a:r>
            <a:r>
              <a:rPr lang="en-US" sz="2800" dirty="0">
                <a:latin typeface="MinionPro-Regular"/>
              </a:rPr>
              <a:t>(</a:t>
            </a:r>
            <a:r>
              <a:rPr lang="en-US" sz="2800" dirty="0" err="1">
                <a:latin typeface="MinionPro-It"/>
              </a:rPr>
              <a:t>x</a:t>
            </a:r>
            <a:r>
              <a:rPr lang="en-US" sz="2800" baseline="-25000" dirty="0" err="1">
                <a:latin typeface="MinionPro-It"/>
              </a:rPr>
              <a:t>t</a:t>
            </a:r>
            <a:r>
              <a:rPr lang="en-US" sz="2800" dirty="0">
                <a:latin typeface="MinionPro-Regular"/>
              </a:rPr>
              <a:t>) </a:t>
            </a:r>
            <a:r>
              <a:rPr lang="en-US" sz="2800" dirty="0">
                <a:latin typeface="MTSY"/>
              </a:rPr>
              <a:t>=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 err="1">
                <a:latin typeface="MinionPro-It"/>
              </a:rPr>
              <a:t>b</a:t>
            </a:r>
            <a:r>
              <a:rPr lang="en-US" sz="2800" baseline="-25000" dirty="0" err="1">
                <a:latin typeface="MinionPro-It"/>
              </a:rPr>
              <a:t>j</a:t>
            </a:r>
            <a:r>
              <a:rPr lang="en-US" sz="2800" dirty="0">
                <a:latin typeface="MinionPro-Regular"/>
              </a:rPr>
              <a:t>(</a:t>
            </a:r>
            <a:r>
              <a:rPr lang="en-US" sz="2800" dirty="0" err="1">
                <a:latin typeface="MinionPro-It"/>
              </a:rPr>
              <a:t>x</a:t>
            </a:r>
            <a:r>
              <a:rPr lang="en-US" sz="2800" baseline="-25000" dirty="0" err="1">
                <a:latin typeface="MinionPro-It"/>
              </a:rPr>
              <a:t>t</a:t>
            </a:r>
            <a:r>
              <a:rPr lang="en-US" sz="2800" dirty="0">
                <a:latin typeface="MinionPro-Regular"/>
              </a:rPr>
              <a:t>)</a:t>
            </a:r>
            <a:r>
              <a:rPr lang="el-GR" sz="2800" dirty="0">
                <a:latin typeface="RMTMI"/>
              </a:rPr>
              <a:t>β</a:t>
            </a:r>
            <a:r>
              <a:rPr lang="en-US" sz="2800" baseline="-25000" dirty="0">
                <a:latin typeface="MinionPro-It"/>
              </a:rPr>
              <a:t>j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024" y="633478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Simpson 2018</a:t>
            </a:r>
          </a:p>
          <a:p>
            <a:pPr algn="r"/>
            <a:r>
              <a:rPr lang="en-US" sz="1400" dirty="0"/>
              <a:t>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200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dirty="0"/>
              <a:t>Fitting vs. Overfitting:  Smoothness parameter (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162800" cy="4388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1" y="5575039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Overfitted</a:t>
            </a:r>
            <a:r>
              <a:rPr lang="en-US" dirty="0"/>
              <a:t> models:  Overly influenced by data.  Low generality and low predictive power</a:t>
            </a:r>
          </a:p>
          <a:p>
            <a:endParaRPr lang="en-US" dirty="0"/>
          </a:p>
          <a:p>
            <a:r>
              <a:rPr lang="en-US" dirty="0"/>
              <a:t>How to pick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?  Cross-validation analyses, maximum likelihood, restricted maximum likelihood,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480" y="6576893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Simpson 2018 Frontiers </a:t>
            </a:r>
            <a:r>
              <a:rPr lang="en-US" sz="1400" dirty="0" err="1"/>
              <a:t>Ecol</a:t>
            </a:r>
            <a:r>
              <a:rPr lang="en-US" sz="1400" dirty="0"/>
              <a:t> </a:t>
            </a:r>
            <a:r>
              <a:rPr lang="en-US" sz="1400" dirty="0" err="1"/>
              <a:t>Evol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22142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14682</TotalTime>
  <Words>905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MinionPro-It</vt:lpstr>
      <vt:lpstr>MinionPro-Regular</vt:lpstr>
      <vt:lpstr>MTSY</vt:lpstr>
      <vt:lpstr>RMTMI</vt:lpstr>
      <vt:lpstr>Symbol</vt:lpstr>
      <vt:lpstr>Default Design</vt:lpstr>
      <vt:lpstr>Challenge</vt:lpstr>
      <vt:lpstr>PowerPoint Presentation</vt:lpstr>
      <vt:lpstr>Fitting models to time series data</vt:lpstr>
      <vt:lpstr>Linear and polynomial fits</vt:lpstr>
      <vt:lpstr>Linear and polynomial fits</vt:lpstr>
      <vt:lpstr>General Additive Models</vt:lpstr>
      <vt:lpstr>General Additive Models</vt:lpstr>
      <vt:lpstr>Example of Spline Fit</vt:lpstr>
      <vt:lpstr>Fitting vs. Overfitting:  Smoothness parameter (l)</vt:lpstr>
      <vt:lpstr>Examples of GAM fitting</vt:lpstr>
      <vt:lpstr>Confidence Intervals and GAMs</vt:lpstr>
      <vt:lpstr>Confidence Intervals and GAMs</vt:lpstr>
      <vt:lpstr>Confidence Intervals </vt:lpstr>
      <vt:lpstr>Today’s Lab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Radiometric Dating</dc:title>
  <dc:creator>Jack Williams</dc:creator>
  <cp:lastModifiedBy>JACK W WILLIAMS</cp:lastModifiedBy>
  <cp:revision>72</cp:revision>
  <dcterms:created xsi:type="dcterms:W3CDTF">2006-01-30T22:25:25Z</dcterms:created>
  <dcterms:modified xsi:type="dcterms:W3CDTF">2022-11-09T16:53:11Z</dcterms:modified>
</cp:coreProperties>
</file>