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25" r:id="rId2"/>
    <p:sldId id="563" r:id="rId3"/>
    <p:sldId id="564" r:id="rId4"/>
    <p:sldId id="516" r:id="rId5"/>
    <p:sldId id="522" r:id="rId6"/>
    <p:sldId id="528" r:id="rId7"/>
    <p:sldId id="566" r:id="rId8"/>
    <p:sldId id="569" r:id="rId9"/>
    <p:sldId id="523" r:id="rId10"/>
    <p:sldId id="524" r:id="rId11"/>
    <p:sldId id="565" r:id="rId12"/>
    <p:sldId id="568" r:id="rId13"/>
    <p:sldId id="570" r:id="rId14"/>
    <p:sldId id="571" r:id="rId15"/>
  </p:sldIdLst>
  <p:sldSz cx="9144000" cy="6858000" type="screen4x3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0066"/>
    <a:srgbClr val="C20027"/>
    <a:srgbClr val="F0EDC1"/>
    <a:srgbClr val="CC6600"/>
    <a:srgbClr val="CC3300"/>
    <a:srgbClr val="FFFF00"/>
    <a:srgbClr val="F0E7CB"/>
    <a:srgbClr val="F0B752"/>
    <a:srgbClr val="F3A83A"/>
    <a:srgbClr val="DFD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36" autoAdjust="0"/>
    <p:restoredTop sz="89279" autoAdjust="0"/>
  </p:normalViewPr>
  <p:slideViewPr>
    <p:cSldViewPr snapToGrid="0">
      <p:cViewPr>
        <p:scale>
          <a:sx n="68" d="100"/>
          <a:sy n="68" d="100"/>
        </p:scale>
        <p:origin x="804" y="-2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0" charset="0"/>
                <a:ea typeface="ＭＳ Ｐゴシック" pitchFamily="-80" charset="-128"/>
                <a:cs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7A5E0BD-6B4D-46F3-85EB-F05F8BD3C4C4}" type="datetime1">
              <a:rPr lang="en-US"/>
              <a:pPr>
                <a:defRPr/>
              </a:pPr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0" charset="0"/>
                <a:ea typeface="ＭＳ Ｐゴシック" pitchFamily="-80" charset="-128"/>
                <a:cs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7A0FD32-2863-4B07-ABB9-DF3832025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944F-1DAC-47DF-8E5C-283BB15EBEF4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191C9-BE1A-4321-AEAC-01951F16B8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D83E85-B0CD-47DE-B6E0-1870AB3DF1D8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29000" cy="2571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034" y="3095625"/>
            <a:ext cx="7158567" cy="3087291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Developed variant of modern analog technique for calibration</a:t>
            </a:r>
          </a:p>
          <a:p>
            <a:pPr eaLnBrk="1" hangingPunct="1"/>
            <a:r>
              <a:rPr lang="en-US" altLang="en-US" smtClean="0"/>
              <a:t>Level 1:  </a:t>
            </a:r>
          </a:p>
          <a:p>
            <a:pPr lvl="1" eaLnBrk="1" hangingPunct="1"/>
            <a:r>
              <a:rPr lang="en-US" altLang="en-US" smtClean="0"/>
              <a:t>-match modern and fossil pollen samples</a:t>
            </a:r>
          </a:p>
          <a:p>
            <a:pPr lvl="1" eaLnBrk="1" hangingPunct="1"/>
            <a:r>
              <a:rPr lang="en-US" altLang="en-US" smtClean="0"/>
              <a:t>-close matches get assigned tree densities associated w/modern</a:t>
            </a:r>
          </a:p>
          <a:p>
            <a:pPr lvl="1" eaLnBrk="1" hangingPunct="1"/>
            <a:r>
              <a:rPr lang="en-US" altLang="en-US" smtClean="0"/>
              <a:t>-no matches=classic problem for analog approaches </a:t>
            </a:r>
          </a:p>
          <a:p>
            <a:pPr lvl="1" eaLnBrk="1" hangingPunct="1"/>
            <a:r>
              <a:rPr lang="en-US" altLang="en-US" smtClean="0"/>
              <a:t>-here, regroup into functional categories (e.g. spruce and fir regrouped to boreal conifers)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Level 2:  rerun analysis</a:t>
            </a:r>
          </a:p>
          <a:p>
            <a:pPr eaLnBrk="1" hangingPunct="1"/>
            <a:r>
              <a:rPr lang="en-US" altLang="en-US" smtClean="0"/>
              <a:t>Level 3:  regroup to very broad categories -- but didn’t work</a:t>
            </a:r>
          </a:p>
          <a:p>
            <a:pPr eaLnBrk="1" hangingPunct="1"/>
            <a:r>
              <a:rPr lang="en-US" altLang="en-US" smtClean="0"/>
              <a:t>Key point:  allows finding of functional analogs when no compositional analogs exist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82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D83E85-B0CD-47DE-B6E0-1870AB3DF1D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29000" cy="2571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034" y="3095625"/>
            <a:ext cx="7158567" cy="3087291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Developed variant of modern analog technique for calibration</a:t>
            </a:r>
          </a:p>
          <a:p>
            <a:pPr eaLnBrk="1" hangingPunct="1"/>
            <a:r>
              <a:rPr lang="en-US" altLang="en-US" smtClean="0"/>
              <a:t>Level 1:  </a:t>
            </a:r>
          </a:p>
          <a:p>
            <a:pPr lvl="1" eaLnBrk="1" hangingPunct="1"/>
            <a:r>
              <a:rPr lang="en-US" altLang="en-US" smtClean="0"/>
              <a:t>-match modern and fossil pollen samples</a:t>
            </a:r>
          </a:p>
          <a:p>
            <a:pPr lvl="1" eaLnBrk="1" hangingPunct="1"/>
            <a:r>
              <a:rPr lang="en-US" altLang="en-US" smtClean="0"/>
              <a:t>-close matches get assigned tree densities associated w/modern</a:t>
            </a:r>
          </a:p>
          <a:p>
            <a:pPr lvl="1" eaLnBrk="1" hangingPunct="1"/>
            <a:r>
              <a:rPr lang="en-US" altLang="en-US" smtClean="0"/>
              <a:t>-no matches=classic problem for analog approaches </a:t>
            </a:r>
          </a:p>
          <a:p>
            <a:pPr lvl="1" eaLnBrk="1" hangingPunct="1"/>
            <a:r>
              <a:rPr lang="en-US" altLang="en-US" smtClean="0"/>
              <a:t>-here, regroup into functional categories (e.g. spruce and fir regrouped to boreal conifers)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Level 2:  rerun analysis</a:t>
            </a:r>
          </a:p>
          <a:p>
            <a:pPr eaLnBrk="1" hangingPunct="1"/>
            <a:r>
              <a:rPr lang="en-US" altLang="en-US" smtClean="0"/>
              <a:t>Level 3:  regroup to very broad categories -- but didn’t work</a:t>
            </a:r>
          </a:p>
          <a:p>
            <a:pPr eaLnBrk="1" hangingPunct="1"/>
            <a:r>
              <a:rPr lang="en-US" altLang="en-US" smtClean="0"/>
              <a:t>Key point:  allows finding of functional analogs when no compositional analogs exist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D83E85-B0CD-47DE-B6E0-1870AB3DF1D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29000" cy="2571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034" y="3095625"/>
            <a:ext cx="7158567" cy="3087291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Developed variant of modern analog technique for calibration</a:t>
            </a:r>
          </a:p>
          <a:p>
            <a:pPr eaLnBrk="1" hangingPunct="1"/>
            <a:r>
              <a:rPr lang="en-US" altLang="en-US" smtClean="0"/>
              <a:t>Level 1:  </a:t>
            </a:r>
          </a:p>
          <a:p>
            <a:pPr lvl="1" eaLnBrk="1" hangingPunct="1"/>
            <a:r>
              <a:rPr lang="en-US" altLang="en-US" smtClean="0"/>
              <a:t>-match modern and fossil pollen samples</a:t>
            </a:r>
          </a:p>
          <a:p>
            <a:pPr lvl="1" eaLnBrk="1" hangingPunct="1"/>
            <a:r>
              <a:rPr lang="en-US" altLang="en-US" smtClean="0"/>
              <a:t>-close matches get assigned tree densities associated w/modern</a:t>
            </a:r>
          </a:p>
          <a:p>
            <a:pPr lvl="1" eaLnBrk="1" hangingPunct="1"/>
            <a:r>
              <a:rPr lang="en-US" altLang="en-US" smtClean="0"/>
              <a:t>-no matches=classic problem for analog approaches </a:t>
            </a:r>
          </a:p>
          <a:p>
            <a:pPr lvl="1" eaLnBrk="1" hangingPunct="1"/>
            <a:r>
              <a:rPr lang="en-US" altLang="en-US" smtClean="0"/>
              <a:t>-here, regroup into functional categories (e.g. spruce and fir regrouped to boreal conifers)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Level 2:  rerun analysis</a:t>
            </a:r>
          </a:p>
          <a:p>
            <a:pPr eaLnBrk="1" hangingPunct="1"/>
            <a:r>
              <a:rPr lang="en-US" altLang="en-US" smtClean="0"/>
              <a:t>Level 3:  regroup to very broad categories -- but didn’t work</a:t>
            </a:r>
          </a:p>
          <a:p>
            <a:pPr eaLnBrk="1" hangingPunct="1"/>
            <a:r>
              <a:rPr lang="en-US" altLang="en-US" smtClean="0"/>
              <a:t>Key point:  allows finding of functional analogs when no compositional analogs exist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91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D83E85-B0CD-47DE-B6E0-1870AB3DF1D8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29000" cy="257175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034" y="3095625"/>
            <a:ext cx="7158567" cy="3087291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Developed variant of modern analog technique for calibration</a:t>
            </a:r>
          </a:p>
          <a:p>
            <a:pPr eaLnBrk="1" hangingPunct="1"/>
            <a:r>
              <a:rPr lang="en-US" altLang="en-US" smtClean="0"/>
              <a:t>Level 1:  </a:t>
            </a:r>
          </a:p>
          <a:p>
            <a:pPr lvl="1" eaLnBrk="1" hangingPunct="1"/>
            <a:r>
              <a:rPr lang="en-US" altLang="en-US" smtClean="0"/>
              <a:t>-match modern and fossil pollen samples</a:t>
            </a:r>
          </a:p>
          <a:p>
            <a:pPr lvl="1" eaLnBrk="1" hangingPunct="1"/>
            <a:r>
              <a:rPr lang="en-US" altLang="en-US" smtClean="0"/>
              <a:t>-close matches get assigned tree densities associated w/modern</a:t>
            </a:r>
          </a:p>
          <a:p>
            <a:pPr lvl="1" eaLnBrk="1" hangingPunct="1"/>
            <a:r>
              <a:rPr lang="en-US" altLang="en-US" smtClean="0"/>
              <a:t>-no matches=classic problem for analog approaches </a:t>
            </a:r>
          </a:p>
          <a:p>
            <a:pPr lvl="1" eaLnBrk="1" hangingPunct="1"/>
            <a:r>
              <a:rPr lang="en-US" altLang="en-US" smtClean="0"/>
              <a:t>-here, regroup into functional categories (e.g. spruce and fir regrouped to boreal conifers)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Level 2:  rerun analysis</a:t>
            </a:r>
          </a:p>
          <a:p>
            <a:pPr eaLnBrk="1" hangingPunct="1"/>
            <a:r>
              <a:rPr lang="en-US" altLang="en-US" smtClean="0"/>
              <a:t>Level 3:  regroup to very broad categories -- but didn’t work</a:t>
            </a:r>
          </a:p>
          <a:p>
            <a:pPr eaLnBrk="1" hangingPunct="1"/>
            <a:r>
              <a:rPr lang="en-US" altLang="en-US" smtClean="0"/>
              <a:t>Key point:  allows finding of functional analogs when no compositional analogs exist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39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608806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610392"/>
          </a:xfrm>
          <a:prstGeom prst="rect">
            <a:avLst/>
          </a:prstGeom>
        </p:spPr>
        <p:txBody>
          <a:bodyPr anchor="t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10394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6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88" y="49998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C2002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7688" y="1358900"/>
            <a:ext cx="5486400" cy="3517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0388" y="556656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65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143000"/>
            <a:ext cx="7620000" cy="48006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95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096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D5F52-2A75-4E06-868A-2633EE933536}" type="datetimeFigureOut">
              <a:rPr lang="en-US"/>
              <a:pPr>
                <a:defRPr/>
              </a:pPr>
              <a:t>10/13/2020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2578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5EA9C-6EBD-41EB-B224-99D5076C9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1217612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4641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7115" y="6362700"/>
            <a:ext cx="1296885" cy="4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4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1217612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4641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47115" y="6362700"/>
            <a:ext cx="1296885" cy="4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1217612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4641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35556" y="6324600"/>
            <a:ext cx="1296885" cy="4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1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89"/>
            <a:ext cx="9144000" cy="1217612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4641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588"/>
            <a:ext cx="9144000" cy="1906040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3" y="-14176"/>
            <a:ext cx="9144000" cy="1921804"/>
          </a:xfrm>
          <a:prstGeom prst="rect">
            <a:avLst/>
          </a:prstGeom>
        </p:spPr>
        <p:txBody>
          <a:bodyPr anchor="ctr"/>
          <a:lstStyle>
            <a:lvl1pPr algn="l">
              <a:defRPr sz="3600" b="0" i="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919856"/>
            <a:ext cx="9155113" cy="1587"/>
          </a:xfrm>
          <a:prstGeom prst="line">
            <a:avLst/>
          </a:prstGeom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7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6500"/>
            <a:ext cx="9144000" cy="596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3" name="Picture 9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501775"/>
            <a:ext cx="56292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70682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356"/>
            <a:ext cx="9144000" cy="666546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00100" y="2006600"/>
            <a:ext cx="7607300" cy="4114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" y="1588"/>
            <a:ext cx="9144000" cy="1217612"/>
          </a:xfrm>
          <a:prstGeom prst="rect">
            <a:avLst/>
          </a:prstGeom>
          <a:gradFill>
            <a:gsLst>
              <a:gs pos="0">
                <a:srgbClr val="800000"/>
              </a:gs>
              <a:gs pos="87000">
                <a:srgbClr val="D8002E"/>
              </a:gs>
            </a:gsLst>
            <a:lin ang="3960000" scaled="0"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dist="48387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214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5283"/>
            <a:ext cx="9144000" cy="666546"/>
          </a:xfrm>
          <a:prstGeom prst="rect">
            <a:avLst/>
          </a:prstGeom>
        </p:spPr>
        <p:txBody>
          <a:bodyPr anchor="t"/>
          <a:lstStyle>
            <a:lvl1pPr>
              <a:defRPr sz="3800" b="0" i="0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007157"/>
            <a:ext cx="76454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800000"/>
              </a:buClr>
              <a:buFont typeface="Wingdings" charset="2"/>
              <a:buChar char="§"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>
              <a:buClr>
                <a:srgbClr val="800000"/>
              </a:buClr>
              <a:buFont typeface="Wingdings" charset="2"/>
              <a:buChar char="§"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8680">
              <a:buClr>
                <a:srgbClr val="800000"/>
              </a:buCl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Arial"/>
              <a:buChar char="•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182880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6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480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600" b="0" i="0" cap="none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47900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 cap="all" spc="250">
                <a:solidFill>
                  <a:srgbClr val="800000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5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5283"/>
            <a:ext cx="9144000" cy="666546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C20027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039937"/>
            <a:ext cx="36703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800000"/>
              </a:buClr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74320">
              <a:buClr>
                <a:srgbClr val="800000"/>
              </a:buClr>
              <a:buFont typeface="Wingdings" charset="2"/>
              <a:buChar char="§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buClr>
                <a:srgbClr val="80000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51560" indent="-182880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39937"/>
            <a:ext cx="38227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800000"/>
              </a:buClr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74320">
              <a:buClr>
                <a:srgbClr val="800000"/>
              </a:buClr>
              <a:buFont typeface="Wingdings" charset="2"/>
              <a:buChar char="§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buClr>
                <a:srgbClr val="80000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51560" indent="-182880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1271588" y="3906837"/>
            <a:ext cx="5041900" cy="22225"/>
          </a:xfrm>
          <a:prstGeom prst="line">
            <a:avLst/>
          </a:prstGeom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0000"/>
            <a:ext cx="3008313" cy="635000"/>
          </a:xfrm>
          <a:prstGeom prst="rect">
            <a:avLst/>
          </a:prstGeom>
        </p:spPr>
        <p:txBody>
          <a:bodyPr anchor="t"/>
          <a:lstStyle>
            <a:lvl1pPr algn="l">
              <a:defRPr sz="1600" b="1" i="0" u="none" baseline="0">
                <a:solidFill>
                  <a:srgbClr val="C20027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121920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800000"/>
              </a:buClr>
              <a:buFont typeface="Wingdings" charset="2"/>
              <a:buChar char="§"/>
              <a:defRPr sz="2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>
              <a:buClr>
                <a:srgbClr val="800000"/>
              </a:buClr>
              <a:buFont typeface="Wingdings" charset="2"/>
              <a:buChar char="§"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8680">
              <a:buClr>
                <a:srgbClr val="800000"/>
              </a:buCl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80160" indent="-201168">
              <a:buClr>
                <a:schemeClr val="bg1">
                  <a:lumMod val="50000"/>
                </a:schemeClr>
              </a:buClr>
              <a:buSzPct val="10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905000"/>
            <a:ext cx="3008313" cy="4559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1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92850"/>
            <a:ext cx="9144000" cy="565150"/>
          </a:xfrm>
          <a:prstGeom prst="rect">
            <a:avLst/>
          </a:prstGeom>
          <a:gradFill flip="none" rotWithShape="1">
            <a:gsLst>
              <a:gs pos="43000">
                <a:schemeClr val="bg1"/>
              </a:gs>
              <a:gs pos="100000">
                <a:schemeClr val="bg2"/>
              </a:gs>
            </a:gsLst>
            <a:lin ang="33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5" descr="uwlogo_web_sm_fl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300788"/>
            <a:ext cx="1371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4" r:id="rId2"/>
    <p:sldLayoutId id="2147483819" r:id="rId3"/>
    <p:sldLayoutId id="2147483811" r:id="rId4"/>
    <p:sldLayoutId id="2147483805" r:id="rId5"/>
    <p:sldLayoutId id="2147483806" r:id="rId6"/>
    <p:sldLayoutId id="2147483807" r:id="rId7"/>
    <p:sldLayoutId id="2147483808" r:id="rId8"/>
    <p:sldLayoutId id="2147483812" r:id="rId9"/>
    <p:sldLayoutId id="2147483809" r:id="rId10"/>
    <p:sldLayoutId id="2147483810" r:id="rId11"/>
    <p:sldLayoutId id="2147483816" r:id="rId12"/>
    <p:sldLayoutId id="2147483829" r:id="rId13"/>
    <p:sldLayoutId id="2147483831" r:id="rId14"/>
    <p:sldLayoutId id="2147483846" r:id="rId1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0" charset="-128"/>
          <a:cs typeface="ＭＳ Ｐゴシック" pitchFamily="-80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-80" charset="-128"/>
          <a:cs typeface="ＭＳ Ｐゴシック" pitchFamily="-80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0" charset="0"/>
          <a:ea typeface="ＭＳ Ｐゴシック" pitchFamily="-80" charset="-128"/>
          <a:cs typeface="ＭＳ Ｐゴシック" pitchFamily="-80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80" charset="-128"/>
          <a:cs typeface="ＭＳ Ｐゴシック" pitchFamily="-80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98904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Part I: </a:t>
            </a:r>
            <a:r>
              <a:rPr lang="en-US" sz="3600" dirty="0" smtClean="0"/>
              <a:t>Introduction: Multivariate </a:t>
            </a:r>
            <a:r>
              <a:rPr lang="en-US" sz="3600" dirty="0" smtClean="0"/>
              <a:t>Data </a:t>
            </a:r>
            <a:r>
              <a:rPr lang="en-US" sz="3600" dirty="0" smtClean="0"/>
              <a:t>Analysis:  Pre-Multiply or Post-Multiply?</a:t>
            </a:r>
            <a:endParaRPr lang="en-US" sz="3600" dirty="0" smtClean="0"/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Part II</a:t>
            </a:r>
            <a:r>
              <a:rPr lang="en-US" sz="3600" dirty="0"/>
              <a:t>: </a:t>
            </a:r>
            <a:r>
              <a:rPr lang="en-US" sz="3600" dirty="0" smtClean="0"/>
              <a:t>Dissimilarity Metrics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Part III:  Rates of Change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2569580"/>
            <a:ext cx="9144000" cy="3713221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smtClean="0">
              <a:solidFill>
                <a:srgbClr val="000000"/>
              </a:solidFill>
              <a:latin typeface="Times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3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719306"/>
            <a:ext cx="9144000" cy="3667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>
                <a:latin typeface="+mj-lt"/>
              </a:rPr>
              <a:t>A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0" y="6400800"/>
            <a:ext cx="3264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  <a:latin typeface="+mj-lt"/>
              </a:rPr>
              <a:t>Gavin et al. 2003 QSR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10011" b="61072"/>
          <a:stretch>
            <a:fillRect/>
          </a:stretch>
        </p:blipFill>
        <p:spPr bwMode="auto">
          <a:xfrm>
            <a:off x="3138488" y="955844"/>
            <a:ext cx="2998787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68413"/>
          <a:stretch>
            <a:fillRect/>
          </a:stretch>
        </p:blipFill>
        <p:spPr bwMode="auto">
          <a:xfrm>
            <a:off x="6145213" y="968544"/>
            <a:ext cx="2998787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38712" b="31703"/>
          <a:stretch>
            <a:fillRect/>
          </a:stretch>
        </p:blipFill>
        <p:spPr bwMode="auto">
          <a:xfrm>
            <a:off x="0" y="935206"/>
            <a:ext cx="3000375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209550" y="3978444"/>
            <a:ext cx="2983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+mj-lt"/>
              </a:rPr>
              <a:t>AUC=0.631 to 0.784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6383338" y="3978444"/>
            <a:ext cx="2727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+mj-lt"/>
              </a:rPr>
              <a:t>AUC=0.781 to 789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3403600" y="3978444"/>
            <a:ext cx="29835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+mj-lt"/>
              </a:rPr>
              <a:t>AUC=0.621 to 0.690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6902" y="19594"/>
            <a:ext cx="92914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000" b="1" dirty="0" smtClean="0">
                <a:latin typeface="+mj-lt"/>
              </a:rPr>
              <a:t>ROC (Receiver-Operating Characteristic) Analysis</a:t>
            </a:r>
          </a:p>
          <a:p>
            <a:pPr eaLnBrk="1" hangingPunct="1"/>
            <a:endParaRPr lang="en-US" altLang="en-US" b="1" dirty="0" smtClean="0">
              <a:latin typeface="+mj-lt"/>
            </a:endParaRPr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 flipH="1">
            <a:off x="1104900" y="782806"/>
            <a:ext cx="4476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2500194" y="5736265"/>
            <a:ext cx="66438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dirty="0" smtClean="0">
                <a:latin typeface="+mj-lt"/>
              </a:rPr>
              <a:t>Gray histograms:  distances for same-biome pollen samples </a:t>
            </a:r>
          </a:p>
          <a:p>
            <a:pPr eaLnBrk="1" hangingPunct="1"/>
            <a:r>
              <a:rPr lang="en-US" altLang="en-US" sz="1800" dirty="0" smtClean="0">
                <a:latin typeface="+mj-lt"/>
              </a:rPr>
              <a:t>Black histograms:  distances for different-biome pollen samples</a:t>
            </a:r>
            <a:endParaRPr lang="en-US" altLang="en-US" sz="18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0223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Gavin et al., 2003 </a:t>
            </a:r>
            <a:r>
              <a:rPr lang="en-US" sz="1400" i="1" dirty="0" smtClean="0">
                <a:latin typeface="+mj-lt"/>
              </a:rPr>
              <a:t>Quaternary Research</a:t>
            </a:r>
            <a:endParaRPr lang="en-US" sz="1400" i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4398496"/>
            <a:ext cx="9110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/>
              <a:t>Signal-to-noise metrics are the most discriminating</a:t>
            </a:r>
          </a:p>
          <a:p>
            <a:pPr eaLnBrk="1" hangingPunct="1"/>
            <a:r>
              <a:rPr lang="en-US" altLang="en-US" dirty="0"/>
              <a:t>Squared-chord </a:t>
            </a:r>
            <a:r>
              <a:rPr lang="en-US" altLang="en-US" dirty="0" smtClean="0"/>
              <a:t>slightly </a:t>
            </a:r>
            <a:r>
              <a:rPr lang="en-US" altLang="en-US" dirty="0"/>
              <a:t>better than other signal-to-noise metrics</a:t>
            </a:r>
          </a:p>
        </p:txBody>
      </p:sp>
    </p:spTree>
    <p:extLst>
      <p:ext uri="{BB962C8B-B14F-4D97-AF65-F5344CB8AC3E}">
        <p14:creationId xmlns:p14="http://schemas.microsoft.com/office/powerpoint/2010/main" val="26108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98904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Part I: </a:t>
            </a:r>
            <a:r>
              <a:rPr lang="en-US" sz="3600" dirty="0" smtClean="0"/>
              <a:t>Introduction: Multivariate </a:t>
            </a:r>
            <a:r>
              <a:rPr lang="en-US" sz="3600" dirty="0" smtClean="0"/>
              <a:t>Data </a:t>
            </a:r>
            <a:r>
              <a:rPr lang="en-US" sz="3600" dirty="0" smtClean="0"/>
              <a:t>Analysis:  Pre-Multiply or Post-Multiply?</a:t>
            </a:r>
            <a:endParaRPr lang="en-US" sz="3600" dirty="0" smtClean="0"/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Part II</a:t>
            </a:r>
            <a:r>
              <a:rPr lang="en-US" sz="3600" dirty="0"/>
              <a:t>: </a:t>
            </a:r>
            <a:r>
              <a:rPr lang="en-US" sz="3600" dirty="0" smtClean="0"/>
              <a:t>Dissimilarity Metrics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Part III:  Rates of Change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712969"/>
            <a:ext cx="9144000" cy="333816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smtClean="0">
              <a:solidFill>
                <a:srgbClr val="000000"/>
              </a:solidFill>
              <a:latin typeface="Times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7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Dissimilarity Analyses: Challenges</a:t>
            </a:r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31637" y="2814364"/>
            <a:ext cx="1642189" cy="341369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9977" y="2415280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 1, 2, … 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99579" y="4267406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1, 2, ….M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800" y="6228061"/>
            <a:ext cx="383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In most </a:t>
            </a:r>
            <a:r>
              <a:rPr lang="en-US" sz="2000" i="1" dirty="0" smtClean="0">
                <a:solidFill>
                  <a:srgbClr val="C00000"/>
                </a:solidFill>
              </a:rPr>
              <a:t>eco. &amp; geo</a:t>
            </a:r>
            <a:r>
              <a:rPr lang="en-US" sz="2000" i="1" dirty="0" smtClean="0">
                <a:solidFill>
                  <a:srgbClr val="C00000"/>
                </a:solidFill>
              </a:rPr>
              <a:t>. datasets</a:t>
            </a:r>
          </a:p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M&gt;N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83520" y="2823224"/>
            <a:ext cx="3916719" cy="341369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3668" y="284188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Dissimilarity Matrix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62233" y="319684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 x M)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937211" y="4974732"/>
            <a:ext cx="1623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699940" y="3874465"/>
            <a:ext cx="2620131" cy="1049716"/>
          </a:xfrm>
          <a:prstGeom prst="roundRect">
            <a:avLst/>
          </a:prstGeom>
          <a:solidFill>
            <a:schemeClr val="bg1">
              <a:alpha val="67000"/>
            </a:schemeClr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 smtClean="0">
                <a:solidFill>
                  <a:srgbClr val="C00000"/>
                </a:solidFill>
              </a:rPr>
              <a:t>Data Volume: M</a:t>
            </a:r>
            <a:r>
              <a:rPr lang="en-US" sz="1800" i="1" baseline="30000" dirty="0" smtClean="0">
                <a:solidFill>
                  <a:srgbClr val="C00000"/>
                </a:solidFill>
              </a:rPr>
              <a:t>2</a:t>
            </a:r>
            <a:r>
              <a:rPr lang="en-US" sz="1800" i="1" dirty="0" smtClean="0">
                <a:solidFill>
                  <a:srgbClr val="C00000"/>
                </a:solidFill>
              </a:rPr>
              <a:t> Computation: M</a:t>
            </a:r>
            <a:r>
              <a:rPr lang="en-US" sz="1800" i="1" baseline="30000" dirty="0" smtClean="0">
                <a:solidFill>
                  <a:srgbClr val="C00000"/>
                </a:solidFill>
              </a:rPr>
              <a:t>2</a:t>
            </a:r>
            <a:endParaRPr lang="en-US" sz="1800" i="1" baseline="30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77580"/>
            <a:ext cx="883374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AutoNum type="arabicParenR"/>
            </a:pPr>
            <a:r>
              <a:rPr lang="en-US" dirty="0" smtClean="0"/>
              <a:t>Dissimilarity analyses lead to data expansion, not data reduction!  Do not scale well as data volumes grow.</a:t>
            </a:r>
          </a:p>
          <a:p>
            <a:pPr marL="457200" indent="-457200">
              <a:spcAft>
                <a:spcPts val="600"/>
              </a:spcAft>
              <a:buAutoNum type="arabicParenR"/>
            </a:pPr>
            <a:r>
              <a:rPr lang="en-US" dirty="0" smtClean="0"/>
              <a:t>A raw dissimilarity matrix is not immediately interpretable by humans, unlike a correlation or covariance matrix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313095" y="4290379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1, 2, ….M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3891" y="239995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1, 2, ….M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16768" y="5091218"/>
            <a:ext cx="3850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e.g. Earth Land Surface Area: 148.9 x 10</a:t>
            </a:r>
            <a:r>
              <a:rPr lang="en-US" sz="1400" baseline="30000" dirty="0" smtClean="0">
                <a:solidFill>
                  <a:srgbClr val="C00000"/>
                </a:solidFill>
              </a:rPr>
              <a:t>6</a:t>
            </a:r>
            <a:r>
              <a:rPr lang="en-US" sz="1400" dirty="0" smtClean="0">
                <a:solidFill>
                  <a:srgbClr val="C00000"/>
                </a:solidFill>
              </a:rPr>
              <a:t> km</a:t>
            </a:r>
            <a:r>
              <a:rPr lang="en-US" sz="1400" baseline="30000" dirty="0" smtClean="0">
                <a:solidFill>
                  <a:srgbClr val="C00000"/>
                </a:solidFill>
              </a:rPr>
              <a:t>2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 smtClean="0">
                <a:solidFill>
                  <a:srgbClr val="C00000"/>
                </a:solidFill>
              </a:rPr>
              <a:t>Dissimilarity Analysis of Terrestrial 1km Data Product:  2.2 x10</a:t>
            </a:r>
            <a:r>
              <a:rPr lang="en-US" sz="1400" baseline="30000" dirty="0" smtClean="0">
                <a:solidFill>
                  <a:srgbClr val="C00000"/>
                </a:solidFill>
              </a:rPr>
              <a:t>15</a:t>
            </a:r>
            <a:r>
              <a:rPr lang="en-US" sz="1400" dirty="0" smtClean="0">
                <a:solidFill>
                  <a:srgbClr val="C00000"/>
                </a:solidFill>
              </a:rPr>
              <a:t> (2,200 trillion) data points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14" y="2902663"/>
            <a:ext cx="4325736" cy="3392357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Dissimilarity Analyses: Common Solutions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677580"/>
            <a:ext cx="883374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AutoNum type="arabicParenR"/>
            </a:pPr>
            <a:r>
              <a:rPr lang="en-US" b="1" dirty="0" smtClean="0"/>
              <a:t>Rate of Change (</a:t>
            </a:r>
            <a:r>
              <a:rPr lang="en-US" b="1" dirty="0" err="1" smtClean="0"/>
              <a:t>RoC</a:t>
            </a:r>
            <a:r>
              <a:rPr lang="en-US" b="1" dirty="0" smtClean="0"/>
              <a:t>) Analyses</a:t>
            </a:r>
            <a:r>
              <a:rPr lang="en-US" dirty="0" smtClean="0"/>
              <a:t>:  Compare dissimilarity between each time step (Computationally cheap: each sample compared to one other) (</a:t>
            </a:r>
            <a:r>
              <a:rPr lang="en-US" i="1" dirty="0" smtClean="0"/>
              <a:t>this lab</a:t>
            </a:r>
            <a:r>
              <a:rPr lang="en-US" dirty="0" smtClean="0"/>
              <a:t>)</a:t>
            </a:r>
          </a:p>
          <a:p>
            <a:pPr marL="457200" indent="-457200">
              <a:spcAft>
                <a:spcPts val="600"/>
              </a:spcAft>
              <a:buAutoNum type="arabicParenR"/>
            </a:pPr>
            <a:r>
              <a:rPr lang="en-US" b="1" dirty="0" smtClean="0"/>
              <a:t>Novelty analyses</a:t>
            </a:r>
            <a:r>
              <a:rPr lang="en-US" dirty="0" smtClean="0"/>
              <a:t>:  Compare every value to every other value, retain only the closest analogue(s). (Computationally expensive, data volume small) (</a:t>
            </a:r>
            <a:r>
              <a:rPr lang="en-US" i="1" dirty="0" smtClean="0"/>
              <a:t>next lab</a:t>
            </a:r>
            <a:r>
              <a:rPr lang="en-US" dirty="0" smtClean="0"/>
              <a:t>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76" y="3130827"/>
            <a:ext cx="3265950" cy="305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12516" y="3159885"/>
            <a:ext cx="0" cy="28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2516" y="6049854"/>
            <a:ext cx="9259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32093" y="3310356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2093" y="3574645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2093" y="3838934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2093" y="4103223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32093" y="4367512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2093" y="4631801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32093" y="4896090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2093" y="5160379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2093" y="5424668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32093" y="5688954"/>
            <a:ext cx="115747" cy="11574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95106" y="4368010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881680" y="5277468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81680" y="4461306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81680" y="4189252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81680" y="4733360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81680" y="5005414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81680" y="5549520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881680" y="3917198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881680" y="3645144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72502" y="3373090"/>
            <a:ext cx="187583" cy="260513"/>
          </a:xfrm>
          <a:custGeom>
            <a:avLst/>
            <a:gdLst>
              <a:gd name="connsiteX0" fmla="*/ 7816 w 187583"/>
              <a:gd name="connsiteY0" fmla="*/ 260513 h 260513"/>
              <a:gd name="connsiteX1" fmla="*/ 187570 w 187583"/>
              <a:gd name="connsiteY1" fmla="*/ 130256 h 260513"/>
              <a:gd name="connsiteX2" fmla="*/ 0 w 187583"/>
              <a:gd name="connsiteY2" fmla="*/ 0 h 26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583" h="260513">
                <a:moveTo>
                  <a:pt x="7816" y="260513"/>
                </a:moveTo>
                <a:cubicBezTo>
                  <a:pt x="98344" y="217094"/>
                  <a:pt x="188873" y="173675"/>
                  <a:pt x="187570" y="130256"/>
                </a:cubicBezTo>
                <a:cubicBezTo>
                  <a:pt x="186267" y="86837"/>
                  <a:pt x="93133" y="43418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523509"/>
            <a:ext cx="286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Jacobson et al. 1987 DNAG Book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35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216" y="1923068"/>
            <a:ext cx="6425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with Different Dissimilarity Metrics</a:t>
            </a:r>
          </a:p>
          <a:p>
            <a:endParaRPr lang="en-US" dirty="0"/>
          </a:p>
          <a:p>
            <a:r>
              <a:rPr lang="en-US" dirty="0" smtClean="0"/>
              <a:t>Interpolate to an Even time Interval</a:t>
            </a:r>
          </a:p>
          <a:p>
            <a:endParaRPr lang="en-US" dirty="0"/>
          </a:p>
          <a:p>
            <a:r>
              <a:rPr lang="en-US" dirty="0" smtClean="0"/>
              <a:t>Calculate </a:t>
            </a:r>
            <a:r>
              <a:rPr lang="en-US" dirty="0" err="1" smtClean="0"/>
              <a:t>RoC</a:t>
            </a:r>
            <a:r>
              <a:rPr lang="en-US" dirty="0" smtClean="0"/>
              <a:t> for time bins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Multivariate Data Analytics:  Pre-Operate or Post-Operate?</a:t>
            </a:r>
            <a:endParaRPr lang="en-US" alt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31639" y="1716832"/>
            <a:ext cx="1642189" cy="341369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9977" y="1217845"/>
            <a:ext cx="283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 1, 2, … 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99573" y="318038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1, 2, ….M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18857" y="1987595"/>
            <a:ext cx="1623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32103" y="1488431"/>
            <a:ext cx="1642189" cy="1548881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44986" y="72089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2877" y="148843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73551" y="107585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 x 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964" y="5417626"/>
            <a:ext cx="34275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In most </a:t>
            </a:r>
            <a:r>
              <a:rPr lang="en-US" sz="2000" i="1" dirty="0" smtClean="0">
                <a:solidFill>
                  <a:srgbClr val="C00000"/>
                </a:solidFill>
              </a:rPr>
              <a:t>eco. &amp; geo</a:t>
            </a:r>
            <a:r>
              <a:rPr lang="en-US" sz="2000" i="1" dirty="0" smtClean="0">
                <a:solidFill>
                  <a:srgbClr val="C00000"/>
                </a:solidFill>
              </a:rPr>
              <a:t>. datasets</a:t>
            </a:r>
          </a:p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M&gt;N</a:t>
            </a:r>
          </a:p>
          <a:p>
            <a:pPr algn="ctr"/>
            <a:r>
              <a:rPr lang="en-US" sz="2000" i="1" dirty="0" smtClean="0">
                <a:solidFill>
                  <a:srgbClr val="C00000"/>
                </a:solidFill>
              </a:rPr>
              <a:t>Hence M x M &gt;&gt; N x 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83520" y="3257693"/>
            <a:ext cx="3916719" cy="341369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3668" y="3276354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Dissimilarity Matrix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62233" y="363131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 x M)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259493" y="4048757"/>
            <a:ext cx="16235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31309" y="346296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Dissim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608452" y="1716832"/>
            <a:ext cx="2291787" cy="1049716"/>
          </a:xfrm>
          <a:prstGeom prst="roundRect">
            <a:avLst/>
          </a:prstGeom>
          <a:solidFill>
            <a:schemeClr val="bg1">
              <a:alpha val="67000"/>
            </a:schemeClr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rgbClr val="C00000"/>
                </a:solidFill>
              </a:rPr>
              <a:t>Describes the relationships among </a:t>
            </a:r>
            <a:r>
              <a:rPr lang="en-US" sz="1800" b="1" i="1" dirty="0">
                <a:solidFill>
                  <a:srgbClr val="C00000"/>
                </a:solidFill>
              </a:rPr>
              <a:t>variables</a:t>
            </a:r>
            <a:r>
              <a:rPr lang="en-US" sz="1800" i="1" dirty="0">
                <a:solidFill>
                  <a:srgbClr val="C00000"/>
                </a:solidFill>
              </a:rPr>
              <a:t> </a:t>
            </a:r>
            <a:endParaRPr lang="en-US" sz="1800" i="1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64112" y="4763441"/>
            <a:ext cx="2620131" cy="1049716"/>
          </a:xfrm>
          <a:prstGeom prst="roundRect">
            <a:avLst/>
          </a:prstGeom>
          <a:solidFill>
            <a:schemeClr val="bg1">
              <a:alpha val="67000"/>
            </a:schemeClr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i="1" dirty="0">
                <a:solidFill>
                  <a:srgbClr val="C00000"/>
                </a:solidFill>
              </a:rPr>
              <a:t>Describes the relationships among </a:t>
            </a:r>
            <a:r>
              <a:rPr lang="en-US" sz="1800" b="1" i="1" dirty="0" smtClean="0">
                <a:solidFill>
                  <a:srgbClr val="C00000"/>
                </a:solidFill>
              </a:rPr>
              <a:t>samples</a:t>
            </a:r>
            <a:r>
              <a:rPr lang="en-US" sz="1800" i="1" dirty="0" smtClean="0">
                <a:solidFill>
                  <a:srgbClr val="C00000"/>
                </a:solidFill>
              </a:rPr>
              <a:t> </a:t>
            </a:r>
            <a:endParaRPr lang="en-US" sz="1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989044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Part I: </a:t>
            </a:r>
            <a:r>
              <a:rPr lang="en-US" sz="3600" dirty="0" smtClean="0"/>
              <a:t>Introduction: Multivariate </a:t>
            </a:r>
            <a:r>
              <a:rPr lang="en-US" sz="3600" dirty="0" smtClean="0"/>
              <a:t>Data </a:t>
            </a:r>
            <a:r>
              <a:rPr lang="en-US" sz="3600" dirty="0" smtClean="0"/>
              <a:t>Analysis:  Pre-Multiply or Post-Multiply?</a:t>
            </a:r>
            <a:endParaRPr lang="en-US" sz="3600" dirty="0" smtClean="0"/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Part II</a:t>
            </a:r>
            <a:r>
              <a:rPr lang="en-US" sz="3600" dirty="0"/>
              <a:t>: </a:t>
            </a:r>
            <a:r>
              <a:rPr lang="en-US" sz="3600" dirty="0" smtClean="0"/>
              <a:t>Dissimilarity Metrics</a:t>
            </a:r>
          </a:p>
          <a:p>
            <a:pPr>
              <a:spcAft>
                <a:spcPts val="1200"/>
              </a:spcAft>
            </a:pP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dirty="0" smtClean="0"/>
              <a:t>Part III:  Rates of Change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4328932"/>
            <a:ext cx="9144000" cy="96805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smtClean="0">
              <a:solidFill>
                <a:srgbClr val="000000"/>
              </a:solidFill>
              <a:latin typeface="Times" pitchFamily="18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712970"/>
            <a:ext cx="9144000" cy="1972358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hangingPunct="0"/>
            <a:endParaRPr lang="en-US" smtClean="0">
              <a:solidFill>
                <a:srgbClr val="000000"/>
              </a:solidFill>
              <a:latin typeface="Times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250921" y="1303337"/>
            <a:ext cx="4556125" cy="455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Dissimilarity Metrics: Measuring Distances in Multivariate Space</a:t>
            </a:r>
          </a:p>
        </p:txBody>
      </p:sp>
      <p:sp>
        <p:nvSpPr>
          <p:cNvPr id="3076" name="Oval 5"/>
          <p:cNvSpPr>
            <a:spLocks noChangeArrowheads="1"/>
          </p:cNvSpPr>
          <p:nvPr/>
        </p:nvSpPr>
        <p:spPr bwMode="auto">
          <a:xfrm>
            <a:off x="6536921" y="3036887"/>
            <a:ext cx="174625" cy="1746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7184621" y="2941637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6689321" y="2527300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667096" y="3309937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819496" y="2768600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6421033" y="2811462"/>
            <a:ext cx="93663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73433" y="3625850"/>
            <a:ext cx="93663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3" name="Rectangle 12"/>
          <p:cNvSpPr>
            <a:spLocks noChangeArrowheads="1"/>
          </p:cNvSpPr>
          <p:nvPr/>
        </p:nvSpPr>
        <p:spPr bwMode="auto">
          <a:xfrm>
            <a:off x="6174971" y="3714750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>
            <a:off x="5654271" y="1776412"/>
            <a:ext cx="0" cy="286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4"/>
          <p:cNvSpPr>
            <a:spLocks noChangeShapeType="1"/>
          </p:cNvSpPr>
          <p:nvPr/>
        </p:nvSpPr>
        <p:spPr bwMode="auto">
          <a:xfrm>
            <a:off x="5654271" y="4645025"/>
            <a:ext cx="2600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5782858" y="4684712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Pollen Type 1 (%)</a:t>
            </a:r>
          </a:p>
        </p:txBody>
      </p:sp>
      <p:sp>
        <p:nvSpPr>
          <p:cNvPr id="3087" name="Text Box 16"/>
          <p:cNvSpPr txBox="1">
            <a:spLocks noChangeArrowheads="1"/>
          </p:cNvSpPr>
          <p:nvPr/>
        </p:nvSpPr>
        <p:spPr bwMode="auto">
          <a:xfrm rot="-5400000">
            <a:off x="4142971" y="2887662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Pollen Type 2 (%)</a:t>
            </a:r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5580657" y="5381299"/>
            <a:ext cx="952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dirty="0"/>
              <a:t>=Fossil</a:t>
            </a:r>
          </a:p>
          <a:p>
            <a:pPr eaLnBrk="1" hangingPunct="1"/>
            <a:r>
              <a:rPr lang="en-US" altLang="en-US" sz="1800" dirty="0"/>
              <a:t>sample </a:t>
            </a:r>
            <a:r>
              <a:rPr lang="en-US" altLang="en-US" sz="1800" i="1" dirty="0" err="1"/>
              <a:t>i</a:t>
            </a:r>
            <a:endParaRPr lang="en-US" altLang="en-US" sz="1800" i="1" dirty="0"/>
          </a:p>
        </p:txBody>
      </p:sp>
      <p:sp>
        <p:nvSpPr>
          <p:cNvPr id="3089" name="Rectangle 18"/>
          <p:cNvSpPr>
            <a:spLocks noChangeArrowheads="1"/>
          </p:cNvSpPr>
          <p:nvPr/>
        </p:nvSpPr>
        <p:spPr bwMode="auto">
          <a:xfrm>
            <a:off x="6489296" y="3163887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0" name="Rectangle 19"/>
          <p:cNvSpPr>
            <a:spLocks noChangeArrowheads="1"/>
          </p:cNvSpPr>
          <p:nvPr/>
        </p:nvSpPr>
        <p:spPr bwMode="auto">
          <a:xfrm>
            <a:off x="6120996" y="3268662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1" name="Rectangle 20"/>
          <p:cNvSpPr>
            <a:spLocks noChangeArrowheads="1"/>
          </p:cNvSpPr>
          <p:nvPr/>
        </p:nvSpPr>
        <p:spPr bwMode="auto">
          <a:xfrm>
            <a:off x="7203671" y="2443162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2" name="Rectangle 21"/>
          <p:cNvSpPr>
            <a:spLocks noChangeArrowheads="1"/>
          </p:cNvSpPr>
          <p:nvPr/>
        </p:nvSpPr>
        <p:spPr bwMode="auto">
          <a:xfrm>
            <a:off x="6032096" y="2659062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3" name="Rectangle 22"/>
          <p:cNvSpPr>
            <a:spLocks noChangeArrowheads="1"/>
          </p:cNvSpPr>
          <p:nvPr/>
        </p:nvSpPr>
        <p:spPr bwMode="auto">
          <a:xfrm>
            <a:off x="6989358" y="3378200"/>
            <a:ext cx="93663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4" name="Rectangle 23"/>
          <p:cNvSpPr>
            <a:spLocks noChangeArrowheads="1"/>
          </p:cNvSpPr>
          <p:nvPr/>
        </p:nvSpPr>
        <p:spPr bwMode="auto">
          <a:xfrm>
            <a:off x="6898871" y="1981200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5" name="Rectangle 24"/>
          <p:cNvSpPr>
            <a:spLocks noChangeArrowheads="1"/>
          </p:cNvSpPr>
          <p:nvPr/>
        </p:nvSpPr>
        <p:spPr bwMode="auto">
          <a:xfrm>
            <a:off x="7257646" y="4086225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6" name="Rectangle 25"/>
          <p:cNvSpPr>
            <a:spLocks noChangeArrowheads="1"/>
          </p:cNvSpPr>
          <p:nvPr/>
        </p:nvSpPr>
        <p:spPr bwMode="auto">
          <a:xfrm>
            <a:off x="6871883" y="3892550"/>
            <a:ext cx="93663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7" name="Rectangle 26"/>
          <p:cNvSpPr>
            <a:spLocks noChangeArrowheads="1"/>
          </p:cNvSpPr>
          <p:nvPr/>
        </p:nvSpPr>
        <p:spPr bwMode="auto">
          <a:xfrm>
            <a:off x="6894108" y="2968625"/>
            <a:ext cx="93663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8" name="Rectangle 27"/>
          <p:cNvSpPr>
            <a:spLocks noChangeArrowheads="1"/>
          </p:cNvSpPr>
          <p:nvPr/>
        </p:nvSpPr>
        <p:spPr bwMode="auto">
          <a:xfrm>
            <a:off x="7046508" y="3294062"/>
            <a:ext cx="93663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9" name="Rectangle 28"/>
          <p:cNvSpPr>
            <a:spLocks noChangeArrowheads="1"/>
          </p:cNvSpPr>
          <p:nvPr/>
        </p:nvSpPr>
        <p:spPr bwMode="auto">
          <a:xfrm>
            <a:off x="5811433" y="3887787"/>
            <a:ext cx="93663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0" name="Rectangle 29"/>
          <p:cNvSpPr>
            <a:spLocks noChangeArrowheads="1"/>
          </p:cNvSpPr>
          <p:nvPr/>
        </p:nvSpPr>
        <p:spPr bwMode="auto">
          <a:xfrm>
            <a:off x="7556096" y="3078162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1" name="Rectangle 30"/>
          <p:cNvSpPr>
            <a:spLocks noChangeArrowheads="1"/>
          </p:cNvSpPr>
          <p:nvPr/>
        </p:nvSpPr>
        <p:spPr bwMode="auto">
          <a:xfrm>
            <a:off x="6209896" y="2238375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2" name="Rectangle 31"/>
          <p:cNvSpPr>
            <a:spLocks noChangeArrowheads="1"/>
          </p:cNvSpPr>
          <p:nvPr/>
        </p:nvSpPr>
        <p:spPr bwMode="auto">
          <a:xfrm>
            <a:off x="6457546" y="4030662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32"/>
          <p:cNvSpPr>
            <a:spLocks noChangeArrowheads="1"/>
          </p:cNvSpPr>
          <p:nvPr/>
        </p:nvSpPr>
        <p:spPr bwMode="auto">
          <a:xfrm>
            <a:off x="6589308" y="2884487"/>
            <a:ext cx="93663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Rectangle 33"/>
          <p:cNvSpPr>
            <a:spLocks noChangeArrowheads="1"/>
          </p:cNvSpPr>
          <p:nvPr/>
        </p:nvSpPr>
        <p:spPr bwMode="auto">
          <a:xfrm>
            <a:off x="6489296" y="3163887"/>
            <a:ext cx="93662" cy="936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5" name="Rectangle 34"/>
          <p:cNvSpPr>
            <a:spLocks noChangeArrowheads="1"/>
          </p:cNvSpPr>
          <p:nvPr/>
        </p:nvSpPr>
        <p:spPr bwMode="auto">
          <a:xfrm>
            <a:off x="6400396" y="3009900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6" name="Line 35"/>
          <p:cNvSpPr>
            <a:spLocks noChangeShapeType="1"/>
          </p:cNvSpPr>
          <p:nvPr/>
        </p:nvSpPr>
        <p:spPr bwMode="auto">
          <a:xfrm flipV="1">
            <a:off x="6630583" y="3005137"/>
            <a:ext cx="331788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Oval 36"/>
          <p:cNvSpPr>
            <a:spLocks noChangeArrowheads="1"/>
          </p:cNvSpPr>
          <p:nvPr/>
        </p:nvSpPr>
        <p:spPr bwMode="auto">
          <a:xfrm>
            <a:off x="5425082" y="5493265"/>
            <a:ext cx="174625" cy="1746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8" name="Line 37"/>
          <p:cNvSpPr>
            <a:spLocks noChangeShapeType="1"/>
          </p:cNvSpPr>
          <p:nvPr/>
        </p:nvSpPr>
        <p:spPr bwMode="auto">
          <a:xfrm flipV="1">
            <a:off x="6594071" y="2921000"/>
            <a:ext cx="3175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Line 38"/>
          <p:cNvSpPr>
            <a:spLocks noChangeShapeType="1"/>
          </p:cNvSpPr>
          <p:nvPr/>
        </p:nvSpPr>
        <p:spPr bwMode="auto">
          <a:xfrm flipH="1" flipV="1">
            <a:off x="6636933" y="3121025"/>
            <a:ext cx="61913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Line 39"/>
          <p:cNvSpPr>
            <a:spLocks noChangeShapeType="1"/>
          </p:cNvSpPr>
          <p:nvPr/>
        </p:nvSpPr>
        <p:spPr bwMode="auto">
          <a:xfrm flipV="1">
            <a:off x="6525808" y="3105150"/>
            <a:ext cx="635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Line 40"/>
          <p:cNvSpPr>
            <a:spLocks noChangeShapeType="1"/>
          </p:cNvSpPr>
          <p:nvPr/>
        </p:nvSpPr>
        <p:spPr bwMode="auto">
          <a:xfrm>
            <a:off x="6414683" y="3059112"/>
            <a:ext cx="206375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1"/>
          <p:cNvSpPr>
            <a:spLocks noChangeShapeType="1"/>
          </p:cNvSpPr>
          <p:nvPr/>
        </p:nvSpPr>
        <p:spPr bwMode="auto">
          <a:xfrm>
            <a:off x="6462308" y="2870200"/>
            <a:ext cx="174625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42"/>
          <p:cNvSpPr>
            <a:spLocks noChangeShapeType="1"/>
          </p:cNvSpPr>
          <p:nvPr/>
        </p:nvSpPr>
        <p:spPr bwMode="auto">
          <a:xfrm flipH="1" flipV="1">
            <a:off x="6652808" y="3121025"/>
            <a:ext cx="4095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Line 43"/>
          <p:cNvSpPr>
            <a:spLocks noChangeShapeType="1"/>
          </p:cNvSpPr>
          <p:nvPr/>
        </p:nvSpPr>
        <p:spPr bwMode="auto">
          <a:xfrm flipH="1" flipV="1">
            <a:off x="6573433" y="3121025"/>
            <a:ext cx="550863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7186114" y="5549248"/>
            <a:ext cx="93662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7285681" y="5381299"/>
            <a:ext cx="10454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dirty="0" smtClean="0"/>
              <a:t>=Modern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sample </a:t>
            </a:r>
            <a:r>
              <a:rPr lang="en-US" altLang="en-US" sz="1800" i="1" dirty="0" smtClean="0"/>
              <a:t>j</a:t>
            </a:r>
            <a:endParaRPr lang="en-US" altLang="en-US" sz="1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41176" y="1504900"/>
            <a:ext cx="3440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Common Metrics</a:t>
            </a:r>
            <a:endParaRPr lang="en-US" dirty="0"/>
          </a:p>
          <a:p>
            <a:r>
              <a:rPr lang="en-US" dirty="0" smtClean="0"/>
              <a:t>Euclidean</a:t>
            </a:r>
          </a:p>
          <a:p>
            <a:r>
              <a:rPr lang="en-US" dirty="0" smtClean="0"/>
              <a:t>Standardized Euclidean</a:t>
            </a:r>
          </a:p>
          <a:p>
            <a:r>
              <a:rPr lang="en-US" dirty="0" smtClean="0"/>
              <a:t>Squared Chord</a:t>
            </a:r>
          </a:p>
          <a:p>
            <a:r>
              <a:rPr lang="en-US" dirty="0" smtClean="0"/>
              <a:t>Bray-Curtis</a:t>
            </a:r>
          </a:p>
          <a:p>
            <a:r>
              <a:rPr lang="en-US" dirty="0" smtClean="0"/>
              <a:t>Mahalanobis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1176" y="4172416"/>
            <a:ext cx="3044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Common Spaces</a:t>
            </a:r>
            <a:endParaRPr lang="en-US" dirty="0"/>
          </a:p>
          <a:p>
            <a:r>
              <a:rPr lang="en-US" dirty="0" smtClean="0"/>
              <a:t>Geographic (Spatial)</a:t>
            </a:r>
          </a:p>
          <a:p>
            <a:r>
              <a:rPr lang="en-US" dirty="0" smtClean="0"/>
              <a:t>Community</a:t>
            </a:r>
          </a:p>
          <a:p>
            <a:r>
              <a:rPr lang="en-US" dirty="0" smtClean="0"/>
              <a:t>Climate/Environment</a:t>
            </a:r>
          </a:p>
          <a:p>
            <a:r>
              <a:rPr lang="en-US" dirty="0" smtClean="0"/>
              <a:t>Trait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Euclidean Distance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0" y="993353"/>
            <a:ext cx="9144000" cy="4981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220" name="Line 7"/>
          <p:cNvSpPr>
            <a:spLocks noChangeShapeType="1"/>
          </p:cNvSpPr>
          <p:nvPr/>
        </p:nvSpPr>
        <p:spPr bwMode="auto">
          <a:xfrm>
            <a:off x="1217613" y="1687090"/>
            <a:ext cx="0" cy="286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1217613" y="4555703"/>
            <a:ext cx="2600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 flipV="1">
            <a:off x="1814513" y="2444328"/>
            <a:ext cx="1812925" cy="77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846263" y="3215853"/>
            <a:ext cx="176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3627438" y="2458615"/>
            <a:ext cx="0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501" name="Text Box 13"/>
          <p:cNvSpPr txBox="1">
            <a:spLocks noChangeArrowheads="1"/>
          </p:cNvSpPr>
          <p:nvPr/>
        </p:nvSpPr>
        <p:spPr bwMode="auto">
          <a:xfrm>
            <a:off x="2619375" y="318886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3662363" y="259196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2622550" y="233955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3559175" y="2422103"/>
            <a:ext cx="93663" cy="936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Oval 17"/>
          <p:cNvSpPr>
            <a:spLocks noChangeArrowheads="1"/>
          </p:cNvSpPr>
          <p:nvPr/>
        </p:nvSpPr>
        <p:spPr bwMode="auto">
          <a:xfrm>
            <a:off x="1809750" y="3147590"/>
            <a:ext cx="174625" cy="1746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5865813" y="1733128"/>
            <a:ext cx="1974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/>
              <a:t>a</a:t>
            </a:r>
            <a:r>
              <a:rPr lang="en-US" altLang="en-US" sz="4000" baseline="30000"/>
              <a:t>2</a:t>
            </a:r>
            <a:r>
              <a:rPr lang="en-US" altLang="en-US" sz="4000"/>
              <a:t>+b</a:t>
            </a:r>
            <a:r>
              <a:rPr lang="en-US" altLang="en-US" sz="4000" baseline="30000"/>
              <a:t>2</a:t>
            </a:r>
            <a:r>
              <a:rPr lang="en-US" altLang="en-US" sz="4000"/>
              <a:t>=c</a:t>
            </a:r>
            <a:r>
              <a:rPr lang="en-US" altLang="en-US" sz="4000" baseline="30000"/>
              <a:t>2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1296988" y="316029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(x</a:t>
            </a:r>
            <a:r>
              <a:rPr lang="en-US" altLang="en-US" baseline="-25000"/>
              <a:t>1,</a:t>
            </a:r>
            <a:r>
              <a:rPr lang="en-US" altLang="en-US"/>
              <a:t>y</a:t>
            </a:r>
            <a:r>
              <a:rPr lang="en-US" altLang="en-US" baseline="-25000"/>
              <a:t>1</a:t>
            </a:r>
            <a:r>
              <a:rPr lang="en-US" altLang="en-US"/>
              <a:t>)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3692525" y="205697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(x</a:t>
            </a:r>
            <a:r>
              <a:rPr lang="en-US" altLang="en-US" baseline="-25000"/>
              <a:t>2</a:t>
            </a:r>
            <a:r>
              <a:rPr lang="en-US" altLang="en-US"/>
              <a:t>,y</a:t>
            </a:r>
            <a:r>
              <a:rPr lang="en-US" altLang="en-US" baseline="-25000"/>
              <a:t>2</a:t>
            </a:r>
            <a:r>
              <a:rPr lang="en-US" altLang="en-US"/>
              <a:t>)</a:t>
            </a:r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295900" y="2763415"/>
            <a:ext cx="38481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/>
              <a:t>a=x</a:t>
            </a:r>
            <a:r>
              <a:rPr lang="en-US" altLang="en-US" sz="3200" baseline="-25000"/>
              <a:t>2</a:t>
            </a:r>
            <a:r>
              <a:rPr lang="en-US" altLang="en-US" sz="3200"/>
              <a:t>-x</a:t>
            </a:r>
            <a:r>
              <a:rPr lang="en-US" altLang="en-US" sz="3200" baseline="-25000"/>
              <a:t>1</a:t>
            </a:r>
          </a:p>
          <a:p>
            <a:pPr eaLnBrk="1" hangingPunct="1"/>
            <a:r>
              <a:rPr lang="en-US" altLang="en-US" sz="3200"/>
              <a:t>b=y</a:t>
            </a:r>
            <a:r>
              <a:rPr lang="en-US" altLang="en-US" sz="3200" baseline="-25000"/>
              <a:t>2</a:t>
            </a:r>
            <a:r>
              <a:rPr lang="en-US" altLang="en-US" sz="3200"/>
              <a:t>-y</a:t>
            </a:r>
            <a:r>
              <a:rPr lang="en-US" altLang="en-US" sz="3200" baseline="-25000"/>
              <a:t>1</a:t>
            </a:r>
          </a:p>
          <a:p>
            <a:pPr eaLnBrk="1" hangingPunct="1"/>
            <a:r>
              <a:rPr lang="en-US" altLang="en-US" sz="3200"/>
              <a:t>c=[(x</a:t>
            </a:r>
            <a:r>
              <a:rPr lang="en-US" altLang="en-US" sz="3200" baseline="-25000"/>
              <a:t>2</a:t>
            </a:r>
            <a:r>
              <a:rPr lang="en-US" altLang="en-US" sz="3200"/>
              <a:t>-x</a:t>
            </a:r>
            <a:r>
              <a:rPr lang="en-US" altLang="en-US" sz="3200" baseline="-25000"/>
              <a:t>1</a:t>
            </a:r>
            <a:r>
              <a:rPr lang="en-US" altLang="en-US" sz="3200"/>
              <a:t>)</a:t>
            </a:r>
            <a:r>
              <a:rPr lang="en-US" altLang="en-US" sz="3200" baseline="30000"/>
              <a:t>2</a:t>
            </a:r>
            <a:r>
              <a:rPr lang="en-US" altLang="en-US" sz="3200"/>
              <a:t>+(y</a:t>
            </a:r>
            <a:r>
              <a:rPr lang="en-US" altLang="en-US" sz="3200" baseline="-25000"/>
              <a:t>2</a:t>
            </a:r>
            <a:r>
              <a:rPr lang="en-US" altLang="en-US" sz="3200"/>
              <a:t>-y</a:t>
            </a:r>
            <a:r>
              <a:rPr lang="en-US" altLang="en-US" sz="3200" baseline="-25000"/>
              <a:t>1</a:t>
            </a:r>
            <a:r>
              <a:rPr lang="en-US" altLang="en-US" sz="3200"/>
              <a:t>)</a:t>
            </a:r>
            <a:r>
              <a:rPr lang="en-US" altLang="en-US" sz="3200" baseline="30000"/>
              <a:t>2</a:t>
            </a:r>
            <a:r>
              <a:rPr lang="en-US" altLang="en-US" sz="3200"/>
              <a:t>]</a:t>
            </a:r>
            <a:r>
              <a:rPr lang="en-US" altLang="en-US" sz="3200" baseline="30000"/>
              <a:t>0.5</a:t>
            </a:r>
          </a:p>
        </p:txBody>
      </p:sp>
      <p:graphicFrame>
        <p:nvGraphicFramePr>
          <p:cNvPr id="1915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362468"/>
              </p:ext>
            </p:extLst>
          </p:nvPr>
        </p:nvGraphicFramePr>
        <p:xfrm>
          <a:off x="5340350" y="4606503"/>
          <a:ext cx="3697288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333500" imgH="482600" progId="Equation.COEE2">
                  <p:embed/>
                </p:oleObj>
              </mc:Choice>
              <mc:Fallback>
                <p:oleObj name="Equation" r:id="rId3" imgW="1333500" imgH="482600" progId="Equation.COEE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606503"/>
                        <a:ext cx="3697288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1152525" y="4858915"/>
            <a:ext cx="39100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3200"/>
              <a:t>Euclidean Distance for</a:t>
            </a:r>
          </a:p>
          <a:p>
            <a:pPr eaLnBrk="1" hangingPunct="1"/>
            <a:r>
              <a:rPr lang="en-US" altLang="en-US" sz="3200"/>
              <a:t>n dimensions:</a:t>
            </a:r>
            <a:r>
              <a:rPr lang="en-US" alt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47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Distance Metrics, Characteristics,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643756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74982" y="1452646"/>
                <a:ext cx="3265189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82" y="1452646"/>
                <a:ext cx="3265189" cy="8438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74982" y="3778541"/>
                <a:ext cx="3761030" cy="770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82" y="3778541"/>
                <a:ext cx="3761030" cy="770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5564333"/>
            <a:ext cx="6954148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i,j</a:t>
            </a:r>
            <a:r>
              <a:rPr lang="en-US" sz="2000" dirty="0" smtClean="0"/>
              <a:t> = indexes of samples in datasets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j</a:t>
            </a:r>
            <a:endParaRPr lang="en-US" sz="2000" baseline="-25000" dirty="0" smtClean="0"/>
          </a:p>
          <a:p>
            <a:r>
              <a:rPr lang="en-US" sz="2000" dirty="0"/>
              <a:t>k</a:t>
            </a:r>
            <a:r>
              <a:rPr lang="en-US" sz="2000" dirty="0" smtClean="0"/>
              <a:t> = index of variables N </a:t>
            </a:r>
          </a:p>
          <a:p>
            <a:r>
              <a:rPr lang="en-US" sz="2000" dirty="0" smtClean="0"/>
              <a:t>s</a:t>
            </a:r>
            <a:r>
              <a:rPr lang="en-US" sz="2000" baseline="30000" dirty="0" smtClean="0"/>
              <a:t>2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 = variance of variable k</a:t>
            </a:r>
          </a:p>
          <a:p>
            <a:r>
              <a:rPr lang="en-US" sz="2000" dirty="0" err="1" smtClean="0"/>
              <a:t>C</a:t>
            </a:r>
            <a:r>
              <a:rPr lang="en-US" sz="2000" baseline="-25000" dirty="0" err="1" smtClean="0"/>
              <a:t>ik</a:t>
            </a:r>
            <a:r>
              <a:rPr lang="en-US" sz="2000" dirty="0" smtClean="0"/>
              <a:t> = sum of all pollen of same type between datasets  </a:t>
            </a: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, </a:t>
            </a:r>
            <a:r>
              <a:rPr lang="en-US" sz="2000" dirty="0" err="1"/>
              <a:t>P</a:t>
            </a:r>
            <a:r>
              <a:rPr lang="en-US" sz="2000" baseline="-25000" dirty="0" err="1"/>
              <a:t>j</a:t>
            </a:r>
            <a:endParaRPr lang="en-US" sz="2000" baseline="-25000" dirty="0"/>
          </a:p>
          <a:p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74982" y="2435968"/>
                <a:ext cx="3123227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𝑗𝑘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/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82" y="2435968"/>
                <a:ext cx="3123227" cy="11835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05737" y="1459090"/>
            <a:ext cx="2853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Unweighted</a:t>
            </a:r>
            <a:endParaRPr lang="en-US" dirty="0" smtClean="0"/>
          </a:p>
          <a:p>
            <a:r>
              <a:rPr lang="en-US" dirty="0" smtClean="0"/>
              <a:t>Textbook Geometry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05737" y="2612234"/>
            <a:ext cx="2028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Equal-Weight</a:t>
            </a:r>
          </a:p>
          <a:p>
            <a:r>
              <a:rPr lang="en-US" dirty="0" smtClean="0"/>
              <a:t>Climate 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05737" y="3563514"/>
            <a:ext cx="287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Signal-to-Noise</a:t>
            </a:r>
          </a:p>
          <a:p>
            <a:r>
              <a:rPr lang="en-US" dirty="0" smtClean="0"/>
              <a:t>Compositional Data</a:t>
            </a:r>
          </a:p>
          <a:p>
            <a:r>
              <a:rPr lang="en-US" dirty="0" smtClean="0"/>
              <a:t> (abundances)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932846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Squared Chord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-11018" y="261223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Standardized </a:t>
            </a:r>
          </a:p>
          <a:p>
            <a:r>
              <a:rPr lang="en-US" dirty="0"/>
              <a:t>Euclidean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74982" y="4729279"/>
                <a:ext cx="1731756" cy="704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82" y="4729279"/>
                <a:ext cx="1731756" cy="7041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7645" y="4850530"/>
            <a:ext cx="1725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Bray-Curtis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05737" y="4665864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Compositional Data </a:t>
            </a:r>
          </a:p>
          <a:p>
            <a:r>
              <a:rPr lang="en-US" dirty="0" smtClean="0"/>
              <a:t>(counts, presence/abs)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-11018" y="2417700"/>
            <a:ext cx="91550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11018" y="3513760"/>
            <a:ext cx="91550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-11020" y="4739532"/>
            <a:ext cx="91550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-11017" y="5458226"/>
            <a:ext cx="91550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Your Metric: Rules of Thumb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0941" y="609601"/>
            <a:ext cx="884305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Data Type:  </a:t>
            </a:r>
            <a:r>
              <a:rPr lang="en-US" sz="2200" dirty="0"/>
              <a:t>Some metrics </a:t>
            </a:r>
            <a:r>
              <a:rPr lang="en-US" sz="2200" dirty="0" smtClean="0"/>
              <a:t>designed </a:t>
            </a:r>
            <a:r>
              <a:rPr lang="en-US" sz="2200" dirty="0"/>
              <a:t>only for presence-absence data (e.g. </a:t>
            </a:r>
            <a:r>
              <a:rPr lang="en-US" sz="2200" dirty="0" smtClean="0"/>
              <a:t>Bray-Curtis, Jaccard); </a:t>
            </a:r>
            <a:r>
              <a:rPr lang="en-US" sz="2200" dirty="0"/>
              <a:t>others can handle scalar data.</a:t>
            </a:r>
          </a:p>
          <a:p>
            <a:endParaRPr lang="en-US" sz="2200" b="1" dirty="0"/>
          </a:p>
          <a:p>
            <a:r>
              <a:rPr lang="en-US" sz="2200" b="1" dirty="0" smtClean="0"/>
              <a:t>Unweighted metrics: </a:t>
            </a:r>
            <a:r>
              <a:rPr lang="en-US" sz="2200" dirty="0" smtClean="0"/>
              <a:t>Dominated by the variables with the largest means and variances.  (like covariance).  Inappropriate if variables have different inherent units, </a:t>
            </a:r>
            <a:r>
              <a:rPr lang="en-US" sz="2200" dirty="0" err="1" smtClean="0"/>
              <a:t>scalings</a:t>
            </a:r>
            <a:r>
              <a:rPr lang="en-US" sz="2200" dirty="0" smtClean="0"/>
              <a:t> (e.g. climate data, T vs P).  For compositional data, the most abundant taxa will dominate.</a:t>
            </a:r>
          </a:p>
          <a:p>
            <a:endParaRPr lang="en-US" sz="2200" dirty="0"/>
          </a:p>
          <a:p>
            <a:r>
              <a:rPr lang="en-US" sz="2200" b="1" dirty="0" smtClean="0"/>
              <a:t>Equal-weight metrics</a:t>
            </a:r>
            <a:r>
              <a:rPr lang="en-US" sz="2200" dirty="0" smtClean="0"/>
              <a:t>: equally weight all variables.  Often best for many mixed-variable datasets. But for compositional data, watch out!  The many rare taxa usually have high noise/uncertainty, can swamp the signal</a:t>
            </a:r>
          </a:p>
          <a:p>
            <a:endParaRPr lang="en-US" sz="2200" dirty="0" smtClean="0"/>
          </a:p>
          <a:p>
            <a:r>
              <a:rPr lang="en-US" sz="2200" b="1" dirty="0" smtClean="0"/>
              <a:t>Signal-to-Noise Metrics</a:t>
            </a:r>
            <a:r>
              <a:rPr lang="en-US" sz="2200" dirty="0" smtClean="0"/>
              <a:t>:  Intermediate between unweighted and equal-weight, </a:t>
            </a:r>
            <a:r>
              <a:rPr lang="en-US" sz="2200" dirty="0" err="1" smtClean="0"/>
              <a:t>downweight</a:t>
            </a:r>
            <a:r>
              <a:rPr lang="en-US" sz="2200" dirty="0" smtClean="0"/>
              <a:t> most abundant variables without attempting full standardization (e.g. by square-root transformation)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42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Aside:  Distance vs. Dissimilarity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3760"/>
            <a:ext cx="8843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Metrics are a subclass of Dissimilarity Metrics</a:t>
            </a:r>
          </a:p>
          <a:p>
            <a:endParaRPr lang="en-US" dirty="0" smtClean="0"/>
          </a:p>
          <a:p>
            <a:r>
              <a:rPr lang="en-US" dirty="0" smtClean="0"/>
              <a:t>Distance Metrics must obey Triangle Inequality, Dissimilarity metrics don’t have to!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70" y="2592669"/>
            <a:ext cx="3143250" cy="3038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0774" y="5908936"/>
            <a:ext cx="4103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https://en.wikipedia.org/wiki/Triangle_inequality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44" y="3032566"/>
            <a:ext cx="3640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Euclidean </a:t>
            </a:r>
            <a:r>
              <a:rPr lang="en-US" b="1" i="1" dirty="0" smtClean="0"/>
              <a:t>Distance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Bray-Curtis </a:t>
            </a:r>
            <a:r>
              <a:rPr lang="en-US" b="1" i="1" dirty="0" smtClean="0"/>
              <a:t>Dissimilarity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969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Which dissimilarity</a:t>
            </a:r>
            <a:br>
              <a:rPr lang="en-US" altLang="en-US" sz="4000" dirty="0" smtClean="0"/>
            </a:br>
            <a:r>
              <a:rPr lang="en-US" altLang="en-US" sz="4000" dirty="0" smtClean="0"/>
              <a:t>metric is the most </a:t>
            </a:r>
            <a:br>
              <a:rPr lang="en-US" altLang="en-US" sz="4000" dirty="0" smtClean="0"/>
            </a:br>
            <a:r>
              <a:rPr lang="en-US" altLang="en-US" sz="4000" dirty="0" smtClean="0"/>
              <a:t>discriminating?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0"/>
            <a:ext cx="46593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806282"/>
            <a:ext cx="4484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</a:t>
            </a:r>
            <a:r>
              <a:rPr lang="en-US" dirty="0" smtClean="0"/>
              <a:t>:  Assess ability of dissimilarity metrics to differentiate pairs of pollen samples drawn from </a:t>
            </a:r>
            <a:r>
              <a:rPr lang="en-US" i="1" dirty="0" smtClean="0"/>
              <a:t>same</a:t>
            </a:r>
            <a:r>
              <a:rPr lang="en-US" dirty="0" smtClean="0"/>
              <a:t> vegetation formation or from </a:t>
            </a:r>
            <a:r>
              <a:rPr lang="en-US" i="1" dirty="0" smtClean="0"/>
              <a:t>different</a:t>
            </a:r>
            <a:r>
              <a:rPr lang="en-US" dirty="0" smtClean="0"/>
              <a:t> formations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550223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Gavin et al., 2003 </a:t>
            </a:r>
            <a:r>
              <a:rPr lang="en-US" sz="1400" i="1" dirty="0" smtClean="0">
                <a:latin typeface="+mj-lt"/>
              </a:rPr>
              <a:t>Quaternary Research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5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_Template_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UW_Template_Logo</Template>
  <TotalTime>43894</TotalTime>
  <Words>1076</Words>
  <Application>Microsoft Office PowerPoint</Application>
  <PresentationFormat>On-screen Show (4:3)</PresentationFormat>
  <Paragraphs>187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Arial</vt:lpstr>
      <vt:lpstr>Calibri</vt:lpstr>
      <vt:lpstr>Cambria Math</vt:lpstr>
      <vt:lpstr>Times</vt:lpstr>
      <vt:lpstr>Times New Roman</vt:lpstr>
      <vt:lpstr>Wingdings</vt:lpstr>
      <vt:lpstr>UW_Template_Logo</vt:lpstr>
      <vt:lpstr>Equation</vt:lpstr>
      <vt:lpstr>Outline</vt:lpstr>
      <vt:lpstr>Multivariate Data Analytics:  Pre-Operate or Post-Operate?</vt:lpstr>
      <vt:lpstr>Outline</vt:lpstr>
      <vt:lpstr>Dissimilarity Metrics: Measuring Distances in Multivariate Space</vt:lpstr>
      <vt:lpstr>Euclidean Distance</vt:lpstr>
      <vt:lpstr>Distance Metrics, Characteristics, Applications</vt:lpstr>
      <vt:lpstr>Choosing Your Metric: Rules of Thumb</vt:lpstr>
      <vt:lpstr>An Aside:  Distance vs. Dissimilarity</vt:lpstr>
      <vt:lpstr>Which dissimilarity metric is the most  discriminating?</vt:lpstr>
      <vt:lpstr>PowerPoint Presentation</vt:lpstr>
      <vt:lpstr>Outline</vt:lpstr>
      <vt:lpstr>Dissimilarity Analyses: Challenges</vt:lpstr>
      <vt:lpstr>Dissimilarity Analyses: Common Solutions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Williams</dc:creator>
  <cp:lastModifiedBy>JACK W WILLIAMS</cp:lastModifiedBy>
  <cp:revision>645</cp:revision>
  <cp:lastPrinted>2010-09-02T16:26:05Z</cp:lastPrinted>
  <dcterms:created xsi:type="dcterms:W3CDTF">2012-02-17T21:55:00Z</dcterms:created>
  <dcterms:modified xsi:type="dcterms:W3CDTF">2020-10-15T01:49:10Z</dcterms:modified>
</cp:coreProperties>
</file>