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2" Type="http://schemas.openxmlformats.org/officeDocument/2006/relationships/viewProps" Target="viewProps.xml" /><Relationship Id="rId2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4" Type="http://schemas.openxmlformats.org/officeDocument/2006/relationships/tableStyles" Target="tableStyles.xml" /><Relationship Id="rId2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Modelling palaeoecological community data: a state-space approach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Quinn Asena, Anthony Ives, Jack Williams. and Jonathan Johnson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2023-08-06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Empirical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Demonstrating a three-taxon model from Sunfish Pond:</a:t>
            </a:r>
          </a:p>
          <a:p>
            <a:pPr lvl="0"/>
            <a:r>
              <a:rPr/>
              <a:t>unpublished data: not presenting the dataset, focusing on the modelling approach (Johnson </a:t>
            </a:r>
            <a:r>
              <a:rPr i="1"/>
              <a:t>et al.,</a:t>
            </a:r>
            <a:r>
              <a:rPr/>
              <a:t> unpub)</a:t>
            </a:r>
          </a:p>
          <a:p>
            <a:pPr lvl="0"/>
            <a:r>
              <a:rPr/>
              <a:t>ACES project interested in abrupt transitions between dominant species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Jonathon Johnson (JJ)</a:t>
            </a:r>
          </a:p>
        </p:txBody>
      </p:sp>
      <p:pic>
        <p:nvPicPr>
          <p:cNvPr descr="./images/johnson-jonathan-2020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702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Empirical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example is a three-taxon model:</a:t>
            </a:r>
          </a:p>
          <a:p>
            <a:pPr lvl="0"/>
            <a:r>
              <a:rPr/>
              <a:t>two focal species (</a:t>
            </a:r>
            <a:r>
              <a:rPr i="1"/>
              <a:t>Betula</a:t>
            </a:r>
            <a:r>
              <a:rPr/>
              <a:t> and </a:t>
            </a:r>
            <a:r>
              <a:rPr i="1"/>
              <a:t>Quercus</a:t>
            </a:r>
            <a:r>
              <a:rPr/>
              <a:t>)</a:t>
            </a:r>
          </a:p>
          <a:p>
            <a:pPr lvl="0"/>
            <a:r>
              <a:rPr/>
              <a:t>third ‘species’ is an aggregate of all other species</a:t>
            </a:r>
          </a:p>
          <a:p>
            <a:pPr lvl="0"/>
            <a:r>
              <a:rPr/>
              <a:t>we fit species interactions</a:t>
            </a:r>
          </a:p>
          <a:p>
            <a:pPr lvl="0"/>
            <a:r>
              <a:rPr/>
              <a:t>estimate species change through time</a:t>
            </a:r>
          </a:p>
          <a:p>
            <a:pPr lvl="0" indent="0" marL="0">
              <a:buNone/>
            </a:pPr>
            <a:r>
              <a:rPr/>
              <a:t>Remember, this is a multinomial problem so the we do not estimate the aggregate species directly.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Time-forward model enables even intervals</a:t>
            </a:r>
          </a:p>
        </p:txBody>
      </p:sp>
      <p:pic>
        <p:nvPicPr>
          <p:cNvPr descr="slide_deck_files/figure-pptx/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89100" y="1193800"/>
            <a:ext cx="5765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Johnson </a:t>
            </a:r>
            <a:r>
              <a:rPr i="1"/>
              <a:t>et al.,</a:t>
            </a:r>
            <a:r>
              <a:rPr/>
              <a:t> unpublished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Species interaction estimates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C</m:t>
                    </m:r>
                  </m:oMath>
                </a14:m>
                <a:r>
                  <a:rPr/>
                  <a:t> matrix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         other Quercus Betula
other   -0.074   0.000  0.000
Quercus  0.000  -0.006  0.121
Betula   0.000  -0.702 -0.459</a:t>
                </a:r>
              </a:p>
              <a:p>
                <a:pPr lvl="0" indent="0" marL="0">
                  <a:buNone/>
                </a:pPr>
              </a:p>
              <a:p>
                <a:pPr lvl="0"/>
                <a:r>
                  <a:rPr/>
                  <a:t>columns = abundance; rows = change in abundance</a:t>
                </a:r>
              </a:p>
              <a:p>
                <a:pPr lvl="0"/>
                <a:r>
                  <a:rPr/>
                  <a:t>density dependence on the diagonal</a:t>
                </a:r>
              </a:p>
              <a:p>
                <a:pPr lvl="0"/>
                <a:r>
                  <a:rPr i="1"/>
                  <a:t>Quercus-Quercus</a:t>
                </a:r>
                <a:r>
                  <a:rPr/>
                  <a:t> near 0 means abundance of </a:t>
                </a:r>
                <a:r>
                  <a:rPr i="1"/>
                  <a:t>Quercus</a:t>
                </a:r>
                <a:r>
                  <a:rPr/>
                  <a:t> has little affect on the change in </a:t>
                </a:r>
                <a:r>
                  <a:rPr i="1"/>
                  <a:t>Quercus</a:t>
                </a:r>
              </a:p>
              <a:p>
                <a:pPr lvl="0"/>
                <a:r>
                  <a:rPr i="1"/>
                  <a:t>Quercus-Betula</a:t>
                </a:r>
                <a:r>
                  <a:rPr/>
                  <a:t> -0.7 means that abundance of </a:t>
                </a:r>
                <a:r>
                  <a:rPr i="1"/>
                  <a:t>Quercus</a:t>
                </a:r>
                <a:r>
                  <a:rPr/>
                  <a:t> affects the change in </a:t>
                </a:r>
                <a:r>
                  <a:rPr i="1"/>
                  <a:t>Betula</a:t>
                </a:r>
                <a:r>
                  <a:rPr/>
                  <a:t> abundance</a:t>
                </a:r>
              </a:p>
            </p:txBody>
          </p:sp>
        </mc:Choice>
      </mc:AlternateContent>
      <p:pic>
        <p:nvPicPr>
          <p:cNvPr descr="slide_deck_files/figure-pptx/vertical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00600" y="1193800"/>
            <a:ext cx="3733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Estimating the effect of covariates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Estimate of change over time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B</m:t>
                    </m:r>
                  </m:oMath>
                </a14:m>
                <a:r>
                  <a:rPr/>
                  <a:t> vector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 other Quercus Betula
     0   0.048 -0.532</a:t>
                </a:r>
              </a:p>
              <a:p>
                <a:pPr lvl="0" indent="0" marL="0">
                  <a:buNone/>
                </a:pPr>
              </a:p>
              <a:p>
                <a:pPr lvl="0" indent="0" marL="0">
                  <a:buNone/>
                </a:pPr>
                <a:r>
                  <a:rPr/>
                  <a:t>Overall:</a:t>
                </a:r>
              </a:p>
              <a:p>
                <a:pPr lvl="0"/>
                <a:r>
                  <a:rPr i="1"/>
                  <a:t>Quercus</a:t>
                </a:r>
                <a:r>
                  <a:rPr/>
                  <a:t> increases with time</a:t>
                </a:r>
              </a:p>
              <a:p>
                <a:pPr lvl="0"/>
                <a:r>
                  <a:rPr i="1"/>
                  <a:t>Betula</a:t>
                </a:r>
                <a:r>
                  <a:rPr/>
                  <a:t> decreases with time</a:t>
                </a:r>
              </a:p>
              <a:p>
                <a:pPr lvl="0"/>
                <a:r>
                  <a:rPr/>
                  <a:t>estimates are relative!</a:t>
                </a:r>
              </a:p>
            </p:txBody>
          </p:sp>
        </mc:Choice>
      </mc:AlternateContent>
      <p:pic>
        <p:nvPicPr>
          <p:cNvPr descr="slide_deck_files/figure-pptx/verticalplotb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00600" y="1193800"/>
            <a:ext cx="3733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Evaluating the model with simulated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cannot determine the accuracy of fitted coefficients empirically from palaeoecological data.</a:t>
            </a:r>
          </a:p>
          <a:p>
            <a:pPr lvl="0"/>
            <a:r>
              <a:rPr/>
              <a:t>Simulation experiments are used to assess the success of recovering parameters:</a:t>
            </a:r>
          </a:p>
          <a:p>
            <a:pPr lvl="1" indent="-342900" marL="685800">
              <a:buAutoNum type="arabicPeriod"/>
            </a:pPr>
            <a:r>
              <a:rPr/>
              <a:t>data are simulated under known conditions with replication</a:t>
            </a:r>
          </a:p>
          <a:p>
            <a:pPr lvl="1" indent="-342900" marL="685800">
              <a:buAutoNum type="arabicPeriod"/>
            </a:pPr>
            <a:r>
              <a:rPr/>
              <a:t>the model is fit to the simulated replicate datasets</a:t>
            </a:r>
          </a:p>
          <a:p>
            <a:pPr lvl="1" indent="-342900" marL="685800">
              <a:buAutoNum type="arabicPeriod"/>
            </a:pPr>
            <a:r>
              <a:rPr/>
              <a:t>fitted models are assessed for how well input parameters are recovered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Evaluating the model with simulated data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C</m:t>
                    </m:r>
                  </m:oMath>
                </a14:m>
                <a:r>
                  <a:rPr/>
                  <a:t> matrix fit to the pollen data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         other Quercus Betula
other   -0.074   0.000  0.000
Quercus  0.000  -0.006  0.121
Betula   0.000  -0.702 -0.459</a:t>
                </a:r>
              </a:p>
              <a:p>
                <a:pPr lvl="0" indent="0" marL="0">
                  <a:buNone/>
                </a:pP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B</m:t>
                    </m:r>
                  </m:oMath>
                </a14:m>
                <a:r>
                  <a:rPr/>
                  <a:t> vector fit to the pollen data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 other Quercus Betula
     0   0.048 -0.532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C</m:t>
                    </m:r>
                  </m:oMath>
                </a14:m>
                <a:r>
                  <a:rPr/>
                  <a:t> matrix fit to the simulated data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oh</a:t>
                </a:r>
              </a:p>
              <a:p>
                <a:pPr lvl="0" indent="0" marL="0">
                  <a:buNone/>
                </a:pP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B</m:t>
                    </m:r>
                  </m:oMath>
                </a14:m>
                <a:r>
                  <a:rPr/>
                  <a:t> vector fit to the simulated data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no!</a:t>
                </a:r>
              </a:p>
              <a:p>
                <a:pPr lvl="0"/>
                <a:r>
                  <a:rPr/>
                  <a:t>100 reps</a:t>
                </a:r>
              </a:p>
              <a:p>
                <a:pPr lvl="0"/>
                <a:r>
                  <a:rPr/>
                  <a:t>average difference between input and fitted parameters</a:t>
                </a:r>
              </a:p>
            </p:txBody>
          </p:sp>
        </mc:Choice>
      </mc:AlternateContent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Hypothesis testing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We cannot determine with certainty, outside of simulation, causation from palaeo-data.</a:t>
                </a:r>
              </a:p>
              <a:p>
                <a:pPr lvl="0" indent="0" marL="0">
                  <a:buNone/>
                </a:pPr>
                <a:r>
                  <a:rPr/>
                  <a:t>What we can do is:</a:t>
                </a:r>
              </a:p>
              <a:p>
                <a:pPr lvl="0"/>
                <a:r>
                  <a:rPr/>
                  <a:t>set up multiple working hypothese (Chamberlin, 1897)</a:t>
                </a:r>
              </a:p>
              <a:p>
                <a:pPr lvl="0"/>
                <a:r>
                  <a:rPr/>
                  <a:t>couple descriptive methods with inferrential ones</a:t>
                </a:r>
              </a:p>
              <a:p>
                <a:pPr lvl="0"/>
                <a:r>
                  <a:rPr/>
                  <a:t>assess which results lend support to the likelihood of each hypothesis being true</a:t>
                </a:r>
              </a:p>
              <a:p>
                <a:pPr lvl="0" indent="0" marL="0">
                  <a:buNone/>
                </a:pPr>
                <a:r>
                  <a:rPr i="1"/>
                  <a:t>Given the data at hand</a:t>
                </a:r>
                <a:r>
                  <a:rPr/>
                  <a:t> the interaction matrix (</a:t>
                </a:r>
                <a14:m>
                  <m:oMath xmlns:m="http://schemas.openxmlformats.org/officeDocument/2006/math">
                    <m:r>
                      <m:t>C</m:t>
                    </m:r>
                  </m:oMath>
                </a14:m>
                <a:r>
                  <a:rPr/>
                  <a:t>) indicates some competition between </a:t>
                </a:r>
                <a:r>
                  <a:rPr i="1"/>
                  <a:t>Quercus</a:t>
                </a:r>
                <a:r>
                  <a:rPr/>
                  <a:t> and </a:t>
                </a:r>
                <a:r>
                  <a:rPr i="1"/>
                  <a:t>Betula</a:t>
                </a:r>
                <a:r>
                  <a:rPr/>
                  <a:t>. Such an inference lends support to one hypothesis.</a:t>
                </a:r>
              </a:p>
            </p:txBody>
          </p:sp>
        </mc:Choice>
      </mc:AlternateContent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Acknowledgements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Aces team: - Jack Williams, Tony Ives, Angie Perotti, Nora Schlenker, Sam Wiles, Amanda Toomey, Adrian George, Bryan Schuman, David Nelson, Jonathon Johnson</a:t>
            </a:r>
          </a:p>
          <a:p>
            <a:pPr lvl="0"/>
            <a:r>
              <a:rPr/>
              <a:t>National Science Foundation</a:t>
            </a:r>
          </a:p>
          <a:p>
            <a:pPr lvl="0"/>
            <a:r>
              <a:rPr/>
              <a:t>UW-Madison</a:t>
            </a:r>
          </a:p>
          <a:p>
            <a:pPr lvl="0" indent="0" marL="0">
              <a:buNone/>
            </a:pPr>
            <a:r>
              <a:rPr/>
              <a:t> 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Is the past recoverable from the data?</a:t>
            </a:r>
          </a:p>
        </p:txBody>
      </p:sp>
      <p:pic>
        <p:nvPicPr>
          <p:cNvPr descr="slide_deck_files/figure-pptx/vertical-spp-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" y="1193800"/>
            <a:ext cx="3733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Palaeoecologists are concerned with questions such as:</a:t>
            </a:r>
          </a:p>
          <a:p>
            <a:pPr lvl="0"/>
            <a:r>
              <a:rPr/>
              <a:t>what are the drivers of community change?</a:t>
            </a:r>
          </a:p>
          <a:p>
            <a:pPr lvl="0"/>
            <a:r>
              <a:rPr/>
              <a:t>role species-environment interactions?</a:t>
            </a:r>
          </a:p>
          <a:p>
            <a:pPr lvl="0"/>
            <a:r>
              <a:rPr/>
              <a:t>role of density dependence and species interactions?</a:t>
            </a:r>
          </a:p>
          <a:p>
            <a:pPr lvl="0"/>
            <a:r>
              <a:rPr/>
              <a:t>how can palaeoecological information inform present and future ecosystem states?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Palaeoecological proxy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Typically comprise mulitple time-series (response):</a:t>
            </a:r>
          </a:p>
          <a:p>
            <a:pPr lvl="1"/>
            <a:r>
              <a:rPr/>
              <a:t>e.g., pollen, diatoms…</a:t>
            </a:r>
          </a:p>
          <a:p>
            <a:pPr lvl="0"/>
            <a:r>
              <a:rPr/>
              <a:t>Include environmental covariates (predictors):</a:t>
            </a:r>
          </a:p>
          <a:p>
            <a:pPr lvl="1"/>
            <a:r>
              <a:rPr/>
              <a:t>e.g., isotopic data, charcoal data, lake level…</a:t>
            </a:r>
          </a:p>
          <a:p>
            <a:pPr lvl="0" indent="0" marL="0">
              <a:buNone/>
            </a:pPr>
            <a:r>
              <a:rPr/>
              <a:t>Palaeoecological data pose many statistical challenges:</a:t>
            </a:r>
          </a:p>
          <a:p>
            <a:pPr lvl="0"/>
            <a:r>
              <a:rPr/>
              <a:t>Uneven sampling through time</a:t>
            </a:r>
          </a:p>
          <a:p>
            <a:pPr lvl="0"/>
            <a:r>
              <a:rPr/>
              <a:t>Time averaging</a:t>
            </a:r>
          </a:p>
          <a:p>
            <a:pPr lvl="0"/>
            <a:r>
              <a:rPr/>
              <a:t>Measurement uncertainty</a:t>
            </a:r>
          </a:p>
          <a:p>
            <a:pPr lvl="0"/>
            <a:r>
              <a:rPr/>
              <a:t>Relative abundances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Descriptive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Many descriptive approaches exist for analysing multivarivariate time-series:</a:t>
            </a:r>
          </a:p>
          <a:p>
            <a:pPr lvl="0"/>
            <a:r>
              <a:rPr/>
              <a:t>Cluster analyses: CONISS</a:t>
            </a:r>
          </a:p>
          <a:p>
            <a:pPr lvl="0"/>
            <a:r>
              <a:rPr/>
              <a:t>Ordination: PCA, NMDS…</a:t>
            </a:r>
          </a:p>
          <a:p>
            <a:pPr lvl="0"/>
            <a:r>
              <a:rPr/>
              <a:t>Machine learning: MVRT, LDA (fancy cluster analyses)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 b="1"/>
              <a:t>Descriptive methods allow us to extract patterns from the data but not determine potential causes of those patterns.</a:t>
            </a:r>
          </a:p>
          <a:p>
            <a:pPr lvl="0" indent="0" marL="0">
              <a:buNone/>
            </a:pPr>
            <a:r>
              <a:rPr i="1"/>
              <a:t>Find image of cluster analysis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Beyond pattern recognition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cutting edge in palaeoecology is to establish potential causes of observed patterns in species relative abundances. For example, are observed patterns driven by:</a:t>
            </a:r>
          </a:p>
          <a:p>
            <a:pPr lvl="0"/>
            <a:r>
              <a:rPr/>
              <a:t>species interactions?</a:t>
            </a:r>
          </a:p>
          <a:p>
            <a:pPr lvl="0"/>
            <a:r>
              <a:rPr/>
              <a:t>climate variability?</a:t>
            </a:r>
          </a:p>
          <a:p>
            <a:pPr lvl="0"/>
            <a:r>
              <a:rPr/>
              <a:t>fire regime?</a:t>
            </a:r>
          </a:p>
          <a:p>
            <a:pPr lvl="0"/>
            <a:r>
              <a:rPr/>
              <a:t>…</a:t>
            </a:r>
          </a:p>
          <a:p>
            <a:pPr lvl="0" indent="0" marL="0">
              <a:buNone/>
            </a:pPr>
            <a:r>
              <a:rPr/>
              <a:t>This is what we want to know if we are to use palaeoecology to inform management of contemporary ecosystems or inform potential future ecosystem states. No easy task!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State-space modelling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State-space modelling goes beyond descriptive approaches and attempts to estimate:</a:t>
                </a:r>
              </a:p>
              <a:p>
                <a:pPr lvl="0"/>
                <a:r>
                  <a:rPr/>
                  <a:t>autoregressive / density dependent processes</a:t>
                </a:r>
              </a:p>
              <a:p>
                <a:pPr lvl="0"/>
                <a:r>
                  <a:rPr/>
                  <a:t>interspecific interactions (</a:t>
                </a:r>
                <a14:m>
                  <m:oMath xmlns:m="http://schemas.openxmlformats.org/officeDocument/2006/math">
                    <m:r>
                      <m:t>C</m:t>
                    </m:r>
                  </m:oMath>
                </a14:m>
                <a:r>
                  <a:rPr/>
                  <a:t> matrix)</a:t>
                </a:r>
              </a:p>
              <a:p>
                <a:pPr lvl="0"/>
                <a:r>
                  <a:rPr/>
                  <a:t>species-environment interactions (</a:t>
                </a:r>
                <a14:m>
                  <m:oMath xmlns:m="http://schemas.openxmlformats.org/officeDocument/2006/math">
                    <m:r>
                      <m:t>B</m:t>
                    </m:r>
                  </m:oMath>
                </a14:m>
                <a:r>
                  <a:rPr/>
                  <a:t> vector)</a:t>
                </a:r>
              </a:p>
              <a:p>
                <a:pPr lvl="0"/>
                <a:r>
                  <a:rPr/>
                  <a:t>combinations of the above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State-space modelling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State-space modelling attempts to predict the “true” unobservable state of a system from observable variables. It does so via two equations, one that models the </a:t>
                </a:r>
                <a:r>
                  <a:rPr i="1"/>
                  <a:t>process of the system</a:t>
                </a:r>
                <a:r>
                  <a:rPr/>
                  <a:t>:</a:t>
                </a:r>
              </a:p>
              <a:p>
                <a:pPr lvl="0" indent="0" marL="0">
                  <a:buNone/>
                </a:pPr>
                <a:r>
                  <a:rPr/>
                  <a:t> Process equation:</a:t>
                </a:r>
              </a:p>
              <a:p>
                <a:pPr lvl="0" indent="0" marL="0">
                  <a:buNone/>
                </a:pPr>
                <a:r>
                  <a:rPr b="1"/>
                  <a:t>Something not right here Tony…: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Y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B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C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Y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B</m:t>
                          </m:r>
                          <m:r>
                            <m:t>0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B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r>
                        <m:t>B</m:t>
                      </m:r>
                      <m:r>
                        <m:t>X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and one that models the </a:t>
                </a:r>
                <a:r>
                  <a:rPr i="1"/>
                  <a:t>observations</a:t>
                </a:r>
                <a:r>
                  <a:rPr/>
                  <a:t> from the system:</a:t>
                </a:r>
              </a:p>
              <a:p>
                <a:pPr lvl="0" indent="0" marL="0">
                  <a:buNone/>
                </a:pPr>
              </a:p>
              <a:p>
                <a:pPr lvl="0" indent="0" marL="0">
                  <a:buNone/>
                </a:pPr>
                <a:r>
                  <a:rPr/>
                  <a:t>Observation equation: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t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r>
                        <m:t>u</m:t>
                      </m:r>
                      <m:r>
                        <m:t>l</m:t>
                      </m:r>
                      <m:r>
                        <m:t>t</m:t>
                      </m:r>
                      <m:r>
                        <m:t>i</m:t>
                      </m:r>
                      <m:r>
                        <m:t>n</m:t>
                      </m:r>
                      <m:r>
                        <m:t>o</m:t>
                      </m:r>
                      <m:r>
                        <m:t>m</m:t>
                      </m:r>
                      <m:r>
                        <m:t>i</m:t>
                      </m:r>
                      <m:r>
                        <m:t>a</m:t>
                      </m:r>
                      <m:r>
                        <m:t>l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z</m:t>
                              </m:r>
                            </m:e>
                            <m:sub>
                              <m:r>
                                <m:t>t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State-space 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State-space models are not new to ecology and have been used for:</a:t>
            </a:r>
          </a:p>
          <a:p>
            <a:pPr lvl="0"/>
            <a:r>
              <a:rPr/>
              <a:t>estimating animal populations</a:t>
            </a:r>
          </a:p>
          <a:p>
            <a:pPr lvl="0"/>
            <a:r>
              <a:rPr/>
              <a:t>animal movement</a:t>
            </a:r>
          </a:p>
          <a:p>
            <a:pPr lvl="0"/>
            <a:r>
              <a:rPr/>
              <a:t>plant cover data</a:t>
            </a:r>
          </a:p>
          <a:p>
            <a:pPr lvl="0"/>
            <a:r>
              <a:rPr/>
              <a:t>and much more</a:t>
            </a:r>
          </a:p>
          <a:p>
            <a:pPr lvl="0" indent="0" marL="0">
              <a:buNone/>
            </a:pPr>
            <a:r>
              <a:rPr/>
              <a:t>However, state-space models are not well explored in palaeoecology.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State-space 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include eq on slide:</a:t>
            </a:r>
          </a:p>
          <a:p>
            <a:pPr lvl="0" indent="0" marL="0">
              <a:buNone/>
            </a:pPr>
            <a:r>
              <a:rPr/>
              <a:t>This new variant of a state-space model:</a:t>
            </a:r>
          </a:p>
          <a:p>
            <a:pPr lvl="0"/>
            <a:r>
              <a:rPr/>
              <a:t>uses a multinomial distribution: accepts raw count data</a:t>
            </a:r>
          </a:p>
          <a:p>
            <a:pPr lvl="0"/>
            <a:r>
              <a:rPr/>
              <a:t>accepts multiple predictor data streams in the same model: e.g., isotopic data, charcoal accumulation rates, fungal spores…</a:t>
            </a:r>
          </a:p>
          <a:p>
            <a:pPr lvl="0"/>
            <a:r>
              <a:rPr/>
              <a:t>simultaneously fits multiple coefficients</a:t>
            </a:r>
          </a:p>
          <a:p>
            <a:pPr lvl="0"/>
            <a:r>
              <a:rPr/>
              <a:t>models autocorrelation structure</a:t>
            </a:r>
          </a:p>
          <a:p>
            <a:pPr lvl="0" indent="0" marL="0">
              <a:buNone/>
            </a:pPr>
            <a:r>
              <a:rPr/>
              <a:t>Can be used to assess a range of possible causes of observed patterns in palaeo-data.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palaeoecological community data: a state-space approach</dc:title>
  <dc:creator>Quinn Asena, Anthony Ives, Jack Williams. and Jonathan Johnson</dc:creator>
  <cp:keywords/>
  <dcterms:created xsi:type="dcterms:W3CDTF">2023-08-06T18:39:42Z</dcterms:created>
  <dcterms:modified xsi:type="dcterms:W3CDTF">2023-08-06T18:39:42Z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ffiliation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>refs.bib</vt:lpwstr>
  </property>
  <property fmtid="{D5CDD505-2E9C-101B-9397-08002B2CF9AE}" pid="6" name="by-affiliation">
    <vt:lpwstr/>
  </property>
  <property fmtid="{D5CDD505-2E9C-101B-9397-08002B2CF9AE}" pid="7" name="by-author">
    <vt:lpwstr/>
  </property>
  <property fmtid="{D5CDD505-2E9C-101B-9397-08002B2CF9AE}" pid="8" name="date">
    <vt:lpwstr>2023-08-06</vt:lpwstr>
  </property>
  <property fmtid="{D5CDD505-2E9C-101B-9397-08002B2CF9AE}" pid="9" name="editor">
    <vt:lpwstr>visual</vt:lpwstr>
  </property>
  <property fmtid="{D5CDD505-2E9C-101B-9397-08002B2CF9AE}" pid="10" name="header-includes">
    <vt:lpwstr/>
  </property>
  <property fmtid="{D5CDD505-2E9C-101B-9397-08002B2CF9AE}" pid="11" name="include-after">
    <vt:lpwstr/>
  </property>
  <property fmtid="{D5CDD505-2E9C-101B-9397-08002B2CF9AE}" pid="12" name="include-before">
    <vt:lpwstr/>
  </property>
  <property fmtid="{D5CDD505-2E9C-101B-9397-08002B2CF9AE}" pid="13" name="institute">
    <vt:lpwstr>UW-Madison</vt:lpwstr>
  </property>
  <property fmtid="{D5CDD505-2E9C-101B-9397-08002B2CF9AE}" pid="14" name="institutes">
    <vt:lpwstr/>
  </property>
  <property fmtid="{D5CDD505-2E9C-101B-9397-08002B2CF9AE}" pid="15" name="labels">
    <vt:lpwstr/>
  </property>
  <property fmtid="{D5CDD505-2E9C-101B-9397-08002B2CF9AE}" pid="16" name="toc-title">
    <vt:lpwstr>Table of contents</vt:lpwstr>
  </property>
</Properties>
</file>