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Lst>
  <p:notesMasterIdLst>
    <p:notesMasterId r:id="rId64"/>
  </p:notesMasterIdLst>
  <p:sldIdLst>
    <p:sldId id="256" r:id="rId2"/>
    <p:sldId id="294" r:id="rId3"/>
    <p:sldId id="378" r:id="rId4"/>
    <p:sldId id="406" r:id="rId5"/>
    <p:sldId id="407" r:id="rId6"/>
    <p:sldId id="477" r:id="rId7"/>
    <p:sldId id="339" r:id="rId8"/>
    <p:sldId id="491" r:id="rId9"/>
    <p:sldId id="501" r:id="rId10"/>
    <p:sldId id="498" r:id="rId11"/>
    <p:sldId id="496" r:id="rId12"/>
    <p:sldId id="471" r:id="rId13"/>
    <p:sldId id="472" r:id="rId14"/>
    <p:sldId id="484" r:id="rId15"/>
    <p:sldId id="478" r:id="rId16"/>
    <p:sldId id="336" r:id="rId17"/>
    <p:sldId id="388" r:id="rId18"/>
    <p:sldId id="409" r:id="rId19"/>
    <p:sldId id="334" r:id="rId20"/>
    <p:sldId id="440" r:id="rId21"/>
    <p:sldId id="442" r:id="rId22"/>
    <p:sldId id="347" r:id="rId23"/>
    <p:sldId id="499" r:id="rId24"/>
    <p:sldId id="468" r:id="rId25"/>
    <p:sldId id="452" r:id="rId26"/>
    <p:sldId id="467" r:id="rId27"/>
    <p:sldId id="459" r:id="rId28"/>
    <p:sldId id="510" r:id="rId29"/>
    <p:sldId id="261" r:id="rId30"/>
    <p:sldId id="502" r:id="rId31"/>
    <p:sldId id="485" r:id="rId32"/>
    <p:sldId id="461" r:id="rId33"/>
    <p:sldId id="387" r:id="rId34"/>
    <p:sldId id="489" r:id="rId35"/>
    <p:sldId id="488" r:id="rId36"/>
    <p:sldId id="504" r:id="rId37"/>
    <p:sldId id="505" r:id="rId38"/>
    <p:sldId id="506" r:id="rId39"/>
    <p:sldId id="507" r:id="rId40"/>
    <p:sldId id="389" r:id="rId41"/>
    <p:sldId id="457" r:id="rId42"/>
    <p:sldId id="332" r:id="rId43"/>
    <p:sldId id="428" r:id="rId44"/>
    <p:sldId id="410" r:id="rId45"/>
    <p:sldId id="434" r:id="rId46"/>
    <p:sldId id="435" r:id="rId47"/>
    <p:sldId id="418" r:id="rId48"/>
    <p:sldId id="487" r:id="rId49"/>
    <p:sldId id="421" r:id="rId50"/>
    <p:sldId id="348" r:id="rId51"/>
    <p:sldId id="342" r:id="rId52"/>
    <p:sldId id="344" r:id="rId53"/>
    <p:sldId id="353" r:id="rId54"/>
    <p:sldId id="305" r:id="rId55"/>
    <p:sldId id="465" r:id="rId56"/>
    <p:sldId id="462" r:id="rId57"/>
    <p:sldId id="463" r:id="rId58"/>
    <p:sldId id="386" r:id="rId59"/>
    <p:sldId id="307" r:id="rId60"/>
    <p:sldId id="311" r:id="rId61"/>
    <p:sldId id="279" r:id="rId62"/>
    <p:sldId id="503" r:id="rId6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6" autoAdjust="0"/>
    <p:restoredTop sz="94680" autoAdjust="0"/>
  </p:normalViewPr>
  <p:slideViewPr>
    <p:cSldViewPr>
      <p:cViewPr varScale="1">
        <p:scale>
          <a:sx n="113" d="100"/>
          <a:sy n="113" d="100"/>
        </p:scale>
        <p:origin x="1590"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6FC3858-5581-4237-9CFB-93F51A249253}"/>
              </a:ext>
            </a:extLst>
          </p:cNvPr>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Arial" charset="0"/>
                <a:cs typeface="+mn-cs"/>
              </a:defRPr>
            </a:lvl1pPr>
          </a:lstStyle>
          <a:p>
            <a:pPr>
              <a:defRPr/>
            </a:pPr>
            <a:endParaRPr lang="en-US"/>
          </a:p>
        </p:txBody>
      </p:sp>
      <p:sp>
        <p:nvSpPr>
          <p:cNvPr id="3" name="Date Placeholder 2">
            <a:extLst>
              <a:ext uri="{FF2B5EF4-FFF2-40B4-BE49-F238E27FC236}">
                <a16:creationId xmlns:a16="http://schemas.microsoft.com/office/drawing/2014/main" id="{715CEC19-F435-4E0F-A754-09D8E23AA1D4}"/>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Arial" charset="0"/>
                <a:cs typeface="+mn-cs"/>
              </a:defRPr>
            </a:lvl1pPr>
          </a:lstStyle>
          <a:p>
            <a:pPr>
              <a:defRPr/>
            </a:pPr>
            <a:fld id="{E887E6AC-3BD8-40E5-9411-C6F924DB56B9}" type="datetimeFigureOut">
              <a:rPr lang="en-US"/>
              <a:pPr>
                <a:defRPr/>
              </a:pPr>
              <a:t>5/5/2022</a:t>
            </a:fld>
            <a:endParaRPr lang="en-US"/>
          </a:p>
        </p:txBody>
      </p:sp>
      <p:sp>
        <p:nvSpPr>
          <p:cNvPr id="4" name="Slide Image Placeholder 3">
            <a:extLst>
              <a:ext uri="{FF2B5EF4-FFF2-40B4-BE49-F238E27FC236}">
                <a16:creationId xmlns:a16="http://schemas.microsoft.com/office/drawing/2014/main" id="{87097C1E-CA2F-4AF7-856C-344661EFA84C}"/>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a:extLst>
              <a:ext uri="{FF2B5EF4-FFF2-40B4-BE49-F238E27FC236}">
                <a16:creationId xmlns:a16="http://schemas.microsoft.com/office/drawing/2014/main" id="{6F809380-5AA1-4F3A-93AF-AD8B20A1D574}"/>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DCB05FCE-2A80-4578-AB83-E20C9280B81A}"/>
              </a:ext>
            </a:extLst>
          </p:cNvPr>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Arial" charset="0"/>
                <a:cs typeface="+mn-cs"/>
              </a:defRPr>
            </a:lvl1pPr>
          </a:lstStyle>
          <a:p>
            <a:pPr>
              <a:defRPr/>
            </a:pPr>
            <a:endParaRPr lang="en-US"/>
          </a:p>
        </p:txBody>
      </p:sp>
      <p:sp>
        <p:nvSpPr>
          <p:cNvPr id="7" name="Slide Number Placeholder 6">
            <a:extLst>
              <a:ext uri="{FF2B5EF4-FFF2-40B4-BE49-F238E27FC236}">
                <a16:creationId xmlns:a16="http://schemas.microsoft.com/office/drawing/2014/main" id="{F5992812-FAF9-4349-BBDF-D704174D9A1D}"/>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cs typeface="Arial" panose="020B0604020202020204" pitchFamily="34" charset="0"/>
              </a:defRPr>
            </a:lvl1pPr>
          </a:lstStyle>
          <a:p>
            <a:fld id="{A6E50807-CA0B-46C2-A9D8-2D17264F0F1E}"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a:extLst>
              <a:ext uri="{FF2B5EF4-FFF2-40B4-BE49-F238E27FC236}">
                <a16:creationId xmlns:a16="http://schemas.microsoft.com/office/drawing/2014/main" id="{35644AC5-3726-473D-A9C5-C98E838A7E6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a:extLst>
              <a:ext uri="{FF2B5EF4-FFF2-40B4-BE49-F238E27FC236}">
                <a16:creationId xmlns:a16="http://schemas.microsoft.com/office/drawing/2014/main" id="{B22ACD79-A55A-4F1D-B117-B1BF7C441F2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ea typeface="ＭＳ Ｐゴシック" panose="020B0600070205080204" pitchFamily="34" charset="-128"/>
            </a:endParaRPr>
          </a:p>
        </p:txBody>
      </p:sp>
      <p:sp>
        <p:nvSpPr>
          <p:cNvPr id="49156" name="Slide Number Placeholder 3">
            <a:extLst>
              <a:ext uri="{FF2B5EF4-FFF2-40B4-BE49-F238E27FC236}">
                <a16:creationId xmlns:a16="http://schemas.microsoft.com/office/drawing/2014/main" id="{29D8C48A-9C3B-4841-B220-A26FD25DBFB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9F630400-3A58-48A0-8100-EB3457F5A94D}" type="slidenum">
              <a:rPr lang="en-US" altLang="en-US">
                <a:latin typeface="Arial" panose="020B0604020202020204" pitchFamily="34" charset="0"/>
              </a:rPr>
              <a:pPr>
                <a:spcBef>
                  <a:spcPct val="0"/>
                </a:spcBef>
              </a:pPr>
              <a:t>40</a:t>
            </a:fld>
            <a:endParaRPr lang="en-US"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a:extLst>
              <a:ext uri="{FF2B5EF4-FFF2-40B4-BE49-F238E27FC236}">
                <a16:creationId xmlns:a16="http://schemas.microsoft.com/office/drawing/2014/main" id="{CACAF977-D6AC-45B7-A585-3D331950F91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a:extLst>
              <a:ext uri="{FF2B5EF4-FFF2-40B4-BE49-F238E27FC236}">
                <a16:creationId xmlns:a16="http://schemas.microsoft.com/office/drawing/2014/main" id="{5C97801D-8C1C-43B1-A167-DC4CFF4A02C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ea typeface="ＭＳ Ｐゴシック" panose="020B0600070205080204" pitchFamily="34" charset="-128"/>
            </a:endParaRPr>
          </a:p>
        </p:txBody>
      </p:sp>
      <p:sp>
        <p:nvSpPr>
          <p:cNvPr id="73732" name="Slide Number Placeholder 3">
            <a:extLst>
              <a:ext uri="{FF2B5EF4-FFF2-40B4-BE49-F238E27FC236}">
                <a16:creationId xmlns:a16="http://schemas.microsoft.com/office/drawing/2014/main" id="{5DE15BFE-48A7-41BB-A87F-F6939E6FB70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59AD6601-7D24-4510-A3A6-D1EA718BA1A7}" type="slidenum">
              <a:rPr lang="en-US" altLang="en-US">
                <a:latin typeface="Arial" panose="020B0604020202020204" pitchFamily="34" charset="0"/>
              </a:rPr>
              <a:pPr>
                <a:spcBef>
                  <a:spcPct val="0"/>
                </a:spcBef>
              </a:pPr>
              <a:t>61</a:t>
            </a:fld>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4" name="Date Placeholder 29">
            <a:extLst>
              <a:ext uri="{FF2B5EF4-FFF2-40B4-BE49-F238E27FC236}">
                <a16:creationId xmlns:a16="http://schemas.microsoft.com/office/drawing/2014/main" id="{E8D360B8-A4B1-4265-8FDD-A41DC1CD9D3D}"/>
              </a:ext>
            </a:extLst>
          </p:cNvPr>
          <p:cNvSpPr>
            <a:spLocks noGrp="1"/>
          </p:cNvSpPr>
          <p:nvPr>
            <p:ph type="dt" sz="half" idx="10"/>
          </p:nvPr>
        </p:nvSpPr>
        <p:spPr/>
        <p:txBody>
          <a:bodyPr/>
          <a:lstStyle>
            <a:lvl1pPr>
              <a:defRPr>
                <a:solidFill>
                  <a:srgbClr val="D1EAEE"/>
                </a:solidFill>
              </a:defRPr>
            </a:lvl1pPr>
          </a:lstStyle>
          <a:p>
            <a:pPr>
              <a:defRPr/>
            </a:pPr>
            <a:endParaRPr lang="en-US"/>
          </a:p>
        </p:txBody>
      </p:sp>
      <p:sp>
        <p:nvSpPr>
          <p:cNvPr id="5" name="Footer Placeholder 18">
            <a:extLst>
              <a:ext uri="{FF2B5EF4-FFF2-40B4-BE49-F238E27FC236}">
                <a16:creationId xmlns:a16="http://schemas.microsoft.com/office/drawing/2014/main" id="{27F3C097-31ED-40D9-8613-37F593CEC2C1}"/>
              </a:ext>
            </a:extLst>
          </p:cNvPr>
          <p:cNvSpPr>
            <a:spLocks noGrp="1"/>
          </p:cNvSpPr>
          <p:nvPr>
            <p:ph type="ftr" sz="quarter" idx="11"/>
          </p:nvPr>
        </p:nvSpPr>
        <p:spPr/>
        <p:txBody>
          <a:bodyPr/>
          <a:lstStyle>
            <a:lvl1pPr>
              <a:defRPr>
                <a:solidFill>
                  <a:srgbClr val="D1EAEE"/>
                </a:solidFill>
              </a:defRPr>
            </a:lvl1pPr>
          </a:lstStyle>
          <a:p>
            <a:pPr>
              <a:defRPr/>
            </a:pPr>
            <a:endParaRPr lang="en-US"/>
          </a:p>
        </p:txBody>
      </p:sp>
      <p:sp>
        <p:nvSpPr>
          <p:cNvPr id="6" name="Slide Number Placeholder 26">
            <a:extLst>
              <a:ext uri="{FF2B5EF4-FFF2-40B4-BE49-F238E27FC236}">
                <a16:creationId xmlns:a16="http://schemas.microsoft.com/office/drawing/2014/main" id="{1C6A920E-EE3A-4B0E-A3BB-A4200672D917}"/>
              </a:ext>
            </a:extLst>
          </p:cNvPr>
          <p:cNvSpPr>
            <a:spLocks noGrp="1"/>
          </p:cNvSpPr>
          <p:nvPr>
            <p:ph type="sldNum" sz="quarter" idx="12"/>
          </p:nvPr>
        </p:nvSpPr>
        <p:spPr/>
        <p:txBody>
          <a:bodyPr/>
          <a:lstStyle>
            <a:lvl1pPr>
              <a:defRPr>
                <a:solidFill>
                  <a:srgbClr val="D1EAEE"/>
                </a:solidFill>
              </a:defRPr>
            </a:lvl1pPr>
          </a:lstStyle>
          <a:p>
            <a:fld id="{B1A86FAB-6371-4145-9A9A-0851D0098BF2}" type="slidenum">
              <a:rPr lang="en-US" altLang="en-US"/>
              <a:pPr/>
              <a:t>‹#›</a:t>
            </a:fld>
            <a:endParaRPr lang="en-US" altLang="en-US"/>
          </a:p>
        </p:txBody>
      </p:sp>
    </p:spTree>
    <p:extLst>
      <p:ext uri="{BB962C8B-B14F-4D97-AF65-F5344CB8AC3E}">
        <p14:creationId xmlns:p14="http://schemas.microsoft.com/office/powerpoint/2010/main" val="200462457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a:extLst>
              <a:ext uri="{FF2B5EF4-FFF2-40B4-BE49-F238E27FC236}">
                <a16:creationId xmlns:a16="http://schemas.microsoft.com/office/drawing/2014/main" id="{9981F23B-FED0-48B6-A460-4F33C97BDBD3}"/>
              </a:ext>
            </a:extLst>
          </p:cNvPr>
          <p:cNvSpPr>
            <a:spLocks noGrp="1"/>
          </p:cNvSpPr>
          <p:nvPr>
            <p:ph type="dt" sz="half" idx="10"/>
          </p:nvPr>
        </p:nvSpPr>
        <p:spPr/>
        <p:txBody>
          <a:bodyPr/>
          <a:lstStyle>
            <a:lvl1pPr>
              <a:defRPr/>
            </a:lvl1pPr>
          </a:lstStyle>
          <a:p>
            <a:pPr>
              <a:defRPr/>
            </a:pPr>
            <a:endParaRPr lang="en-US"/>
          </a:p>
        </p:txBody>
      </p:sp>
      <p:sp>
        <p:nvSpPr>
          <p:cNvPr id="5" name="Footer Placeholder 21">
            <a:extLst>
              <a:ext uri="{FF2B5EF4-FFF2-40B4-BE49-F238E27FC236}">
                <a16:creationId xmlns:a16="http://schemas.microsoft.com/office/drawing/2014/main" id="{24C9A54D-41C3-4E56-A47E-2ECFD95002BF}"/>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17">
            <a:extLst>
              <a:ext uri="{FF2B5EF4-FFF2-40B4-BE49-F238E27FC236}">
                <a16:creationId xmlns:a16="http://schemas.microsoft.com/office/drawing/2014/main" id="{0E63D27A-9689-4AEB-A073-9CA94E7A1853}"/>
              </a:ext>
            </a:extLst>
          </p:cNvPr>
          <p:cNvSpPr>
            <a:spLocks noGrp="1"/>
          </p:cNvSpPr>
          <p:nvPr>
            <p:ph type="sldNum" sz="quarter" idx="12"/>
          </p:nvPr>
        </p:nvSpPr>
        <p:spPr/>
        <p:txBody>
          <a:bodyPr/>
          <a:lstStyle>
            <a:lvl1pPr>
              <a:defRPr/>
            </a:lvl1pPr>
          </a:lstStyle>
          <a:p>
            <a:fld id="{EBA5E25F-C9CF-4B18-B155-CCA7A9D29FC7}" type="slidenum">
              <a:rPr lang="en-US" altLang="en-US"/>
              <a:pPr/>
              <a:t>‹#›</a:t>
            </a:fld>
            <a:endParaRPr lang="en-US" altLang="en-US"/>
          </a:p>
        </p:txBody>
      </p:sp>
    </p:spTree>
    <p:extLst>
      <p:ext uri="{BB962C8B-B14F-4D97-AF65-F5344CB8AC3E}">
        <p14:creationId xmlns:p14="http://schemas.microsoft.com/office/powerpoint/2010/main" val="1380323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a:extLst>
              <a:ext uri="{FF2B5EF4-FFF2-40B4-BE49-F238E27FC236}">
                <a16:creationId xmlns:a16="http://schemas.microsoft.com/office/drawing/2014/main" id="{2A29BF62-1192-4DF4-992B-26C05A9715A0}"/>
              </a:ext>
            </a:extLst>
          </p:cNvPr>
          <p:cNvSpPr>
            <a:spLocks noGrp="1"/>
          </p:cNvSpPr>
          <p:nvPr>
            <p:ph type="dt" sz="half" idx="10"/>
          </p:nvPr>
        </p:nvSpPr>
        <p:spPr/>
        <p:txBody>
          <a:bodyPr/>
          <a:lstStyle>
            <a:lvl1pPr>
              <a:defRPr/>
            </a:lvl1pPr>
          </a:lstStyle>
          <a:p>
            <a:pPr>
              <a:defRPr/>
            </a:pPr>
            <a:endParaRPr lang="en-US"/>
          </a:p>
        </p:txBody>
      </p:sp>
      <p:sp>
        <p:nvSpPr>
          <p:cNvPr id="5" name="Footer Placeholder 21">
            <a:extLst>
              <a:ext uri="{FF2B5EF4-FFF2-40B4-BE49-F238E27FC236}">
                <a16:creationId xmlns:a16="http://schemas.microsoft.com/office/drawing/2014/main" id="{CDF202F7-0475-4975-9C15-5AE5FFAA5680}"/>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17">
            <a:extLst>
              <a:ext uri="{FF2B5EF4-FFF2-40B4-BE49-F238E27FC236}">
                <a16:creationId xmlns:a16="http://schemas.microsoft.com/office/drawing/2014/main" id="{DF2129E2-5558-4A32-8286-B2D0C1FDFD9B}"/>
              </a:ext>
            </a:extLst>
          </p:cNvPr>
          <p:cNvSpPr>
            <a:spLocks noGrp="1"/>
          </p:cNvSpPr>
          <p:nvPr>
            <p:ph type="sldNum" sz="quarter" idx="12"/>
          </p:nvPr>
        </p:nvSpPr>
        <p:spPr/>
        <p:txBody>
          <a:bodyPr/>
          <a:lstStyle>
            <a:lvl1pPr>
              <a:defRPr/>
            </a:lvl1pPr>
          </a:lstStyle>
          <a:p>
            <a:fld id="{90406D47-1EAF-4745-AC43-9EA29EF50732}" type="slidenum">
              <a:rPr lang="en-US" altLang="en-US"/>
              <a:pPr/>
              <a:t>‹#›</a:t>
            </a:fld>
            <a:endParaRPr lang="en-US" altLang="en-US"/>
          </a:p>
        </p:txBody>
      </p:sp>
    </p:spTree>
    <p:extLst>
      <p:ext uri="{BB962C8B-B14F-4D97-AF65-F5344CB8AC3E}">
        <p14:creationId xmlns:p14="http://schemas.microsoft.com/office/powerpoint/2010/main" val="1380935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a:extLst>
              <a:ext uri="{FF2B5EF4-FFF2-40B4-BE49-F238E27FC236}">
                <a16:creationId xmlns:a16="http://schemas.microsoft.com/office/drawing/2014/main" id="{0C246B3B-59D7-4A8F-AB83-586018D6AF1A}"/>
              </a:ext>
            </a:extLst>
          </p:cNvPr>
          <p:cNvSpPr>
            <a:spLocks noGrp="1"/>
          </p:cNvSpPr>
          <p:nvPr>
            <p:ph type="dt" sz="half" idx="10"/>
          </p:nvPr>
        </p:nvSpPr>
        <p:spPr/>
        <p:txBody>
          <a:bodyPr/>
          <a:lstStyle>
            <a:lvl1pPr>
              <a:defRPr/>
            </a:lvl1pPr>
          </a:lstStyle>
          <a:p>
            <a:pPr>
              <a:defRPr/>
            </a:pPr>
            <a:endParaRPr lang="en-US"/>
          </a:p>
        </p:txBody>
      </p:sp>
      <p:sp>
        <p:nvSpPr>
          <p:cNvPr id="5" name="Footer Placeholder 21">
            <a:extLst>
              <a:ext uri="{FF2B5EF4-FFF2-40B4-BE49-F238E27FC236}">
                <a16:creationId xmlns:a16="http://schemas.microsoft.com/office/drawing/2014/main" id="{AAB4F425-289E-4EED-A45F-404D230F0D4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17">
            <a:extLst>
              <a:ext uri="{FF2B5EF4-FFF2-40B4-BE49-F238E27FC236}">
                <a16:creationId xmlns:a16="http://schemas.microsoft.com/office/drawing/2014/main" id="{AE7CD2DF-C258-4C26-AFDF-EA694E16E5C9}"/>
              </a:ext>
            </a:extLst>
          </p:cNvPr>
          <p:cNvSpPr>
            <a:spLocks noGrp="1"/>
          </p:cNvSpPr>
          <p:nvPr>
            <p:ph type="sldNum" sz="quarter" idx="12"/>
          </p:nvPr>
        </p:nvSpPr>
        <p:spPr/>
        <p:txBody>
          <a:bodyPr/>
          <a:lstStyle>
            <a:lvl1pPr>
              <a:defRPr/>
            </a:lvl1pPr>
          </a:lstStyle>
          <a:p>
            <a:fld id="{3D8EC24F-6F5B-4FA7-8B9E-94BF8D71304A}" type="slidenum">
              <a:rPr lang="en-US" altLang="en-US"/>
              <a:pPr/>
              <a:t>‹#›</a:t>
            </a:fld>
            <a:endParaRPr lang="en-US" altLang="en-US"/>
          </a:p>
        </p:txBody>
      </p:sp>
    </p:spTree>
    <p:extLst>
      <p:ext uri="{BB962C8B-B14F-4D97-AF65-F5344CB8AC3E}">
        <p14:creationId xmlns:p14="http://schemas.microsoft.com/office/powerpoint/2010/main" val="486908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3">
            <a:extLst>
              <a:ext uri="{FF2B5EF4-FFF2-40B4-BE49-F238E27FC236}">
                <a16:creationId xmlns:a16="http://schemas.microsoft.com/office/drawing/2014/main" id="{89325265-215C-4094-892B-20E5D6631256}"/>
              </a:ext>
            </a:extLst>
          </p:cNvPr>
          <p:cNvSpPr>
            <a:spLocks noGrp="1"/>
          </p:cNvSpPr>
          <p:nvPr>
            <p:ph type="dt" sz="half" idx="10"/>
          </p:nvPr>
        </p:nvSpPr>
        <p:spPr/>
        <p:txBody>
          <a:bodyPr/>
          <a:lstStyle>
            <a:lvl1pPr>
              <a:defRPr>
                <a:solidFill>
                  <a:srgbClr val="D1EAEE"/>
                </a:solidFill>
              </a:defRPr>
            </a:lvl1pPr>
          </a:lstStyle>
          <a:p>
            <a:pPr>
              <a:defRPr/>
            </a:pPr>
            <a:endParaRPr lang="en-US"/>
          </a:p>
        </p:txBody>
      </p:sp>
      <p:sp>
        <p:nvSpPr>
          <p:cNvPr id="5" name="Footer Placeholder 4">
            <a:extLst>
              <a:ext uri="{FF2B5EF4-FFF2-40B4-BE49-F238E27FC236}">
                <a16:creationId xmlns:a16="http://schemas.microsoft.com/office/drawing/2014/main" id="{8C3CC395-EB16-498D-9CCD-D5CE5EAAF40C}"/>
              </a:ext>
            </a:extLst>
          </p:cNvPr>
          <p:cNvSpPr>
            <a:spLocks noGrp="1"/>
          </p:cNvSpPr>
          <p:nvPr>
            <p:ph type="ftr" sz="quarter" idx="11"/>
          </p:nvPr>
        </p:nvSpPr>
        <p:spPr/>
        <p:txBody>
          <a:bodyPr/>
          <a:lstStyle>
            <a:lvl1pPr>
              <a:defRPr>
                <a:solidFill>
                  <a:srgbClr val="D1EAEE"/>
                </a:solidFill>
              </a:defRPr>
            </a:lvl1pPr>
          </a:lstStyle>
          <a:p>
            <a:pPr>
              <a:defRPr/>
            </a:pPr>
            <a:endParaRPr lang="en-US"/>
          </a:p>
        </p:txBody>
      </p:sp>
      <p:sp>
        <p:nvSpPr>
          <p:cNvPr id="6" name="Slide Number Placeholder 5">
            <a:extLst>
              <a:ext uri="{FF2B5EF4-FFF2-40B4-BE49-F238E27FC236}">
                <a16:creationId xmlns:a16="http://schemas.microsoft.com/office/drawing/2014/main" id="{CD646B0C-3783-49C0-B93E-DEE370E173E4}"/>
              </a:ext>
            </a:extLst>
          </p:cNvPr>
          <p:cNvSpPr>
            <a:spLocks noGrp="1"/>
          </p:cNvSpPr>
          <p:nvPr>
            <p:ph type="sldNum" sz="quarter" idx="12"/>
          </p:nvPr>
        </p:nvSpPr>
        <p:spPr/>
        <p:txBody>
          <a:bodyPr/>
          <a:lstStyle>
            <a:lvl1pPr>
              <a:defRPr>
                <a:solidFill>
                  <a:srgbClr val="D1EAEE"/>
                </a:solidFill>
              </a:defRPr>
            </a:lvl1pPr>
          </a:lstStyle>
          <a:p>
            <a:fld id="{FF70B89F-62A3-4BFF-8658-4A418FBB84AA}" type="slidenum">
              <a:rPr lang="en-US" altLang="en-US"/>
              <a:pPr/>
              <a:t>‹#›</a:t>
            </a:fld>
            <a:endParaRPr lang="en-US" altLang="en-US"/>
          </a:p>
        </p:txBody>
      </p:sp>
    </p:spTree>
    <p:extLst>
      <p:ext uri="{BB962C8B-B14F-4D97-AF65-F5344CB8AC3E}">
        <p14:creationId xmlns:p14="http://schemas.microsoft.com/office/powerpoint/2010/main" val="343670424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a:extLst>
              <a:ext uri="{FF2B5EF4-FFF2-40B4-BE49-F238E27FC236}">
                <a16:creationId xmlns:a16="http://schemas.microsoft.com/office/drawing/2014/main" id="{A8722286-2724-4F11-9A87-709E3C0FBBF6}"/>
              </a:ext>
            </a:extLst>
          </p:cNvPr>
          <p:cNvSpPr>
            <a:spLocks noGrp="1"/>
          </p:cNvSpPr>
          <p:nvPr>
            <p:ph type="dt" sz="half" idx="10"/>
          </p:nvPr>
        </p:nvSpPr>
        <p:spPr/>
        <p:txBody>
          <a:bodyPr/>
          <a:lstStyle>
            <a:lvl1pPr>
              <a:defRPr/>
            </a:lvl1pPr>
          </a:lstStyle>
          <a:p>
            <a:pPr>
              <a:defRPr/>
            </a:pPr>
            <a:endParaRPr lang="en-US"/>
          </a:p>
        </p:txBody>
      </p:sp>
      <p:sp>
        <p:nvSpPr>
          <p:cNvPr id="6" name="Footer Placeholder 21">
            <a:extLst>
              <a:ext uri="{FF2B5EF4-FFF2-40B4-BE49-F238E27FC236}">
                <a16:creationId xmlns:a16="http://schemas.microsoft.com/office/drawing/2014/main" id="{07158A02-DE7B-4D4A-AB3A-C615C05E6736}"/>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17">
            <a:extLst>
              <a:ext uri="{FF2B5EF4-FFF2-40B4-BE49-F238E27FC236}">
                <a16:creationId xmlns:a16="http://schemas.microsoft.com/office/drawing/2014/main" id="{F76C1697-6263-426B-92BB-35EFF116BCFF}"/>
              </a:ext>
            </a:extLst>
          </p:cNvPr>
          <p:cNvSpPr>
            <a:spLocks noGrp="1"/>
          </p:cNvSpPr>
          <p:nvPr>
            <p:ph type="sldNum" sz="quarter" idx="12"/>
          </p:nvPr>
        </p:nvSpPr>
        <p:spPr/>
        <p:txBody>
          <a:bodyPr/>
          <a:lstStyle>
            <a:lvl1pPr>
              <a:defRPr/>
            </a:lvl1pPr>
          </a:lstStyle>
          <a:p>
            <a:fld id="{74BD05E2-08CB-43A5-8E08-9F0EEF4F905D}" type="slidenum">
              <a:rPr lang="en-US" altLang="en-US"/>
              <a:pPr/>
              <a:t>‹#›</a:t>
            </a:fld>
            <a:endParaRPr lang="en-US" altLang="en-US"/>
          </a:p>
        </p:txBody>
      </p:sp>
    </p:spTree>
    <p:extLst>
      <p:ext uri="{BB962C8B-B14F-4D97-AF65-F5344CB8AC3E}">
        <p14:creationId xmlns:p14="http://schemas.microsoft.com/office/powerpoint/2010/main" val="3336383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9">
            <a:extLst>
              <a:ext uri="{FF2B5EF4-FFF2-40B4-BE49-F238E27FC236}">
                <a16:creationId xmlns:a16="http://schemas.microsoft.com/office/drawing/2014/main" id="{417AB9E1-C87F-46CA-B285-F05F3CC37C88}"/>
              </a:ext>
            </a:extLst>
          </p:cNvPr>
          <p:cNvSpPr>
            <a:spLocks noGrp="1"/>
          </p:cNvSpPr>
          <p:nvPr>
            <p:ph type="dt" sz="half" idx="10"/>
          </p:nvPr>
        </p:nvSpPr>
        <p:spPr/>
        <p:txBody>
          <a:bodyPr/>
          <a:lstStyle>
            <a:lvl1pPr>
              <a:defRPr/>
            </a:lvl1pPr>
          </a:lstStyle>
          <a:p>
            <a:pPr>
              <a:defRPr/>
            </a:pPr>
            <a:endParaRPr lang="en-US"/>
          </a:p>
        </p:txBody>
      </p:sp>
      <p:sp>
        <p:nvSpPr>
          <p:cNvPr id="8" name="Footer Placeholder 21">
            <a:extLst>
              <a:ext uri="{FF2B5EF4-FFF2-40B4-BE49-F238E27FC236}">
                <a16:creationId xmlns:a16="http://schemas.microsoft.com/office/drawing/2014/main" id="{4213F53D-928B-40E6-97D2-11BE6D25775A}"/>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17">
            <a:extLst>
              <a:ext uri="{FF2B5EF4-FFF2-40B4-BE49-F238E27FC236}">
                <a16:creationId xmlns:a16="http://schemas.microsoft.com/office/drawing/2014/main" id="{8E03F6BA-5CE7-417A-81AA-D5410CF796FA}"/>
              </a:ext>
            </a:extLst>
          </p:cNvPr>
          <p:cNvSpPr>
            <a:spLocks noGrp="1"/>
          </p:cNvSpPr>
          <p:nvPr>
            <p:ph type="sldNum" sz="quarter" idx="12"/>
          </p:nvPr>
        </p:nvSpPr>
        <p:spPr/>
        <p:txBody>
          <a:bodyPr/>
          <a:lstStyle>
            <a:lvl1pPr>
              <a:defRPr/>
            </a:lvl1pPr>
          </a:lstStyle>
          <a:p>
            <a:fld id="{FA84A0F0-6645-492D-BE86-BF8DE6CA75C2}" type="slidenum">
              <a:rPr lang="en-US" altLang="en-US"/>
              <a:pPr/>
              <a:t>‹#›</a:t>
            </a:fld>
            <a:endParaRPr lang="en-US" altLang="en-US"/>
          </a:p>
        </p:txBody>
      </p:sp>
    </p:spTree>
    <p:extLst>
      <p:ext uri="{BB962C8B-B14F-4D97-AF65-F5344CB8AC3E}">
        <p14:creationId xmlns:p14="http://schemas.microsoft.com/office/powerpoint/2010/main" val="4229177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3" name="Date Placeholder 9">
            <a:extLst>
              <a:ext uri="{FF2B5EF4-FFF2-40B4-BE49-F238E27FC236}">
                <a16:creationId xmlns:a16="http://schemas.microsoft.com/office/drawing/2014/main" id="{CF34D6CE-919D-4A6F-B751-AC907FD85253}"/>
              </a:ext>
            </a:extLst>
          </p:cNvPr>
          <p:cNvSpPr>
            <a:spLocks noGrp="1"/>
          </p:cNvSpPr>
          <p:nvPr>
            <p:ph type="dt" sz="half" idx="10"/>
          </p:nvPr>
        </p:nvSpPr>
        <p:spPr/>
        <p:txBody>
          <a:bodyPr/>
          <a:lstStyle>
            <a:lvl1pPr>
              <a:defRPr/>
            </a:lvl1pPr>
          </a:lstStyle>
          <a:p>
            <a:pPr>
              <a:defRPr/>
            </a:pPr>
            <a:endParaRPr lang="en-US"/>
          </a:p>
        </p:txBody>
      </p:sp>
      <p:sp>
        <p:nvSpPr>
          <p:cNvPr id="4" name="Footer Placeholder 21">
            <a:extLst>
              <a:ext uri="{FF2B5EF4-FFF2-40B4-BE49-F238E27FC236}">
                <a16:creationId xmlns:a16="http://schemas.microsoft.com/office/drawing/2014/main" id="{563C7B29-EC4F-49BB-ABFA-7286E5C502E4}"/>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17">
            <a:extLst>
              <a:ext uri="{FF2B5EF4-FFF2-40B4-BE49-F238E27FC236}">
                <a16:creationId xmlns:a16="http://schemas.microsoft.com/office/drawing/2014/main" id="{53B5595B-4B0C-410F-8F1F-C7C3A00ABB91}"/>
              </a:ext>
            </a:extLst>
          </p:cNvPr>
          <p:cNvSpPr>
            <a:spLocks noGrp="1"/>
          </p:cNvSpPr>
          <p:nvPr>
            <p:ph type="sldNum" sz="quarter" idx="12"/>
          </p:nvPr>
        </p:nvSpPr>
        <p:spPr/>
        <p:txBody>
          <a:bodyPr/>
          <a:lstStyle>
            <a:lvl1pPr>
              <a:defRPr/>
            </a:lvl1pPr>
          </a:lstStyle>
          <a:p>
            <a:fld id="{E5DA6C1B-2F69-4F3C-8E6B-58952808E5CD}" type="slidenum">
              <a:rPr lang="en-US" altLang="en-US"/>
              <a:pPr/>
              <a:t>‹#›</a:t>
            </a:fld>
            <a:endParaRPr lang="en-US" altLang="en-US"/>
          </a:p>
        </p:txBody>
      </p:sp>
    </p:spTree>
    <p:extLst>
      <p:ext uri="{BB962C8B-B14F-4D97-AF65-F5344CB8AC3E}">
        <p14:creationId xmlns:p14="http://schemas.microsoft.com/office/powerpoint/2010/main" val="623825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a:extLst>
              <a:ext uri="{FF2B5EF4-FFF2-40B4-BE49-F238E27FC236}">
                <a16:creationId xmlns:a16="http://schemas.microsoft.com/office/drawing/2014/main" id="{31739CDB-4997-4693-BEA9-01DD70BE16D6}"/>
              </a:ext>
            </a:extLst>
          </p:cNvPr>
          <p:cNvSpPr>
            <a:spLocks noGrp="1"/>
          </p:cNvSpPr>
          <p:nvPr>
            <p:ph type="dt" sz="half" idx="10"/>
          </p:nvPr>
        </p:nvSpPr>
        <p:spPr/>
        <p:txBody>
          <a:bodyPr/>
          <a:lstStyle>
            <a:lvl1pPr>
              <a:defRPr/>
            </a:lvl1pPr>
          </a:lstStyle>
          <a:p>
            <a:pPr>
              <a:defRPr/>
            </a:pPr>
            <a:endParaRPr lang="en-US"/>
          </a:p>
        </p:txBody>
      </p:sp>
      <p:sp>
        <p:nvSpPr>
          <p:cNvPr id="3" name="Footer Placeholder 21">
            <a:extLst>
              <a:ext uri="{FF2B5EF4-FFF2-40B4-BE49-F238E27FC236}">
                <a16:creationId xmlns:a16="http://schemas.microsoft.com/office/drawing/2014/main" id="{1CC13C7C-2356-4911-A7D6-DADE03226313}"/>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17">
            <a:extLst>
              <a:ext uri="{FF2B5EF4-FFF2-40B4-BE49-F238E27FC236}">
                <a16:creationId xmlns:a16="http://schemas.microsoft.com/office/drawing/2014/main" id="{80986CF9-43B3-4F1E-A74B-2129C7C18D0E}"/>
              </a:ext>
            </a:extLst>
          </p:cNvPr>
          <p:cNvSpPr>
            <a:spLocks noGrp="1"/>
          </p:cNvSpPr>
          <p:nvPr>
            <p:ph type="sldNum" sz="quarter" idx="12"/>
          </p:nvPr>
        </p:nvSpPr>
        <p:spPr/>
        <p:txBody>
          <a:bodyPr/>
          <a:lstStyle>
            <a:lvl1pPr>
              <a:defRPr/>
            </a:lvl1pPr>
          </a:lstStyle>
          <a:p>
            <a:fld id="{D666D9CE-C4DA-4019-9773-C79ACEDF2F30}" type="slidenum">
              <a:rPr lang="en-US" altLang="en-US"/>
              <a:pPr/>
              <a:t>‹#›</a:t>
            </a:fld>
            <a:endParaRPr lang="en-US" altLang="en-US"/>
          </a:p>
        </p:txBody>
      </p:sp>
    </p:spTree>
    <p:extLst>
      <p:ext uri="{BB962C8B-B14F-4D97-AF65-F5344CB8AC3E}">
        <p14:creationId xmlns:p14="http://schemas.microsoft.com/office/powerpoint/2010/main" val="3983828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a:extLst>
              <a:ext uri="{FF2B5EF4-FFF2-40B4-BE49-F238E27FC236}">
                <a16:creationId xmlns:a16="http://schemas.microsoft.com/office/drawing/2014/main" id="{5779D5E6-B155-43AF-A81B-CC61EAD75B13}"/>
              </a:ext>
            </a:extLst>
          </p:cNvPr>
          <p:cNvSpPr>
            <a:spLocks noGrp="1"/>
          </p:cNvSpPr>
          <p:nvPr>
            <p:ph type="dt" sz="half" idx="10"/>
          </p:nvPr>
        </p:nvSpPr>
        <p:spPr/>
        <p:txBody>
          <a:bodyPr/>
          <a:lstStyle>
            <a:lvl1pPr>
              <a:defRPr/>
            </a:lvl1pPr>
          </a:lstStyle>
          <a:p>
            <a:pPr>
              <a:defRPr/>
            </a:pPr>
            <a:endParaRPr lang="en-US"/>
          </a:p>
        </p:txBody>
      </p:sp>
      <p:sp>
        <p:nvSpPr>
          <p:cNvPr id="6" name="Footer Placeholder 21">
            <a:extLst>
              <a:ext uri="{FF2B5EF4-FFF2-40B4-BE49-F238E27FC236}">
                <a16:creationId xmlns:a16="http://schemas.microsoft.com/office/drawing/2014/main" id="{E4AE9539-7461-48F4-98A6-3D974BC94F26}"/>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17">
            <a:extLst>
              <a:ext uri="{FF2B5EF4-FFF2-40B4-BE49-F238E27FC236}">
                <a16:creationId xmlns:a16="http://schemas.microsoft.com/office/drawing/2014/main" id="{D09407F4-3414-4FA0-8FC6-3DF8D6ED4D26}"/>
              </a:ext>
            </a:extLst>
          </p:cNvPr>
          <p:cNvSpPr>
            <a:spLocks noGrp="1"/>
          </p:cNvSpPr>
          <p:nvPr>
            <p:ph type="sldNum" sz="quarter" idx="12"/>
          </p:nvPr>
        </p:nvSpPr>
        <p:spPr/>
        <p:txBody>
          <a:bodyPr/>
          <a:lstStyle>
            <a:lvl1pPr>
              <a:defRPr/>
            </a:lvl1pPr>
          </a:lstStyle>
          <a:p>
            <a:fld id="{42BD27AD-5EAB-4FD1-9B2D-1FD8DDAD7512}" type="slidenum">
              <a:rPr lang="en-US" altLang="en-US"/>
              <a:pPr/>
              <a:t>‹#›</a:t>
            </a:fld>
            <a:endParaRPr lang="en-US" altLang="en-US"/>
          </a:p>
        </p:txBody>
      </p:sp>
    </p:spTree>
    <p:extLst>
      <p:ext uri="{BB962C8B-B14F-4D97-AF65-F5344CB8AC3E}">
        <p14:creationId xmlns:p14="http://schemas.microsoft.com/office/powerpoint/2010/main" val="3291899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13">
            <a:extLst>
              <a:ext uri="{FF2B5EF4-FFF2-40B4-BE49-F238E27FC236}">
                <a16:creationId xmlns:a16="http://schemas.microsoft.com/office/drawing/2014/main" id="{147CC470-461D-4D88-B151-228EC5E69D9F}"/>
              </a:ext>
            </a:extLst>
          </p:cNvPr>
          <p:cNvSpPr>
            <a:spLocks/>
          </p:cNvSpPr>
          <p:nvPr/>
        </p:nvSpPr>
        <p:spPr bwMode="auto">
          <a:xfrm rot="420000" flipV="1">
            <a:off x="3165475" y="1108075"/>
            <a:ext cx="5257800" cy="4114800"/>
          </a:xfrm>
          <a:custGeom>
            <a:avLst/>
            <a:gdLst>
              <a:gd name="T0" fmla="*/ 5257800 w 5257800"/>
              <a:gd name="T1" fmla="*/ 2057400 h 4114800"/>
              <a:gd name="T2" fmla="*/ 2628900 w 5257800"/>
              <a:gd name="T3" fmla="*/ 4114800 h 4114800"/>
              <a:gd name="T4" fmla="*/ 0 w 5257800"/>
              <a:gd name="T5" fmla="*/ 2057400 h 4114800"/>
              <a:gd name="T6" fmla="*/ 2628900 w 5257800"/>
              <a:gd name="T7" fmla="*/ 0 h 4114800"/>
              <a:gd name="T8" fmla="*/ 0 60000 65536"/>
              <a:gd name="T9" fmla="*/ 5898240 60000 65536"/>
              <a:gd name="T10" fmla="*/ 11796480 60000 65536"/>
              <a:gd name="T11" fmla="*/ 17694720 60000 65536"/>
              <a:gd name="T12" fmla="*/ 0 w 5257800"/>
              <a:gd name="T13" fmla="*/ 0 h 4114800"/>
              <a:gd name="T14" fmla="*/ 5182785 w 5257800"/>
              <a:gd name="T15" fmla="*/ 4114800 h 4114800"/>
            </a:gdLst>
            <a:ahLst/>
            <a:cxnLst>
              <a:cxn ang="T8">
                <a:pos x="T0" y="T1"/>
              </a:cxn>
              <a:cxn ang="T9">
                <a:pos x="T2" y="T3"/>
              </a:cxn>
              <a:cxn ang="T10">
                <a:pos x="T4" y="T5"/>
              </a:cxn>
              <a:cxn ang="T11">
                <a:pos x="T6" y="T7"/>
              </a:cxn>
            </a:cxnLst>
            <a:rect l="T12" t="T13" r="T14" b="T15"/>
            <a:pathLst>
              <a:path w="5257800" h="4114800">
                <a:moveTo>
                  <a:pt x="0" y="0"/>
                </a:moveTo>
                <a:lnTo>
                  <a:pt x="5107774" y="0"/>
                </a:lnTo>
                <a:lnTo>
                  <a:pt x="5257800" y="150026"/>
                </a:lnTo>
                <a:lnTo>
                  <a:pt x="5257800" y="4114800"/>
                </a:lnTo>
                <a:lnTo>
                  <a:pt x="0" y="4114800"/>
                </a:lnTo>
                <a:lnTo>
                  <a:pt x="0" y="0"/>
                </a:lnTo>
                <a:close/>
              </a:path>
            </a:pathLst>
          </a:custGeom>
          <a:solidFill>
            <a:srgbClr val="FFFFFF"/>
          </a:solidFill>
          <a:ln w="3175" cap="rnd" cmpd="sng">
            <a:solidFill>
              <a:srgbClr val="C0C0C0"/>
            </a:solidFill>
            <a:prstDash val="solid"/>
            <a:round/>
            <a:headEnd/>
            <a:tailEnd/>
          </a:ln>
          <a:effectLst>
            <a:outerShdw dist="38500" dir="7500041" sx="98500" sy="100079" kx="99984" algn="tl" rotWithShape="0">
              <a:srgbClr val="000000">
                <a:alpha val="25000"/>
              </a:srgbClr>
            </a:outerShdw>
          </a:effectLst>
        </p:spPr>
        <p:txBody>
          <a:bodyPr anchor="ctr"/>
          <a:lstStyle/>
          <a:p>
            <a:endParaRPr lang="en-US"/>
          </a:p>
        </p:txBody>
      </p:sp>
      <p:sp>
        <p:nvSpPr>
          <p:cNvPr id="6" name="Right Triangle 5">
            <a:extLst>
              <a:ext uri="{FF2B5EF4-FFF2-40B4-BE49-F238E27FC236}">
                <a16:creationId xmlns:a16="http://schemas.microsoft.com/office/drawing/2014/main" id="{4A834AB1-0130-4508-A63F-E1958F8AFE43}"/>
              </a:ext>
            </a:extLst>
          </p:cNvPr>
          <p:cNvSpPr>
            <a:spLocks noChangeArrowheads="1"/>
          </p:cNvSpPr>
          <p:nvPr/>
        </p:nvSpPr>
        <p:spPr bwMode="auto">
          <a:xfrm rot="420000" flipV="1">
            <a:off x="8004175" y="5359400"/>
            <a:ext cx="155575" cy="155575"/>
          </a:xfrm>
          <a:prstGeom prst="rtTriangle">
            <a:avLst/>
          </a:prstGeom>
          <a:solidFill>
            <a:srgbClr val="FFFFFF"/>
          </a:solidFill>
          <a:ln w="12700">
            <a:solidFill>
              <a:srgbClr val="FFFFFF"/>
            </a:solidFill>
            <a:bevel/>
            <a:headEnd/>
            <a:tailEnd/>
          </a:ln>
          <a:effectLst>
            <a:outerShdw blurRad="63500" dist="6350" dir="12899787" algn="tl" rotWithShape="0">
              <a:srgbClr val="000000">
                <a:alpha val="46999"/>
              </a:srgbClr>
            </a:outerShdw>
          </a:effectLst>
        </p:spPr>
        <p:txBody>
          <a:bodyPr anchor="ctr"/>
          <a:lstStyle/>
          <a:p>
            <a:pPr algn="ctr" eaLnBrk="1" hangingPunct="1">
              <a:defRPr/>
            </a:pPr>
            <a:endParaRPr lang="en-US">
              <a:solidFill>
                <a:srgbClr val="FFFFFF"/>
              </a:solidFill>
              <a:latin typeface="Constantia" pitchFamily="18" charset="0"/>
            </a:endParaRPr>
          </a:p>
        </p:txBody>
      </p:sp>
      <p:sp>
        <p:nvSpPr>
          <p:cNvPr id="7" name="Freeform 15">
            <a:extLst>
              <a:ext uri="{FF2B5EF4-FFF2-40B4-BE49-F238E27FC236}">
                <a16:creationId xmlns:a16="http://schemas.microsoft.com/office/drawing/2014/main" id="{B1976A39-C279-4502-842D-58D612D3D21B}"/>
              </a:ext>
            </a:extLst>
          </p:cNvPr>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lang="en-US">
              <a:latin typeface="Constantia" pitchFamily="18" charset="0"/>
            </a:endParaRPr>
          </a:p>
        </p:txBody>
      </p:sp>
      <p:sp>
        <p:nvSpPr>
          <p:cNvPr id="8" name="Freeform 16">
            <a:extLst>
              <a:ext uri="{FF2B5EF4-FFF2-40B4-BE49-F238E27FC236}">
                <a16:creationId xmlns:a16="http://schemas.microsoft.com/office/drawing/2014/main" id="{84E8AEBC-C057-4CEE-9EB1-19F3E63DE37D}"/>
              </a:ext>
            </a:extLst>
          </p:cNvPr>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lang="en-US">
              <a:latin typeface="Constantia" pitchFamily="18" charset="0"/>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4">
            <a:extLst>
              <a:ext uri="{FF2B5EF4-FFF2-40B4-BE49-F238E27FC236}">
                <a16:creationId xmlns:a16="http://schemas.microsoft.com/office/drawing/2014/main" id="{02841C63-F152-4511-82AC-46F4D721F56D}"/>
              </a:ext>
            </a:extLst>
          </p:cNvPr>
          <p:cNvSpPr>
            <a:spLocks noGrp="1"/>
          </p:cNvSpPr>
          <p:nvPr>
            <p:ph type="dt" sz="half" idx="10"/>
          </p:nvPr>
        </p:nvSpPr>
        <p:spPr/>
        <p:txBody>
          <a:bodyPr/>
          <a:lstStyle>
            <a:lvl1pPr>
              <a:defRPr/>
            </a:lvl1pPr>
          </a:lstStyle>
          <a:p>
            <a:pPr>
              <a:defRPr/>
            </a:pPr>
            <a:endParaRPr lang="en-US"/>
          </a:p>
        </p:txBody>
      </p:sp>
      <p:sp>
        <p:nvSpPr>
          <p:cNvPr id="10" name="Footer Placeholder 5">
            <a:extLst>
              <a:ext uri="{FF2B5EF4-FFF2-40B4-BE49-F238E27FC236}">
                <a16:creationId xmlns:a16="http://schemas.microsoft.com/office/drawing/2014/main" id="{488CCA89-00A2-42A0-A3BE-18F221280E39}"/>
              </a:ext>
            </a:extLst>
          </p:cNvPr>
          <p:cNvSpPr>
            <a:spLocks noGrp="1"/>
          </p:cNvSpPr>
          <p:nvPr>
            <p:ph type="ftr" sz="quarter" idx="11"/>
          </p:nvPr>
        </p:nvSpPr>
        <p:spPr/>
        <p:txBody>
          <a:bodyPr/>
          <a:lstStyle>
            <a:lvl1pPr>
              <a:defRPr/>
            </a:lvl1pPr>
          </a:lstStyle>
          <a:p>
            <a:pPr>
              <a:defRPr/>
            </a:pPr>
            <a:endParaRPr lang="en-US"/>
          </a:p>
        </p:txBody>
      </p:sp>
      <p:sp>
        <p:nvSpPr>
          <p:cNvPr id="11" name="Slide Number Placeholder 6">
            <a:extLst>
              <a:ext uri="{FF2B5EF4-FFF2-40B4-BE49-F238E27FC236}">
                <a16:creationId xmlns:a16="http://schemas.microsoft.com/office/drawing/2014/main" id="{1B0D2177-7415-4BF6-AA7A-B950309A27A1}"/>
              </a:ext>
            </a:extLst>
          </p:cNvPr>
          <p:cNvSpPr>
            <a:spLocks noGrp="1"/>
          </p:cNvSpPr>
          <p:nvPr>
            <p:ph type="sldNum" sz="quarter" idx="12"/>
          </p:nvPr>
        </p:nvSpPr>
        <p:spPr>
          <a:xfrm>
            <a:off x="8077200" y="6356350"/>
            <a:ext cx="609600" cy="365125"/>
          </a:xfrm>
        </p:spPr>
        <p:txBody>
          <a:bodyPr/>
          <a:lstStyle>
            <a:lvl1pPr>
              <a:defRPr/>
            </a:lvl1pPr>
          </a:lstStyle>
          <a:p>
            <a:fld id="{DCCE6911-7F43-4780-A2CE-4D9A5B6E2E31}" type="slidenum">
              <a:rPr lang="en-US" altLang="en-US"/>
              <a:pPr/>
              <a:t>‹#›</a:t>
            </a:fld>
            <a:endParaRPr lang="en-US" altLang="en-US"/>
          </a:p>
        </p:txBody>
      </p:sp>
    </p:spTree>
    <p:extLst>
      <p:ext uri="{BB962C8B-B14F-4D97-AF65-F5344CB8AC3E}">
        <p14:creationId xmlns:p14="http://schemas.microsoft.com/office/powerpoint/2010/main" val="3786562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61E5CB92-ABB6-4525-8D78-6E8A2CA006FD}"/>
              </a:ext>
            </a:extLst>
          </p:cNvPr>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lang="en-US">
              <a:latin typeface="Constantia" pitchFamily="18" charset="0"/>
            </a:endParaRPr>
          </a:p>
        </p:txBody>
      </p:sp>
      <p:sp>
        <p:nvSpPr>
          <p:cNvPr id="8" name="Freeform 7">
            <a:extLst>
              <a:ext uri="{FF2B5EF4-FFF2-40B4-BE49-F238E27FC236}">
                <a16:creationId xmlns:a16="http://schemas.microsoft.com/office/drawing/2014/main" id="{E56A9EC2-3B65-4A2F-9A65-6394C0C38EC9}"/>
              </a:ext>
            </a:extLst>
          </p:cNvPr>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lang="en-US">
              <a:latin typeface="Constantia" pitchFamily="18" charset="0"/>
            </a:endParaRPr>
          </a:p>
        </p:txBody>
      </p:sp>
      <p:sp>
        <p:nvSpPr>
          <p:cNvPr id="1028" name="Title Placeholder 8">
            <a:extLst>
              <a:ext uri="{FF2B5EF4-FFF2-40B4-BE49-F238E27FC236}">
                <a16:creationId xmlns:a16="http://schemas.microsoft.com/office/drawing/2014/main" id="{82257BF7-9B5E-43AE-A688-150C8C6C8148}"/>
              </a:ext>
            </a:extLst>
          </p:cNvPr>
          <p:cNvSpPr>
            <a:spLocks noGrp="1"/>
          </p:cNvSpPr>
          <p:nvPr>
            <p:ph type="title"/>
          </p:nvPr>
        </p:nvSpPr>
        <p:spPr bwMode="auto">
          <a:xfrm>
            <a:off x="457200" y="7048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altLang="en-US"/>
              <a:t>Click to edit Master title style</a:t>
            </a:r>
          </a:p>
        </p:txBody>
      </p:sp>
      <p:sp>
        <p:nvSpPr>
          <p:cNvPr id="1029" name="Text Placeholder 29">
            <a:extLst>
              <a:ext uri="{FF2B5EF4-FFF2-40B4-BE49-F238E27FC236}">
                <a16:creationId xmlns:a16="http://schemas.microsoft.com/office/drawing/2014/main" id="{DC36BD80-EA6B-42CA-B66A-014EFC58BAF9}"/>
              </a:ext>
            </a:extLst>
          </p:cNvPr>
          <p:cNvSpPr>
            <a:spLocks noGrp="1"/>
          </p:cNvSpPr>
          <p:nvPr>
            <p:ph type="body" idx="1"/>
          </p:nvPr>
        </p:nvSpPr>
        <p:spPr bwMode="auto">
          <a:xfrm>
            <a:off x="457200" y="1935163"/>
            <a:ext cx="82296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 name="Date Placeholder 9">
            <a:extLst>
              <a:ext uri="{FF2B5EF4-FFF2-40B4-BE49-F238E27FC236}">
                <a16:creationId xmlns:a16="http://schemas.microsoft.com/office/drawing/2014/main" id="{CB435EB4-E869-42DC-AE44-33CA1E94ED83}"/>
              </a:ext>
            </a:extLst>
          </p:cNvPr>
          <p:cNvSpPr>
            <a:spLocks noGrp="1"/>
          </p:cNvSpPr>
          <p:nvPr>
            <p:ph type="dt" sz="half" idx="2"/>
          </p:nvPr>
        </p:nvSpPr>
        <p:spPr>
          <a:xfrm>
            <a:off x="457200" y="6356350"/>
            <a:ext cx="2133600" cy="365125"/>
          </a:xfrm>
          <a:prstGeom prst="rect">
            <a:avLst/>
          </a:prstGeom>
        </p:spPr>
        <p:txBody>
          <a:bodyPr vert="horz" wrap="square" lIns="0" tIns="0" rIns="0" bIns="0" numCol="1" anchor="b" anchorCtr="0" compatLnSpc="1">
            <a:prstTxWarp prst="textNoShape">
              <a:avLst/>
            </a:prstTxWarp>
          </a:bodyPr>
          <a:lstStyle>
            <a:lvl1pPr eaLnBrk="1" hangingPunct="1">
              <a:defRPr sz="1200">
                <a:solidFill>
                  <a:srgbClr val="045C75"/>
                </a:solidFill>
                <a:latin typeface="Arial" charset="0"/>
                <a:cs typeface="+mn-cs"/>
              </a:defRPr>
            </a:lvl1pPr>
          </a:lstStyle>
          <a:p>
            <a:pPr>
              <a:defRPr/>
            </a:pPr>
            <a:endParaRPr lang="en-US"/>
          </a:p>
        </p:txBody>
      </p:sp>
      <p:sp>
        <p:nvSpPr>
          <p:cNvPr id="22" name="Footer Placeholder 21">
            <a:extLst>
              <a:ext uri="{FF2B5EF4-FFF2-40B4-BE49-F238E27FC236}">
                <a16:creationId xmlns:a16="http://schemas.microsoft.com/office/drawing/2014/main" id="{4B4DF1A1-5A4D-4BAF-A89F-7F06A0D600ED}"/>
              </a:ext>
            </a:extLst>
          </p:cNvPr>
          <p:cNvSpPr>
            <a:spLocks noGrp="1"/>
          </p:cNvSpPr>
          <p:nvPr>
            <p:ph type="ftr" sz="quarter" idx="3"/>
          </p:nvPr>
        </p:nvSpPr>
        <p:spPr>
          <a:xfrm>
            <a:off x="2667000" y="6356350"/>
            <a:ext cx="3352800" cy="365125"/>
          </a:xfrm>
          <a:prstGeom prst="rect">
            <a:avLst/>
          </a:prstGeom>
        </p:spPr>
        <p:txBody>
          <a:bodyPr vert="horz" wrap="square" lIns="0" tIns="0" rIns="0" bIns="0" numCol="1" anchor="b" anchorCtr="0" compatLnSpc="1">
            <a:prstTxWarp prst="textNoShape">
              <a:avLst/>
            </a:prstTxWarp>
          </a:bodyPr>
          <a:lstStyle>
            <a:lvl1pPr eaLnBrk="1" hangingPunct="1">
              <a:defRPr sz="1200">
                <a:solidFill>
                  <a:srgbClr val="045C75"/>
                </a:solidFill>
                <a:latin typeface="Arial" charset="0"/>
                <a:cs typeface="+mn-cs"/>
              </a:defRPr>
            </a:lvl1pPr>
          </a:lstStyle>
          <a:p>
            <a:pPr>
              <a:defRPr/>
            </a:pPr>
            <a:endParaRPr lang="en-US"/>
          </a:p>
        </p:txBody>
      </p:sp>
      <p:sp>
        <p:nvSpPr>
          <p:cNvPr id="18" name="Slide Number Placeholder 17">
            <a:extLst>
              <a:ext uri="{FF2B5EF4-FFF2-40B4-BE49-F238E27FC236}">
                <a16:creationId xmlns:a16="http://schemas.microsoft.com/office/drawing/2014/main" id="{E108FE98-D0FA-44D9-A6D5-E57ADFC667E9}"/>
              </a:ext>
            </a:extLst>
          </p:cNvPr>
          <p:cNvSpPr>
            <a:spLocks noGrp="1"/>
          </p:cNvSpPr>
          <p:nvPr>
            <p:ph type="sldNum" sz="quarter" idx="4"/>
          </p:nvPr>
        </p:nvSpPr>
        <p:spPr>
          <a:xfrm>
            <a:off x="7924800" y="6356350"/>
            <a:ext cx="762000" cy="365125"/>
          </a:xfrm>
          <a:prstGeom prst="rect">
            <a:avLst/>
          </a:prstGeom>
        </p:spPr>
        <p:txBody>
          <a:bodyPr vert="horz" wrap="square" lIns="0" tIns="0" rIns="0" bIns="0" numCol="1" anchor="b" anchorCtr="0" compatLnSpc="1">
            <a:prstTxWarp prst="textNoShape">
              <a:avLst/>
            </a:prstTxWarp>
          </a:bodyPr>
          <a:lstStyle>
            <a:lvl1pPr algn="r" eaLnBrk="1" hangingPunct="1">
              <a:defRPr sz="1200">
                <a:solidFill>
                  <a:srgbClr val="045C75"/>
                </a:solidFill>
                <a:cs typeface="Arial" panose="020B0604020202020204" pitchFamily="34" charset="0"/>
              </a:defRPr>
            </a:lvl1pPr>
          </a:lstStyle>
          <a:p>
            <a:fld id="{643AE1AA-F419-409A-ABD4-5E2FED1F3E7B}" type="slidenum">
              <a:rPr lang="en-US" altLang="en-US"/>
              <a:pPr/>
              <a:t>‹#›</a:t>
            </a:fld>
            <a:endParaRPr lang="en-US" altLang="en-US"/>
          </a:p>
        </p:txBody>
      </p:sp>
      <p:grpSp>
        <p:nvGrpSpPr>
          <p:cNvPr id="1033" name="Group 1">
            <a:extLst>
              <a:ext uri="{FF2B5EF4-FFF2-40B4-BE49-F238E27FC236}">
                <a16:creationId xmlns:a16="http://schemas.microsoft.com/office/drawing/2014/main" id="{E4EC9C50-94AA-44FA-89B6-E672D4D8D4F1}"/>
              </a:ext>
            </a:extLst>
          </p:cNvPr>
          <p:cNvGrpSpPr>
            <a:grpSpLocks/>
          </p:cNvGrpSpPr>
          <p:nvPr/>
        </p:nvGrpSpPr>
        <p:grpSpPr bwMode="auto">
          <a:xfrm>
            <a:off x="-19050" y="203200"/>
            <a:ext cx="9180513" cy="647700"/>
            <a:chOff x="-19045" y="216550"/>
            <a:chExt cx="9180548" cy="649224"/>
          </a:xfrm>
        </p:grpSpPr>
        <p:sp>
          <p:nvSpPr>
            <p:cNvPr id="12" name="Freeform 11">
              <a:extLst>
                <a:ext uri="{FF2B5EF4-FFF2-40B4-BE49-F238E27FC236}">
                  <a16:creationId xmlns:a16="http://schemas.microsoft.com/office/drawing/2014/main" id="{68E0FA77-BBAF-4A39-9055-1D5F37D54014}"/>
                </a:ext>
              </a:extLst>
            </p:cNvPr>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eaLnBrk="1" hangingPunct="1">
                <a:defRPr/>
              </a:pPr>
              <a:endParaRPr lang="en-US">
                <a:latin typeface="Arial" charset="0"/>
              </a:endParaRPr>
            </a:p>
          </p:txBody>
        </p:sp>
        <p:sp>
          <p:nvSpPr>
            <p:cNvPr id="13" name="Freeform 12">
              <a:extLst>
                <a:ext uri="{FF2B5EF4-FFF2-40B4-BE49-F238E27FC236}">
                  <a16:creationId xmlns:a16="http://schemas.microsoft.com/office/drawing/2014/main" id="{9E308AC9-DD58-4DA9-B7DF-77B7EEDB0508}"/>
                </a:ext>
              </a:extLst>
            </p:cNvPr>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eaLnBrk="1" hangingPunct="1">
                <a:defRPr/>
              </a:pPr>
              <a:endParaRPr lang="en-US">
                <a:latin typeface="Arial" charset="0"/>
              </a:endParaRPr>
            </a:p>
          </p:txBody>
        </p:sp>
      </p:grpSp>
    </p:spTree>
  </p:cSld>
  <p:clrMap bg1="lt1" tx1="dk1" bg2="lt2" tx2="dk2" accent1="accent1" accent2="accent2" accent3="accent3" accent4="accent4" accent5="accent5" accent6="accent6" hlink="hlink" folHlink="folHlink"/>
  <p:sldLayoutIdLst>
    <p:sldLayoutId id="2147485221" r:id="rId1"/>
    <p:sldLayoutId id="2147485213" r:id="rId2"/>
    <p:sldLayoutId id="2147485222" r:id="rId3"/>
    <p:sldLayoutId id="2147485214" r:id="rId4"/>
    <p:sldLayoutId id="2147485215" r:id="rId5"/>
    <p:sldLayoutId id="2147485216" r:id="rId6"/>
    <p:sldLayoutId id="2147485217" r:id="rId7"/>
    <p:sldLayoutId id="2147485218" r:id="rId8"/>
    <p:sldLayoutId id="2147485223" r:id="rId9"/>
    <p:sldLayoutId id="2147485219" r:id="rId10"/>
    <p:sldLayoutId id="2147485220" r:id="rId11"/>
  </p:sldLayoutIdLst>
  <p:txStyles>
    <p:titleStyle>
      <a:lvl1pPr algn="l" rtl="0" eaLnBrk="0" fontAlgn="base" hangingPunct="0">
        <a:spcBef>
          <a:spcPct val="0"/>
        </a:spcBef>
        <a:spcAft>
          <a:spcPct val="0"/>
        </a:spcAft>
        <a:defRPr sz="5000" kern="1200">
          <a:solidFill>
            <a:schemeClr val="tx2"/>
          </a:solidFill>
          <a:latin typeface="+mj-lt"/>
          <a:ea typeface="ＭＳ Ｐゴシック" charset="0"/>
          <a:cs typeface="+mj-cs"/>
        </a:defRPr>
      </a:lvl1pPr>
      <a:lvl2pPr algn="l" rtl="0" eaLnBrk="0" fontAlgn="base" hangingPunct="0">
        <a:spcBef>
          <a:spcPct val="0"/>
        </a:spcBef>
        <a:spcAft>
          <a:spcPct val="0"/>
        </a:spcAft>
        <a:defRPr sz="5000">
          <a:solidFill>
            <a:schemeClr val="tx2"/>
          </a:solidFill>
          <a:latin typeface="Calibri" pitchFamily="34" charset="0"/>
          <a:ea typeface="ＭＳ Ｐゴシック" charset="0"/>
        </a:defRPr>
      </a:lvl2pPr>
      <a:lvl3pPr algn="l" rtl="0" eaLnBrk="0" fontAlgn="base" hangingPunct="0">
        <a:spcBef>
          <a:spcPct val="0"/>
        </a:spcBef>
        <a:spcAft>
          <a:spcPct val="0"/>
        </a:spcAft>
        <a:defRPr sz="5000">
          <a:solidFill>
            <a:schemeClr val="tx2"/>
          </a:solidFill>
          <a:latin typeface="Calibri" pitchFamily="34" charset="0"/>
          <a:ea typeface="ＭＳ Ｐゴシック" charset="0"/>
        </a:defRPr>
      </a:lvl3pPr>
      <a:lvl4pPr algn="l" rtl="0" eaLnBrk="0" fontAlgn="base" hangingPunct="0">
        <a:spcBef>
          <a:spcPct val="0"/>
        </a:spcBef>
        <a:spcAft>
          <a:spcPct val="0"/>
        </a:spcAft>
        <a:defRPr sz="5000">
          <a:solidFill>
            <a:schemeClr val="tx2"/>
          </a:solidFill>
          <a:latin typeface="Calibri" pitchFamily="34" charset="0"/>
          <a:ea typeface="ＭＳ Ｐゴシック" charset="0"/>
        </a:defRPr>
      </a:lvl4pPr>
      <a:lvl5pPr algn="l" rtl="0" eaLnBrk="0" fontAlgn="base" hangingPunct="0">
        <a:spcBef>
          <a:spcPct val="0"/>
        </a:spcBef>
        <a:spcAft>
          <a:spcPct val="0"/>
        </a:spcAft>
        <a:defRPr sz="5000">
          <a:solidFill>
            <a:schemeClr val="tx2"/>
          </a:solidFill>
          <a:latin typeface="Calibri" pitchFamily="34" charset="0"/>
          <a:ea typeface="ＭＳ Ｐゴシック"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ＭＳ Ｐゴシック" charset="0"/>
          <a:cs typeface="+mn-cs"/>
        </a:defRPr>
      </a:lvl1pPr>
      <a:lvl2pPr marL="639763" indent="-246063"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ＭＳ Ｐゴシック" charset="0"/>
          <a:cs typeface="+mn-cs"/>
        </a:defRPr>
      </a:lvl2pPr>
      <a:lvl3pPr marL="914400" indent="-246063"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ＭＳ Ｐゴシック" charset="0"/>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ＭＳ Ｐゴシック" charset="0"/>
          <a:cs typeface="+mn-cs"/>
        </a:defRPr>
      </a:lvl4pPr>
      <a:lvl5pPr marL="1462088"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ＭＳ Ｐゴシック" charset="0"/>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jpeg"/><Relationship Id="rId4" Type="http://schemas.openxmlformats.org/officeDocument/2006/relationships/image" Target="../media/image13.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youtube.com/watch?v=9TycLR0TqFA" TargetMode="External"/><Relationship Id="rId2" Type="http://schemas.openxmlformats.org/officeDocument/2006/relationships/hyperlink" Target="https://www.youtube.com/watch?v=-zDct5d2smY"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Rectangle 2">
            <a:extLst>
              <a:ext uri="{FF2B5EF4-FFF2-40B4-BE49-F238E27FC236}">
                <a16:creationId xmlns:a16="http://schemas.microsoft.com/office/drawing/2014/main" id="{3255FA92-8FED-4C08-B306-2631C5EF41D6}"/>
              </a:ext>
            </a:extLst>
          </p:cNvPr>
          <p:cNvPicPr>
            <a:picLocks noGrp="1" noChangeArrowheads="1"/>
          </p:cNvPicPr>
          <p:nvPr>
            <p:ph type="ctrTitle"/>
          </p:nvPr>
        </p:nvPicPr>
        <p:blipFill>
          <a:blip r:embed="rId2">
            <a:extLst>
              <a:ext uri="{28A0092B-C50C-407E-A947-70E740481C1C}">
                <a14:useLocalDpi xmlns:a14="http://schemas.microsoft.com/office/drawing/2010/main" val="0"/>
              </a:ext>
            </a:extLst>
          </a:blip>
          <a:srcRect/>
          <a:stretch>
            <a:fillRect/>
          </a:stretch>
        </p:blipFill>
        <p:spPr>
          <a:xfrm>
            <a:off x="520700" y="1371600"/>
            <a:ext cx="7874000" cy="1828800"/>
          </a:xfrm>
        </p:spPr>
      </p:pic>
      <p:sp>
        <p:nvSpPr>
          <p:cNvPr id="6147" name="Rectangle 3">
            <a:extLst>
              <a:ext uri="{FF2B5EF4-FFF2-40B4-BE49-F238E27FC236}">
                <a16:creationId xmlns:a16="http://schemas.microsoft.com/office/drawing/2014/main" id="{506D414E-B509-4F98-B90D-F2C83B9E7A51}"/>
              </a:ext>
            </a:extLst>
          </p:cNvPr>
          <p:cNvSpPr>
            <a:spLocks noGrp="1"/>
          </p:cNvSpPr>
          <p:nvPr>
            <p:ph type="subTitle" idx="1"/>
          </p:nvPr>
        </p:nvSpPr>
        <p:spPr>
          <a:xfrm>
            <a:off x="533400" y="3228975"/>
            <a:ext cx="7854950" cy="1752600"/>
          </a:xfrm>
        </p:spPr>
        <p:txBody>
          <a:bodyPr/>
          <a:lstStyle/>
          <a:p>
            <a:pPr marR="0" eaLnBrk="1" hangingPunct="1"/>
            <a:r>
              <a:rPr lang="en-US" altLang="en-US" sz="2400" b="1">
                <a:ea typeface="ＭＳ Ｐゴシック" panose="020B0600070205080204" pitchFamily="34" charset="-128"/>
              </a:rPr>
              <a:t>Jane  Wu</a:t>
            </a:r>
          </a:p>
          <a:p>
            <a:pPr marR="0" eaLnBrk="1" hangingPunct="1"/>
            <a:endParaRPr lang="en-US" altLang="en-US" sz="1400" b="1">
              <a:ea typeface="ＭＳ Ｐゴシック" panose="020B0600070205080204" pitchFamily="34"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a:extLst>
              <a:ext uri="{FF2B5EF4-FFF2-40B4-BE49-F238E27FC236}">
                <a16:creationId xmlns:a16="http://schemas.microsoft.com/office/drawing/2014/main" id="{DD9F2EBA-0F1F-47AE-BC4B-AD5971FECDFA}"/>
              </a:ext>
            </a:extLst>
          </p:cNvPr>
          <p:cNvSpPr>
            <a:spLocks noChangeArrowheads="1"/>
          </p:cNvSpPr>
          <p:nvPr/>
        </p:nvSpPr>
        <p:spPr bwMode="auto">
          <a:xfrm>
            <a:off x="1143000" y="1066800"/>
            <a:ext cx="731520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ＭＳ Ｐゴシック" panose="020B0600070205080204" pitchFamily="34" charset="-128"/>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ＭＳ Ｐゴシック" panose="020B0600070205080204" pitchFamily="34" charset="-128"/>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ＭＳ Ｐゴシック" panose="020B0600070205080204" pitchFamily="34" charset="-128"/>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9pPr>
          </a:lstStyle>
          <a:p>
            <a:pPr eaLnBrk="1" hangingPunct="1">
              <a:spcBef>
                <a:spcPct val="0"/>
              </a:spcBef>
              <a:buClrTx/>
              <a:buSzTx/>
              <a:buFontTx/>
              <a:buNone/>
            </a:pPr>
            <a:r>
              <a:rPr lang="en-US" altLang="en-US" sz="1800" b="1">
                <a:solidFill>
                  <a:srgbClr val="FF0000"/>
                </a:solidFill>
                <a:latin typeface="Arial" panose="020B0604020202020204" pitchFamily="34" charset="0"/>
                <a:cs typeface="Arial" panose="020B0604020202020204" pitchFamily="34" charset="0"/>
              </a:rPr>
              <a:t>Product Backlog </a:t>
            </a:r>
            <a:r>
              <a:rPr lang="en-US" altLang="en-US" sz="1800">
                <a:solidFill>
                  <a:srgbClr val="000000"/>
                </a:solidFill>
                <a:latin typeface="Arial" panose="020B0604020202020204" pitchFamily="34" charset="0"/>
                <a:cs typeface="Arial" panose="020B0604020202020204" pitchFamily="34" charset="0"/>
              </a:rPr>
              <a:t>is dynamic; it constantly changes to identify what the product needs to be appropriate, competitive, and useful. As long as a product exists, its Product Backlog also exists.</a:t>
            </a:r>
          </a:p>
          <a:p>
            <a:pPr eaLnBrk="1" hangingPunct="1">
              <a:spcBef>
                <a:spcPct val="0"/>
              </a:spcBef>
              <a:buClrTx/>
              <a:buSzTx/>
              <a:buFontTx/>
              <a:buNone/>
            </a:pPr>
            <a:endParaRPr lang="en-US" altLang="en-US" sz="1800">
              <a:solidFill>
                <a:srgbClr val="000000"/>
              </a:solidFill>
              <a:latin typeface="Arial" panose="020B0604020202020204" pitchFamily="34" charset="0"/>
              <a:cs typeface="Arial" panose="020B0604020202020204" pitchFamily="34" charset="0"/>
            </a:endParaRPr>
          </a:p>
          <a:p>
            <a:pPr eaLnBrk="1" hangingPunct="1">
              <a:spcBef>
                <a:spcPct val="0"/>
              </a:spcBef>
              <a:buClrTx/>
              <a:buSzTx/>
              <a:buFontTx/>
              <a:buNone/>
            </a:pPr>
            <a:endParaRPr lang="en-US" altLang="en-US" sz="1800">
              <a:solidFill>
                <a:srgbClr val="000000"/>
              </a:solidFill>
              <a:latin typeface="Arial" panose="020B0604020202020204" pitchFamily="34" charset="0"/>
              <a:cs typeface="Arial" panose="020B0604020202020204" pitchFamily="34" charset="0"/>
            </a:endParaRPr>
          </a:p>
          <a:p>
            <a:pPr eaLnBrk="1" hangingPunct="1">
              <a:spcBef>
                <a:spcPct val="0"/>
              </a:spcBef>
              <a:buClrTx/>
              <a:buSzTx/>
              <a:buFontTx/>
              <a:buNone/>
            </a:pPr>
            <a:endParaRPr lang="en-US" altLang="en-US" sz="1800">
              <a:solidFill>
                <a:srgbClr val="000000"/>
              </a:solidFill>
              <a:latin typeface="Arial" panose="020B0604020202020204" pitchFamily="34" charset="0"/>
              <a:cs typeface="Arial" panose="020B0604020202020204" pitchFamily="34" charset="0"/>
            </a:endParaRPr>
          </a:p>
          <a:p>
            <a:pPr eaLnBrk="1" hangingPunct="1">
              <a:spcBef>
                <a:spcPct val="0"/>
              </a:spcBef>
              <a:buClrTx/>
              <a:buSzTx/>
              <a:buFontTx/>
              <a:buNone/>
            </a:pPr>
            <a:endParaRPr lang="en-US" altLang="en-US" sz="1800">
              <a:solidFill>
                <a:srgbClr val="000000"/>
              </a:solidFill>
              <a:latin typeface="Arial" panose="020B0604020202020204" pitchFamily="34" charset="0"/>
              <a:cs typeface="Arial" panose="020B0604020202020204" pitchFamily="34" charset="0"/>
            </a:endParaRPr>
          </a:p>
        </p:txBody>
      </p:sp>
      <p:pic>
        <p:nvPicPr>
          <p:cNvPr id="15363" name="Picture 2">
            <a:extLst>
              <a:ext uri="{FF2B5EF4-FFF2-40B4-BE49-F238E27FC236}">
                <a16:creationId xmlns:a16="http://schemas.microsoft.com/office/drawing/2014/main" id="{C88D1CE4-6A6D-4F27-8E35-0C890D8523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103438"/>
            <a:ext cx="7137400" cy="4221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product-backlog-vs-sprint-backlog-difference-in-agile-methodology">
            <a:extLst>
              <a:ext uri="{FF2B5EF4-FFF2-40B4-BE49-F238E27FC236}">
                <a16:creationId xmlns:a16="http://schemas.microsoft.com/office/drawing/2014/main" id="{757C1FEB-FF64-479E-A222-607608B7DD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43000"/>
            <a:ext cx="91440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44BD6C43-E761-48F5-BBCC-BA0250E49576}"/>
              </a:ext>
            </a:extLst>
          </p:cNvPr>
          <p:cNvSpPr>
            <a:spLocks noChangeArrowheads="1"/>
          </p:cNvSpPr>
          <p:nvPr/>
        </p:nvSpPr>
        <p:spPr bwMode="auto">
          <a:xfrm>
            <a:off x="1219200" y="990600"/>
            <a:ext cx="71628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ＭＳ Ｐゴシック" panose="020B0600070205080204" pitchFamily="34" charset="-128"/>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ＭＳ Ｐゴシック" panose="020B0600070205080204" pitchFamily="34" charset="-128"/>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ＭＳ Ｐゴシック" panose="020B0600070205080204" pitchFamily="34" charset="-128"/>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9pPr>
          </a:lstStyle>
          <a:p>
            <a:pPr eaLnBrk="1" hangingPunct="1">
              <a:spcBef>
                <a:spcPct val="0"/>
              </a:spcBef>
              <a:buClrTx/>
              <a:buSzTx/>
              <a:buFontTx/>
              <a:buNone/>
            </a:pPr>
            <a:r>
              <a:rPr lang="en-US" altLang="en-US" sz="1600" b="1" u="sng">
                <a:solidFill>
                  <a:srgbClr val="FF0000"/>
                </a:solidFill>
                <a:latin typeface="Arial" panose="020B0604020202020204" pitchFamily="34" charset="0"/>
                <a:cs typeface="Arial" panose="020B0604020202020204" pitchFamily="34" charset="0"/>
              </a:rPr>
              <a:t>USER STORY</a:t>
            </a:r>
          </a:p>
          <a:p>
            <a:pPr eaLnBrk="1" hangingPunct="1">
              <a:spcBef>
                <a:spcPct val="0"/>
              </a:spcBef>
              <a:buClrTx/>
              <a:buSzTx/>
              <a:buFontTx/>
              <a:buNone/>
            </a:pPr>
            <a:r>
              <a:rPr lang="en-US" altLang="en-US" sz="1600">
                <a:latin typeface="Arial" panose="020B0604020202020204" pitchFamily="34" charset="0"/>
                <a:cs typeface="Arial" panose="020B0604020202020204" pitchFamily="34" charset="0"/>
              </a:rPr>
              <a:t>A user story - simply put, is a way to define a software feature from an </a:t>
            </a:r>
            <a:r>
              <a:rPr lang="en-US" altLang="en-US" sz="1600" b="1" u="sng">
                <a:solidFill>
                  <a:srgbClr val="FF0000"/>
                </a:solidFill>
                <a:latin typeface="Arial" panose="020B0604020202020204" pitchFamily="34" charset="0"/>
                <a:cs typeface="Arial" panose="020B0604020202020204" pitchFamily="34" charset="0"/>
              </a:rPr>
              <a:t>end-user perspective</a:t>
            </a:r>
            <a:r>
              <a:rPr lang="en-US" altLang="en-US" sz="1600">
                <a:latin typeface="Arial" panose="020B0604020202020204" pitchFamily="34" charset="0"/>
                <a:cs typeface="Arial" panose="020B0604020202020204" pitchFamily="34" charset="0"/>
              </a:rPr>
              <a:t>. For example, a user story may look like "As a user, I want to be able to update my profile with age, present occupation and social interests, so that people visiting my profile page get an idea of my interests". Generally, it is good to follow this template:</a:t>
            </a:r>
          </a:p>
          <a:p>
            <a:pPr eaLnBrk="1" hangingPunct="1">
              <a:spcBef>
                <a:spcPct val="0"/>
              </a:spcBef>
              <a:buClrTx/>
              <a:buSzTx/>
              <a:buFontTx/>
              <a:buNone/>
            </a:pPr>
            <a:r>
              <a:rPr lang="en-US" altLang="en-US" sz="1600">
                <a:latin typeface="Arial" panose="020B0604020202020204" pitchFamily="34" charset="0"/>
                <a:cs typeface="Arial" panose="020B0604020202020204" pitchFamily="34" charset="0"/>
              </a:rPr>
              <a:t>As a &lt;end-user-type&gt;, I want to be able to &lt;user-requirement&gt; so that &lt;reason&gt;.</a:t>
            </a:r>
          </a:p>
          <a:p>
            <a:pPr eaLnBrk="1" hangingPunct="1">
              <a:spcBef>
                <a:spcPct val="0"/>
              </a:spcBef>
              <a:buClrTx/>
              <a:buSzTx/>
              <a:buFontTx/>
              <a:buNone/>
            </a:pPr>
            <a:r>
              <a:rPr lang="en-US" altLang="en-US" sz="1600">
                <a:latin typeface="Arial" panose="020B0604020202020204" pitchFamily="34" charset="0"/>
                <a:cs typeface="Arial" panose="020B0604020202020204" pitchFamily="34" charset="0"/>
              </a:rPr>
              <a:t>This gives the developers a clear idea of what they need to develop and why. User stories are generally added in the product backlog, but in some cases they can even be added to </a:t>
            </a:r>
            <a:r>
              <a:rPr lang="en-US" altLang="en-US" sz="1600" b="1" u="sng">
                <a:solidFill>
                  <a:srgbClr val="FF0000"/>
                </a:solidFill>
                <a:latin typeface="Arial" panose="020B0604020202020204" pitchFamily="34" charset="0"/>
                <a:cs typeface="Arial" panose="020B0604020202020204" pitchFamily="34" charset="0"/>
              </a:rPr>
              <a:t>sprint backlog </a:t>
            </a:r>
            <a:r>
              <a:rPr lang="en-US" altLang="en-US" sz="1600">
                <a:latin typeface="Arial" panose="020B0604020202020204" pitchFamily="34" charset="0"/>
                <a:cs typeface="Arial" panose="020B0604020202020204" pitchFamily="34" charset="0"/>
              </a:rPr>
              <a:t>based on the judgment of scrum master.</a:t>
            </a:r>
          </a:p>
          <a:p>
            <a:pPr eaLnBrk="1" hangingPunct="1">
              <a:spcBef>
                <a:spcPct val="0"/>
              </a:spcBef>
              <a:buClrTx/>
              <a:buSzTx/>
              <a:buFontTx/>
              <a:buNone/>
            </a:pPr>
            <a:r>
              <a:rPr lang="en-US" altLang="en-US" sz="1600">
                <a:latin typeface="Arial" panose="020B0604020202020204" pitchFamily="34" charset="0"/>
                <a:cs typeface="Arial" panose="020B0604020202020204" pitchFamily="34" charset="0"/>
              </a:rPr>
              <a:t>Another important aspect of developing a user story is that, it usually involves a programmer and tester, perhaps a user interface designer or analyst, a database designer, or others. It is rare for a user story to be fully developed by a single person. Even when that happens, the person would be filling multiple of those roles. Read more about user stories in our previous blog post.</a:t>
            </a:r>
            <a:endParaRPr lang="en-US" altLang="en-US" sz="160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679224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
            <a:extLst>
              <a:ext uri="{FF2B5EF4-FFF2-40B4-BE49-F238E27FC236}">
                <a16:creationId xmlns:a16="http://schemas.microsoft.com/office/drawing/2014/main" id="{471C88AD-4208-4A0B-966E-74BD8630DC45}"/>
              </a:ext>
            </a:extLst>
          </p:cNvPr>
          <p:cNvSpPr>
            <a:spLocks noChangeArrowheads="1"/>
          </p:cNvSpPr>
          <p:nvPr/>
        </p:nvSpPr>
        <p:spPr bwMode="auto">
          <a:xfrm>
            <a:off x="1066800" y="1487488"/>
            <a:ext cx="7543800" cy="4094162"/>
          </a:xfrm>
          <a:prstGeom prst="rect">
            <a:avLst/>
          </a:prstGeom>
          <a:noFill/>
          <a:ln>
            <a:noFill/>
          </a:ln>
        </p:spPr>
        <p:txBody>
          <a:bodyPr>
            <a:spAutoFit/>
          </a:bodyPr>
          <a:lstStyle/>
          <a:p>
            <a:pPr eaLnBrk="1" hangingPunct="1">
              <a:defRPr/>
            </a:pPr>
            <a:r>
              <a:rPr lang="en-US" sz="2000" b="1" u="sng" dirty="0">
                <a:solidFill>
                  <a:srgbClr val="FF0000"/>
                </a:solidFill>
                <a:latin typeface="+mj-lt"/>
              </a:rPr>
              <a:t>TASKS- Developer’s point of view:</a:t>
            </a:r>
          </a:p>
          <a:p>
            <a:pPr eaLnBrk="1" hangingPunct="1">
              <a:defRPr/>
            </a:pPr>
            <a:r>
              <a:rPr lang="en-US" sz="2000" dirty="0">
                <a:latin typeface="+mj-lt"/>
              </a:rPr>
              <a:t>Sometimes it makes sense to break a user story down into the work that needs to be done. Tasks are not normally written in user story format. Instead, they are written by the team, for the team, so use language the team will understand.</a:t>
            </a:r>
          </a:p>
          <a:p>
            <a:pPr eaLnBrk="1" hangingPunct="1">
              <a:defRPr/>
            </a:pPr>
            <a:endParaRPr lang="en-US" sz="2000" dirty="0">
              <a:latin typeface="+mj-lt"/>
            </a:endParaRPr>
          </a:p>
          <a:p>
            <a:pPr eaLnBrk="1" hangingPunct="1">
              <a:defRPr/>
            </a:pPr>
            <a:r>
              <a:rPr lang="en-US" sz="2000" dirty="0">
                <a:latin typeface="+mj-lt"/>
              </a:rPr>
              <a:t>A task is a piece of work that needs doing, usually in order to build toward a bigger story. As such, it does not have independent deliverable functionality or generate business value, and, unlike a story, it normally is not a vertical (end-to-end) slice. Most tasks tend to be for </a:t>
            </a:r>
            <a:r>
              <a:rPr lang="en-US" sz="2000" i="1" dirty="0">
                <a:solidFill>
                  <a:srgbClr val="FF0000"/>
                </a:solidFill>
                <a:latin typeface="+mj-lt"/>
              </a:rPr>
              <a:t>programmers, but they could be for anyone on the team.</a:t>
            </a:r>
          </a:p>
          <a:p>
            <a:pPr eaLnBrk="1" hangingPunct="1">
              <a:defRPr/>
            </a:pPr>
            <a:r>
              <a:rPr lang="en-US" sz="2000" i="1" dirty="0">
                <a:solidFill>
                  <a:srgbClr val="FF0000"/>
                </a:solidFill>
                <a:latin typeface="+mj-lt"/>
              </a:rPr>
              <a:t>Task completed in one day</a:t>
            </a:r>
          </a:p>
          <a:p>
            <a:pPr eaLnBrk="1" hangingPunct="1">
              <a:defRPr/>
            </a:pPr>
            <a:r>
              <a:rPr lang="en-US" sz="2000" i="1" dirty="0">
                <a:solidFill>
                  <a:srgbClr val="FF0000"/>
                </a:solidFill>
                <a:latin typeface="+mj-lt"/>
              </a:rPr>
              <a:t>Task planned during sprint planning </a:t>
            </a:r>
          </a:p>
        </p:txBody>
      </p:sp>
    </p:spTree>
    <p:extLst>
      <p:ext uri="{BB962C8B-B14F-4D97-AF65-F5344CB8AC3E}">
        <p14:creationId xmlns:p14="http://schemas.microsoft.com/office/powerpoint/2010/main" val="35609056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4">
            <a:extLst>
              <a:ext uri="{FF2B5EF4-FFF2-40B4-BE49-F238E27FC236}">
                <a16:creationId xmlns:a16="http://schemas.microsoft.com/office/drawing/2014/main" id="{453354A9-F699-4D98-A54B-7FEA38B8B1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50" y="1476375"/>
            <a:ext cx="8191500" cy="3905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a:extLst>
              <a:ext uri="{FF2B5EF4-FFF2-40B4-BE49-F238E27FC236}">
                <a16:creationId xmlns:a16="http://schemas.microsoft.com/office/drawing/2014/main" id="{D5BDCBF5-ECD0-49F6-8788-4C9D7C79268F}"/>
              </a:ext>
            </a:extLst>
          </p:cNvPr>
          <p:cNvSpPr>
            <a:spLocks noChangeArrowheads="1"/>
          </p:cNvSpPr>
          <p:nvPr/>
        </p:nvSpPr>
        <p:spPr bwMode="auto">
          <a:xfrm>
            <a:off x="685800" y="1066800"/>
            <a:ext cx="81534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ＭＳ Ｐゴシック" panose="020B0600070205080204" pitchFamily="34" charset="-128"/>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ＭＳ Ｐゴシック" panose="020B0600070205080204" pitchFamily="34" charset="-128"/>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ＭＳ Ｐゴシック" panose="020B0600070205080204" pitchFamily="34" charset="-128"/>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9pPr>
          </a:lstStyle>
          <a:p>
            <a:pPr eaLnBrk="1" hangingPunct="1">
              <a:spcBef>
                <a:spcPct val="0"/>
              </a:spcBef>
              <a:buClrTx/>
              <a:buSzTx/>
              <a:buFontTx/>
              <a:buNone/>
            </a:pPr>
            <a:r>
              <a:rPr lang="en-US" altLang="en-US" sz="1800">
                <a:solidFill>
                  <a:srgbClr val="222222"/>
                </a:solidFill>
                <a:latin typeface="Arial" panose="020B0604020202020204" pitchFamily="34" charset="0"/>
                <a:cs typeface="Arial" panose="020B0604020202020204" pitchFamily="34" charset="0"/>
              </a:rPr>
              <a:t>The </a:t>
            </a:r>
            <a:r>
              <a:rPr lang="en-US" altLang="en-US" sz="1800" i="1">
                <a:solidFill>
                  <a:srgbClr val="222222"/>
                </a:solidFill>
                <a:latin typeface="Arial" panose="020B0604020202020204" pitchFamily="34" charset="0"/>
                <a:cs typeface="Arial" panose="020B0604020202020204" pitchFamily="34" charset="0"/>
              </a:rPr>
              <a:t>Manifesto for Agile Software Development</a:t>
            </a:r>
            <a:r>
              <a:rPr lang="en-US" altLang="en-US" sz="1800">
                <a:solidFill>
                  <a:srgbClr val="222222"/>
                </a:solidFill>
                <a:latin typeface="Arial" panose="020B0604020202020204" pitchFamily="34" charset="0"/>
                <a:cs typeface="Arial" panose="020B0604020202020204" pitchFamily="34" charset="0"/>
              </a:rPr>
              <a:t> is based on twelve principles:</a:t>
            </a:r>
            <a:endParaRPr lang="en-US" altLang="en-US" sz="1800" baseline="30000">
              <a:solidFill>
                <a:srgbClr val="0B0080"/>
              </a:solidFill>
              <a:latin typeface="Arial" panose="020B0604020202020204" pitchFamily="34" charset="0"/>
              <a:cs typeface="Arial" panose="020B0604020202020204" pitchFamily="34" charset="0"/>
            </a:endParaRPr>
          </a:p>
          <a:p>
            <a:pPr eaLnBrk="1" hangingPunct="1">
              <a:spcBef>
                <a:spcPct val="0"/>
              </a:spcBef>
              <a:buClrTx/>
              <a:buSzTx/>
              <a:buFontTx/>
              <a:buNone/>
            </a:pPr>
            <a:endParaRPr lang="en-US" altLang="en-US" sz="1800">
              <a:solidFill>
                <a:srgbClr val="222222"/>
              </a:solidFill>
              <a:latin typeface="Arial" panose="020B0604020202020204" pitchFamily="34" charset="0"/>
              <a:cs typeface="Arial" panose="020B0604020202020204" pitchFamily="34" charset="0"/>
            </a:endParaRPr>
          </a:p>
          <a:p>
            <a:pPr eaLnBrk="1" hangingPunct="1">
              <a:spcBef>
                <a:spcPct val="0"/>
              </a:spcBef>
              <a:buClrTx/>
              <a:buSzTx/>
              <a:buFont typeface="Calibri" panose="020F0502020204030204" pitchFamily="34" charset="0"/>
              <a:buAutoNum type="arabicPeriod"/>
            </a:pPr>
            <a:r>
              <a:rPr lang="en-US" altLang="en-US" sz="1800">
                <a:solidFill>
                  <a:srgbClr val="222222"/>
                </a:solidFill>
                <a:latin typeface="Arial" panose="020B0604020202020204" pitchFamily="34" charset="0"/>
                <a:cs typeface="Arial" panose="020B0604020202020204" pitchFamily="34" charset="0"/>
              </a:rPr>
              <a:t>Customer satisfaction by early and continuous delivery of valuable software</a:t>
            </a:r>
          </a:p>
          <a:p>
            <a:pPr eaLnBrk="1" hangingPunct="1">
              <a:spcBef>
                <a:spcPct val="0"/>
              </a:spcBef>
              <a:buClrTx/>
              <a:buSzTx/>
              <a:buFont typeface="Calibri" panose="020F0502020204030204" pitchFamily="34" charset="0"/>
              <a:buAutoNum type="arabicPeriod"/>
            </a:pPr>
            <a:r>
              <a:rPr lang="en-US" altLang="en-US" sz="1800">
                <a:solidFill>
                  <a:srgbClr val="222222"/>
                </a:solidFill>
                <a:latin typeface="Arial" panose="020B0604020202020204" pitchFamily="34" charset="0"/>
                <a:cs typeface="Arial" panose="020B0604020202020204" pitchFamily="34" charset="0"/>
              </a:rPr>
              <a:t>Welcome changing requirements, even in late development</a:t>
            </a:r>
          </a:p>
          <a:p>
            <a:pPr eaLnBrk="1" hangingPunct="1">
              <a:spcBef>
                <a:spcPct val="0"/>
              </a:spcBef>
              <a:buClrTx/>
              <a:buSzTx/>
              <a:buFont typeface="Calibri" panose="020F0502020204030204" pitchFamily="34" charset="0"/>
              <a:buAutoNum type="arabicPeriod"/>
            </a:pPr>
            <a:r>
              <a:rPr lang="en-US" altLang="en-US" sz="1800">
                <a:solidFill>
                  <a:srgbClr val="222222"/>
                </a:solidFill>
                <a:latin typeface="Arial" panose="020B0604020202020204" pitchFamily="34" charset="0"/>
                <a:cs typeface="Arial" panose="020B0604020202020204" pitchFamily="34" charset="0"/>
              </a:rPr>
              <a:t>Working software is delivered frequently (weeks rather than months)</a:t>
            </a:r>
          </a:p>
          <a:p>
            <a:pPr eaLnBrk="1" hangingPunct="1">
              <a:spcBef>
                <a:spcPct val="0"/>
              </a:spcBef>
              <a:buClrTx/>
              <a:buSzTx/>
              <a:buFont typeface="Calibri" panose="020F0502020204030204" pitchFamily="34" charset="0"/>
              <a:buAutoNum type="arabicPeriod"/>
            </a:pPr>
            <a:r>
              <a:rPr lang="en-US" altLang="en-US" sz="1800">
                <a:solidFill>
                  <a:srgbClr val="222222"/>
                </a:solidFill>
                <a:latin typeface="Arial" panose="020B0604020202020204" pitchFamily="34" charset="0"/>
                <a:cs typeface="Arial" panose="020B0604020202020204" pitchFamily="34" charset="0"/>
              </a:rPr>
              <a:t>Close, daily cooperation between business people and developers</a:t>
            </a:r>
          </a:p>
          <a:p>
            <a:pPr eaLnBrk="1" hangingPunct="1">
              <a:spcBef>
                <a:spcPct val="0"/>
              </a:spcBef>
              <a:buClrTx/>
              <a:buSzTx/>
              <a:buFont typeface="Calibri" panose="020F0502020204030204" pitchFamily="34" charset="0"/>
              <a:buAutoNum type="arabicPeriod"/>
            </a:pPr>
            <a:r>
              <a:rPr lang="en-US" altLang="en-US" sz="1800">
                <a:solidFill>
                  <a:srgbClr val="222222"/>
                </a:solidFill>
                <a:latin typeface="Arial" panose="020B0604020202020204" pitchFamily="34" charset="0"/>
                <a:cs typeface="Arial" panose="020B0604020202020204" pitchFamily="34" charset="0"/>
              </a:rPr>
              <a:t>Projects are built around motivated individuals, who should be trusted</a:t>
            </a:r>
          </a:p>
          <a:p>
            <a:pPr eaLnBrk="1" hangingPunct="1">
              <a:spcBef>
                <a:spcPct val="0"/>
              </a:spcBef>
              <a:buClrTx/>
              <a:buSzTx/>
              <a:buFont typeface="Calibri" panose="020F0502020204030204" pitchFamily="34" charset="0"/>
              <a:buAutoNum type="arabicPeriod"/>
            </a:pPr>
            <a:r>
              <a:rPr lang="en-US" altLang="en-US" sz="1800">
                <a:solidFill>
                  <a:srgbClr val="222222"/>
                </a:solidFill>
                <a:latin typeface="Arial" panose="020B0604020202020204" pitchFamily="34" charset="0"/>
                <a:cs typeface="Arial" panose="020B0604020202020204" pitchFamily="34" charset="0"/>
              </a:rPr>
              <a:t>Face-to-face conversation is the best form of communication (co-location)</a:t>
            </a:r>
          </a:p>
          <a:p>
            <a:pPr eaLnBrk="1" hangingPunct="1">
              <a:spcBef>
                <a:spcPct val="0"/>
              </a:spcBef>
              <a:buClrTx/>
              <a:buSzTx/>
              <a:buFont typeface="Calibri" panose="020F0502020204030204" pitchFamily="34" charset="0"/>
              <a:buAutoNum type="arabicPeriod"/>
            </a:pPr>
            <a:r>
              <a:rPr lang="en-US" altLang="en-US" sz="1800">
                <a:solidFill>
                  <a:srgbClr val="222222"/>
                </a:solidFill>
                <a:latin typeface="Arial" panose="020B0604020202020204" pitchFamily="34" charset="0"/>
                <a:cs typeface="Arial" panose="020B0604020202020204" pitchFamily="34" charset="0"/>
              </a:rPr>
              <a:t>Working software is the primary measure of progress</a:t>
            </a:r>
          </a:p>
          <a:p>
            <a:pPr eaLnBrk="1" hangingPunct="1">
              <a:spcBef>
                <a:spcPct val="0"/>
              </a:spcBef>
              <a:buClrTx/>
              <a:buSzTx/>
              <a:buFont typeface="Calibri" panose="020F0502020204030204" pitchFamily="34" charset="0"/>
              <a:buAutoNum type="arabicPeriod"/>
            </a:pPr>
            <a:r>
              <a:rPr lang="en-US" altLang="en-US" sz="1800">
                <a:solidFill>
                  <a:srgbClr val="222222"/>
                </a:solidFill>
                <a:latin typeface="Arial" panose="020B0604020202020204" pitchFamily="34" charset="0"/>
                <a:cs typeface="Arial" panose="020B0604020202020204" pitchFamily="34" charset="0"/>
              </a:rPr>
              <a:t>Sustainable development, able to maintain a constant pace</a:t>
            </a:r>
          </a:p>
          <a:p>
            <a:pPr eaLnBrk="1" hangingPunct="1">
              <a:spcBef>
                <a:spcPct val="0"/>
              </a:spcBef>
              <a:buClrTx/>
              <a:buSzTx/>
              <a:buFont typeface="Calibri" panose="020F0502020204030204" pitchFamily="34" charset="0"/>
              <a:buAutoNum type="arabicPeriod"/>
            </a:pPr>
            <a:r>
              <a:rPr lang="en-US" altLang="en-US" sz="1800">
                <a:solidFill>
                  <a:srgbClr val="222222"/>
                </a:solidFill>
                <a:latin typeface="Arial" panose="020B0604020202020204" pitchFamily="34" charset="0"/>
                <a:cs typeface="Arial" panose="020B0604020202020204" pitchFamily="34" charset="0"/>
              </a:rPr>
              <a:t>Continuous attention to technical excellence and good design</a:t>
            </a:r>
          </a:p>
          <a:p>
            <a:pPr eaLnBrk="1" hangingPunct="1">
              <a:spcBef>
                <a:spcPct val="0"/>
              </a:spcBef>
              <a:buClrTx/>
              <a:buSzTx/>
              <a:buFont typeface="Calibri" panose="020F0502020204030204" pitchFamily="34" charset="0"/>
              <a:buAutoNum type="arabicPeriod"/>
            </a:pPr>
            <a:r>
              <a:rPr lang="en-US" altLang="en-US" sz="1800">
                <a:solidFill>
                  <a:srgbClr val="222222"/>
                </a:solidFill>
                <a:latin typeface="Arial" panose="020B0604020202020204" pitchFamily="34" charset="0"/>
                <a:cs typeface="Arial" panose="020B0604020202020204" pitchFamily="34" charset="0"/>
              </a:rPr>
              <a:t>Simplicity—the art of maximizing the amount of work not done—is essential</a:t>
            </a:r>
          </a:p>
          <a:p>
            <a:pPr eaLnBrk="1" hangingPunct="1">
              <a:spcBef>
                <a:spcPct val="0"/>
              </a:spcBef>
              <a:buClrTx/>
              <a:buSzTx/>
              <a:buFont typeface="Calibri" panose="020F0502020204030204" pitchFamily="34" charset="0"/>
              <a:buAutoNum type="arabicPeriod"/>
            </a:pPr>
            <a:r>
              <a:rPr lang="en-US" altLang="en-US" sz="1800">
                <a:solidFill>
                  <a:srgbClr val="222222"/>
                </a:solidFill>
                <a:latin typeface="Arial" panose="020B0604020202020204" pitchFamily="34" charset="0"/>
                <a:cs typeface="Arial" panose="020B0604020202020204" pitchFamily="34" charset="0"/>
              </a:rPr>
              <a:t>Best architectures, requirements, and designs emerge from self-organizing teams</a:t>
            </a:r>
          </a:p>
          <a:p>
            <a:pPr eaLnBrk="1" hangingPunct="1">
              <a:spcBef>
                <a:spcPct val="0"/>
              </a:spcBef>
              <a:buClrTx/>
              <a:buSzTx/>
              <a:buFont typeface="Calibri" panose="020F0502020204030204" pitchFamily="34" charset="0"/>
              <a:buAutoNum type="arabicPeriod"/>
            </a:pPr>
            <a:r>
              <a:rPr lang="en-US" altLang="en-US" sz="1800">
                <a:solidFill>
                  <a:srgbClr val="222222"/>
                </a:solidFill>
                <a:latin typeface="Arial" panose="020B0604020202020204" pitchFamily="34" charset="0"/>
                <a:cs typeface="Arial" panose="020B0604020202020204" pitchFamily="34" charset="0"/>
              </a:rPr>
              <a:t>Regularly, the team reflects on how to become more effective, and adjusts accordingly</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a:extLst>
              <a:ext uri="{FF2B5EF4-FFF2-40B4-BE49-F238E27FC236}">
                <a16:creationId xmlns:a16="http://schemas.microsoft.com/office/drawing/2014/main" id="{A353E472-5D8C-4442-9149-50637794F696}"/>
              </a:ext>
            </a:extLst>
          </p:cNvPr>
          <p:cNvSpPr>
            <a:spLocks noChangeArrowheads="1"/>
          </p:cNvSpPr>
          <p:nvPr/>
        </p:nvSpPr>
        <p:spPr bwMode="auto">
          <a:xfrm>
            <a:off x="685800" y="990600"/>
            <a:ext cx="7772400" cy="627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ＭＳ Ｐゴシック" panose="020B0600070205080204" pitchFamily="34" charset="-128"/>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ＭＳ Ｐゴシック" panose="020B0600070205080204" pitchFamily="34" charset="-128"/>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ＭＳ Ｐゴシック" panose="020B0600070205080204" pitchFamily="34" charset="-128"/>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9pPr>
          </a:lstStyle>
          <a:p>
            <a:pPr eaLnBrk="1" hangingPunct="1">
              <a:spcBef>
                <a:spcPct val="0"/>
              </a:spcBef>
              <a:buClrTx/>
              <a:buSzTx/>
              <a:buFontTx/>
              <a:buNone/>
            </a:pPr>
            <a:endParaRPr lang="en-US" altLang="en-US" sz="1800" b="1">
              <a:latin typeface="Arial" panose="020B0604020202020204" pitchFamily="34" charset="0"/>
              <a:cs typeface="Arial" panose="020B0604020202020204" pitchFamily="34" charset="0"/>
            </a:endParaRPr>
          </a:p>
          <a:p>
            <a:pPr eaLnBrk="1" hangingPunct="1">
              <a:spcBef>
                <a:spcPct val="0"/>
              </a:spcBef>
              <a:buClrTx/>
              <a:buSzTx/>
              <a:buFontTx/>
              <a:buNone/>
            </a:pPr>
            <a:r>
              <a:rPr lang="en-US" altLang="en-US" sz="1800" b="1">
                <a:latin typeface="Arial" panose="020B0604020202020204" pitchFamily="34" charset="0"/>
                <a:cs typeface="Arial" panose="020B0604020202020204" pitchFamily="34" charset="0"/>
              </a:rPr>
              <a:t>Why Agile?</a:t>
            </a:r>
          </a:p>
          <a:p>
            <a:pPr eaLnBrk="1" hangingPunct="1">
              <a:spcBef>
                <a:spcPct val="0"/>
              </a:spcBef>
              <a:buClrTx/>
              <a:buSzTx/>
              <a:buFontTx/>
              <a:buNone/>
            </a:pPr>
            <a:endParaRPr lang="en-US" altLang="en-US" sz="1800" b="1">
              <a:latin typeface="Arial" panose="020B0604020202020204" pitchFamily="34" charset="0"/>
              <a:cs typeface="Arial" panose="020B0604020202020204" pitchFamily="34" charset="0"/>
            </a:endParaRPr>
          </a:p>
          <a:p>
            <a:pPr eaLnBrk="1" hangingPunct="1">
              <a:spcBef>
                <a:spcPct val="0"/>
              </a:spcBef>
              <a:buClrTx/>
              <a:buSzTx/>
              <a:buFontTx/>
              <a:buNone/>
            </a:pPr>
            <a:r>
              <a:rPr lang="en-US" altLang="en-US" sz="1800">
                <a:latin typeface="Arial" panose="020B0604020202020204" pitchFamily="34" charset="0"/>
                <a:cs typeface="Arial" panose="020B0604020202020204" pitchFamily="34" charset="0"/>
              </a:rPr>
              <a:t>Agile development methodology attempts to provide many opportunities to assess the direction of a project throughout the development lifecycle. </a:t>
            </a:r>
          </a:p>
          <a:p>
            <a:pPr eaLnBrk="1" hangingPunct="1">
              <a:spcBef>
                <a:spcPct val="0"/>
              </a:spcBef>
              <a:buClrTx/>
              <a:buSzTx/>
              <a:buFontTx/>
              <a:buNone/>
            </a:pPr>
            <a:endParaRPr lang="en-US" altLang="en-US" sz="1800">
              <a:latin typeface="Arial" panose="020B0604020202020204" pitchFamily="34" charset="0"/>
              <a:cs typeface="Arial" panose="020B0604020202020204" pitchFamily="34" charset="0"/>
            </a:endParaRPr>
          </a:p>
          <a:p>
            <a:pPr eaLnBrk="1" hangingPunct="1">
              <a:spcBef>
                <a:spcPct val="0"/>
              </a:spcBef>
              <a:buClrTx/>
              <a:buSzTx/>
              <a:buFontTx/>
              <a:buNone/>
            </a:pPr>
            <a:r>
              <a:rPr lang="en-US" altLang="en-US" sz="1800">
                <a:latin typeface="Arial" panose="020B0604020202020204" pitchFamily="34" charset="0"/>
                <a:cs typeface="Arial" panose="020B0604020202020204" pitchFamily="34" charset="0"/>
              </a:rPr>
              <a:t>Agile methodology could be described as </a:t>
            </a:r>
            <a:r>
              <a:rPr lang="ja-JP" altLang="en-US" sz="1800">
                <a:latin typeface="Arial" panose="020B0604020202020204" pitchFamily="34" charset="0"/>
                <a:cs typeface="Arial" panose="020B0604020202020204" pitchFamily="34" charset="0"/>
              </a:rPr>
              <a:t>“</a:t>
            </a:r>
            <a:r>
              <a:rPr lang="en-US" altLang="ja-JP" sz="1800" b="1" u="sng">
                <a:solidFill>
                  <a:srgbClr val="FF0000"/>
                </a:solidFill>
                <a:latin typeface="Arial" panose="020B0604020202020204" pitchFamily="34" charset="0"/>
                <a:cs typeface="Arial" panose="020B0604020202020204" pitchFamily="34" charset="0"/>
              </a:rPr>
              <a:t>iterative</a:t>
            </a:r>
            <a:r>
              <a:rPr lang="ja-JP" altLang="en-US" sz="1800">
                <a:latin typeface="Arial" panose="020B0604020202020204" pitchFamily="34" charset="0"/>
                <a:cs typeface="Arial" panose="020B0604020202020204" pitchFamily="34" charset="0"/>
              </a:rPr>
              <a:t>”</a:t>
            </a:r>
            <a:r>
              <a:rPr lang="en-US" altLang="ja-JP" sz="1800">
                <a:latin typeface="Arial" panose="020B0604020202020204" pitchFamily="34" charset="0"/>
                <a:cs typeface="Arial" panose="020B0604020202020204" pitchFamily="34" charset="0"/>
              </a:rPr>
              <a:t> and </a:t>
            </a:r>
            <a:r>
              <a:rPr lang="ja-JP" altLang="en-US" sz="1800">
                <a:latin typeface="Arial" panose="020B0604020202020204" pitchFamily="34" charset="0"/>
                <a:cs typeface="Arial" panose="020B0604020202020204" pitchFamily="34" charset="0"/>
              </a:rPr>
              <a:t>“</a:t>
            </a:r>
            <a:r>
              <a:rPr lang="en-US" altLang="ja-JP" sz="1800" b="1" u="sng">
                <a:solidFill>
                  <a:srgbClr val="FF0000"/>
                </a:solidFill>
                <a:latin typeface="Arial" panose="020B0604020202020204" pitchFamily="34" charset="0"/>
                <a:cs typeface="Arial" panose="020B0604020202020204" pitchFamily="34" charset="0"/>
              </a:rPr>
              <a:t>incremental</a:t>
            </a:r>
            <a:r>
              <a:rPr lang="en-US" altLang="ja-JP" sz="1800">
                <a:latin typeface="Arial" panose="020B0604020202020204" pitchFamily="34" charset="0"/>
                <a:cs typeface="Arial" panose="020B0604020202020204" pitchFamily="34" charset="0"/>
              </a:rPr>
              <a:t>.</a:t>
            </a:r>
            <a:r>
              <a:rPr lang="ja-JP" altLang="en-US" sz="1800">
                <a:latin typeface="Arial" panose="020B0604020202020204" pitchFamily="34" charset="0"/>
                <a:cs typeface="Arial" panose="020B0604020202020204" pitchFamily="34" charset="0"/>
              </a:rPr>
              <a:t>”</a:t>
            </a:r>
            <a:r>
              <a:rPr lang="en-US" altLang="ja-JP" sz="1800">
                <a:latin typeface="Arial" panose="020B0604020202020204" pitchFamily="34" charset="0"/>
                <a:cs typeface="Arial" panose="020B0604020202020204" pitchFamily="34" charset="0"/>
              </a:rPr>
              <a:t> In waterfall, development teams only have one chance to get each aspect of a project right. In an agile paradigm, every aspect of development — requirements, design, etc. — is continually revisited throughout the lifecycle.</a:t>
            </a:r>
            <a:r>
              <a:rPr lang="en-US" altLang="en-US" sz="1800">
                <a:latin typeface="Arial" panose="020B0604020202020204" pitchFamily="34" charset="0"/>
                <a:cs typeface="Arial" panose="020B0604020202020204" pitchFamily="34" charset="0"/>
              </a:rPr>
              <a:t> </a:t>
            </a:r>
          </a:p>
          <a:p>
            <a:pPr eaLnBrk="1" hangingPunct="1">
              <a:spcBef>
                <a:spcPct val="0"/>
              </a:spcBef>
              <a:buClrTx/>
              <a:buSzTx/>
              <a:buFontTx/>
              <a:buNone/>
            </a:pPr>
            <a:endParaRPr lang="en-US" altLang="en-US" sz="1800">
              <a:latin typeface="Arial" panose="020B0604020202020204" pitchFamily="34" charset="0"/>
              <a:cs typeface="Arial" panose="020B0604020202020204" pitchFamily="34" charset="0"/>
            </a:endParaRPr>
          </a:p>
          <a:p>
            <a:pPr eaLnBrk="1" hangingPunct="1">
              <a:spcBef>
                <a:spcPct val="0"/>
              </a:spcBef>
              <a:buClrTx/>
              <a:buSzTx/>
              <a:buFontTx/>
              <a:buNone/>
            </a:pPr>
            <a:r>
              <a:rPr lang="en-US" altLang="en-US" sz="1800">
                <a:latin typeface="Arial" panose="020B0604020202020204" pitchFamily="34" charset="0"/>
                <a:cs typeface="Arial" panose="020B0604020202020204" pitchFamily="34" charset="0"/>
              </a:rPr>
              <a:t>Agile shortens development cycles. It </a:t>
            </a:r>
            <a:r>
              <a:rPr lang="en-US" altLang="en-US" sz="1800" b="1">
                <a:solidFill>
                  <a:srgbClr val="FF0000"/>
                </a:solidFill>
                <a:latin typeface="Arial" panose="020B0604020202020204" pitchFamily="34" charset="0"/>
                <a:cs typeface="Arial" panose="020B0604020202020204" pitchFamily="34" charset="0"/>
              </a:rPr>
              <a:t>minimizes</a:t>
            </a:r>
            <a:r>
              <a:rPr lang="en-US" altLang="en-US" sz="1800">
                <a:latin typeface="Arial" panose="020B0604020202020204" pitchFamily="34" charset="0"/>
                <a:cs typeface="Arial" panose="020B0604020202020204" pitchFamily="34" charset="0"/>
              </a:rPr>
              <a:t> all types of risks, roots out waste, and it ensures you are always working on the most important needs of the business.</a:t>
            </a:r>
            <a:endParaRPr lang="en-US" altLang="en-US" sz="1800" b="1">
              <a:latin typeface="Arial" panose="020B0604020202020204" pitchFamily="34" charset="0"/>
              <a:cs typeface="Arial" panose="020B0604020202020204" pitchFamily="34" charset="0"/>
            </a:endParaRPr>
          </a:p>
          <a:p>
            <a:pPr eaLnBrk="1" hangingPunct="1">
              <a:spcBef>
                <a:spcPct val="0"/>
              </a:spcBef>
              <a:buClrTx/>
              <a:buSzTx/>
              <a:buFontTx/>
              <a:buNone/>
            </a:pPr>
            <a:br>
              <a:rPr lang="en-US" altLang="ja-JP" sz="2000">
                <a:latin typeface="Arial" panose="020B0604020202020204" pitchFamily="34" charset="0"/>
                <a:cs typeface="Arial" panose="020B0604020202020204" pitchFamily="34" charset="0"/>
              </a:rPr>
            </a:br>
            <a:endParaRPr lang="en-US" altLang="ja-JP" sz="2000">
              <a:latin typeface="Arial" panose="020B0604020202020204" pitchFamily="34" charset="0"/>
              <a:cs typeface="Arial" panose="020B0604020202020204" pitchFamily="34" charset="0"/>
            </a:endParaRPr>
          </a:p>
          <a:p>
            <a:pPr eaLnBrk="1" hangingPunct="1">
              <a:spcBef>
                <a:spcPct val="0"/>
              </a:spcBef>
              <a:buClrTx/>
              <a:buSzTx/>
              <a:buFontTx/>
              <a:buNone/>
            </a:pPr>
            <a:endParaRPr lang="en-US" altLang="ja-JP" sz="2000">
              <a:latin typeface="Arial" panose="020B0604020202020204" pitchFamily="34" charset="0"/>
              <a:cs typeface="Arial" panose="020B0604020202020204" pitchFamily="34" charset="0"/>
            </a:endParaRPr>
          </a:p>
          <a:p>
            <a:pPr eaLnBrk="1" hangingPunct="1">
              <a:spcBef>
                <a:spcPct val="0"/>
              </a:spcBef>
              <a:buClrTx/>
              <a:buSzTx/>
              <a:buFontTx/>
              <a:buNone/>
            </a:pPr>
            <a:endParaRPr lang="en-US" altLang="ja-JP" sz="1800">
              <a:latin typeface="Arial" panose="020B0604020202020204" pitchFamily="34" charset="0"/>
              <a:cs typeface="Arial" panose="020B0604020202020204" pitchFamily="34" charset="0"/>
            </a:endParaRPr>
          </a:p>
          <a:p>
            <a:pPr eaLnBrk="1" hangingPunct="1">
              <a:spcBef>
                <a:spcPct val="0"/>
              </a:spcBef>
              <a:buClrTx/>
              <a:buSzTx/>
              <a:buFontTx/>
              <a:buNone/>
            </a:pPr>
            <a:endParaRPr lang="en-US" altLang="ja-JP" sz="1800">
              <a:latin typeface="Arial" panose="020B0604020202020204" pitchFamily="34" charset="0"/>
              <a:cs typeface="Arial" panose="020B0604020202020204" pitchFamily="34" charset="0"/>
            </a:endParaRPr>
          </a:p>
          <a:p>
            <a:pPr eaLnBrk="1" hangingPunct="1">
              <a:spcBef>
                <a:spcPct val="0"/>
              </a:spcBef>
              <a:buClrTx/>
              <a:buSzTx/>
              <a:buFontTx/>
              <a:buNone/>
            </a:pPr>
            <a:endParaRPr lang="en-US" altLang="ja-JP" sz="1800">
              <a:latin typeface="Arial" panose="020B0604020202020204" pitchFamily="34" charset="0"/>
              <a:cs typeface="Arial" panose="020B0604020202020204" pitchFamily="34" charset="0"/>
            </a:endParaRPr>
          </a:p>
          <a:p>
            <a:pPr eaLnBrk="1" hangingPunct="1">
              <a:spcBef>
                <a:spcPct val="0"/>
              </a:spcBef>
              <a:buClrTx/>
              <a:buSzTx/>
              <a:buFontTx/>
              <a:buNone/>
            </a:pPr>
            <a:endParaRPr lang="en-US" altLang="ja-JP" sz="1800">
              <a:latin typeface="Arial" panose="020B0604020202020204" pitchFamily="34" charset="0"/>
              <a:cs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a:extLst>
              <a:ext uri="{FF2B5EF4-FFF2-40B4-BE49-F238E27FC236}">
                <a16:creationId xmlns:a16="http://schemas.microsoft.com/office/drawing/2014/main" id="{C4B9B8DE-20EB-4037-B907-774A17970FE1}"/>
              </a:ext>
            </a:extLst>
          </p:cNvPr>
          <p:cNvSpPr>
            <a:spLocks noChangeArrowheads="1"/>
          </p:cNvSpPr>
          <p:nvPr/>
        </p:nvSpPr>
        <p:spPr bwMode="auto">
          <a:xfrm>
            <a:off x="1066800" y="1447800"/>
            <a:ext cx="76962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ＭＳ Ｐゴシック" panose="020B0600070205080204" pitchFamily="34" charset="-128"/>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ＭＳ Ｐゴシック" panose="020B0600070205080204" pitchFamily="34" charset="-128"/>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ＭＳ Ｐゴシック" panose="020B0600070205080204" pitchFamily="34" charset="-128"/>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9pPr>
          </a:lstStyle>
          <a:p>
            <a:pPr eaLnBrk="1" hangingPunct="1">
              <a:spcBef>
                <a:spcPct val="0"/>
              </a:spcBef>
              <a:buClrTx/>
              <a:buSzTx/>
              <a:buFontTx/>
              <a:buNone/>
            </a:pPr>
            <a:endParaRPr lang="en-US" altLang="en-US" sz="1800" b="1">
              <a:latin typeface="Arial" panose="020B0604020202020204" pitchFamily="34" charset="0"/>
              <a:cs typeface="Arial" panose="020B0604020202020204" pitchFamily="34" charset="0"/>
            </a:endParaRPr>
          </a:p>
          <a:p>
            <a:pPr eaLnBrk="1" hangingPunct="1">
              <a:spcBef>
                <a:spcPct val="0"/>
              </a:spcBef>
              <a:buClrTx/>
              <a:buSzTx/>
              <a:buFontTx/>
              <a:buNone/>
            </a:pPr>
            <a:endParaRPr lang="en-US" altLang="en-US" sz="1800" b="1">
              <a:latin typeface="Arial" panose="020B0604020202020204" pitchFamily="34" charset="0"/>
              <a:cs typeface="Arial" panose="020B0604020202020204" pitchFamily="34" charset="0"/>
            </a:endParaRPr>
          </a:p>
          <a:p>
            <a:pPr eaLnBrk="1" hangingPunct="1">
              <a:spcBef>
                <a:spcPct val="0"/>
              </a:spcBef>
              <a:buClrTx/>
              <a:buSzTx/>
              <a:buFontTx/>
              <a:buNone/>
            </a:pPr>
            <a:r>
              <a:rPr lang="en-US" altLang="en-US" sz="1800" b="1">
                <a:latin typeface="Arial" panose="020B0604020202020204" pitchFamily="34" charset="0"/>
                <a:cs typeface="Arial" panose="020B0604020202020204" pitchFamily="34" charset="0"/>
              </a:rPr>
              <a:t>What is Agile software development ?</a:t>
            </a:r>
          </a:p>
          <a:p>
            <a:pPr eaLnBrk="1" hangingPunct="1">
              <a:spcBef>
                <a:spcPct val="0"/>
              </a:spcBef>
              <a:buClrTx/>
              <a:buSzTx/>
              <a:buFontTx/>
              <a:buNone/>
            </a:pPr>
            <a:endParaRPr lang="en-US" altLang="en-US" sz="1800" b="1">
              <a:latin typeface="Arial" panose="020B0604020202020204" pitchFamily="34" charset="0"/>
              <a:cs typeface="Arial" panose="020B0604020202020204" pitchFamily="34" charset="0"/>
            </a:endParaRPr>
          </a:p>
          <a:p>
            <a:pPr eaLnBrk="1" hangingPunct="1">
              <a:spcBef>
                <a:spcPct val="0"/>
              </a:spcBef>
              <a:buClrTx/>
              <a:buSzTx/>
              <a:buFontTx/>
              <a:buNone/>
            </a:pPr>
            <a:br>
              <a:rPr lang="en-US" altLang="en-US" sz="1800">
                <a:latin typeface="Arial" panose="020B0604020202020204" pitchFamily="34" charset="0"/>
                <a:cs typeface="Arial" panose="020B0604020202020204" pitchFamily="34" charset="0"/>
              </a:rPr>
            </a:br>
            <a:r>
              <a:rPr lang="en-US" altLang="en-US" sz="1800">
                <a:latin typeface="Arial" panose="020B0604020202020204" pitchFamily="34" charset="0"/>
                <a:cs typeface="Arial" panose="020B0604020202020204" pitchFamily="34" charset="0"/>
              </a:rPr>
              <a:t>Adaptable software creation, also known as agile software development. Agile development is a style of software development that emphasizes customer satisfaction through continuous delivery of functional software.</a:t>
            </a:r>
          </a:p>
          <a:p>
            <a:pPr eaLnBrk="1" hangingPunct="1">
              <a:spcBef>
                <a:spcPct val="0"/>
              </a:spcBef>
              <a:buClrTx/>
              <a:buSzTx/>
              <a:buFontTx/>
              <a:buNone/>
            </a:pPr>
            <a:endParaRPr lang="en-US" altLang="en-US" sz="1800">
              <a:latin typeface="Arial" panose="020B0604020202020204" pitchFamily="34" charset="0"/>
              <a:cs typeface="Arial" panose="020B0604020202020204" pitchFamily="34" charset="0"/>
            </a:endParaRPr>
          </a:p>
          <a:p>
            <a:pPr eaLnBrk="1" hangingPunct="1">
              <a:spcBef>
                <a:spcPct val="0"/>
              </a:spcBef>
              <a:buClrTx/>
              <a:buSzTx/>
              <a:buFontTx/>
              <a:buNone/>
            </a:pPr>
            <a:r>
              <a:rPr lang="en-US" altLang="en-US" sz="1800">
                <a:latin typeface="Arial" panose="020B0604020202020204" pitchFamily="34" charset="0"/>
                <a:cs typeface="Arial" panose="020B0604020202020204" pitchFamily="34" charset="0"/>
              </a:rPr>
              <a:t> Based on a variety of iterative development disciplines including </a:t>
            </a:r>
            <a:r>
              <a:rPr lang="en-US" altLang="en-US" sz="1800" b="1" u="sng">
                <a:solidFill>
                  <a:srgbClr val="FF0000"/>
                </a:solidFill>
                <a:latin typeface="Arial" panose="020B0604020202020204" pitchFamily="34" charset="0"/>
                <a:cs typeface="Arial" panose="020B0604020202020204" pitchFamily="34" charset="0"/>
              </a:rPr>
              <a:t>extreme programming (XP)</a:t>
            </a:r>
            <a:r>
              <a:rPr lang="en-US" altLang="en-US" sz="1800">
                <a:latin typeface="Arial" panose="020B0604020202020204" pitchFamily="34" charset="0"/>
                <a:cs typeface="Arial" panose="020B0604020202020204" pitchFamily="34" charset="0"/>
              </a:rPr>
              <a:t>, agile methods put developers to work in small teams to tight budgets and short timescales.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
            <a:extLst>
              <a:ext uri="{FF2B5EF4-FFF2-40B4-BE49-F238E27FC236}">
                <a16:creationId xmlns:a16="http://schemas.microsoft.com/office/drawing/2014/main" id="{1047711B-59B8-47AC-9500-B84F3CCE33A4}"/>
              </a:ext>
            </a:extLst>
          </p:cNvPr>
          <p:cNvSpPr>
            <a:spLocks noChangeArrowheads="1"/>
          </p:cNvSpPr>
          <p:nvPr/>
        </p:nvSpPr>
        <p:spPr bwMode="auto">
          <a:xfrm>
            <a:off x="1219200" y="1905000"/>
            <a:ext cx="65532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ＭＳ Ｐゴシック" panose="020B0600070205080204" pitchFamily="34" charset="-128"/>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ＭＳ Ｐゴシック" panose="020B0600070205080204" pitchFamily="34" charset="-128"/>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ＭＳ Ｐゴシック" panose="020B0600070205080204" pitchFamily="34" charset="-128"/>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9pPr>
          </a:lstStyle>
          <a:p>
            <a:pPr eaLnBrk="1" hangingPunct="1">
              <a:spcBef>
                <a:spcPct val="0"/>
              </a:spcBef>
              <a:buClrTx/>
              <a:buSzTx/>
              <a:buFontTx/>
              <a:buNone/>
            </a:pPr>
            <a:r>
              <a:rPr lang="en-US" altLang="en-US" sz="1800" b="1">
                <a:latin typeface="Arial" panose="020B0604020202020204" pitchFamily="34" charset="0"/>
                <a:cs typeface="Arial" panose="020B0604020202020204" pitchFamily="34" charset="0"/>
              </a:rPr>
              <a:t>Agile software development </a:t>
            </a:r>
            <a:r>
              <a:rPr lang="en-US" altLang="en-US" sz="1800">
                <a:latin typeface="Arial" panose="020B0604020202020204" pitchFamily="34" charset="0"/>
                <a:cs typeface="Arial" panose="020B0604020202020204" pitchFamily="34" charset="0"/>
              </a:rPr>
              <a:t>is an </a:t>
            </a:r>
            <a:r>
              <a:rPr lang="en-US" altLang="en-US" sz="1800" b="1">
                <a:latin typeface="Arial" panose="020B0604020202020204" pitchFamily="34" charset="0"/>
                <a:cs typeface="Arial" panose="020B0604020202020204" pitchFamily="34" charset="0"/>
              </a:rPr>
              <a:t>iterative method </a:t>
            </a:r>
            <a:r>
              <a:rPr lang="en-US" altLang="en-US" sz="1800">
                <a:latin typeface="Arial" panose="020B0604020202020204" pitchFamily="34" charset="0"/>
                <a:cs typeface="Arial" panose="020B0604020202020204" pitchFamily="34" charset="0"/>
              </a:rPr>
              <a:t>of software development which requires short cycles of design, development and test. Central to this approach is the division of projects </a:t>
            </a:r>
            <a:r>
              <a:rPr lang="en-US" altLang="en-US" sz="1800" b="1">
                <a:latin typeface="Arial" panose="020B0604020202020204" pitchFamily="34" charset="0"/>
                <a:cs typeface="Arial" panose="020B0604020202020204" pitchFamily="34" charset="0"/>
              </a:rPr>
              <a:t>into small iterations, called </a:t>
            </a:r>
            <a:r>
              <a:rPr lang="en-US" altLang="en-US" sz="1800" b="1" u="sng">
                <a:solidFill>
                  <a:srgbClr val="FF0000"/>
                </a:solidFill>
                <a:latin typeface="Arial" panose="020B0604020202020204" pitchFamily="34" charset="0"/>
                <a:cs typeface="Arial" panose="020B0604020202020204" pitchFamily="34" charset="0"/>
              </a:rPr>
              <a:t>sprints</a:t>
            </a:r>
            <a:r>
              <a:rPr lang="en-US" altLang="en-US" sz="1800">
                <a:latin typeface="Arial" panose="020B0604020202020204" pitchFamily="34" charset="0"/>
                <a:cs typeface="Arial" panose="020B0604020202020204" pitchFamily="34" charset="0"/>
              </a:rPr>
              <a:t>, that require less planning and can be completed within short time frames, usually measured </a:t>
            </a:r>
            <a:r>
              <a:rPr lang="en-US" altLang="en-US" sz="1800" b="1">
                <a:latin typeface="Arial" panose="020B0604020202020204" pitchFamily="34" charset="0"/>
                <a:cs typeface="Arial" panose="020B0604020202020204" pitchFamily="34" charset="0"/>
              </a:rPr>
              <a:t>in weeks</a:t>
            </a:r>
            <a:r>
              <a:rPr lang="en-US" altLang="en-US" sz="1800">
                <a:latin typeface="Arial" panose="020B0604020202020204" pitchFamily="34" charset="0"/>
                <a:cs typeface="Arial" panose="020B0604020202020204" pitchFamily="34" charset="0"/>
              </a:rPr>
              <a:t>.</a:t>
            </a:r>
          </a:p>
          <a:p>
            <a:pPr eaLnBrk="1" hangingPunct="1">
              <a:spcBef>
                <a:spcPct val="0"/>
              </a:spcBef>
              <a:buClrTx/>
              <a:buSzTx/>
              <a:buFontTx/>
              <a:buNone/>
            </a:pPr>
            <a:endParaRPr lang="en-US" altLang="en-US" sz="1800">
              <a:latin typeface="Arial" panose="020B0604020202020204" pitchFamily="34" charset="0"/>
              <a:cs typeface="Arial" panose="020B0604020202020204" pitchFamily="34" charset="0"/>
            </a:endParaRPr>
          </a:p>
          <a:p>
            <a:pPr eaLnBrk="1" hangingPunct="1">
              <a:spcBef>
                <a:spcPct val="0"/>
              </a:spcBef>
              <a:buClrTx/>
              <a:buSzTx/>
              <a:buFontTx/>
              <a:buNone/>
            </a:pPr>
            <a:r>
              <a:rPr lang="en-US" altLang="en-US" sz="1800">
                <a:latin typeface="Arial" panose="020B0604020202020204" pitchFamily="34" charset="0"/>
                <a:cs typeface="Arial" panose="020B0604020202020204" pitchFamily="34" charset="0"/>
              </a:rPr>
              <a:t> Agile development methods also allow for </a:t>
            </a:r>
            <a:r>
              <a:rPr lang="en-US" altLang="en-US" sz="1800" b="1" u="sng">
                <a:solidFill>
                  <a:srgbClr val="FF0000"/>
                </a:solidFill>
                <a:latin typeface="Arial" panose="020B0604020202020204" pitchFamily="34" charset="0"/>
                <a:cs typeface="Arial" panose="020B0604020202020204" pitchFamily="34" charset="0"/>
              </a:rPr>
              <a:t>better collaboration </a:t>
            </a:r>
            <a:r>
              <a:rPr lang="en-US" altLang="en-US" sz="1800">
                <a:latin typeface="Arial" panose="020B0604020202020204" pitchFamily="34" charset="0"/>
                <a:cs typeface="Arial" panose="020B0604020202020204" pitchFamily="34" charset="0"/>
              </a:rPr>
              <a:t>while the software is built. Each sprint incorporates all stages of the traditional development cycle, including analysis, design, coding and testing. Once a sprint is complete, it is ready for deployment.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39BEEDEA-32A2-4B1B-B8E4-03D0CBE51449}"/>
              </a:ext>
            </a:extLst>
          </p:cNvPr>
          <p:cNvSpPr>
            <a:spLocks noChangeArrowheads="1"/>
          </p:cNvSpPr>
          <p:nvPr/>
        </p:nvSpPr>
        <p:spPr bwMode="auto">
          <a:xfrm>
            <a:off x="762000" y="990600"/>
            <a:ext cx="7848600"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ＭＳ Ｐゴシック" panose="020B0600070205080204" pitchFamily="34" charset="-128"/>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ＭＳ Ｐゴシック" panose="020B0600070205080204" pitchFamily="34" charset="-128"/>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ＭＳ Ｐゴシック" panose="020B0600070205080204" pitchFamily="34" charset="-128"/>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9pPr>
          </a:lstStyle>
          <a:p>
            <a:pPr eaLnBrk="1" hangingPunct="1">
              <a:spcBef>
                <a:spcPct val="0"/>
              </a:spcBef>
              <a:buClrTx/>
              <a:buSzTx/>
              <a:buFontTx/>
              <a:buNone/>
            </a:pPr>
            <a:r>
              <a:rPr lang="en-US" altLang="en-US" sz="1800" b="1">
                <a:latin typeface="Arial" panose="020B0604020202020204" pitchFamily="34" charset="0"/>
                <a:cs typeface="Arial" panose="020B0604020202020204" pitchFamily="34" charset="0"/>
              </a:rPr>
              <a:t>What are the Advantages of Agile Methodology?</a:t>
            </a:r>
          </a:p>
          <a:p>
            <a:pPr eaLnBrk="1" hangingPunct="1">
              <a:spcBef>
                <a:spcPct val="0"/>
              </a:spcBef>
              <a:buClrTx/>
              <a:buSzTx/>
              <a:buFontTx/>
              <a:buNone/>
            </a:pPr>
            <a:endParaRPr lang="en-US" altLang="en-US" sz="1800" b="1">
              <a:latin typeface="Arial" panose="020B0604020202020204" pitchFamily="34" charset="0"/>
              <a:cs typeface="Arial" panose="020B0604020202020204" pitchFamily="34" charset="0"/>
            </a:endParaRPr>
          </a:p>
          <a:p>
            <a:pPr eaLnBrk="1" hangingPunct="1">
              <a:spcBef>
                <a:spcPct val="0"/>
              </a:spcBef>
              <a:buClrTx/>
              <a:buSzTx/>
              <a:buFont typeface="Arial" panose="020B0604020202020204" pitchFamily="34" charset="0"/>
              <a:buChar char="•"/>
            </a:pPr>
            <a:r>
              <a:rPr lang="en-US" altLang="en-US" sz="1800">
                <a:latin typeface="Arial" panose="020B0604020202020204" pitchFamily="34" charset="0"/>
                <a:cs typeface="Arial" panose="020B0604020202020204" pitchFamily="34" charset="0"/>
              </a:rPr>
              <a:t> Customer satisfaction by rapid, continuous delivery of useful software</a:t>
            </a:r>
          </a:p>
          <a:p>
            <a:pPr eaLnBrk="1" hangingPunct="1">
              <a:spcBef>
                <a:spcPct val="0"/>
              </a:spcBef>
              <a:buClrTx/>
              <a:buSzTx/>
              <a:buFont typeface="Arial" panose="020B0604020202020204" pitchFamily="34" charset="0"/>
              <a:buChar char="•"/>
            </a:pPr>
            <a:r>
              <a:rPr lang="en-US" altLang="en-US" sz="1800">
                <a:latin typeface="Arial" panose="020B0604020202020204" pitchFamily="34" charset="0"/>
                <a:cs typeface="Arial" panose="020B0604020202020204" pitchFamily="34" charset="0"/>
              </a:rPr>
              <a:t> Working software is delivered frequently (weeks rather than months)</a:t>
            </a:r>
          </a:p>
          <a:p>
            <a:pPr eaLnBrk="1" hangingPunct="1">
              <a:spcBef>
                <a:spcPct val="0"/>
              </a:spcBef>
              <a:buClrTx/>
              <a:buSzTx/>
              <a:buFont typeface="Arial" panose="020B0604020202020204" pitchFamily="34" charset="0"/>
              <a:buChar char="•"/>
            </a:pPr>
            <a:r>
              <a:rPr lang="en-US" altLang="en-US" sz="1800">
                <a:latin typeface="Arial" panose="020B0604020202020204" pitchFamily="34" charset="0"/>
                <a:cs typeface="Arial" panose="020B0604020202020204" pitchFamily="34" charset="0"/>
              </a:rPr>
              <a:t> Face-to-face conversation is the best form of communication</a:t>
            </a:r>
          </a:p>
          <a:p>
            <a:pPr eaLnBrk="1" hangingPunct="1">
              <a:spcBef>
                <a:spcPct val="0"/>
              </a:spcBef>
              <a:buClrTx/>
              <a:buSzTx/>
              <a:buFont typeface="Arial" panose="020B0604020202020204" pitchFamily="34" charset="0"/>
              <a:buChar char="•"/>
            </a:pPr>
            <a:r>
              <a:rPr lang="en-US" altLang="en-US" sz="1800">
                <a:latin typeface="Arial" panose="020B0604020202020204" pitchFamily="34" charset="0"/>
                <a:cs typeface="Arial" panose="020B0604020202020204" pitchFamily="34" charset="0"/>
              </a:rPr>
              <a:t> Close, daily cooperation between business people and developers</a:t>
            </a:r>
          </a:p>
          <a:p>
            <a:pPr eaLnBrk="1" hangingPunct="1">
              <a:spcBef>
                <a:spcPct val="0"/>
              </a:spcBef>
              <a:buClrTx/>
              <a:buSzTx/>
              <a:buFont typeface="Arial" panose="020B0604020202020204" pitchFamily="34" charset="0"/>
              <a:buChar char="•"/>
            </a:pPr>
            <a:r>
              <a:rPr lang="en-US" altLang="en-US" sz="1800">
                <a:latin typeface="Arial" panose="020B0604020202020204" pitchFamily="34" charset="0"/>
                <a:cs typeface="Arial" panose="020B0604020202020204" pitchFamily="34" charset="0"/>
              </a:rPr>
              <a:t> Continuous attention to technical excellence and good design</a:t>
            </a:r>
          </a:p>
          <a:p>
            <a:pPr eaLnBrk="1" hangingPunct="1">
              <a:spcBef>
                <a:spcPct val="0"/>
              </a:spcBef>
              <a:buClrTx/>
              <a:buSzTx/>
              <a:buFont typeface="Arial" panose="020B0604020202020204" pitchFamily="34" charset="0"/>
              <a:buChar char="•"/>
            </a:pPr>
            <a:r>
              <a:rPr lang="en-US" altLang="en-US" sz="1800">
                <a:latin typeface="Arial" panose="020B0604020202020204" pitchFamily="34" charset="0"/>
                <a:cs typeface="Arial" panose="020B0604020202020204" pitchFamily="34" charset="0"/>
              </a:rPr>
              <a:t> Simplicity</a:t>
            </a:r>
          </a:p>
          <a:p>
            <a:pPr eaLnBrk="1" hangingPunct="1">
              <a:spcBef>
                <a:spcPct val="0"/>
              </a:spcBef>
              <a:buClrTx/>
              <a:buSzTx/>
              <a:buFont typeface="Arial" panose="020B0604020202020204" pitchFamily="34" charset="0"/>
              <a:buChar char="•"/>
            </a:pPr>
            <a:r>
              <a:rPr lang="en-US" altLang="en-US" sz="1800">
                <a:latin typeface="Arial" panose="020B0604020202020204" pitchFamily="34" charset="0"/>
                <a:cs typeface="Arial" panose="020B0604020202020204" pitchFamily="34" charset="0"/>
              </a:rPr>
              <a:t> Regular adaptation to changing circumstances</a:t>
            </a:r>
          </a:p>
          <a:p>
            <a:pPr eaLnBrk="1" hangingPunct="1">
              <a:spcBef>
                <a:spcPct val="0"/>
              </a:spcBef>
              <a:buClrTx/>
              <a:buSzTx/>
              <a:buFontTx/>
              <a:buNone/>
            </a:pPr>
            <a:endParaRPr lang="en-US" altLang="en-US" sz="1800">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3D4FF709-A941-451F-831B-7272D5CF0989}"/>
              </a:ext>
            </a:extLst>
          </p:cNvPr>
          <p:cNvSpPr>
            <a:spLocks noGrp="1"/>
          </p:cNvSpPr>
          <p:nvPr>
            <p:ph type="title"/>
          </p:nvPr>
        </p:nvSpPr>
        <p:spPr>
          <a:xfrm>
            <a:off x="838200" y="762000"/>
            <a:ext cx="7010400" cy="2743200"/>
          </a:xfrm>
        </p:spPr>
        <p:txBody>
          <a:bodyPr/>
          <a:lstStyle/>
          <a:p>
            <a:pPr eaLnBrk="1" hangingPunct="1">
              <a:lnSpc>
                <a:spcPct val="90000"/>
              </a:lnSpc>
            </a:pPr>
            <a:br>
              <a:rPr lang="en-US" altLang="en-US" sz="2000" b="1">
                <a:latin typeface="Constantia" panose="02030602050306030303" pitchFamily="18" charset="0"/>
                <a:ea typeface="ＭＳ Ｐゴシック" panose="020B0600070205080204" pitchFamily="34" charset="-128"/>
              </a:rPr>
            </a:br>
            <a:br>
              <a:rPr lang="en-US" altLang="en-US" sz="2000" b="1">
                <a:latin typeface="Constantia" panose="02030602050306030303" pitchFamily="18" charset="0"/>
                <a:ea typeface="ＭＳ Ｐゴシック" panose="020B0600070205080204" pitchFamily="34" charset="-128"/>
              </a:rPr>
            </a:br>
            <a:r>
              <a:rPr lang="en-US" altLang="en-US" sz="2000" b="1">
                <a:latin typeface="Constantia" panose="02030602050306030303" pitchFamily="18" charset="0"/>
                <a:ea typeface="ＭＳ Ｐゴシック" panose="020B0600070205080204" pitchFamily="34" charset="-128"/>
              </a:rPr>
              <a:t>SDLC(</a:t>
            </a:r>
            <a:r>
              <a:rPr lang="en-US" altLang="en-US" sz="2000">
                <a:latin typeface="Constantia" panose="02030602050306030303" pitchFamily="18" charset="0"/>
                <a:ea typeface="ＭＳ Ｐゴシック" panose="020B0600070205080204" pitchFamily="34" charset="-128"/>
              </a:rPr>
              <a:t> software development life cycle ) is the process of developing information systems through investigation, analysis, design, implementation and maintenance. </a:t>
            </a:r>
            <a:br>
              <a:rPr lang="en-US" altLang="en-US" sz="2000">
                <a:latin typeface="Constantia" panose="02030602050306030303" pitchFamily="18" charset="0"/>
                <a:ea typeface="ＭＳ Ｐゴシック" panose="020B0600070205080204" pitchFamily="34" charset="-128"/>
              </a:rPr>
            </a:br>
            <a:r>
              <a:rPr lang="en-US" altLang="en-US" sz="2000">
                <a:latin typeface="Constantia" panose="02030602050306030303" pitchFamily="18" charset="0"/>
                <a:ea typeface="ＭＳ Ｐゴシック" panose="020B0600070205080204" pitchFamily="34" charset="-128"/>
              </a:rPr>
              <a:t>It is also known as Waterfall Model. </a:t>
            </a:r>
            <a:br>
              <a:rPr lang="en-US" altLang="en-US" sz="2000">
                <a:latin typeface="Constantia" panose="02030602050306030303" pitchFamily="18" charset="0"/>
                <a:ea typeface="ＭＳ Ｐゴシック" panose="020B0600070205080204" pitchFamily="34" charset="-128"/>
              </a:rPr>
            </a:br>
            <a:r>
              <a:rPr lang="en-US" altLang="en-US" sz="2000">
                <a:latin typeface="Constantia" panose="02030602050306030303" pitchFamily="18" charset="0"/>
                <a:ea typeface="ＭＳ Ｐゴシック" panose="020B0600070205080204" pitchFamily="34" charset="-128"/>
              </a:rPr>
              <a:t>(SDLC) is the entire process of formal, logical steps taken to develop a software product. The phases of SDLC can vary somewhat but generally include the following :</a:t>
            </a:r>
            <a:br>
              <a:rPr lang="en-US" altLang="en-US" sz="2000">
                <a:latin typeface="Constantia" panose="02030602050306030303" pitchFamily="18" charset="0"/>
                <a:ea typeface="ＭＳ Ｐゴシック" panose="020B0600070205080204" pitchFamily="34" charset="-128"/>
              </a:rPr>
            </a:br>
            <a:endParaRPr lang="en-US" altLang="en-US" sz="2000">
              <a:latin typeface="Constantia" panose="02030602050306030303" pitchFamily="18" charset="0"/>
              <a:ea typeface="ＭＳ Ｐゴシック" panose="020B0600070205080204" pitchFamily="34" charset="-128"/>
            </a:endParaRPr>
          </a:p>
        </p:txBody>
      </p:sp>
      <p:pic>
        <p:nvPicPr>
          <p:cNvPr id="7171" name="Content Placeholder 3">
            <a:extLst>
              <a:ext uri="{FF2B5EF4-FFF2-40B4-BE49-F238E27FC236}">
                <a16:creationId xmlns:a16="http://schemas.microsoft.com/office/drawing/2014/main" id="{4BABDC0D-B16A-4E6B-B5E9-6CC5BDBB74B2}"/>
              </a:ext>
            </a:extLst>
          </p:cNvPr>
          <p:cNvPicPr>
            <a:picLocks noGrp="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752600" y="3352800"/>
            <a:ext cx="5272088" cy="2662238"/>
          </a:xfr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6637535A-D7EC-449D-87E9-91775E5CE93A}"/>
              </a:ext>
            </a:extLst>
          </p:cNvPr>
          <p:cNvSpPr>
            <a:spLocks noGrp="1"/>
          </p:cNvSpPr>
          <p:nvPr>
            <p:ph type="title"/>
          </p:nvPr>
        </p:nvSpPr>
        <p:spPr/>
        <p:txBody>
          <a:bodyPr/>
          <a:lstStyle/>
          <a:p>
            <a:r>
              <a:rPr lang="en-US" altLang="en-US" sz="2000" b="1">
                <a:ea typeface="ＭＳ Ｐゴシック" panose="020B0600070205080204" pitchFamily="34" charset="-128"/>
              </a:rPr>
              <a:t>Disadvantages of Agile model:</a:t>
            </a:r>
            <a:endParaRPr lang="en-US" altLang="en-US" sz="2000">
              <a:ea typeface="ＭＳ Ｐゴシック" panose="020B0600070205080204" pitchFamily="34" charset="-128"/>
            </a:endParaRPr>
          </a:p>
        </p:txBody>
      </p:sp>
      <p:sp>
        <p:nvSpPr>
          <p:cNvPr id="23555" name="Content Placeholder 2">
            <a:extLst>
              <a:ext uri="{FF2B5EF4-FFF2-40B4-BE49-F238E27FC236}">
                <a16:creationId xmlns:a16="http://schemas.microsoft.com/office/drawing/2014/main" id="{52211001-D1C3-4919-B773-7B8B6235221C}"/>
              </a:ext>
            </a:extLst>
          </p:cNvPr>
          <p:cNvSpPr>
            <a:spLocks noGrp="1"/>
          </p:cNvSpPr>
          <p:nvPr>
            <p:ph idx="1"/>
          </p:nvPr>
        </p:nvSpPr>
        <p:spPr/>
        <p:txBody>
          <a:bodyPr/>
          <a:lstStyle/>
          <a:p>
            <a:r>
              <a:rPr lang="en-US" altLang="en-US" sz="1800">
                <a:ea typeface="ＭＳ Ｐゴシック" panose="020B0600070205080204" pitchFamily="34" charset="-128"/>
              </a:rPr>
              <a:t>In case of some software deliverables, especially the large ones, it is difficult to assess the effort required at the beginning of the software development life cycle.</a:t>
            </a:r>
          </a:p>
          <a:p>
            <a:r>
              <a:rPr lang="en-US" altLang="en-US" sz="1800">
                <a:ea typeface="ＭＳ Ｐゴシック" panose="020B0600070205080204" pitchFamily="34" charset="-128"/>
              </a:rPr>
              <a:t>There is lack of emphasis on necessary designing and documentation.</a:t>
            </a:r>
          </a:p>
          <a:p>
            <a:r>
              <a:rPr lang="en-US" altLang="en-US" sz="1800">
                <a:ea typeface="ＭＳ Ｐゴシック" panose="020B0600070205080204" pitchFamily="34" charset="-128"/>
              </a:rPr>
              <a:t>The project can easily get taken off track if the customer representative is not clear what final outcome that they want.</a:t>
            </a:r>
          </a:p>
          <a:p>
            <a:r>
              <a:rPr lang="en-US" altLang="en-US" sz="1800">
                <a:ea typeface="ＭＳ Ｐゴシック" panose="020B0600070205080204" pitchFamily="34" charset="-128"/>
              </a:rPr>
              <a:t>Only senior programmers are capable of taking the kind of decisions required during the development process. Hence it has no place for newbie programmers, unless combined with experienced resources.</a:t>
            </a:r>
          </a:p>
          <a:p>
            <a:pPr>
              <a:buFont typeface="Wingdings 2" panose="05020102010507070707" pitchFamily="18" charset="2"/>
              <a:buNone/>
            </a:pPr>
            <a:br>
              <a:rPr lang="en-US" altLang="en-US">
                <a:ea typeface="ＭＳ Ｐゴシック" panose="020B0600070205080204" pitchFamily="34" charset="-128"/>
              </a:rPr>
            </a:br>
            <a:endParaRPr lang="en-US" altLang="en-US">
              <a:ea typeface="ＭＳ Ｐゴシック" panose="020B0600070205080204" pitchFamily="34" charset="-128"/>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AC4ADA7E-24E1-45C6-865F-DC5D82B7A62A}"/>
              </a:ext>
            </a:extLst>
          </p:cNvPr>
          <p:cNvSpPr>
            <a:spLocks noGrp="1"/>
          </p:cNvSpPr>
          <p:nvPr>
            <p:ph type="title"/>
          </p:nvPr>
        </p:nvSpPr>
        <p:spPr>
          <a:xfrm>
            <a:off x="457200" y="1066800"/>
            <a:ext cx="8229600" cy="533400"/>
          </a:xfrm>
        </p:spPr>
        <p:txBody>
          <a:bodyPr/>
          <a:lstStyle/>
          <a:p>
            <a:r>
              <a:rPr lang="en-US" altLang="en-US" sz="2400" b="1">
                <a:ea typeface="ＭＳ Ｐゴシック" panose="020B0600070205080204" pitchFamily="34" charset="-128"/>
              </a:rPr>
              <a:t>When to use Agile model:</a:t>
            </a:r>
            <a:br>
              <a:rPr lang="en-US" altLang="en-US" sz="2400">
                <a:ea typeface="ＭＳ Ｐゴシック" panose="020B0600070205080204" pitchFamily="34" charset="-128"/>
              </a:rPr>
            </a:br>
            <a:endParaRPr lang="en-US" altLang="en-US" sz="2400">
              <a:ea typeface="ＭＳ Ｐゴシック" panose="020B0600070205080204" pitchFamily="34" charset="-128"/>
            </a:endParaRPr>
          </a:p>
        </p:txBody>
      </p:sp>
      <p:sp>
        <p:nvSpPr>
          <p:cNvPr id="24579" name="Content Placeholder 2">
            <a:extLst>
              <a:ext uri="{FF2B5EF4-FFF2-40B4-BE49-F238E27FC236}">
                <a16:creationId xmlns:a16="http://schemas.microsoft.com/office/drawing/2014/main" id="{0796DD84-ACF2-43F6-A0A5-D0035D6B4A50}"/>
              </a:ext>
            </a:extLst>
          </p:cNvPr>
          <p:cNvSpPr>
            <a:spLocks noGrp="1"/>
          </p:cNvSpPr>
          <p:nvPr>
            <p:ph idx="1"/>
          </p:nvPr>
        </p:nvSpPr>
        <p:spPr>
          <a:xfrm>
            <a:off x="457200" y="1600200"/>
            <a:ext cx="8229600" cy="4876800"/>
          </a:xfrm>
        </p:spPr>
        <p:txBody>
          <a:bodyPr/>
          <a:lstStyle/>
          <a:p>
            <a:r>
              <a:rPr lang="en-US" altLang="en-US" sz="1800">
                <a:ea typeface="ＭＳ Ｐゴシック" panose="020B0600070205080204" pitchFamily="34" charset="-128"/>
              </a:rPr>
              <a:t>When new changes are needed to be implemented. The freedom agile gives to change is very important. New changes can be implemented at very little cost because of the frequency of new increments that are produced.</a:t>
            </a:r>
          </a:p>
          <a:p>
            <a:r>
              <a:rPr lang="en-US" altLang="en-US" sz="1800">
                <a:ea typeface="ＭＳ Ｐゴシック" panose="020B0600070205080204" pitchFamily="34" charset="-128"/>
              </a:rPr>
              <a:t>Unlike the waterfall model in agile model very limited planning is required to get started with the project. Agile assumes that the end users’ needs are ever changing in a dynamic business and IT world. </a:t>
            </a:r>
          </a:p>
          <a:p>
            <a:r>
              <a:rPr lang="en-US" altLang="en-US" sz="1800">
                <a:ea typeface="ＭＳ Ｐゴシック" panose="020B0600070205080204" pitchFamily="34" charset="-128"/>
              </a:rPr>
              <a:t>Both system developers and stakeholders alike, find they also get more freedom of time and options than if the software was developed in a more rigid sequential way. </a:t>
            </a:r>
            <a:endParaRPr lang="en-US" altLang="en-US">
              <a:ea typeface="ＭＳ Ｐゴシック" panose="020B0600070205080204" pitchFamily="34" charset="-128"/>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a:extLst>
              <a:ext uri="{FF2B5EF4-FFF2-40B4-BE49-F238E27FC236}">
                <a16:creationId xmlns:a16="http://schemas.microsoft.com/office/drawing/2014/main" id="{A68FC7D8-A0D9-4646-8E39-3B6DC84C69D4}"/>
              </a:ext>
            </a:extLst>
          </p:cNvPr>
          <p:cNvSpPr>
            <a:spLocks noChangeArrowheads="1"/>
          </p:cNvSpPr>
          <p:nvPr/>
        </p:nvSpPr>
        <p:spPr bwMode="auto">
          <a:xfrm>
            <a:off x="914400" y="762000"/>
            <a:ext cx="7924800" cy="424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ＭＳ Ｐゴシック" panose="020B0600070205080204" pitchFamily="34" charset="-128"/>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ＭＳ Ｐゴシック" panose="020B0600070205080204" pitchFamily="34" charset="-128"/>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ＭＳ Ｐゴシック" panose="020B0600070205080204" pitchFamily="34" charset="-128"/>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9pPr>
          </a:lstStyle>
          <a:p>
            <a:pPr eaLnBrk="1" hangingPunct="1">
              <a:spcBef>
                <a:spcPct val="0"/>
              </a:spcBef>
              <a:buClrTx/>
              <a:buSzTx/>
              <a:buFontTx/>
              <a:buNone/>
            </a:pPr>
            <a:r>
              <a:rPr lang="en-US" altLang="en-US" sz="1800" b="1">
                <a:latin typeface="Arial" panose="020B0604020202020204" pitchFamily="34" charset="0"/>
                <a:cs typeface="Arial" panose="020B0604020202020204" pitchFamily="34" charset="0"/>
              </a:rPr>
              <a:t>What are Agile Methods?</a:t>
            </a:r>
            <a:br>
              <a:rPr lang="en-US" altLang="en-US" sz="1800">
                <a:latin typeface="Arial" panose="020B0604020202020204" pitchFamily="34" charset="0"/>
                <a:cs typeface="Arial" panose="020B0604020202020204" pitchFamily="34" charset="0"/>
              </a:rPr>
            </a:br>
            <a:r>
              <a:rPr lang="en-US" altLang="en-US" sz="1800">
                <a:latin typeface="Arial" panose="020B0604020202020204" pitchFamily="34" charset="0"/>
                <a:cs typeface="Arial" panose="020B0604020202020204" pitchFamily="34" charset="0"/>
              </a:rPr>
              <a:t>Agile Modeling, Scrum, Agile Unified Process (AUP), Agile Data Method</a:t>
            </a:r>
            <a:br>
              <a:rPr lang="en-US" altLang="en-US" sz="1800">
                <a:latin typeface="Arial" panose="020B0604020202020204" pitchFamily="34" charset="0"/>
                <a:cs typeface="Arial" panose="020B0604020202020204" pitchFamily="34" charset="0"/>
              </a:rPr>
            </a:br>
            <a:r>
              <a:rPr lang="en-US" altLang="en-US" sz="1800">
                <a:latin typeface="Arial" panose="020B0604020202020204" pitchFamily="34" charset="0"/>
                <a:cs typeface="Arial" panose="020B0604020202020204" pitchFamily="34" charset="0"/>
              </a:rPr>
              <a:t>Essential Unified Process (EssUP), Extreme programming (XP)</a:t>
            </a:r>
            <a:br>
              <a:rPr lang="en-US" altLang="en-US" sz="1800">
                <a:latin typeface="Arial" panose="020B0604020202020204" pitchFamily="34" charset="0"/>
                <a:cs typeface="Arial" panose="020B0604020202020204" pitchFamily="34" charset="0"/>
              </a:rPr>
            </a:br>
            <a:r>
              <a:rPr lang="en-US" altLang="en-US" sz="1800">
                <a:latin typeface="Arial" panose="020B0604020202020204" pitchFamily="34" charset="0"/>
                <a:cs typeface="Arial" panose="020B0604020202020204" pitchFamily="34" charset="0"/>
              </a:rPr>
              <a:t>Feature Driven Development (FDD), Getting Real, Open Unified Process (OpenUP), Lean software development</a:t>
            </a:r>
          </a:p>
          <a:p>
            <a:pPr eaLnBrk="1" hangingPunct="1">
              <a:spcBef>
                <a:spcPct val="0"/>
              </a:spcBef>
              <a:buClrTx/>
              <a:buSzTx/>
              <a:buFontTx/>
              <a:buNone/>
            </a:pPr>
            <a:endParaRPr lang="en-US" altLang="en-US" sz="1800">
              <a:latin typeface="Arial" panose="020B0604020202020204" pitchFamily="34" charset="0"/>
              <a:cs typeface="Arial" panose="020B0604020202020204" pitchFamily="34" charset="0"/>
            </a:endParaRPr>
          </a:p>
          <a:p>
            <a:pPr eaLnBrk="1" hangingPunct="1">
              <a:spcBef>
                <a:spcPct val="0"/>
              </a:spcBef>
              <a:buClrTx/>
              <a:buSzTx/>
              <a:buFontTx/>
              <a:buNone/>
            </a:pPr>
            <a:r>
              <a:rPr lang="en-US" altLang="en-US" sz="1800" b="1">
                <a:latin typeface="Arial" panose="020B0604020202020204" pitchFamily="34" charset="0"/>
                <a:cs typeface="Arial" panose="020B0604020202020204" pitchFamily="34" charset="0"/>
              </a:rPr>
              <a:t>What are Agile practices?</a:t>
            </a:r>
            <a:br>
              <a:rPr lang="en-US" altLang="en-US" sz="1800">
                <a:latin typeface="Arial" panose="020B0604020202020204" pitchFamily="34" charset="0"/>
                <a:cs typeface="Arial" panose="020B0604020202020204" pitchFamily="34" charset="0"/>
              </a:rPr>
            </a:br>
            <a:r>
              <a:rPr lang="en-US" altLang="en-US" sz="1800">
                <a:latin typeface="Arial" panose="020B0604020202020204" pitchFamily="34" charset="0"/>
                <a:cs typeface="Arial" panose="020B0604020202020204" pitchFamily="34" charset="0"/>
              </a:rPr>
              <a:t>Test Driven Development </a:t>
            </a:r>
            <a:r>
              <a:rPr lang="en-US" altLang="en-US" sz="1800" b="1">
                <a:latin typeface="Arial" panose="020B0604020202020204" pitchFamily="34" charset="0"/>
                <a:cs typeface="Arial" panose="020B0604020202020204" pitchFamily="34" charset="0"/>
              </a:rPr>
              <a:t>(TDD), </a:t>
            </a:r>
            <a:r>
              <a:rPr lang="en-US" altLang="en-US" sz="1800">
                <a:latin typeface="Arial" panose="020B0604020202020204" pitchFamily="34" charset="0"/>
                <a:cs typeface="Arial" panose="020B0604020202020204" pitchFamily="34" charset="0"/>
              </a:rPr>
              <a:t>Continuous Integration, Pair Programming, Planning poker</a:t>
            </a:r>
          </a:p>
          <a:p>
            <a:pPr eaLnBrk="1" hangingPunct="1">
              <a:spcBef>
                <a:spcPct val="0"/>
              </a:spcBef>
              <a:buClrTx/>
              <a:buSzTx/>
              <a:buFontTx/>
              <a:buNone/>
            </a:pPr>
            <a:endParaRPr lang="en-US" altLang="en-US" sz="1800">
              <a:latin typeface="Arial" panose="020B0604020202020204" pitchFamily="34" charset="0"/>
              <a:cs typeface="Arial" panose="020B0604020202020204" pitchFamily="34" charset="0"/>
            </a:endParaRPr>
          </a:p>
          <a:p>
            <a:pPr eaLnBrk="1" hangingPunct="1">
              <a:spcBef>
                <a:spcPct val="0"/>
              </a:spcBef>
              <a:buClrTx/>
              <a:buSzTx/>
              <a:buFontTx/>
              <a:buNone/>
            </a:pPr>
            <a:r>
              <a:rPr lang="en-US" altLang="en-US" sz="1800" b="1">
                <a:latin typeface="Arial" panose="020B0604020202020204" pitchFamily="34" charset="0"/>
                <a:cs typeface="Arial" panose="020B0604020202020204" pitchFamily="34" charset="0"/>
              </a:rPr>
              <a:t>What is Agile Testing?</a:t>
            </a:r>
            <a:br>
              <a:rPr lang="en-US" altLang="en-US" sz="1800">
                <a:latin typeface="Arial" panose="020B0604020202020204" pitchFamily="34" charset="0"/>
                <a:cs typeface="Arial" panose="020B0604020202020204" pitchFamily="34" charset="0"/>
              </a:rPr>
            </a:br>
            <a:r>
              <a:rPr lang="en-US" altLang="en-US" sz="1800">
                <a:latin typeface="Arial" panose="020B0604020202020204" pitchFamily="34" charset="0"/>
                <a:cs typeface="Arial" panose="020B0604020202020204" pitchFamily="34" charset="0"/>
              </a:rPr>
              <a:t>Testing practice for projects using agile methodologies, treating development as the customer of testing and emphasizing a test-first design paradigm.</a:t>
            </a:r>
          </a:p>
          <a:p>
            <a:pPr eaLnBrk="1" hangingPunct="1">
              <a:spcBef>
                <a:spcPct val="0"/>
              </a:spcBef>
              <a:buClrTx/>
              <a:buSzTx/>
              <a:buFontTx/>
              <a:buNone/>
            </a:pPr>
            <a:endParaRPr lang="en-US" altLang="en-US" sz="1800">
              <a:latin typeface="Arial" panose="020B0604020202020204" pitchFamily="34" charset="0"/>
              <a:cs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
            <a:extLst>
              <a:ext uri="{FF2B5EF4-FFF2-40B4-BE49-F238E27FC236}">
                <a16:creationId xmlns:a16="http://schemas.microsoft.com/office/drawing/2014/main" id="{6E4ED3F1-6D91-4D47-BBDB-C2A0571DB364}"/>
              </a:ext>
            </a:extLst>
          </p:cNvPr>
          <p:cNvSpPr>
            <a:spLocks noChangeArrowheads="1"/>
          </p:cNvSpPr>
          <p:nvPr/>
        </p:nvSpPr>
        <p:spPr bwMode="auto">
          <a:xfrm>
            <a:off x="1295400" y="914400"/>
            <a:ext cx="74676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ＭＳ Ｐゴシック" panose="020B0600070205080204" pitchFamily="34" charset="-128"/>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ＭＳ Ｐゴシック" panose="020B0600070205080204" pitchFamily="34" charset="-128"/>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ＭＳ Ｐゴシック" panose="020B0600070205080204" pitchFamily="34" charset="-128"/>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9pPr>
          </a:lstStyle>
          <a:p>
            <a:pPr eaLnBrk="1" hangingPunct="1">
              <a:spcBef>
                <a:spcPct val="0"/>
              </a:spcBef>
              <a:buClrTx/>
              <a:buSzTx/>
              <a:buFontTx/>
              <a:buNone/>
            </a:pPr>
            <a:r>
              <a:rPr lang="en-US" altLang="en-US" sz="1800" b="1">
                <a:latin typeface="Arial" panose="020B0604020202020204" pitchFamily="34" charset="0"/>
                <a:cs typeface="Arial" panose="020B0604020202020204" pitchFamily="34" charset="0"/>
              </a:rPr>
              <a:t>Scrum Sprint :</a:t>
            </a:r>
          </a:p>
          <a:p>
            <a:pPr eaLnBrk="1" hangingPunct="1">
              <a:spcBef>
                <a:spcPct val="0"/>
              </a:spcBef>
              <a:buClrTx/>
              <a:buSzTx/>
              <a:buFontTx/>
              <a:buNone/>
            </a:pPr>
            <a:endParaRPr lang="en-US" altLang="en-US" sz="1800" b="1">
              <a:latin typeface="Arial" panose="020B0604020202020204" pitchFamily="34" charset="0"/>
              <a:cs typeface="Arial" panose="020B0604020202020204" pitchFamily="34" charset="0"/>
            </a:endParaRPr>
          </a:p>
          <a:p>
            <a:pPr eaLnBrk="1" hangingPunct="1">
              <a:spcBef>
                <a:spcPct val="0"/>
              </a:spcBef>
              <a:buClrTx/>
              <a:buSzTx/>
              <a:buFontTx/>
              <a:buNone/>
            </a:pPr>
            <a:r>
              <a:rPr lang="en-US" altLang="en-US" sz="1800">
                <a:latin typeface="Arial" panose="020B0604020202020204" pitchFamily="34" charset="0"/>
                <a:cs typeface="Arial" panose="020B0604020202020204" pitchFamily="34" charset="0"/>
              </a:rPr>
              <a:t>In product development, a scrum sprint is a set period of time during which specific work has to be completed and made ready for review.</a:t>
            </a:r>
          </a:p>
          <a:p>
            <a:pPr eaLnBrk="1" hangingPunct="1">
              <a:spcBef>
                <a:spcPct val="0"/>
              </a:spcBef>
              <a:buClrTx/>
              <a:buSzTx/>
              <a:buFontTx/>
              <a:buNone/>
            </a:pPr>
            <a:r>
              <a:rPr lang="en-US" altLang="en-US" sz="1800">
                <a:latin typeface="Arial" panose="020B0604020202020204" pitchFamily="34" charset="0"/>
                <a:cs typeface="Arial" panose="020B0604020202020204" pitchFamily="34" charset="0"/>
              </a:rPr>
              <a:t>Each sprint begins with a planning meeting. During the meeting, the product owner (the person requesting the work) and the development team agree upon exactly what work will be accomplished during the sprint. The development team has the final say when it comes to determining how much work can realistically be accomplished during the sprint, and the product owner has the final say on what criteria needs to be met for the work to be approved and accepted.</a:t>
            </a:r>
          </a:p>
          <a:p>
            <a:pPr eaLnBrk="1" hangingPunct="1">
              <a:spcBef>
                <a:spcPct val="0"/>
              </a:spcBef>
              <a:buClrTx/>
              <a:buSzTx/>
              <a:buFontTx/>
              <a:buNone/>
            </a:pPr>
            <a:r>
              <a:rPr lang="en-US" altLang="en-US" sz="1800">
                <a:latin typeface="Arial" panose="020B0604020202020204" pitchFamily="34" charset="0"/>
                <a:cs typeface="Arial" panose="020B0604020202020204" pitchFamily="34" charset="0"/>
              </a:rPr>
              <a:t>The duration of a sprint is determined by the scrum master, the team's facilitator. Once the team reaches a consensus for how many days a sprint should last, all future sprints should be the same. Traditionally, a </a:t>
            </a:r>
            <a:r>
              <a:rPr lang="en-US" altLang="en-US" sz="1800" b="1" u="sng">
                <a:solidFill>
                  <a:srgbClr val="FF0000"/>
                </a:solidFill>
                <a:latin typeface="Arial" panose="020B0604020202020204" pitchFamily="34" charset="0"/>
                <a:cs typeface="Arial" panose="020B0604020202020204" pitchFamily="34" charset="0"/>
              </a:rPr>
              <a:t>sprint lasts 14 days. </a:t>
            </a:r>
          </a:p>
          <a:p>
            <a:pPr eaLnBrk="1" hangingPunct="1">
              <a:spcBef>
                <a:spcPct val="0"/>
              </a:spcBef>
              <a:buClrTx/>
              <a:buSzTx/>
              <a:buFontTx/>
              <a:buNone/>
            </a:pPr>
            <a:endParaRPr lang="en-US" altLang="en-US" sz="1800">
              <a:latin typeface="Arial" panose="020B0604020202020204" pitchFamily="34" charset="0"/>
              <a:cs typeface="Arial"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
            <a:extLst>
              <a:ext uri="{FF2B5EF4-FFF2-40B4-BE49-F238E27FC236}">
                <a16:creationId xmlns:a16="http://schemas.microsoft.com/office/drawing/2014/main" id="{AEF3E438-318C-49F9-8EE3-234D3E517E50}"/>
              </a:ext>
            </a:extLst>
          </p:cNvPr>
          <p:cNvSpPr>
            <a:spLocks noChangeArrowheads="1"/>
          </p:cNvSpPr>
          <p:nvPr/>
        </p:nvSpPr>
        <p:spPr bwMode="auto">
          <a:xfrm>
            <a:off x="838200" y="838200"/>
            <a:ext cx="7772400" cy="458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ＭＳ Ｐゴシック" panose="020B0600070205080204" pitchFamily="34" charset="-128"/>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ＭＳ Ｐゴシック" panose="020B0600070205080204" pitchFamily="34" charset="-128"/>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ＭＳ Ｐゴシック" panose="020B0600070205080204" pitchFamily="34" charset="-128"/>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9pPr>
          </a:lstStyle>
          <a:p>
            <a:pPr eaLnBrk="1" hangingPunct="1">
              <a:spcBef>
                <a:spcPct val="0"/>
              </a:spcBef>
              <a:buClrTx/>
              <a:buSzTx/>
              <a:buFontTx/>
              <a:buNone/>
            </a:pPr>
            <a:r>
              <a:rPr lang="en-US" altLang="en-US" sz="2800" b="1">
                <a:solidFill>
                  <a:srgbClr val="FF0000"/>
                </a:solidFill>
                <a:latin typeface="Arial" panose="020B0604020202020204" pitchFamily="34" charset="0"/>
                <a:cs typeface="Arial" panose="020B0604020202020204" pitchFamily="34" charset="0"/>
              </a:rPr>
              <a:t>Scrum</a:t>
            </a:r>
            <a:r>
              <a:rPr lang="en-US" altLang="en-US" sz="2800">
                <a:solidFill>
                  <a:srgbClr val="FF0000"/>
                </a:solidFill>
                <a:latin typeface="Arial" panose="020B0604020202020204" pitchFamily="34" charset="0"/>
                <a:cs typeface="Arial" panose="020B0604020202020204" pitchFamily="34" charset="0"/>
              </a:rPr>
              <a:t> Framework.</a:t>
            </a:r>
          </a:p>
          <a:p>
            <a:pPr eaLnBrk="1" hangingPunct="1">
              <a:spcBef>
                <a:spcPct val="0"/>
              </a:spcBef>
              <a:buClrTx/>
              <a:buSzTx/>
              <a:buFontTx/>
              <a:buNone/>
            </a:pPr>
            <a:endParaRPr lang="en-US" altLang="en-US" sz="2400">
              <a:latin typeface="Arial" panose="020B0604020202020204" pitchFamily="34" charset="0"/>
              <a:cs typeface="Arial" panose="020B0604020202020204" pitchFamily="34" charset="0"/>
            </a:endParaRPr>
          </a:p>
          <a:p>
            <a:pPr eaLnBrk="1" hangingPunct="1">
              <a:spcBef>
                <a:spcPct val="0"/>
              </a:spcBef>
              <a:buClrTx/>
              <a:buSzTx/>
              <a:buFontTx/>
              <a:buNone/>
            </a:pPr>
            <a:r>
              <a:rPr lang="en-US" altLang="en-US" sz="2400">
                <a:latin typeface="Arial" panose="020B0604020202020204" pitchFamily="34" charset="0"/>
                <a:cs typeface="Arial" panose="020B0604020202020204" pitchFamily="34" charset="0"/>
              </a:rPr>
              <a:t> The </a:t>
            </a:r>
            <a:r>
              <a:rPr lang="en-US" altLang="en-US" sz="2400" b="1">
                <a:latin typeface="Arial" panose="020B0604020202020204" pitchFamily="34" charset="0"/>
                <a:cs typeface="Arial" panose="020B0604020202020204" pitchFamily="34" charset="0"/>
              </a:rPr>
              <a:t>scrum</a:t>
            </a:r>
            <a:r>
              <a:rPr lang="en-US" altLang="en-US" sz="2400">
                <a:latin typeface="Arial" panose="020B0604020202020204" pitchFamily="34" charset="0"/>
                <a:cs typeface="Arial" panose="020B0604020202020204" pitchFamily="34" charset="0"/>
              </a:rPr>
              <a:t> process. A </a:t>
            </a:r>
            <a:r>
              <a:rPr lang="en-US" altLang="en-US" sz="2400" b="1">
                <a:latin typeface="Arial" panose="020B0604020202020204" pitchFamily="34" charset="0"/>
                <a:cs typeface="Arial" panose="020B0604020202020204" pitchFamily="34" charset="0"/>
              </a:rPr>
              <a:t>sprint</a:t>
            </a:r>
            <a:r>
              <a:rPr lang="en-US" altLang="en-US" sz="2400">
                <a:latin typeface="Arial" panose="020B0604020202020204" pitchFamily="34" charset="0"/>
                <a:cs typeface="Arial" panose="020B0604020202020204" pitchFamily="34" charset="0"/>
              </a:rPr>
              <a:t> (or iteration) is the basic unit of development in </a:t>
            </a:r>
            <a:r>
              <a:rPr lang="en-US" altLang="en-US" sz="2400" b="1">
                <a:latin typeface="Arial" panose="020B0604020202020204" pitchFamily="34" charset="0"/>
                <a:cs typeface="Arial" panose="020B0604020202020204" pitchFamily="34" charset="0"/>
              </a:rPr>
              <a:t>scrum</a:t>
            </a:r>
            <a:r>
              <a:rPr lang="en-US" altLang="en-US" sz="2400">
                <a:latin typeface="Arial" panose="020B0604020202020204" pitchFamily="34" charset="0"/>
                <a:cs typeface="Arial" panose="020B0604020202020204" pitchFamily="34" charset="0"/>
              </a:rPr>
              <a:t>. </a:t>
            </a:r>
            <a:r>
              <a:rPr lang="en-US" altLang="en-US" sz="2400" u="sng">
                <a:solidFill>
                  <a:srgbClr val="FF0000"/>
                </a:solidFill>
                <a:latin typeface="Arial" panose="020B0604020202020204" pitchFamily="34" charset="0"/>
                <a:cs typeface="Arial" panose="020B0604020202020204" pitchFamily="34" charset="0"/>
              </a:rPr>
              <a:t>The </a:t>
            </a:r>
            <a:r>
              <a:rPr lang="en-US" altLang="en-US" sz="2400" b="1" u="sng">
                <a:solidFill>
                  <a:srgbClr val="FF0000"/>
                </a:solidFill>
                <a:latin typeface="Arial" panose="020B0604020202020204" pitchFamily="34" charset="0"/>
                <a:cs typeface="Arial" panose="020B0604020202020204" pitchFamily="34" charset="0"/>
              </a:rPr>
              <a:t>sprint</a:t>
            </a:r>
            <a:r>
              <a:rPr lang="en-US" altLang="en-US" sz="2400" u="sng">
                <a:solidFill>
                  <a:srgbClr val="FF0000"/>
                </a:solidFill>
                <a:latin typeface="Arial" panose="020B0604020202020204" pitchFamily="34" charset="0"/>
                <a:cs typeface="Arial" panose="020B0604020202020204" pitchFamily="34" charset="0"/>
              </a:rPr>
              <a:t> is a time boxed effort</a:t>
            </a:r>
            <a:r>
              <a:rPr lang="en-US" altLang="en-US" sz="2400">
                <a:latin typeface="Arial" panose="020B0604020202020204" pitchFamily="34" charset="0"/>
                <a:cs typeface="Arial" panose="020B0604020202020204" pitchFamily="34" charset="0"/>
              </a:rPr>
              <a:t>; that is, it is restricted to a specific duration. The duration is fixed in advance for each </a:t>
            </a:r>
            <a:r>
              <a:rPr lang="en-US" altLang="en-US" sz="2400" b="1">
                <a:latin typeface="Arial" panose="020B0604020202020204" pitchFamily="34" charset="0"/>
                <a:cs typeface="Arial" panose="020B0604020202020204" pitchFamily="34" charset="0"/>
              </a:rPr>
              <a:t>sprint</a:t>
            </a:r>
            <a:r>
              <a:rPr lang="en-US" altLang="en-US" sz="2400">
                <a:latin typeface="Arial" panose="020B0604020202020204" pitchFamily="34" charset="0"/>
                <a:cs typeface="Arial" panose="020B0604020202020204" pitchFamily="34" charset="0"/>
              </a:rPr>
              <a:t> and is normally between one week and one month, with two weeks being the most common ... Scrum is not a methodology. It simply provides structure, discipline and a framework for Agile development. The whole project is made up of a series of Sprints or Sprint Cycles (1 to n) where each Sprint is of the same duration.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descr="Image result for daily scrum">
            <a:extLst>
              <a:ext uri="{FF2B5EF4-FFF2-40B4-BE49-F238E27FC236}">
                <a16:creationId xmlns:a16="http://schemas.microsoft.com/office/drawing/2014/main" id="{45CF500A-7C80-4C94-813A-9552EADD68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1613" y="4800600"/>
            <a:ext cx="2466975" cy="184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5" name="Picture 4">
            <a:extLst>
              <a:ext uri="{FF2B5EF4-FFF2-40B4-BE49-F238E27FC236}">
                <a16:creationId xmlns:a16="http://schemas.microsoft.com/office/drawing/2014/main" id="{76269E6F-3141-4534-BF51-BD8B7DECFC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5875" y="4800600"/>
            <a:ext cx="3286125"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6" name="Picture 6" descr="Image result for daily scrum">
            <a:extLst>
              <a:ext uri="{FF2B5EF4-FFF2-40B4-BE49-F238E27FC236}">
                <a16:creationId xmlns:a16="http://schemas.microsoft.com/office/drawing/2014/main" id="{B60078EE-8845-4106-B5B6-94C37EC223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1613" y="2895600"/>
            <a:ext cx="2362200" cy="177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7" name="Picture 8" descr="Image result for daily scrum">
            <a:extLst>
              <a:ext uri="{FF2B5EF4-FFF2-40B4-BE49-F238E27FC236}">
                <a16:creationId xmlns:a16="http://schemas.microsoft.com/office/drawing/2014/main" id="{D8A52F0A-D8D5-4E47-8DC2-B9C6326279D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63675" y="2895600"/>
            <a:ext cx="2619375" cy="174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8" name="Title 1">
            <a:extLst>
              <a:ext uri="{FF2B5EF4-FFF2-40B4-BE49-F238E27FC236}">
                <a16:creationId xmlns:a16="http://schemas.microsoft.com/office/drawing/2014/main" id="{756DAC3A-B7D3-47D1-9E9B-6B0CE99F39B3}"/>
              </a:ext>
            </a:extLst>
          </p:cNvPr>
          <p:cNvPicPr>
            <a:picLocks noGrp="1" noChangeArrowheads="1"/>
          </p:cNvPicPr>
          <p:nvPr>
            <p:ph type="title"/>
          </p:nvPr>
        </p:nvPicPr>
        <p:blipFill>
          <a:blip r:embed="rId6">
            <a:extLst>
              <a:ext uri="{28A0092B-C50C-407E-A947-70E740481C1C}">
                <a14:useLocalDpi xmlns:a14="http://schemas.microsoft.com/office/drawing/2010/main" val="0"/>
              </a:ext>
            </a:extLst>
          </a:blip>
          <a:srcRect/>
          <a:stretch>
            <a:fillRect/>
          </a:stretch>
        </p:blipFill>
        <p:spPr>
          <a:xfrm>
            <a:off x="1079500" y="825500"/>
            <a:ext cx="7289800" cy="2070100"/>
          </a:xfr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a:extLst>
              <a:ext uri="{FF2B5EF4-FFF2-40B4-BE49-F238E27FC236}">
                <a16:creationId xmlns:a16="http://schemas.microsoft.com/office/drawing/2014/main" id="{979543BF-458D-4209-BF13-2F8774D51BE5}"/>
              </a:ext>
            </a:extLst>
          </p:cNvPr>
          <p:cNvSpPr>
            <a:spLocks noChangeArrowheads="1"/>
          </p:cNvSpPr>
          <p:nvPr/>
        </p:nvSpPr>
        <p:spPr bwMode="auto">
          <a:xfrm>
            <a:off x="609600" y="1066800"/>
            <a:ext cx="8077200" cy="5908675"/>
          </a:xfrm>
          <a:prstGeom prst="rect">
            <a:avLst/>
          </a:prstGeom>
          <a:noFill/>
          <a:ln>
            <a:noFill/>
          </a:ln>
        </p:spPr>
        <p:txBody>
          <a:bodyPr>
            <a:spAutoFit/>
          </a:bodyPr>
          <a:lstStyle/>
          <a:p>
            <a:pPr eaLnBrk="1" hangingPunct="1">
              <a:defRPr/>
            </a:pPr>
            <a:r>
              <a:rPr lang="en-US" altLang="en-US" b="1" dirty="0"/>
              <a:t>The Daily Scrum:</a:t>
            </a:r>
          </a:p>
          <a:p>
            <a:pPr eaLnBrk="1" hangingPunct="1">
              <a:defRPr/>
            </a:pPr>
            <a:r>
              <a:rPr lang="en-US" altLang="en-US" dirty="0"/>
              <a:t>On each day of a sprint, the team holds daily meetings (</a:t>
            </a:r>
            <a:r>
              <a:rPr lang="ja-JP" altLang="en-US" dirty="0"/>
              <a:t>“</a:t>
            </a:r>
            <a:r>
              <a:rPr lang="en-US" altLang="ja-JP" dirty="0"/>
              <a:t>the daily scrum</a:t>
            </a:r>
            <a:r>
              <a:rPr lang="ja-JP" altLang="en-US" dirty="0"/>
              <a:t>”</a:t>
            </a:r>
            <a:r>
              <a:rPr lang="en-US" altLang="ja-JP" dirty="0"/>
              <a:t>). Meetings are typically held in the same location and at the same time each day. Ideally the daily scrum meeting is held in the morning as it helps set the context for the coming day's work. These daily standup meetings are strictly time-boxed to fifteen minutes. This keeps the discussion brisk but relevant. The daily scrum is not used as a problem-solving or issue resolution meeting. Issues that are raised are taken offline and usually dealt with by the relevant sub-group immediately after the meeting.</a:t>
            </a:r>
          </a:p>
          <a:p>
            <a:pPr eaLnBrk="1" hangingPunct="1">
              <a:defRPr/>
            </a:pPr>
            <a:endParaRPr lang="en-US" altLang="ja-JP" dirty="0"/>
          </a:p>
          <a:p>
            <a:pPr eaLnBrk="1" hangingPunct="1">
              <a:defRPr/>
            </a:pPr>
            <a:r>
              <a:rPr lang="en-US" altLang="ja-JP" dirty="0"/>
              <a:t> During the daily standup each team member answers the following three questions:</a:t>
            </a:r>
          </a:p>
          <a:p>
            <a:pPr marL="285750" indent="-285750" eaLnBrk="1" hangingPunct="1">
              <a:buFont typeface="Arial" pitchFamily="34" charset="0"/>
              <a:buChar char="•"/>
              <a:defRPr/>
            </a:pPr>
            <a:r>
              <a:rPr lang="en-US" altLang="en-US" dirty="0"/>
              <a:t>What did you do yesterday?</a:t>
            </a:r>
          </a:p>
          <a:p>
            <a:pPr marL="285750" indent="-285750" eaLnBrk="1" hangingPunct="1">
              <a:buFont typeface="Arial" pitchFamily="34" charset="0"/>
              <a:buChar char="•"/>
              <a:defRPr/>
            </a:pPr>
            <a:r>
              <a:rPr lang="en-US" altLang="en-US" dirty="0"/>
              <a:t>What will you do today?</a:t>
            </a:r>
          </a:p>
          <a:p>
            <a:pPr marL="285750" indent="-285750" eaLnBrk="1" hangingPunct="1">
              <a:buFont typeface="Arial" pitchFamily="34" charset="0"/>
              <a:buChar char="•"/>
              <a:defRPr/>
            </a:pPr>
            <a:r>
              <a:rPr lang="en-US" altLang="en-US" dirty="0"/>
              <a:t>Are there any impediments in your way?</a:t>
            </a:r>
          </a:p>
          <a:p>
            <a:pPr eaLnBrk="1" hangingPunct="1">
              <a:defRPr/>
            </a:pPr>
            <a:endParaRPr lang="en-US" altLang="en-US" dirty="0"/>
          </a:p>
          <a:p>
            <a:pPr eaLnBrk="1" hangingPunct="1">
              <a:defRPr/>
            </a:pPr>
            <a:r>
              <a:rPr lang="en-US" altLang="en-US" dirty="0"/>
              <a:t>By focusing on what each person accomplished yesterday and will accomplish today the team gains an excellent understanding of what work has been done and what work remains.</a:t>
            </a:r>
          </a:p>
          <a:p>
            <a:pPr eaLnBrk="1" hangingPunct="1">
              <a:defRPr/>
            </a:pPr>
            <a:endParaRPr lang="en-US" altLang="en-US" dirty="0"/>
          </a:p>
          <a:p>
            <a:pPr eaLnBrk="1" hangingPunct="1">
              <a:defRPr/>
            </a:pPr>
            <a:endParaRPr lang="en-US"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a:extLst>
              <a:ext uri="{FF2B5EF4-FFF2-40B4-BE49-F238E27FC236}">
                <a16:creationId xmlns:a16="http://schemas.microsoft.com/office/drawing/2014/main" id="{F8006373-B942-43DC-B0B1-38CCA1C22F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838200"/>
            <a:ext cx="84582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
            <a:extLst>
              <a:ext uri="{FF2B5EF4-FFF2-40B4-BE49-F238E27FC236}">
                <a16:creationId xmlns:a16="http://schemas.microsoft.com/office/drawing/2014/main" id="{AEF3E438-318C-49F9-8EE3-234D3E517E50}"/>
              </a:ext>
            </a:extLst>
          </p:cNvPr>
          <p:cNvSpPr>
            <a:spLocks noChangeArrowheads="1"/>
          </p:cNvSpPr>
          <p:nvPr/>
        </p:nvSpPr>
        <p:spPr bwMode="auto">
          <a:xfrm>
            <a:off x="838200" y="838200"/>
            <a:ext cx="7772400" cy="3847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ＭＳ Ｐゴシック" panose="020B0600070205080204" pitchFamily="34" charset="-128"/>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ＭＳ Ｐゴシック" panose="020B0600070205080204" pitchFamily="34" charset="-128"/>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ＭＳ Ｐゴシック" panose="020B0600070205080204" pitchFamily="34" charset="-128"/>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9pPr>
          </a:lstStyle>
          <a:p>
            <a:pPr eaLnBrk="1" hangingPunct="1">
              <a:spcBef>
                <a:spcPct val="0"/>
              </a:spcBef>
              <a:buClrTx/>
              <a:buSzTx/>
              <a:buNone/>
            </a:pPr>
            <a:r>
              <a:rPr lang="en-US" altLang="en-US" sz="2800" b="1">
                <a:solidFill>
                  <a:srgbClr val="FF0000"/>
                </a:solidFill>
                <a:latin typeface="Arial"/>
                <a:ea typeface="ＭＳ Ｐゴシック"/>
                <a:cs typeface="Arial"/>
              </a:rPr>
              <a:t>Alternative </a:t>
            </a:r>
            <a:r>
              <a:rPr lang="en-US" altLang="en-US" sz="2800">
                <a:solidFill>
                  <a:srgbClr val="FF0000"/>
                </a:solidFill>
                <a:latin typeface="Arial"/>
                <a:ea typeface="ＭＳ Ｐゴシック"/>
                <a:cs typeface="Arial"/>
              </a:rPr>
              <a:t>Frameworks.</a:t>
            </a:r>
            <a:endParaRPr lang="en-US"/>
          </a:p>
          <a:p>
            <a:pPr eaLnBrk="1" hangingPunct="1">
              <a:spcBef>
                <a:spcPct val="0"/>
              </a:spcBef>
              <a:buClrTx/>
              <a:buSzTx/>
              <a:buFontTx/>
              <a:buNone/>
            </a:pPr>
            <a:endParaRPr lang="en-US" altLang="en-US" sz="2400">
              <a:latin typeface="Arial" panose="020B0604020202020204" pitchFamily="34" charset="0"/>
              <a:cs typeface="Arial" panose="020B0604020202020204" pitchFamily="34" charset="0"/>
            </a:endParaRPr>
          </a:p>
          <a:p>
            <a:pPr eaLnBrk="1" hangingPunct="1">
              <a:spcBef>
                <a:spcPct val="0"/>
              </a:spcBef>
              <a:buClrTx/>
              <a:buSzTx/>
              <a:buNone/>
            </a:pPr>
            <a:r>
              <a:rPr lang="en-US" altLang="en-US" sz="2400" dirty="0">
                <a:latin typeface="Arial"/>
                <a:ea typeface="ＭＳ Ｐゴシック"/>
                <a:cs typeface="Arial"/>
              </a:rPr>
              <a:t>Compared to Scrum, there are also other Agile Frameworks that are popular in industry. </a:t>
            </a:r>
            <a:r>
              <a:rPr lang="en-US" altLang="en-US" sz="2400" u="sng">
                <a:solidFill>
                  <a:srgbClr val="FF0000"/>
                </a:solidFill>
                <a:latin typeface="Arial"/>
                <a:ea typeface="ＭＳ Ｐゴシック"/>
                <a:cs typeface="Arial"/>
              </a:rPr>
              <a:t>Kanban</a:t>
            </a:r>
            <a:r>
              <a:rPr lang="en-US" altLang="en-US" sz="2400" u="sng" dirty="0">
                <a:solidFill>
                  <a:schemeClr val="bg1"/>
                </a:solidFill>
                <a:latin typeface="Arial"/>
                <a:ea typeface="ＭＳ Ｐゴシック"/>
                <a:cs typeface="Arial"/>
              </a:rPr>
              <a:t> </a:t>
            </a:r>
            <a:r>
              <a:rPr lang="en-US" sz="2400">
                <a:solidFill>
                  <a:srgbClr val="000000"/>
                </a:solidFill>
                <a:latin typeface="Arial"/>
                <a:ea typeface="ＭＳ Ｐゴシック"/>
                <a:cs typeface="Arial"/>
              </a:rPr>
              <a:t>is</a:t>
            </a:r>
            <a:r>
              <a:rPr lang="en-US" sz="2400" dirty="0">
                <a:latin typeface="Arial"/>
                <a:ea typeface="ＭＳ Ｐゴシック"/>
                <a:cs typeface="Arial"/>
              </a:rPr>
              <a:t> another Framework.</a:t>
            </a:r>
          </a:p>
          <a:p>
            <a:pPr>
              <a:spcBef>
                <a:spcPct val="0"/>
              </a:spcBef>
              <a:buClrTx/>
              <a:buSzTx/>
              <a:buNone/>
            </a:pPr>
            <a:endParaRPr lang="en-US" sz="2400" dirty="0">
              <a:latin typeface="Arial"/>
              <a:ea typeface="ＭＳ Ｐゴシック"/>
              <a:cs typeface="Arial"/>
            </a:endParaRPr>
          </a:p>
          <a:p>
            <a:pPr marL="342900" indent="-342900">
              <a:spcBef>
                <a:spcPct val="0"/>
              </a:spcBef>
              <a:buClrTx/>
              <a:buSzTx/>
            </a:pPr>
            <a:r>
              <a:rPr lang="en-US" sz="2400">
                <a:latin typeface="Arial"/>
                <a:ea typeface="ＭＳ Ｐゴシック"/>
                <a:cs typeface="Arial"/>
              </a:rPr>
              <a:t>Kanban is NOT Timeboxed, there is one continuous backlog that team members pick from.</a:t>
            </a:r>
          </a:p>
          <a:p>
            <a:pPr marL="342900" indent="-342900">
              <a:spcBef>
                <a:spcPct val="0"/>
              </a:spcBef>
              <a:buClrTx/>
              <a:buSzTx/>
            </a:pPr>
            <a:r>
              <a:rPr lang="en-US" sz="2400">
                <a:latin typeface="Arial"/>
                <a:ea typeface="ＭＳ Ｐゴシック"/>
                <a:cs typeface="Arial"/>
              </a:rPr>
              <a:t>Best for projects with widely-varying priorities</a:t>
            </a:r>
            <a:endParaRPr lang="en-US" sz="2400" dirty="0">
              <a:latin typeface="Arial"/>
              <a:ea typeface="ＭＳ Ｐゴシック"/>
              <a:cs typeface="Arial"/>
            </a:endParaRPr>
          </a:p>
          <a:p>
            <a:pPr marL="342900" indent="-342900">
              <a:spcBef>
                <a:spcPct val="0"/>
              </a:spcBef>
              <a:buClrTx/>
              <a:buSzTx/>
            </a:pPr>
            <a:endParaRPr lang="en-US" sz="2400" dirty="0">
              <a:latin typeface="Arial"/>
              <a:ea typeface="ＭＳ Ｐゴシック"/>
              <a:cs typeface="Arial"/>
            </a:endParaRPr>
          </a:p>
        </p:txBody>
      </p:sp>
    </p:spTree>
    <p:extLst>
      <p:ext uri="{BB962C8B-B14F-4D97-AF65-F5344CB8AC3E}">
        <p14:creationId xmlns:p14="http://schemas.microsoft.com/office/powerpoint/2010/main" val="31876774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412C166D-635A-42CE-8E57-A08921C067BF}"/>
              </a:ext>
            </a:extLst>
          </p:cNvPr>
          <p:cNvSpPr>
            <a:spLocks noGrp="1"/>
          </p:cNvSpPr>
          <p:nvPr>
            <p:ph type="title"/>
          </p:nvPr>
        </p:nvSpPr>
        <p:spPr>
          <a:xfrm>
            <a:off x="457200" y="838200"/>
            <a:ext cx="8229600" cy="590550"/>
          </a:xfrm>
        </p:spPr>
        <p:txBody>
          <a:bodyPr/>
          <a:lstStyle/>
          <a:p>
            <a:pPr eaLnBrk="1" hangingPunct="1"/>
            <a:r>
              <a:rPr lang="en-US" altLang="en-US" sz="2400">
                <a:ea typeface="ＭＳ Ｐゴシック" panose="020B0600070205080204" pitchFamily="34" charset="-128"/>
              </a:rPr>
              <a:t>Following are the types of testing:</a:t>
            </a:r>
            <a:br>
              <a:rPr lang="en-US" altLang="en-US" sz="2000">
                <a:ea typeface="ＭＳ Ｐゴシック" panose="020B0600070205080204" pitchFamily="34" charset="-128"/>
              </a:rPr>
            </a:br>
            <a:endParaRPr lang="en-US" altLang="en-US" sz="2000">
              <a:ea typeface="ＭＳ Ｐゴシック" panose="020B0600070205080204" pitchFamily="34" charset="-128"/>
            </a:endParaRPr>
          </a:p>
        </p:txBody>
      </p:sp>
      <p:sp>
        <p:nvSpPr>
          <p:cNvPr id="31747" name="Rectangle 3">
            <a:extLst>
              <a:ext uri="{FF2B5EF4-FFF2-40B4-BE49-F238E27FC236}">
                <a16:creationId xmlns:a16="http://schemas.microsoft.com/office/drawing/2014/main" id="{98139C0D-E143-44CC-8E8E-0E269EEDE361}"/>
              </a:ext>
            </a:extLst>
          </p:cNvPr>
          <p:cNvSpPr>
            <a:spLocks noGrp="1"/>
          </p:cNvSpPr>
          <p:nvPr>
            <p:ph idx="1"/>
          </p:nvPr>
        </p:nvSpPr>
        <p:spPr>
          <a:xfrm>
            <a:off x="457200" y="1295400"/>
            <a:ext cx="8229600" cy="4953000"/>
          </a:xfrm>
        </p:spPr>
        <p:txBody>
          <a:bodyPr/>
          <a:lstStyle/>
          <a:p>
            <a:pPr eaLnBrk="1" hangingPunct="1">
              <a:lnSpc>
                <a:spcPct val="80000"/>
              </a:lnSpc>
              <a:buFont typeface="Arial" panose="020B0604020202020204" pitchFamily="34" charset="0"/>
              <a:buChar char="•"/>
            </a:pPr>
            <a:r>
              <a:rPr lang="en-US" altLang="en-US" sz="1600">
                <a:ea typeface="ＭＳ Ｐゴシック" panose="020B0600070205080204" pitchFamily="34" charset="-128"/>
              </a:rPr>
              <a:t>Defect testing </a:t>
            </a:r>
          </a:p>
          <a:p>
            <a:pPr eaLnBrk="1" hangingPunct="1">
              <a:lnSpc>
                <a:spcPct val="80000"/>
              </a:lnSpc>
              <a:buFont typeface="Arial" panose="020B0604020202020204" pitchFamily="34" charset="0"/>
              <a:buChar char="•"/>
            </a:pPr>
            <a:r>
              <a:rPr lang="en-US" altLang="en-US" sz="1600">
                <a:ea typeface="ＭＳ Ｐゴシック" panose="020B0600070205080204" pitchFamily="34" charset="-128"/>
              </a:rPr>
              <a:t>Path testing </a:t>
            </a:r>
          </a:p>
          <a:p>
            <a:pPr eaLnBrk="1" hangingPunct="1">
              <a:lnSpc>
                <a:spcPct val="80000"/>
              </a:lnSpc>
              <a:buFont typeface="Arial" panose="020B0604020202020204" pitchFamily="34" charset="0"/>
              <a:buChar char="•"/>
            </a:pPr>
            <a:r>
              <a:rPr lang="en-US" altLang="en-US" sz="1600">
                <a:ea typeface="ＭＳ Ｐゴシック" panose="020B0600070205080204" pitchFamily="34" charset="-128"/>
              </a:rPr>
              <a:t>Unit testing </a:t>
            </a:r>
          </a:p>
          <a:p>
            <a:pPr eaLnBrk="1" hangingPunct="1">
              <a:lnSpc>
                <a:spcPct val="80000"/>
              </a:lnSpc>
              <a:buFont typeface="Arial" panose="020B0604020202020204" pitchFamily="34" charset="0"/>
              <a:buChar char="•"/>
            </a:pPr>
            <a:r>
              <a:rPr lang="en-US" altLang="en-US" sz="1600">
                <a:ea typeface="ＭＳ Ｐゴシック" panose="020B0600070205080204" pitchFamily="34" charset="-128"/>
              </a:rPr>
              <a:t>Integration testing </a:t>
            </a:r>
          </a:p>
          <a:p>
            <a:pPr eaLnBrk="1" hangingPunct="1">
              <a:lnSpc>
                <a:spcPct val="80000"/>
              </a:lnSpc>
              <a:buFont typeface="Arial" panose="020B0604020202020204" pitchFamily="34" charset="0"/>
              <a:buChar char="•"/>
            </a:pPr>
            <a:r>
              <a:rPr lang="en-US" altLang="en-US" sz="1600">
                <a:ea typeface="ＭＳ Ｐゴシック" panose="020B0600070205080204" pitchFamily="34" charset="-128"/>
              </a:rPr>
              <a:t>Black box testing </a:t>
            </a:r>
          </a:p>
          <a:p>
            <a:pPr eaLnBrk="1" hangingPunct="1">
              <a:lnSpc>
                <a:spcPct val="80000"/>
              </a:lnSpc>
              <a:buFont typeface="Arial" panose="020B0604020202020204" pitchFamily="34" charset="0"/>
              <a:buChar char="•"/>
            </a:pPr>
            <a:r>
              <a:rPr lang="en-US" altLang="en-US" sz="1600">
                <a:ea typeface="ＭＳ Ｐゴシック" panose="020B0600070205080204" pitchFamily="34" charset="-128"/>
              </a:rPr>
              <a:t>White box testing </a:t>
            </a:r>
          </a:p>
          <a:p>
            <a:pPr eaLnBrk="1" hangingPunct="1">
              <a:lnSpc>
                <a:spcPct val="80000"/>
              </a:lnSpc>
              <a:buFont typeface="Arial" panose="020B0604020202020204" pitchFamily="34" charset="0"/>
              <a:buChar char="•"/>
            </a:pPr>
            <a:r>
              <a:rPr lang="en-US" altLang="en-US" sz="1600">
                <a:ea typeface="ＭＳ Ｐゴシック" panose="020B0600070205080204" pitchFamily="34" charset="-128"/>
              </a:rPr>
              <a:t>Regression testing </a:t>
            </a:r>
          </a:p>
          <a:p>
            <a:r>
              <a:rPr lang="en-US" altLang="en-US" sz="1600">
                <a:ea typeface="ＭＳ Ｐゴシック" panose="020B0600070205080204" pitchFamily="34" charset="-128"/>
              </a:rPr>
              <a:t>End To End Testing</a:t>
            </a:r>
          </a:p>
          <a:p>
            <a:pPr eaLnBrk="1" hangingPunct="1">
              <a:lnSpc>
                <a:spcPct val="80000"/>
              </a:lnSpc>
              <a:buFont typeface="Arial" panose="020B0604020202020204" pitchFamily="34" charset="0"/>
              <a:buChar char="•"/>
            </a:pPr>
            <a:r>
              <a:rPr lang="en-US" altLang="en-US" sz="1600">
                <a:ea typeface="ＭＳ Ｐゴシック" panose="020B0600070205080204" pitchFamily="34" charset="-128"/>
              </a:rPr>
              <a:t>Automation testing </a:t>
            </a:r>
          </a:p>
          <a:p>
            <a:pPr eaLnBrk="1" hangingPunct="1">
              <a:lnSpc>
                <a:spcPct val="80000"/>
              </a:lnSpc>
              <a:buFont typeface="Arial" panose="020B0604020202020204" pitchFamily="34" charset="0"/>
              <a:buChar char="•"/>
            </a:pPr>
            <a:r>
              <a:rPr lang="en-US" altLang="en-US" sz="1600">
                <a:ea typeface="ＭＳ Ｐゴシック" panose="020B0600070205080204" pitchFamily="34" charset="-128"/>
              </a:rPr>
              <a:t>User acceptance testing </a:t>
            </a:r>
          </a:p>
          <a:p>
            <a:pPr eaLnBrk="1" hangingPunct="1">
              <a:lnSpc>
                <a:spcPct val="80000"/>
              </a:lnSpc>
              <a:buFont typeface="Arial" panose="020B0604020202020204" pitchFamily="34" charset="0"/>
              <a:buChar char="•"/>
            </a:pPr>
            <a:r>
              <a:rPr lang="en-US" altLang="en-US" sz="1600">
                <a:ea typeface="ＭＳ Ｐゴシック" panose="020B0600070205080204" pitchFamily="34" charset="-128"/>
              </a:rPr>
              <a:t>Performance testing </a:t>
            </a:r>
          </a:p>
          <a:p>
            <a:pPr eaLnBrk="1" hangingPunct="1">
              <a:lnSpc>
                <a:spcPct val="80000"/>
              </a:lnSpc>
              <a:buFont typeface="Arial" panose="020B0604020202020204" pitchFamily="34" charset="0"/>
              <a:buChar char="•"/>
            </a:pPr>
            <a:r>
              <a:rPr lang="en-US" altLang="en-US" sz="1600">
                <a:ea typeface="ＭＳ Ｐゴシック" panose="020B0600070205080204" pitchFamily="34" charset="-128"/>
              </a:rPr>
              <a:t>Load testing</a:t>
            </a:r>
          </a:p>
          <a:p>
            <a:pPr eaLnBrk="1" hangingPunct="1">
              <a:lnSpc>
                <a:spcPct val="80000"/>
              </a:lnSpc>
              <a:buFont typeface="Arial" panose="020B0604020202020204" pitchFamily="34" charset="0"/>
              <a:buChar char="•"/>
            </a:pPr>
            <a:r>
              <a:rPr lang="en-US" altLang="en-US" sz="1600">
                <a:ea typeface="ＭＳ Ｐゴシック" panose="020B0600070205080204" pitchFamily="34" charset="-128"/>
              </a:rPr>
              <a:t>Alpha testing</a:t>
            </a:r>
          </a:p>
          <a:p>
            <a:pPr eaLnBrk="1" hangingPunct="1">
              <a:lnSpc>
                <a:spcPct val="80000"/>
              </a:lnSpc>
              <a:buFont typeface="Arial" panose="020B0604020202020204" pitchFamily="34" charset="0"/>
              <a:buChar char="•"/>
            </a:pPr>
            <a:r>
              <a:rPr lang="en-US" altLang="en-US" sz="1600">
                <a:ea typeface="ＭＳ Ｐゴシック" panose="020B0600070205080204" pitchFamily="34" charset="-128"/>
              </a:rPr>
              <a:t>Beta testing</a:t>
            </a:r>
          </a:p>
          <a:p>
            <a:pPr eaLnBrk="1" hangingPunct="1">
              <a:lnSpc>
                <a:spcPct val="80000"/>
              </a:lnSpc>
              <a:buFont typeface="Arial" panose="020B0604020202020204" pitchFamily="34" charset="0"/>
              <a:buChar char="•"/>
            </a:pPr>
            <a:r>
              <a:rPr lang="en-US" altLang="en-US" sz="1600">
                <a:ea typeface="ＭＳ Ｐゴシック" panose="020B0600070205080204" pitchFamily="34" charset="-128"/>
              </a:rPr>
              <a:t>Stress testing</a:t>
            </a:r>
          </a:p>
          <a:p>
            <a:pPr eaLnBrk="1" hangingPunct="1">
              <a:lnSpc>
                <a:spcPct val="80000"/>
              </a:lnSpc>
              <a:buFont typeface="Arial" panose="020B0604020202020204" pitchFamily="34" charset="0"/>
              <a:buChar char="•"/>
            </a:pPr>
            <a:r>
              <a:rPr lang="en-US" altLang="en-US" sz="1600">
                <a:ea typeface="ＭＳ Ｐゴシック" panose="020B0600070205080204" pitchFamily="34" charset="-128"/>
              </a:rPr>
              <a:t>Functional testing</a:t>
            </a:r>
          </a:p>
          <a:p>
            <a:pPr eaLnBrk="1" hangingPunct="1">
              <a:lnSpc>
                <a:spcPct val="80000"/>
              </a:lnSpc>
              <a:buFont typeface="Arial" panose="020B0604020202020204" pitchFamily="34" charset="0"/>
              <a:buChar char="•"/>
            </a:pPr>
            <a:r>
              <a:rPr lang="en-US" altLang="en-US" sz="1600">
                <a:ea typeface="ＭＳ Ｐゴシック" panose="020B0600070205080204" pitchFamily="34" charset="-128"/>
              </a:rPr>
              <a:t>Security Testing</a:t>
            </a:r>
          </a:p>
          <a:p>
            <a:pPr eaLnBrk="1" hangingPunct="1">
              <a:lnSpc>
                <a:spcPct val="80000"/>
              </a:lnSpc>
              <a:buFont typeface="Arial" panose="020B0604020202020204" pitchFamily="34" charset="0"/>
              <a:buChar char="•"/>
            </a:pPr>
            <a:r>
              <a:rPr lang="en-US" altLang="en-US" sz="1600">
                <a:ea typeface="ＭＳ Ｐゴシック" panose="020B0600070205080204" pitchFamily="34" charset="-128"/>
              </a:rPr>
              <a:t>Smoke testing (Ad-hoc testing)</a:t>
            </a:r>
          </a:p>
          <a:p>
            <a:pPr eaLnBrk="1" hangingPunct="1">
              <a:lnSpc>
                <a:spcPct val="80000"/>
              </a:lnSpc>
              <a:buFont typeface="Arial" panose="020B0604020202020204" pitchFamily="34" charset="0"/>
              <a:buChar char="•"/>
            </a:pPr>
            <a:r>
              <a:rPr lang="en-US" altLang="en-US" sz="1600">
                <a:ea typeface="ＭＳ Ｐゴシック" panose="020B0600070205080204" pitchFamily="34" charset="-128"/>
              </a:rPr>
              <a:t>Shakeout testing</a:t>
            </a:r>
            <a:endParaRPr lang="en-US" altLang="en-US" sz="1600" i="1">
              <a:ea typeface="ＭＳ Ｐゴシック" panose="020B0600070205080204" pitchFamily="34" charset="-128"/>
            </a:endParaRPr>
          </a:p>
          <a:p>
            <a:pPr eaLnBrk="1" hangingPunct="1">
              <a:lnSpc>
                <a:spcPct val="80000"/>
              </a:lnSpc>
            </a:pPr>
            <a:endParaRPr lang="en-US" altLang="en-US" sz="1400" i="1">
              <a:ea typeface="ＭＳ Ｐゴシック" panose="020B0600070205080204" pitchFamily="34" charset="-128"/>
            </a:endParaRPr>
          </a:p>
          <a:p>
            <a:pPr eaLnBrk="1" hangingPunct="1">
              <a:lnSpc>
                <a:spcPct val="80000"/>
              </a:lnSpc>
            </a:pPr>
            <a:endParaRPr lang="en-US" altLang="en-US" sz="1400" i="1">
              <a:ea typeface="ＭＳ Ｐゴシック" panose="020B0600070205080204" pitchFamily="34" charset="-128"/>
            </a:endParaRPr>
          </a:p>
          <a:p>
            <a:pPr eaLnBrk="1" hangingPunct="1">
              <a:lnSpc>
                <a:spcPct val="80000"/>
              </a:lnSpc>
            </a:pPr>
            <a:endParaRPr lang="en-US" altLang="en-US" sz="1400" i="1">
              <a:ea typeface="ＭＳ Ｐゴシック" panose="020B0600070205080204" pitchFamily="34" charset="-128"/>
            </a:endParaRPr>
          </a:p>
          <a:p>
            <a:pPr eaLnBrk="1" hangingPunct="1">
              <a:lnSpc>
                <a:spcPct val="80000"/>
              </a:lnSpc>
            </a:pPr>
            <a:endParaRPr lang="en-US" altLang="en-US" sz="1400">
              <a:ea typeface="ＭＳ Ｐゴシック" panose="020B0600070205080204" pitchFamily="34" charset="-128"/>
            </a:endParaRPr>
          </a:p>
          <a:p>
            <a:pPr eaLnBrk="1" hangingPunct="1">
              <a:lnSpc>
                <a:spcPct val="80000"/>
              </a:lnSpc>
              <a:buFont typeface="Wingdings 2" panose="05020102010507070707" pitchFamily="18" charset="2"/>
              <a:buNone/>
            </a:pPr>
            <a:r>
              <a:rPr lang="en-US" altLang="en-US" sz="1400">
                <a:ea typeface="ＭＳ Ｐゴシック" panose="020B0600070205080204" pitchFamily="34" charset="-128"/>
              </a:rPr>
              <a:t> </a:t>
            </a:r>
          </a:p>
          <a:p>
            <a:pPr eaLnBrk="1" hangingPunct="1">
              <a:lnSpc>
                <a:spcPct val="80000"/>
              </a:lnSpc>
            </a:pPr>
            <a:endParaRPr lang="en-US" altLang="en-US" sz="2000">
              <a:ea typeface="ＭＳ Ｐゴシック" panose="020B0600070205080204" pitchFamily="34" charset="-12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7F4E7A30-BA5A-4FF8-8987-85EA371E5DA0}"/>
              </a:ext>
            </a:extLst>
          </p:cNvPr>
          <p:cNvSpPr>
            <a:spLocks noGrp="1"/>
          </p:cNvSpPr>
          <p:nvPr>
            <p:ph type="title"/>
          </p:nvPr>
        </p:nvSpPr>
        <p:spPr>
          <a:xfrm>
            <a:off x="609600" y="914400"/>
            <a:ext cx="8077200" cy="609600"/>
          </a:xfrm>
        </p:spPr>
        <p:txBody>
          <a:bodyPr/>
          <a:lstStyle/>
          <a:p>
            <a:br>
              <a:rPr lang="en-US" altLang="en-US">
                <a:ea typeface="ＭＳ Ｐゴシック" panose="020B0600070205080204" pitchFamily="34" charset="-128"/>
              </a:rPr>
            </a:br>
            <a:r>
              <a:rPr lang="en-US" altLang="en-US" b="1">
                <a:ea typeface="ＭＳ Ｐゴシック" panose="020B0600070205080204" pitchFamily="34" charset="-128"/>
              </a:rPr>
              <a:t> </a:t>
            </a:r>
            <a:r>
              <a:rPr lang="en-US" altLang="en-US" sz="2000" b="1">
                <a:latin typeface="Times New Roman" panose="02020603050405020304" pitchFamily="18" charset="0"/>
                <a:ea typeface="ＭＳ Ｐゴシック" panose="020B0600070205080204" pitchFamily="34" charset="-128"/>
                <a:cs typeface="Times New Roman" panose="02020603050405020304" pitchFamily="18" charset="0"/>
              </a:rPr>
              <a:t>Waterfall model:</a:t>
            </a:r>
            <a:endParaRPr lang="en-US" altLang="en-US" sz="2000">
              <a:latin typeface="Times New Roman" panose="02020603050405020304" pitchFamily="18" charset="0"/>
              <a:ea typeface="ＭＳ Ｐゴシック" panose="020B0600070205080204" pitchFamily="34" charset="-128"/>
              <a:cs typeface="Times New Roman" panose="02020603050405020304" pitchFamily="18" charset="0"/>
            </a:endParaRPr>
          </a:p>
        </p:txBody>
      </p:sp>
      <p:sp>
        <p:nvSpPr>
          <p:cNvPr id="8195" name="Content Placeholder 2">
            <a:extLst>
              <a:ext uri="{FF2B5EF4-FFF2-40B4-BE49-F238E27FC236}">
                <a16:creationId xmlns:a16="http://schemas.microsoft.com/office/drawing/2014/main" id="{FB3AE5C4-084A-4563-8817-F3153F328356}"/>
              </a:ext>
            </a:extLst>
          </p:cNvPr>
          <p:cNvSpPr>
            <a:spLocks noGrp="1"/>
          </p:cNvSpPr>
          <p:nvPr>
            <p:ph idx="1"/>
          </p:nvPr>
        </p:nvSpPr>
        <p:spPr>
          <a:xfrm>
            <a:off x="457200" y="1600200"/>
            <a:ext cx="8229600" cy="4724400"/>
          </a:xfrm>
        </p:spPr>
        <p:txBody>
          <a:bodyPr/>
          <a:lstStyle/>
          <a:p>
            <a:r>
              <a:rPr lang="en-US" altLang="en-US" sz="2000" dirty="0">
                <a:ea typeface="ＭＳ Ｐゴシック" panose="020B0600070205080204" pitchFamily="34" charset="-128"/>
              </a:rPr>
              <a:t>The Waterfall model is a sequential design process, often used in software development processes, in which progress is seen as flowing steadily downwards (like a waterfall) through the phases of Conception, Initiation, Analysis, Design, Construction, Testing, Production/Implementation, and Maintenance. </a:t>
            </a:r>
          </a:p>
          <a:p>
            <a:r>
              <a:rPr lang="en-US" altLang="en-US" sz="2000" dirty="0">
                <a:ea typeface="ＭＳ Ｐゴシック" panose="020B0600070205080204" pitchFamily="34" charset="-128"/>
              </a:rPr>
              <a:t>It is the same with waterfall development. Once a phase of development is completed, the development proceeds to the next phase and there is no turning back.</a:t>
            </a:r>
          </a:p>
          <a:p>
            <a:endParaRPr lang="en-US" altLang="en-US" sz="2000" dirty="0">
              <a:ea typeface="ＭＳ Ｐゴシック" panose="020B0600070205080204" pitchFamily="34" charset="-128"/>
            </a:endParaRPr>
          </a:p>
          <a:p>
            <a:r>
              <a:rPr lang="en-US" sz="1800" b="0" i="0" dirty="0">
                <a:solidFill>
                  <a:srgbClr val="FF0000"/>
                </a:solidFill>
                <a:effectLst/>
                <a:latin typeface="Roboto"/>
              </a:rPr>
              <a:t>What is Agile Development?</a:t>
            </a:r>
          </a:p>
          <a:p>
            <a:r>
              <a:rPr lang="en-US" altLang="en-US" sz="2000" dirty="0">
                <a:solidFill>
                  <a:srgbClr val="000000"/>
                </a:solidFill>
                <a:latin typeface="Arial" panose="020B0604020202020204" pitchFamily="34" charset="0"/>
                <a:cs typeface="Arial" panose="020B0604020202020204" pitchFamily="34" charset="0"/>
                <a:hlinkClick r:id="rId2"/>
              </a:rPr>
              <a:t>https://www.youtube.com/watch?v=-zDct5d2smY</a:t>
            </a:r>
            <a:endParaRPr lang="en-US" altLang="en-US" sz="2000" dirty="0">
              <a:solidFill>
                <a:srgbClr val="000000"/>
              </a:solidFill>
              <a:latin typeface="Arial" panose="020B0604020202020204" pitchFamily="34" charset="0"/>
              <a:cs typeface="Arial" panose="020B0604020202020204" pitchFamily="34" charset="0"/>
            </a:endParaRPr>
          </a:p>
          <a:p>
            <a:r>
              <a:rPr lang="en-US" altLang="en-US" sz="2000" dirty="0">
                <a:ea typeface="ＭＳ Ｐゴシック" panose="020B0600070205080204" pitchFamily="34" charset="-128"/>
                <a:hlinkClick r:id="rId3"/>
              </a:rPr>
              <a:t>https://www.youtube.com/watch?v=9TycLR0TqFA</a:t>
            </a:r>
            <a:endParaRPr lang="en-US" altLang="en-US" sz="2000" dirty="0">
              <a:ea typeface="ＭＳ Ｐゴシック" panose="020B0600070205080204" pitchFamily="34" charset="-128"/>
            </a:endParaRPr>
          </a:p>
          <a:p>
            <a:endParaRPr lang="en-US" altLang="en-US" sz="2000" dirty="0">
              <a:solidFill>
                <a:srgbClr val="000000"/>
              </a:solidFill>
              <a:latin typeface="Arial" panose="020B0604020202020204" pitchFamily="34" charset="0"/>
              <a:cs typeface="Arial" panose="020B0604020202020204" pitchFamily="34" charset="0"/>
            </a:endParaRPr>
          </a:p>
          <a:p>
            <a:endParaRPr lang="en-US" altLang="en-US" sz="2000" dirty="0">
              <a:ea typeface="ＭＳ Ｐゴシック" panose="020B0600070205080204" pitchFamily="34" charset="-128"/>
            </a:endParaRPr>
          </a:p>
          <a:p>
            <a:endParaRPr lang="en-US" altLang="en-US" sz="2000" dirty="0">
              <a:ea typeface="ＭＳ Ｐゴシック" panose="020B0600070205080204" pitchFamily="34" charset="-128"/>
            </a:endParaRPr>
          </a:p>
          <a:p>
            <a:endParaRPr lang="en-US" altLang="en-US" sz="2000" dirty="0">
              <a:ea typeface="ＭＳ Ｐゴシック" panose="020B0600070205080204" pitchFamily="34" charset="-128"/>
            </a:endParaRPr>
          </a:p>
          <a:p>
            <a:endParaRPr lang="en-US" altLang="en-US" dirty="0">
              <a:ea typeface="ＭＳ Ｐゴシック" panose="020B0600070205080204" pitchFamily="34" charset="-128"/>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9975DD3D-F484-4285-8E6D-095A2BC8D1AD}"/>
              </a:ext>
            </a:extLst>
          </p:cNvPr>
          <p:cNvSpPr>
            <a:spLocks noGrp="1"/>
          </p:cNvSpPr>
          <p:nvPr>
            <p:ph type="title"/>
          </p:nvPr>
        </p:nvSpPr>
        <p:spPr>
          <a:xfrm>
            <a:off x="533400" y="533400"/>
            <a:ext cx="7918450" cy="381000"/>
          </a:xfrm>
        </p:spPr>
        <p:txBody>
          <a:bodyPr/>
          <a:lstStyle/>
          <a:p>
            <a:r>
              <a:rPr lang="en-US" altLang="en-US" sz="1600" b="1">
                <a:ea typeface="ＭＳ Ｐゴシック" panose="020B0600070205080204" pitchFamily="34" charset="-128"/>
              </a:rPr>
              <a:t>Q&amp;A:</a:t>
            </a:r>
          </a:p>
        </p:txBody>
      </p:sp>
      <p:sp>
        <p:nvSpPr>
          <p:cNvPr id="32771" name="Content Placeholder 2">
            <a:extLst>
              <a:ext uri="{FF2B5EF4-FFF2-40B4-BE49-F238E27FC236}">
                <a16:creationId xmlns:a16="http://schemas.microsoft.com/office/drawing/2014/main" id="{B790155C-E1FA-471C-BF3F-2F417D0A1D40}"/>
              </a:ext>
            </a:extLst>
          </p:cNvPr>
          <p:cNvSpPr>
            <a:spLocks noGrp="1"/>
          </p:cNvSpPr>
          <p:nvPr>
            <p:ph idx="1"/>
          </p:nvPr>
        </p:nvSpPr>
        <p:spPr>
          <a:xfrm>
            <a:off x="533400" y="914400"/>
            <a:ext cx="8153400" cy="5638800"/>
          </a:xfrm>
        </p:spPr>
        <p:txBody>
          <a:bodyPr/>
          <a:lstStyle/>
          <a:p>
            <a:endParaRPr lang="en-US" altLang="en-US" sz="1400">
              <a:ea typeface="ＭＳ Ｐゴシック" panose="020B0600070205080204" pitchFamily="34" charset="-128"/>
            </a:endParaRPr>
          </a:p>
          <a:p>
            <a:r>
              <a:rPr lang="en-US" altLang="en-US" sz="1400">
                <a:ea typeface="ＭＳ Ｐゴシック" panose="020B0600070205080204" pitchFamily="34" charset="-128"/>
              </a:rPr>
              <a:t>1</a:t>
            </a:r>
            <a:r>
              <a:rPr lang="en-US" altLang="en-US" sz="1800">
                <a:ea typeface="ＭＳ Ｐゴシック" panose="020B0600070205080204" pitchFamily="34" charset="-128"/>
              </a:rPr>
              <a:t>. Explain the Agile workflow? A method of development based on breaking large project into small pieces and evaluating progress and tasks frequently </a:t>
            </a:r>
          </a:p>
          <a:p>
            <a:r>
              <a:rPr lang="en-US" altLang="en-US" sz="1800">
                <a:ea typeface="ＭＳ Ｐゴシック" panose="020B0600070205080204" pitchFamily="34" charset="-128"/>
              </a:rPr>
              <a:t>2. What greatest contribution you make for the company? I offer a fresh mindset to projects that has allowed the team to take new approaches to often repeated tasks that have saved many hours of time and developments resources. </a:t>
            </a:r>
          </a:p>
          <a:p>
            <a:r>
              <a:rPr lang="en-US" altLang="en-US" sz="1800">
                <a:ea typeface="ＭＳ Ｐゴシック" panose="020B0600070205080204" pitchFamily="34" charset="-128"/>
              </a:rPr>
              <a:t>3.Who is presenting the newly created functionality in the meeting? The developer who contributed most to the project.</a:t>
            </a:r>
          </a:p>
          <a:p>
            <a:r>
              <a:rPr lang="en-US" altLang="en-US" sz="1800">
                <a:ea typeface="ＭＳ Ｐゴシック" panose="020B0600070205080204" pitchFamily="34" charset="-128"/>
              </a:rPr>
              <a:t>4. How will you explain the new technology you just learned in the technology meeting? I will present general  overview of the technology, then how we used it, its advantages/ disadvantages over other potential solutions and key takeaways had during development. </a:t>
            </a:r>
          </a:p>
          <a:p>
            <a:r>
              <a:rPr lang="en-US" altLang="en-US" sz="1800">
                <a:ea typeface="ＭＳ Ｐゴシック" panose="020B0600070205080204" pitchFamily="34" charset="-128"/>
              </a:rPr>
              <a:t>5. Do you write your own project demo? do you put it on your GitHub. Yes,  A Demo is done along with the tasks. I host it on GitHub to give new users some example of the implanted product that they canintrout with. </a:t>
            </a:r>
          </a:p>
          <a:p>
            <a:endParaRPr lang="en-US" altLang="en-US">
              <a:ea typeface="ＭＳ Ｐゴシック" panose="020B0600070205080204" pitchFamily="34" charset="-128"/>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
            <a:extLst>
              <a:ext uri="{FF2B5EF4-FFF2-40B4-BE49-F238E27FC236}">
                <a16:creationId xmlns:a16="http://schemas.microsoft.com/office/drawing/2014/main" id="{4167D1FE-5BAB-4452-ABD9-C445C27CB869}"/>
              </a:ext>
            </a:extLst>
          </p:cNvPr>
          <p:cNvSpPr>
            <a:spLocks noChangeArrowheads="1"/>
          </p:cNvSpPr>
          <p:nvPr/>
        </p:nvSpPr>
        <p:spPr bwMode="auto">
          <a:xfrm>
            <a:off x="1447800" y="1582738"/>
            <a:ext cx="6324600" cy="415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ＭＳ Ｐゴシック" panose="020B0600070205080204" pitchFamily="34" charset="-128"/>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ＭＳ Ｐゴシック" panose="020B0600070205080204" pitchFamily="34" charset="-128"/>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ＭＳ Ｐゴシック" panose="020B0600070205080204" pitchFamily="34" charset="-128"/>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9pPr>
          </a:lstStyle>
          <a:p>
            <a:pPr eaLnBrk="1" hangingPunct="1">
              <a:spcBef>
                <a:spcPct val="0"/>
              </a:spcBef>
              <a:buClrTx/>
              <a:buSzTx/>
              <a:buFontTx/>
              <a:buNone/>
            </a:pPr>
            <a:r>
              <a:rPr lang="en-US" altLang="en-US" sz="2400" b="1">
                <a:solidFill>
                  <a:srgbClr val="FF0000"/>
                </a:solidFill>
                <a:latin typeface="Arial" panose="020B0604020202020204" pitchFamily="34" charset="0"/>
                <a:cs typeface="Arial" panose="020B0604020202020204" pitchFamily="34" charset="0"/>
              </a:rPr>
              <a:t>Integration testing </a:t>
            </a:r>
            <a:r>
              <a:rPr lang="en-US" altLang="en-US" sz="2400">
                <a:latin typeface="Arial" panose="020B0604020202020204" pitchFamily="34" charset="0"/>
                <a:cs typeface="Arial" panose="020B0604020202020204" pitchFamily="34" charset="0"/>
              </a:rPr>
              <a:t>-----is the phase in software testing in which individual software modules are combined and tested as a group. It occurs after unit testing and before validation testing. Integration testing takes as its input modules that have been unit tested, groups them in larger aggregates, applies tests defined in an integration test plan to those aggregates, and delivers as its output the integrated system ready for system testing.</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AutoShape 2" descr="Image result for integration testing">
            <a:extLst>
              <a:ext uri="{FF2B5EF4-FFF2-40B4-BE49-F238E27FC236}">
                <a16:creationId xmlns:a16="http://schemas.microsoft.com/office/drawing/2014/main" id="{4CBE133B-3D4F-4BF2-9D6A-5748B59E5A8C}"/>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ＭＳ Ｐゴシック" panose="020B0600070205080204" pitchFamily="34" charset="-128"/>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ＭＳ Ｐゴシック" panose="020B0600070205080204" pitchFamily="34" charset="-128"/>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ＭＳ Ｐゴシック" panose="020B0600070205080204" pitchFamily="34" charset="-128"/>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9pPr>
          </a:lstStyle>
          <a:p>
            <a:pPr eaLnBrk="1" hangingPunct="1">
              <a:spcBef>
                <a:spcPct val="0"/>
              </a:spcBef>
              <a:buClrTx/>
              <a:buSzTx/>
              <a:buFontTx/>
              <a:buNone/>
            </a:pPr>
            <a:endParaRPr lang="en-US" altLang="en-US" sz="1800">
              <a:latin typeface="Arial" panose="020B0604020202020204" pitchFamily="34" charset="0"/>
              <a:cs typeface="Arial" panose="020B0604020202020204" pitchFamily="34" charset="0"/>
            </a:endParaRPr>
          </a:p>
        </p:txBody>
      </p:sp>
      <p:sp>
        <p:nvSpPr>
          <p:cNvPr id="35843" name="AutoShape 4" descr="Image result for integration testing">
            <a:extLst>
              <a:ext uri="{FF2B5EF4-FFF2-40B4-BE49-F238E27FC236}">
                <a16:creationId xmlns:a16="http://schemas.microsoft.com/office/drawing/2014/main" id="{0A6DF655-85FC-4EA0-827E-A1C9E550CC16}"/>
              </a:ext>
            </a:extLst>
          </p:cNvPr>
          <p:cNvSpPr>
            <a:spLocks noChangeAspect="1" noChangeArrowheads="1"/>
          </p:cNvSpPr>
          <p:nvPr/>
        </p:nvSpPr>
        <p:spPr bwMode="auto">
          <a:xfrm>
            <a:off x="307975"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ＭＳ Ｐゴシック" panose="020B0600070205080204" pitchFamily="34" charset="-128"/>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ＭＳ Ｐゴシック" panose="020B0600070205080204" pitchFamily="34" charset="-128"/>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ＭＳ Ｐゴシック" panose="020B0600070205080204" pitchFamily="34" charset="-128"/>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9pPr>
          </a:lstStyle>
          <a:p>
            <a:pPr eaLnBrk="1" hangingPunct="1">
              <a:spcBef>
                <a:spcPct val="0"/>
              </a:spcBef>
              <a:buClrTx/>
              <a:buSzTx/>
              <a:buFontTx/>
              <a:buNone/>
            </a:pPr>
            <a:endParaRPr lang="en-US" altLang="en-US" sz="1800">
              <a:latin typeface="Arial" panose="020B0604020202020204" pitchFamily="34" charset="0"/>
              <a:cs typeface="Arial" panose="020B0604020202020204" pitchFamily="34" charset="0"/>
            </a:endParaRPr>
          </a:p>
        </p:txBody>
      </p:sp>
      <p:sp>
        <p:nvSpPr>
          <p:cNvPr id="35844" name="AutoShape 6" descr="Image result for integration testing">
            <a:extLst>
              <a:ext uri="{FF2B5EF4-FFF2-40B4-BE49-F238E27FC236}">
                <a16:creationId xmlns:a16="http://schemas.microsoft.com/office/drawing/2014/main" id="{164BF071-8420-402A-AC5C-BF7491ED1D46}"/>
              </a:ext>
            </a:extLst>
          </p:cNvPr>
          <p:cNvSpPr>
            <a:spLocks noChangeAspect="1" noChangeArrowheads="1"/>
          </p:cNvSpPr>
          <p:nvPr/>
        </p:nvSpPr>
        <p:spPr bwMode="auto">
          <a:xfrm>
            <a:off x="460375" y="1603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ＭＳ Ｐゴシック" panose="020B0600070205080204" pitchFamily="34" charset="-128"/>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ＭＳ Ｐゴシック" panose="020B0600070205080204" pitchFamily="34" charset="-128"/>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ＭＳ Ｐゴシック" panose="020B0600070205080204" pitchFamily="34" charset="-128"/>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9pPr>
          </a:lstStyle>
          <a:p>
            <a:pPr eaLnBrk="1" hangingPunct="1">
              <a:spcBef>
                <a:spcPct val="0"/>
              </a:spcBef>
              <a:buClrTx/>
              <a:buSzTx/>
              <a:buFontTx/>
              <a:buNone/>
            </a:pPr>
            <a:endParaRPr lang="en-US" altLang="en-US" sz="1800">
              <a:latin typeface="Arial" panose="020B0604020202020204" pitchFamily="34" charset="0"/>
              <a:cs typeface="Arial" panose="020B0604020202020204" pitchFamily="34" charset="0"/>
            </a:endParaRPr>
          </a:p>
        </p:txBody>
      </p:sp>
      <p:pic>
        <p:nvPicPr>
          <p:cNvPr id="35845" name="Picture 7">
            <a:extLst>
              <a:ext uri="{FF2B5EF4-FFF2-40B4-BE49-F238E27FC236}">
                <a16:creationId xmlns:a16="http://schemas.microsoft.com/office/drawing/2014/main" id="{4F8E7AE0-240A-4C46-8665-84AD862739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588" y="2808288"/>
            <a:ext cx="2562225" cy="1781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5846" name="Picture 9" descr="Image result for integration testing">
            <a:extLst>
              <a:ext uri="{FF2B5EF4-FFF2-40B4-BE49-F238E27FC236}">
                <a16:creationId xmlns:a16="http://schemas.microsoft.com/office/drawing/2014/main" id="{23FF38AF-212E-464D-87BE-DDCBB0C8CD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9300" y="4724400"/>
            <a:ext cx="2495550" cy="15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7" name="Picture 7">
            <a:extLst>
              <a:ext uri="{FF2B5EF4-FFF2-40B4-BE49-F238E27FC236}">
                <a16:creationId xmlns:a16="http://schemas.microsoft.com/office/drawing/2014/main" id="{A7DBB3E5-9648-474E-9BBD-2FBF646F27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6588" y="1044575"/>
            <a:ext cx="2752725" cy="1657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5848" name="Picture 8">
            <a:extLst>
              <a:ext uri="{FF2B5EF4-FFF2-40B4-BE49-F238E27FC236}">
                <a16:creationId xmlns:a16="http://schemas.microsoft.com/office/drawing/2014/main" id="{DB49BC56-8928-46E4-82A8-1820302CA0F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05450" y="1033463"/>
            <a:ext cx="2857500"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5849" name="Picture 9">
            <a:extLst>
              <a:ext uri="{FF2B5EF4-FFF2-40B4-BE49-F238E27FC236}">
                <a16:creationId xmlns:a16="http://schemas.microsoft.com/office/drawing/2014/main" id="{F5E702F3-3E70-4B48-BB94-94FF45AC737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4876800"/>
            <a:ext cx="2286000" cy="15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5850" name="Picture 10">
            <a:extLst>
              <a:ext uri="{FF2B5EF4-FFF2-40B4-BE49-F238E27FC236}">
                <a16:creationId xmlns:a16="http://schemas.microsoft.com/office/drawing/2014/main" id="{AE73AFC2-585E-4CFB-96BD-0E5BA5230F5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62338" y="2400300"/>
            <a:ext cx="2219325" cy="205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5851" name="Picture 11">
            <a:extLst>
              <a:ext uri="{FF2B5EF4-FFF2-40B4-BE49-F238E27FC236}">
                <a16:creationId xmlns:a16="http://schemas.microsoft.com/office/drawing/2014/main" id="{FA5C3E63-CB4A-4890-83A6-39BB2887F7C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81663" y="3041650"/>
            <a:ext cx="3081337" cy="13128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
            <a:extLst>
              <a:ext uri="{FF2B5EF4-FFF2-40B4-BE49-F238E27FC236}">
                <a16:creationId xmlns:a16="http://schemas.microsoft.com/office/drawing/2014/main" id="{DA2B21FF-0545-436A-AFF9-A1EF33F9D97F}"/>
              </a:ext>
            </a:extLst>
          </p:cNvPr>
          <p:cNvSpPr>
            <a:spLocks noChangeArrowheads="1"/>
          </p:cNvSpPr>
          <p:nvPr/>
        </p:nvSpPr>
        <p:spPr bwMode="auto">
          <a:xfrm>
            <a:off x="838200" y="914400"/>
            <a:ext cx="7924800" cy="543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ＭＳ Ｐゴシック" panose="020B0600070205080204" pitchFamily="34" charset="-128"/>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ＭＳ Ｐゴシック" panose="020B0600070205080204" pitchFamily="34" charset="-128"/>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ＭＳ Ｐゴシック" panose="020B0600070205080204" pitchFamily="34" charset="-128"/>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9pPr>
          </a:lstStyle>
          <a:p>
            <a:pPr eaLnBrk="1" hangingPunct="1">
              <a:lnSpc>
                <a:spcPct val="80000"/>
              </a:lnSpc>
              <a:spcBef>
                <a:spcPct val="0"/>
              </a:spcBef>
              <a:buClr>
                <a:srgbClr val="20C9F8"/>
              </a:buClr>
              <a:buSzTx/>
              <a:buFontTx/>
              <a:buNone/>
            </a:pPr>
            <a:r>
              <a:rPr lang="en-US" altLang="en-US" sz="2000" b="1">
                <a:latin typeface="Times New Roman" panose="02020603050405020304" pitchFamily="18" charset="0"/>
                <a:cs typeface="Times New Roman" panose="02020603050405020304" pitchFamily="18" charset="0"/>
              </a:rPr>
              <a:t>What is  Integration testing ?</a:t>
            </a:r>
          </a:p>
          <a:p>
            <a:pPr eaLnBrk="1" hangingPunct="1">
              <a:lnSpc>
                <a:spcPct val="80000"/>
              </a:lnSpc>
              <a:spcBef>
                <a:spcPct val="0"/>
              </a:spcBef>
              <a:buClr>
                <a:srgbClr val="20C9F8"/>
              </a:buClr>
              <a:buSzTx/>
              <a:buFont typeface="Arial" panose="020B0604020202020204" pitchFamily="34" charset="0"/>
              <a:buChar char="•"/>
            </a:pPr>
            <a:endParaRPr lang="en-US" altLang="en-US" sz="2000" b="1">
              <a:latin typeface="Times New Roman" panose="02020603050405020304" pitchFamily="18" charset="0"/>
              <a:cs typeface="Times New Roman" panose="02020603050405020304" pitchFamily="18" charset="0"/>
            </a:endParaRPr>
          </a:p>
          <a:p>
            <a:pPr eaLnBrk="1" hangingPunct="1">
              <a:lnSpc>
                <a:spcPct val="80000"/>
              </a:lnSpc>
              <a:spcBef>
                <a:spcPct val="0"/>
              </a:spcBef>
              <a:buClr>
                <a:srgbClr val="20C9F8"/>
              </a:buClr>
              <a:buSzTx/>
              <a:buFontTx/>
              <a:buNone/>
            </a:pPr>
            <a:r>
              <a:rPr lang="en-US" altLang="en-US" sz="2400">
                <a:latin typeface="Times New Roman" panose="02020603050405020304" pitchFamily="18" charset="0"/>
                <a:cs typeface="Times New Roman" panose="02020603050405020304" pitchFamily="18" charset="0"/>
              </a:rPr>
              <a:t>It is a test to check whether all the modules are combined together or not and working successfully as specified in the requirement document.</a:t>
            </a:r>
          </a:p>
          <a:p>
            <a:pPr eaLnBrk="1" hangingPunct="1">
              <a:lnSpc>
                <a:spcPct val="80000"/>
              </a:lnSpc>
              <a:spcBef>
                <a:spcPct val="0"/>
              </a:spcBef>
              <a:buClr>
                <a:srgbClr val="20C9F8"/>
              </a:buClr>
              <a:buSzTx/>
              <a:buFontTx/>
              <a:buNone/>
            </a:pPr>
            <a:endParaRPr lang="en-US" altLang="en-US" sz="2400">
              <a:latin typeface="Times New Roman" panose="02020603050405020304" pitchFamily="18" charset="0"/>
              <a:cs typeface="Times New Roman" panose="02020603050405020304" pitchFamily="18" charset="0"/>
            </a:endParaRPr>
          </a:p>
          <a:p>
            <a:pPr eaLnBrk="1" hangingPunct="1">
              <a:lnSpc>
                <a:spcPct val="80000"/>
              </a:lnSpc>
              <a:spcBef>
                <a:spcPct val="0"/>
              </a:spcBef>
              <a:buClr>
                <a:srgbClr val="20C9F8"/>
              </a:buClr>
              <a:buSzTx/>
              <a:buFontTx/>
              <a:buNone/>
            </a:pPr>
            <a:r>
              <a:rPr lang="en-US" altLang="en-US" sz="2400">
                <a:latin typeface="Times New Roman" panose="02020603050405020304" pitchFamily="18" charset="0"/>
                <a:cs typeface="Times New Roman" panose="02020603050405020304" pitchFamily="18" charset="0"/>
              </a:rPr>
              <a:t>Each developer works on different modules. When they finish their code, the configuration management team puts them together and prepares a build. QA tester need to make sure that these modules, which are now combined, work as per requirement document</a:t>
            </a:r>
          </a:p>
          <a:p>
            <a:pPr eaLnBrk="1" hangingPunct="1">
              <a:lnSpc>
                <a:spcPct val="80000"/>
              </a:lnSpc>
              <a:spcBef>
                <a:spcPct val="0"/>
              </a:spcBef>
              <a:buClr>
                <a:srgbClr val="20C9F8"/>
              </a:buClr>
              <a:buSzTx/>
              <a:buFontTx/>
              <a:buNone/>
            </a:pPr>
            <a:r>
              <a:rPr lang="en-US" altLang="en-US" sz="2400">
                <a:latin typeface="Times New Roman" panose="02020603050405020304" pitchFamily="18" charset="0"/>
                <a:cs typeface="Times New Roman" panose="02020603050405020304" pitchFamily="18" charset="0"/>
              </a:rPr>
              <a:t> </a:t>
            </a:r>
          </a:p>
          <a:p>
            <a:pPr eaLnBrk="1" hangingPunct="1">
              <a:lnSpc>
                <a:spcPct val="80000"/>
              </a:lnSpc>
              <a:spcBef>
                <a:spcPct val="0"/>
              </a:spcBef>
              <a:buClr>
                <a:srgbClr val="20C9F8"/>
              </a:buClr>
              <a:buSzTx/>
              <a:buFontTx/>
              <a:buNone/>
            </a:pPr>
            <a:r>
              <a:rPr lang="en-US" altLang="en-US" sz="2400">
                <a:solidFill>
                  <a:srgbClr val="000000"/>
                </a:solidFill>
                <a:latin typeface="Times New Roman" panose="02020603050405020304" pitchFamily="18" charset="0"/>
                <a:cs typeface="Times New Roman" panose="02020603050405020304" pitchFamily="18" charset="0"/>
              </a:rPr>
              <a:t>It is performed by the developers or testers. During Integration Testing the modules are integrated together and end-to end testing is performed. Also the interface between the modules is tested.</a:t>
            </a:r>
          </a:p>
          <a:p>
            <a:pPr eaLnBrk="1" hangingPunct="1">
              <a:lnSpc>
                <a:spcPct val="80000"/>
              </a:lnSpc>
              <a:spcBef>
                <a:spcPct val="0"/>
              </a:spcBef>
              <a:buClr>
                <a:srgbClr val="20C9F8"/>
              </a:buClr>
              <a:buSzTx/>
              <a:buFontTx/>
              <a:buNone/>
            </a:pPr>
            <a:endParaRPr lang="en-US" altLang="en-US" sz="2000">
              <a:latin typeface="Times New Roman" panose="02020603050405020304" pitchFamily="18" charset="0"/>
              <a:cs typeface="Times New Roman" panose="02020603050405020304" pitchFamily="18" charset="0"/>
            </a:endParaRPr>
          </a:p>
          <a:p>
            <a:pPr eaLnBrk="1" hangingPunct="1">
              <a:lnSpc>
                <a:spcPct val="80000"/>
              </a:lnSpc>
              <a:spcBef>
                <a:spcPct val="0"/>
              </a:spcBef>
              <a:buClr>
                <a:srgbClr val="20C9F8"/>
              </a:buClr>
              <a:buSzTx/>
              <a:buFontTx/>
              <a:buNone/>
            </a:pPr>
            <a:endParaRPr lang="en-US" altLang="en-US" sz="2000">
              <a:latin typeface="Times New Roman" panose="02020603050405020304" pitchFamily="18" charset="0"/>
              <a:cs typeface="Times New Roman" panose="02020603050405020304" pitchFamily="18" charset="0"/>
            </a:endParaRPr>
          </a:p>
          <a:p>
            <a:pPr eaLnBrk="1" hangingPunct="1">
              <a:lnSpc>
                <a:spcPct val="80000"/>
              </a:lnSpc>
              <a:spcBef>
                <a:spcPct val="0"/>
              </a:spcBef>
              <a:buClrTx/>
              <a:buSzTx/>
              <a:buFontTx/>
              <a:buNone/>
            </a:pPr>
            <a:endParaRPr lang="en-US" altLang="en-US" sz="1800">
              <a:latin typeface="Arial" panose="020B0604020202020204" pitchFamily="34" charset="0"/>
              <a:cs typeface="Arial" panose="020B060402020202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
            <a:extLst>
              <a:ext uri="{FF2B5EF4-FFF2-40B4-BE49-F238E27FC236}">
                <a16:creationId xmlns:a16="http://schemas.microsoft.com/office/drawing/2014/main" id="{263A02C3-02C8-4781-8921-0EC44D3D73BF}"/>
              </a:ext>
            </a:extLst>
          </p:cNvPr>
          <p:cNvSpPr>
            <a:spLocks noChangeArrowheads="1"/>
          </p:cNvSpPr>
          <p:nvPr/>
        </p:nvSpPr>
        <p:spPr bwMode="auto">
          <a:xfrm>
            <a:off x="762000" y="1066800"/>
            <a:ext cx="7772400" cy="415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ＭＳ Ｐゴシック" panose="020B0600070205080204" pitchFamily="34" charset="-128"/>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ＭＳ Ｐゴシック" panose="020B0600070205080204" pitchFamily="34" charset="-128"/>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ＭＳ Ｐゴシック" panose="020B0600070205080204" pitchFamily="34" charset="-128"/>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9pPr>
          </a:lstStyle>
          <a:p>
            <a:pPr eaLnBrk="1" hangingPunct="1">
              <a:spcBef>
                <a:spcPct val="0"/>
              </a:spcBef>
              <a:buClrTx/>
              <a:buSzTx/>
              <a:buFontTx/>
              <a:buNone/>
            </a:pPr>
            <a:r>
              <a:rPr lang="en-US" altLang="en-US" sz="2400" b="1">
                <a:solidFill>
                  <a:srgbClr val="FF0000"/>
                </a:solidFill>
                <a:latin typeface="Arial" panose="020B0604020202020204" pitchFamily="34" charset="0"/>
                <a:cs typeface="Arial" panose="020B0604020202020204" pitchFamily="34" charset="0"/>
              </a:rPr>
              <a:t>Regression testing </a:t>
            </a:r>
            <a:r>
              <a:rPr lang="en-US" altLang="en-US" sz="2400">
                <a:latin typeface="Arial" panose="020B0604020202020204" pitchFamily="34" charset="0"/>
                <a:cs typeface="Arial" panose="020B0604020202020204" pitchFamily="34" charset="0"/>
              </a:rPr>
              <a:t>is a type of software testing that ensures that previously developed and tested software still performs the same way after it is changed or interfaced with other software. Changes may include software enhancements, patches, configuration changes, etc. During regression testing, new software bugs or regressions may be uncovered. Sometimes a software change-impact analysis is performed to determine which areas could be affected by the proposed changes. These areas may include functional and non-functional areas of the system.</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8E2CFCC-B7C0-4631-873D-B429ACAB2447}"/>
              </a:ext>
            </a:extLst>
          </p:cNvPr>
          <p:cNvSpPr/>
          <p:nvPr/>
        </p:nvSpPr>
        <p:spPr>
          <a:xfrm>
            <a:off x="1219200" y="990600"/>
            <a:ext cx="6934200" cy="4154488"/>
          </a:xfrm>
          <a:prstGeom prst="rect">
            <a:avLst/>
          </a:prstGeom>
        </p:spPr>
        <p:txBody>
          <a:bodyPr>
            <a:spAutoFit/>
          </a:bodyPr>
          <a:lstStyle/>
          <a:p>
            <a:pPr eaLnBrk="1" hangingPunct="1">
              <a:defRPr/>
            </a:pPr>
            <a:r>
              <a:rPr lang="en-US" sz="2400" dirty="0"/>
              <a:t>Regression Testing is defined as a type of software testing to confirm that a recent program or code change has not adversely affected existing features.</a:t>
            </a:r>
          </a:p>
          <a:p>
            <a:pPr eaLnBrk="1" hangingPunct="1">
              <a:defRPr/>
            </a:pPr>
            <a:endParaRPr lang="en-US" sz="2400" dirty="0"/>
          </a:p>
          <a:p>
            <a:pPr eaLnBrk="1" hangingPunct="1">
              <a:defRPr/>
            </a:pPr>
            <a:r>
              <a:rPr lang="en-US" sz="2400" dirty="0"/>
              <a:t>Regression Testing is required:  </a:t>
            </a:r>
          </a:p>
          <a:p>
            <a:pPr marL="342900" indent="-342900" eaLnBrk="1" hangingPunct="1">
              <a:buFont typeface="Wingdings" pitchFamily="2" charset="2"/>
              <a:buChar char="Ø"/>
              <a:defRPr/>
            </a:pPr>
            <a:r>
              <a:rPr lang="en-US" sz="2400" dirty="0"/>
              <a:t>When there is a change in requirements and code is modified according to the requirement</a:t>
            </a:r>
          </a:p>
          <a:p>
            <a:pPr marL="342900" indent="-342900" eaLnBrk="1" hangingPunct="1">
              <a:buFont typeface="Wingdings" pitchFamily="2" charset="2"/>
              <a:buChar char="Ø"/>
              <a:defRPr/>
            </a:pPr>
            <a:r>
              <a:rPr lang="en-US" sz="2400" dirty="0"/>
              <a:t>New feature is added to the software</a:t>
            </a:r>
          </a:p>
          <a:p>
            <a:pPr marL="342900" indent="-342900" eaLnBrk="1" hangingPunct="1">
              <a:buFont typeface="Wingdings" pitchFamily="2" charset="2"/>
              <a:buChar char="Ø"/>
              <a:defRPr/>
            </a:pPr>
            <a:r>
              <a:rPr lang="en-US" sz="2400" dirty="0"/>
              <a:t>Defect fixing</a:t>
            </a:r>
          </a:p>
          <a:p>
            <a:pPr marL="342900" indent="-342900" eaLnBrk="1" hangingPunct="1">
              <a:buFont typeface="Wingdings" pitchFamily="2" charset="2"/>
              <a:buChar char="Ø"/>
              <a:defRPr/>
            </a:pPr>
            <a:r>
              <a:rPr lang="en-US" sz="2400" dirty="0"/>
              <a:t>Performance issue fix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descr="Image result for release management process&quot;">
            <a:extLst>
              <a:ext uri="{FF2B5EF4-FFF2-40B4-BE49-F238E27FC236}">
                <a16:creationId xmlns:a16="http://schemas.microsoft.com/office/drawing/2014/main" id="{4BE161B2-CB2C-46D4-9649-75AA15FFFE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1888" y="0"/>
            <a:ext cx="6970712" cy="678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descr="Image result for release management process&quot;">
            <a:extLst>
              <a:ext uri="{FF2B5EF4-FFF2-40B4-BE49-F238E27FC236}">
                <a16:creationId xmlns:a16="http://schemas.microsoft.com/office/drawing/2014/main" id="{82B4F986-9A94-4050-A0E1-707D2FB360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4275" y="0"/>
            <a:ext cx="67754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descr="Image result for release management process&quot;">
            <a:extLst>
              <a:ext uri="{FF2B5EF4-FFF2-40B4-BE49-F238E27FC236}">
                <a16:creationId xmlns:a16="http://schemas.microsoft.com/office/drawing/2014/main" id="{27EF35CD-BB9C-4141-90CD-FAF00AEF9F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676400"/>
            <a:ext cx="7642225"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descr="Image result for release management process&quot;">
            <a:extLst>
              <a:ext uri="{FF2B5EF4-FFF2-40B4-BE49-F238E27FC236}">
                <a16:creationId xmlns:a16="http://schemas.microsoft.com/office/drawing/2014/main" id="{4E7B1D32-D178-4A8A-9E33-60D55B3158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609600"/>
            <a:ext cx="4286250" cy="16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1" name="Picture 4" descr="Image result for release management process&quot;">
            <a:extLst>
              <a:ext uri="{FF2B5EF4-FFF2-40B4-BE49-F238E27FC236}">
                <a16:creationId xmlns:a16="http://schemas.microsoft.com/office/drawing/2014/main" id="{BC382BC4-E396-42CF-8482-B9FE38A92F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550" y="2590800"/>
            <a:ext cx="8978900" cy="338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215817DC-E0CF-4DBA-B11E-05C4C0D14609}"/>
              </a:ext>
            </a:extLst>
          </p:cNvPr>
          <p:cNvSpPr>
            <a:spLocks noGrp="1"/>
          </p:cNvSpPr>
          <p:nvPr>
            <p:ph type="title"/>
          </p:nvPr>
        </p:nvSpPr>
        <p:spPr>
          <a:xfrm>
            <a:off x="838200" y="762000"/>
            <a:ext cx="8229600" cy="666750"/>
          </a:xfrm>
        </p:spPr>
        <p:txBody>
          <a:bodyPr/>
          <a:lstStyle/>
          <a:p>
            <a:r>
              <a:rPr lang="en-US" altLang="en-US" sz="2400" b="1">
                <a:ea typeface="ＭＳ Ｐゴシック" panose="020B0600070205080204" pitchFamily="34" charset="-128"/>
              </a:rPr>
              <a:t>Advantages of waterfall model:</a:t>
            </a:r>
            <a:endParaRPr lang="en-US" altLang="en-US" sz="2400">
              <a:ea typeface="ＭＳ Ｐゴシック" panose="020B0600070205080204" pitchFamily="34" charset="-128"/>
            </a:endParaRPr>
          </a:p>
        </p:txBody>
      </p:sp>
      <p:sp>
        <p:nvSpPr>
          <p:cNvPr id="8195" name="Content Placeholder 2">
            <a:extLst>
              <a:ext uri="{FF2B5EF4-FFF2-40B4-BE49-F238E27FC236}">
                <a16:creationId xmlns:a16="http://schemas.microsoft.com/office/drawing/2014/main" id="{790B36CC-FEFF-48D5-95D8-F2444087382E}"/>
              </a:ext>
            </a:extLst>
          </p:cNvPr>
          <p:cNvSpPr>
            <a:spLocks noGrp="1"/>
          </p:cNvSpPr>
          <p:nvPr>
            <p:ph idx="1"/>
          </p:nvPr>
        </p:nvSpPr>
        <p:spPr>
          <a:xfrm>
            <a:off x="533400" y="1524000"/>
            <a:ext cx="8153400" cy="4800600"/>
          </a:xfrm>
        </p:spPr>
        <p:txBody>
          <a:bodyPr/>
          <a:lstStyle/>
          <a:p>
            <a:pPr>
              <a:buFont typeface="Arial" pitchFamily="34" charset="0"/>
              <a:buChar char="•"/>
              <a:defRPr/>
            </a:pPr>
            <a:r>
              <a:rPr lang="en-US" altLang="en-US" sz="2000" dirty="0">
                <a:ea typeface="ＭＳ Ｐゴシック" pitchFamily="34" charset="-128"/>
              </a:rPr>
              <a:t>It allows for departmentalization and managerial control. </a:t>
            </a:r>
          </a:p>
          <a:p>
            <a:pPr>
              <a:buFont typeface="Arial" pitchFamily="34" charset="0"/>
              <a:buChar char="•"/>
              <a:defRPr/>
            </a:pPr>
            <a:r>
              <a:rPr lang="en-US" altLang="en-US" sz="2000" dirty="0">
                <a:ea typeface="ＭＳ Ｐゴシック" pitchFamily="34" charset="-128"/>
              </a:rPr>
              <a:t>A schedule can be set with deadlines for each stage of development and a product can proceed through the development process. </a:t>
            </a:r>
          </a:p>
          <a:p>
            <a:pPr>
              <a:buFont typeface="Arial" pitchFamily="34" charset="0"/>
              <a:buChar char="•"/>
              <a:defRPr/>
            </a:pPr>
            <a:r>
              <a:rPr lang="en-US" altLang="en-US" sz="2000" dirty="0">
                <a:ea typeface="ＭＳ Ｐゴシック" pitchFamily="34" charset="-128"/>
              </a:rPr>
              <a:t>Development moves from concept, through design, implementation, testing, installation, troubleshooting, and ends up at operation and maintenance. </a:t>
            </a:r>
          </a:p>
          <a:p>
            <a:pPr>
              <a:buFont typeface="Arial" pitchFamily="34" charset="0"/>
              <a:buChar char="•"/>
              <a:defRPr/>
            </a:pPr>
            <a:r>
              <a:rPr lang="en-US" altLang="en-US" sz="2000" dirty="0">
                <a:ea typeface="ＭＳ Ｐゴシック" pitchFamily="34" charset="-128"/>
              </a:rPr>
              <a:t>Each phase of development proceeds in strict order, without any overlapping or iterative steps.</a:t>
            </a:r>
          </a:p>
          <a:p>
            <a:pPr>
              <a:buFont typeface="Arial" pitchFamily="34" charset="0"/>
              <a:buChar char="•"/>
              <a:defRPr/>
            </a:pPr>
            <a:r>
              <a:rPr lang="en-US" altLang="en-US" sz="2000" dirty="0">
                <a:ea typeface="ＭＳ Ｐゴシック" pitchFamily="34" charset="-128"/>
              </a:rPr>
              <a:t>Works well for smaller projects where requirements are very well understood.</a:t>
            </a:r>
          </a:p>
          <a:p>
            <a:pPr marL="0" indent="0">
              <a:buFont typeface="Wingdings 2" panose="05020102010507070707" pitchFamily="18" charset="2"/>
              <a:buNone/>
              <a:defRPr/>
            </a:pPr>
            <a:endParaRPr lang="en-US" altLang="en-US" sz="2000" dirty="0">
              <a:ea typeface="ＭＳ Ｐゴシック" pitchFamily="34" charset="-128"/>
            </a:endParaRPr>
          </a:p>
          <a:p>
            <a:pPr>
              <a:defRPr/>
            </a:pPr>
            <a:endParaRPr lang="en-US" altLang="en-US" sz="2000" dirty="0">
              <a:ea typeface="ＭＳ Ｐゴシック" pitchFamily="34" charset="-128"/>
            </a:endParaRPr>
          </a:p>
          <a:p>
            <a:pPr>
              <a:defRPr/>
            </a:pPr>
            <a:endParaRPr lang="en-US" altLang="en-US" sz="2000" dirty="0">
              <a:ea typeface="ＭＳ Ｐゴシック" pitchFamily="34" charset="-128"/>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EAAB9432-E933-4328-8853-8EFF655BFDBE}"/>
              </a:ext>
            </a:extLst>
          </p:cNvPr>
          <p:cNvSpPr>
            <a:spLocks noGrp="1"/>
          </p:cNvSpPr>
          <p:nvPr>
            <p:ph type="title"/>
          </p:nvPr>
        </p:nvSpPr>
        <p:spPr>
          <a:xfrm>
            <a:off x="609600" y="704850"/>
            <a:ext cx="8077200" cy="438150"/>
          </a:xfrm>
        </p:spPr>
        <p:txBody>
          <a:bodyPr/>
          <a:lstStyle/>
          <a:p>
            <a:r>
              <a:rPr lang="en-US" altLang="en-US" sz="28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sz="2400" b="1">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rPr>
              <a:t>What is JIRA :</a:t>
            </a:r>
          </a:p>
        </p:txBody>
      </p:sp>
      <p:sp>
        <p:nvSpPr>
          <p:cNvPr id="48131" name="Content Placeholder 2">
            <a:extLst>
              <a:ext uri="{FF2B5EF4-FFF2-40B4-BE49-F238E27FC236}">
                <a16:creationId xmlns:a16="http://schemas.microsoft.com/office/drawing/2014/main" id="{9F55F26E-783B-409E-9F2E-EB3382139273}"/>
              </a:ext>
            </a:extLst>
          </p:cNvPr>
          <p:cNvSpPr>
            <a:spLocks noGrp="1"/>
          </p:cNvSpPr>
          <p:nvPr>
            <p:ph idx="1"/>
          </p:nvPr>
        </p:nvSpPr>
        <p:spPr>
          <a:xfrm>
            <a:off x="457200" y="1447800"/>
            <a:ext cx="8458200" cy="4876800"/>
          </a:xfrm>
        </p:spPr>
        <p:txBody>
          <a:bodyPr/>
          <a:lstStyle/>
          <a:p>
            <a:pPr>
              <a:buFont typeface="Wingdings 2" panose="05020102010507070707" pitchFamily="18" charset="2"/>
              <a:buNone/>
            </a:pPr>
            <a:r>
              <a:rPr lang="en-US" altLang="en-US" sz="1800" b="1">
                <a:latin typeface="Times New Roman" panose="02020603050405020304" pitchFamily="18" charset="0"/>
                <a:ea typeface="ＭＳ Ｐゴシック" panose="020B0600070205080204" pitchFamily="34" charset="-128"/>
                <a:cs typeface="Times New Roman" panose="02020603050405020304" pitchFamily="18" charset="0"/>
              </a:rPr>
              <a:t>JIRA</a:t>
            </a:r>
            <a:r>
              <a:rPr lang="en-US" altLang="en-US" sz="1800">
                <a:latin typeface="Times New Roman" panose="02020603050405020304" pitchFamily="18" charset="0"/>
                <a:ea typeface="ＭＳ Ｐゴシック" panose="020B0600070205080204" pitchFamily="34" charset="-128"/>
                <a:cs typeface="Times New Roman" panose="02020603050405020304" pitchFamily="18" charset="0"/>
              </a:rPr>
              <a:t> is a proprietary issue tracking product, developed by Atlassian, commonly used for bug tracking, issue tracking, and project management. http://www.atlassian.com/software/jira/demo</a:t>
            </a:r>
          </a:p>
          <a:p>
            <a:r>
              <a:rPr lang="en-US" altLang="en-US" sz="1800">
                <a:latin typeface="Times New Roman" panose="02020603050405020304" pitchFamily="18" charset="0"/>
                <a:ea typeface="ＭＳ Ｐゴシック" panose="020B0600070205080204" pitchFamily="34" charset="-128"/>
                <a:cs typeface="Times New Roman" panose="02020603050405020304" pitchFamily="18" charset="0"/>
              </a:rPr>
              <a:t>Issues are everywhere... they aren't just bugs in your code. Issues are tasks filling your inbox, ideas proliferating in spreadsheets, and requests hiding in legacy business systems.</a:t>
            </a:r>
          </a:p>
          <a:p>
            <a:r>
              <a:rPr lang="en-US" altLang="en-US" sz="1800">
                <a:latin typeface="Times New Roman" panose="02020603050405020304" pitchFamily="18" charset="0"/>
                <a:ea typeface="ＭＳ Ｐゴシック" panose="020B0600070205080204" pitchFamily="34" charset="-128"/>
                <a:cs typeface="Times New Roman" panose="02020603050405020304" pitchFamily="18" charset="0"/>
              </a:rPr>
              <a:t>Use JIRA to easily capture and organize your issues, prioritize and take action on what's important, and stay up-to-date with the activity going on around you.</a:t>
            </a:r>
          </a:p>
          <a:p>
            <a:pPr>
              <a:buClr>
                <a:srgbClr val="21B2C9"/>
              </a:buClr>
              <a:buFont typeface="Wingdings 2" panose="05020102010507070707" pitchFamily="18" charset="2"/>
              <a:buNone/>
            </a:pPr>
            <a:r>
              <a:rPr lang="en-US" altLang="en-US" sz="1800" b="1">
                <a:latin typeface="Times New Roman" panose="02020603050405020304" pitchFamily="18" charset="0"/>
                <a:ea typeface="ＭＳ Ｐゴシック" panose="020B0600070205080204" pitchFamily="34" charset="-128"/>
                <a:cs typeface="Times New Roman" panose="02020603050405020304" pitchFamily="18" charset="0"/>
              </a:rPr>
              <a:t>Rally </a:t>
            </a:r>
            <a:r>
              <a:rPr lang="en-US" altLang="en-US" sz="1800">
                <a:latin typeface="Times New Roman" panose="02020603050405020304" pitchFamily="18" charset="0"/>
                <a:ea typeface="ＭＳ Ｐゴシック" panose="020B0600070205080204" pitchFamily="34" charset="-128"/>
                <a:cs typeface="Times New Roman" panose="02020603050405020304" pitchFamily="18" charset="0"/>
              </a:rPr>
              <a:t>is another </a:t>
            </a:r>
            <a:r>
              <a:rPr lang="en-US" altLang="en-US" sz="1800">
                <a:ea typeface="ＭＳ Ｐゴシック" panose="020B0600070205080204" pitchFamily="34" charset="-128"/>
              </a:rPr>
              <a:t>Rally Services are the key to creating organization-wide agility—building the right products that users love. It help you avoid scattershot Agile, with uncoordinated teams, disconnects, silos, and unnecessary risks.</a:t>
            </a:r>
            <a:r>
              <a:rPr lang="en-GB" altLang="en-US" sz="1800" b="1">
                <a:latin typeface="Times New Roman" panose="02020603050405020304" pitchFamily="18" charset="0"/>
                <a:ea typeface="ＭＳ Ｐゴシック" panose="020B0600070205080204" pitchFamily="34" charset="-128"/>
                <a:cs typeface="Times New Roman" panose="02020603050405020304" pitchFamily="18" charset="0"/>
              </a:rPr>
              <a:t> </a:t>
            </a:r>
          </a:p>
          <a:p>
            <a:pPr>
              <a:buClr>
                <a:srgbClr val="21B2C9"/>
              </a:buClr>
              <a:buFont typeface="Arial" panose="020B0604020202020204" pitchFamily="34" charset="0"/>
              <a:buChar char="•"/>
            </a:pPr>
            <a:endParaRPr lang="en-GB" altLang="en-US" sz="1800" b="1">
              <a:latin typeface="Times New Roman" panose="02020603050405020304" pitchFamily="18" charset="0"/>
              <a:ea typeface="ＭＳ Ｐゴシック" panose="020B0600070205080204" pitchFamily="34" charset="-128"/>
              <a:cs typeface="Times New Roman" panose="02020603050405020304" pitchFamily="18" charset="0"/>
            </a:endParaRPr>
          </a:p>
          <a:p>
            <a:pPr>
              <a:buClr>
                <a:srgbClr val="21B2C9"/>
              </a:buClr>
              <a:buFont typeface="Wingdings 2" panose="05020102010507070707" pitchFamily="18" charset="2"/>
              <a:buNone/>
            </a:pPr>
            <a:r>
              <a:rPr lang="en-GB" altLang="en-US" sz="1800" b="1">
                <a:latin typeface="Times New Roman" panose="02020603050405020304" pitchFamily="18" charset="0"/>
                <a:ea typeface="ＭＳ Ｐゴシック" panose="020B0600070205080204" pitchFamily="34" charset="-128"/>
                <a:cs typeface="Times New Roman" panose="02020603050405020304" pitchFamily="18" charset="0"/>
              </a:rPr>
              <a:t>What is Bamboo?</a:t>
            </a:r>
          </a:p>
          <a:p>
            <a:pPr>
              <a:buClr>
                <a:srgbClr val="21B2C9"/>
              </a:buClr>
            </a:pPr>
            <a:r>
              <a:rPr lang="en-GB" altLang="en-US" sz="1800">
                <a:latin typeface="Times New Roman" panose="02020603050405020304" pitchFamily="18" charset="0"/>
                <a:ea typeface="ＭＳ Ｐゴシック" panose="020B0600070205080204" pitchFamily="34" charset="-128"/>
                <a:cs typeface="Times New Roman" panose="02020603050405020304" pitchFamily="18" charset="0"/>
              </a:rPr>
              <a:t>Bamboo does more than just run builds and tests. It connects issues, commits, test results, and deploys so the whole picture is avaliable to your entire produce team: from project managers to devs &amp; testers to sys admins.</a:t>
            </a:r>
          </a:p>
          <a:p>
            <a:endParaRPr lang="en-US" altLang="en-US" sz="2000">
              <a:latin typeface="Times New Roman" panose="02020603050405020304" pitchFamily="18" charset="0"/>
              <a:ea typeface="ＭＳ Ｐゴシック" panose="020B0600070205080204" pitchFamily="34" charset="-128"/>
              <a:cs typeface="Times New Roman" panose="02020603050405020304"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2">
            <a:extLst>
              <a:ext uri="{FF2B5EF4-FFF2-40B4-BE49-F238E27FC236}">
                <a16:creationId xmlns:a16="http://schemas.microsoft.com/office/drawing/2014/main" id="{0A652D24-380C-42F7-A717-B8AA560266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990600"/>
            <a:ext cx="7610475"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3">
            <a:extLst>
              <a:ext uri="{FF2B5EF4-FFF2-40B4-BE49-F238E27FC236}">
                <a16:creationId xmlns:a16="http://schemas.microsoft.com/office/drawing/2014/main" id="{EF048537-7E43-463E-A65E-F48E6E05F5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762000"/>
            <a:ext cx="7591425"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5">
            <a:extLst>
              <a:ext uri="{FF2B5EF4-FFF2-40B4-BE49-F238E27FC236}">
                <a16:creationId xmlns:a16="http://schemas.microsoft.com/office/drawing/2014/main" id="{0F356C79-792E-474F-85BD-E9EF0370845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3400" y="0"/>
            <a:ext cx="10210800" cy="701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
            <a:extLst>
              <a:ext uri="{FF2B5EF4-FFF2-40B4-BE49-F238E27FC236}">
                <a16:creationId xmlns:a16="http://schemas.microsoft.com/office/drawing/2014/main" id="{1F73E874-E53E-496D-A91F-C6677D754BFE}"/>
              </a:ext>
            </a:extLst>
          </p:cNvPr>
          <p:cNvSpPr>
            <a:spLocks noChangeArrowheads="1"/>
          </p:cNvSpPr>
          <p:nvPr/>
        </p:nvSpPr>
        <p:spPr bwMode="auto">
          <a:xfrm>
            <a:off x="685800" y="1295400"/>
            <a:ext cx="71628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ＭＳ Ｐゴシック" panose="020B0600070205080204" pitchFamily="34" charset="-128"/>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ＭＳ Ｐゴシック" panose="020B0600070205080204" pitchFamily="34" charset="-128"/>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ＭＳ Ｐゴシック" panose="020B0600070205080204" pitchFamily="34" charset="-128"/>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9pPr>
          </a:lstStyle>
          <a:p>
            <a:pPr eaLnBrk="1" hangingPunct="1">
              <a:spcBef>
                <a:spcPct val="0"/>
              </a:spcBef>
              <a:buClrTx/>
              <a:buSzTx/>
              <a:buFontTx/>
              <a:buNone/>
            </a:pPr>
            <a:r>
              <a:rPr lang="en-US" altLang="en-US" sz="1800" b="1">
                <a:latin typeface="Arial" panose="020B0604020202020204" pitchFamily="34" charset="0"/>
                <a:cs typeface="Arial" panose="020B0604020202020204" pitchFamily="34" charset="0"/>
              </a:rPr>
              <a:t>What is Grey Box Testing:</a:t>
            </a:r>
            <a:endParaRPr lang="en-US" altLang="en-US" sz="1800">
              <a:latin typeface="Arial" panose="020B0604020202020204" pitchFamily="34" charset="0"/>
              <a:cs typeface="Arial" panose="020B0604020202020204" pitchFamily="34" charset="0"/>
            </a:endParaRPr>
          </a:p>
          <a:p>
            <a:pPr eaLnBrk="1" hangingPunct="1">
              <a:spcBef>
                <a:spcPct val="0"/>
              </a:spcBef>
              <a:buClrTx/>
              <a:buSzTx/>
              <a:buFontTx/>
              <a:buNone/>
            </a:pPr>
            <a:r>
              <a:rPr lang="en-US" altLang="en-US" sz="1800">
                <a:latin typeface="Arial" panose="020B0604020202020204" pitchFamily="34" charset="0"/>
                <a:cs typeface="Arial" panose="020B0604020202020204" pitchFamily="34" charset="0"/>
              </a:rPr>
              <a:t>Grey-box testing is a combination of white-box testing and black-box testing. The aim of this testing is to search for the defects if any due to improper structure or improper usage of applications. </a:t>
            </a:r>
          </a:p>
          <a:p>
            <a:pPr eaLnBrk="1" hangingPunct="1">
              <a:spcBef>
                <a:spcPct val="0"/>
              </a:spcBef>
              <a:buClrTx/>
              <a:buSzTx/>
              <a:buFontTx/>
              <a:buNone/>
            </a:pPr>
            <a:endParaRPr lang="en-US" altLang="en-US" sz="1800">
              <a:latin typeface="Arial" panose="020B0604020202020204" pitchFamily="34" charset="0"/>
              <a:cs typeface="Arial" panose="020B0604020202020204" pitchFamily="34" charset="0"/>
            </a:endParaRPr>
          </a:p>
          <a:p>
            <a:pPr eaLnBrk="1" hangingPunct="1">
              <a:spcBef>
                <a:spcPct val="0"/>
              </a:spcBef>
              <a:buClrTx/>
              <a:buSzTx/>
              <a:buFontTx/>
              <a:buNone/>
            </a:pPr>
            <a:r>
              <a:rPr lang="en-US" altLang="en-US" sz="1800">
                <a:latin typeface="Arial" panose="020B0604020202020204" pitchFamily="34" charset="0"/>
                <a:cs typeface="Arial" panose="020B0604020202020204" pitchFamily="34" charset="0"/>
              </a:rPr>
              <a:t>Gray-box testing is also known as </a:t>
            </a:r>
            <a:r>
              <a:rPr lang="en-US" altLang="en-US" sz="1800" b="1" i="1" u="sng">
                <a:solidFill>
                  <a:srgbClr val="FF0000"/>
                </a:solidFill>
                <a:latin typeface="Arial" panose="020B0604020202020204" pitchFamily="34" charset="0"/>
                <a:cs typeface="Arial" panose="020B0604020202020204" pitchFamily="34" charset="0"/>
              </a:rPr>
              <a:t>translucent testing</a:t>
            </a:r>
            <a:r>
              <a:rPr lang="en-US" altLang="en-US" sz="1800">
                <a:latin typeface="Arial" panose="020B0604020202020204" pitchFamily="34" charset="0"/>
                <a:cs typeface="Arial" panose="020B0604020202020204" pitchFamily="34" charset="0"/>
              </a:rPr>
              <a:t>. A black-box tester is unaware of the internal structure of the application to be tested, while a white-box tester knows the internal structure of the application. A gray-box tester partially knows the internal structure, which includes access to the documentation of internal data structures as well as the algorithms used.  </a:t>
            </a:r>
          </a:p>
          <a:p>
            <a:pPr eaLnBrk="1" hangingPunct="1">
              <a:spcBef>
                <a:spcPct val="0"/>
              </a:spcBef>
              <a:buClrTx/>
              <a:buSzTx/>
              <a:buFontTx/>
              <a:buNone/>
            </a:pPr>
            <a:endParaRPr lang="en-US" altLang="en-US" sz="1800">
              <a:latin typeface="Arial" panose="020B0604020202020204" pitchFamily="34" charset="0"/>
              <a:cs typeface="Arial" panose="020B0604020202020204" pitchFamily="34" charset="0"/>
            </a:endParaRPr>
          </a:p>
          <a:p>
            <a:pPr eaLnBrk="1" hangingPunct="1">
              <a:spcBef>
                <a:spcPct val="0"/>
              </a:spcBef>
              <a:buClrTx/>
              <a:buSzTx/>
              <a:buFontTx/>
              <a:buNone/>
            </a:pPr>
            <a:r>
              <a:rPr lang="en-US" altLang="en-US" sz="1800">
                <a:latin typeface="Arial" panose="020B0604020202020204" pitchFamily="34" charset="0"/>
                <a:cs typeface="Arial" panose="020B0604020202020204" pitchFamily="34" charset="0"/>
              </a:rPr>
              <a:t>Gray-box testers require both highlevel and detailed documents describing the application, which they collect in order to define testcases.</a:t>
            </a:r>
          </a:p>
          <a:p>
            <a:pPr eaLnBrk="1" hangingPunct="1">
              <a:spcBef>
                <a:spcPct val="0"/>
              </a:spcBef>
              <a:buClrTx/>
              <a:buSzTx/>
              <a:buFontTx/>
              <a:buNone/>
            </a:pPr>
            <a:br>
              <a:rPr lang="en-US" altLang="en-US" sz="1800">
                <a:latin typeface="Arial" panose="020B0604020202020204" pitchFamily="34" charset="0"/>
                <a:cs typeface="Arial" panose="020B0604020202020204" pitchFamily="34" charset="0"/>
              </a:rPr>
            </a:br>
            <a:endParaRPr lang="en-US" altLang="en-US" sz="1800">
              <a:latin typeface="Arial" panose="020B0604020202020204" pitchFamily="34" charset="0"/>
              <a:cs typeface="Arial" panose="020B0604020202020204"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1">
            <a:extLst>
              <a:ext uri="{FF2B5EF4-FFF2-40B4-BE49-F238E27FC236}">
                <a16:creationId xmlns:a16="http://schemas.microsoft.com/office/drawing/2014/main" id="{FF2D0EBD-EC25-4A61-9E6E-BAD5A3BB7FFF}"/>
              </a:ext>
            </a:extLst>
          </p:cNvPr>
          <p:cNvSpPr>
            <a:spLocks noChangeArrowheads="1"/>
          </p:cNvSpPr>
          <p:nvPr/>
        </p:nvSpPr>
        <p:spPr bwMode="auto">
          <a:xfrm>
            <a:off x="1447800" y="1219200"/>
            <a:ext cx="6019800"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ＭＳ Ｐゴシック" panose="020B0600070205080204" pitchFamily="34" charset="-128"/>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ＭＳ Ｐゴシック" panose="020B0600070205080204" pitchFamily="34" charset="-128"/>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ＭＳ Ｐゴシック" panose="020B0600070205080204" pitchFamily="34" charset="-128"/>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9pPr>
          </a:lstStyle>
          <a:p>
            <a:pPr eaLnBrk="1" hangingPunct="1">
              <a:spcBef>
                <a:spcPct val="0"/>
              </a:spcBef>
              <a:buClrTx/>
              <a:buSzTx/>
              <a:buFontTx/>
              <a:buNone/>
            </a:pPr>
            <a:r>
              <a:rPr lang="en-US" altLang="en-US" sz="1800" b="1">
                <a:latin typeface="Arial" panose="020B0604020202020204" pitchFamily="34" charset="0"/>
                <a:cs typeface="Arial" panose="020B0604020202020204" pitchFamily="34" charset="0"/>
              </a:rPr>
              <a:t>What is a Module?</a:t>
            </a:r>
          </a:p>
          <a:p>
            <a:pPr eaLnBrk="1" hangingPunct="1">
              <a:spcBef>
                <a:spcPct val="0"/>
              </a:spcBef>
              <a:buClrTx/>
              <a:buSzTx/>
              <a:buFontTx/>
              <a:buNone/>
            </a:pPr>
            <a:endParaRPr lang="en-US" altLang="en-US" sz="1800">
              <a:latin typeface="Arial" panose="020B0604020202020204" pitchFamily="34" charset="0"/>
              <a:cs typeface="Arial" panose="020B0604020202020204" pitchFamily="34" charset="0"/>
            </a:endParaRPr>
          </a:p>
          <a:p>
            <a:pPr eaLnBrk="1" hangingPunct="1">
              <a:spcBef>
                <a:spcPct val="0"/>
              </a:spcBef>
              <a:buClrTx/>
              <a:buSzTx/>
              <a:buFontTx/>
              <a:buNone/>
            </a:pPr>
            <a:r>
              <a:rPr lang="en-US" altLang="en-US" sz="1800">
                <a:latin typeface="Arial" panose="020B0604020202020204" pitchFamily="34" charset="0"/>
                <a:cs typeface="Arial" panose="020B0604020202020204" pitchFamily="34" charset="0"/>
              </a:rPr>
              <a:t>A ‘Module’ is a software component that has a specific task. It can be a ‘link’ which can go inside to its component detail.</a:t>
            </a:r>
          </a:p>
          <a:p>
            <a:pPr eaLnBrk="1" hangingPunct="1">
              <a:spcBef>
                <a:spcPct val="0"/>
              </a:spcBef>
              <a:buClrTx/>
              <a:buSzTx/>
              <a:buFontTx/>
              <a:buNone/>
            </a:pPr>
            <a:endParaRPr lang="en-US" altLang="en-US" sz="1800">
              <a:latin typeface="Arial" panose="020B0604020202020204" pitchFamily="34" charset="0"/>
              <a:cs typeface="Arial" panose="020B0604020202020204" pitchFamily="34" charset="0"/>
            </a:endParaRPr>
          </a:p>
          <a:p>
            <a:pPr eaLnBrk="1" hangingPunct="1">
              <a:spcBef>
                <a:spcPct val="0"/>
              </a:spcBef>
              <a:buClrTx/>
              <a:buSzTx/>
              <a:buFontTx/>
              <a:buNone/>
            </a:pPr>
            <a:endParaRPr lang="en-US" altLang="en-US" sz="1800">
              <a:latin typeface="Arial" panose="020B0604020202020204" pitchFamily="34" charset="0"/>
              <a:cs typeface="Arial" panose="020B0604020202020204" pitchFamily="34" charset="0"/>
            </a:endParaRPr>
          </a:p>
          <a:p>
            <a:pPr eaLnBrk="1" hangingPunct="1">
              <a:spcBef>
                <a:spcPct val="0"/>
              </a:spcBef>
              <a:buClrTx/>
              <a:buSzTx/>
              <a:buNone/>
            </a:pPr>
            <a:r>
              <a:rPr lang="en-US" altLang="en-US" sz="1800" b="1">
                <a:latin typeface="Arial"/>
                <a:ea typeface="ＭＳ Ｐゴシック"/>
                <a:cs typeface="Arial"/>
              </a:rPr>
              <a:t>What does Walk-thru meeting mean?</a:t>
            </a:r>
            <a:endParaRPr lang="en-US" altLang="en-US" sz="1800">
              <a:latin typeface="Arial"/>
              <a:ea typeface="ＭＳ Ｐゴシック"/>
              <a:cs typeface="Arial"/>
            </a:endParaRPr>
          </a:p>
          <a:p>
            <a:pPr eaLnBrk="1" hangingPunct="1">
              <a:spcBef>
                <a:spcPct val="0"/>
              </a:spcBef>
              <a:buClrTx/>
              <a:buSzTx/>
              <a:buFontTx/>
              <a:buNone/>
            </a:pPr>
            <a:r>
              <a:rPr lang="en-US" altLang="en-US" sz="1800">
                <a:latin typeface="Arial" panose="020B0604020202020204" pitchFamily="34" charset="0"/>
                <a:cs typeface="Arial" panose="020B0604020202020204" pitchFamily="34" charset="0"/>
              </a:rPr>
              <a:t>Before start working in a module and/or after accomplishing the testing of a module, the tester calls a meeting to disseminate his findings or to share his queries to other tester or leads of the company working on the same application that is called the Walk-thru meeting.</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869515AA-25AF-408A-BE86-4C0BBA42C96D}"/>
              </a:ext>
            </a:extLst>
          </p:cNvPr>
          <p:cNvSpPr>
            <a:spLocks noChangeArrowheads="1"/>
          </p:cNvSpPr>
          <p:nvPr/>
        </p:nvSpPr>
        <p:spPr bwMode="auto">
          <a:xfrm>
            <a:off x="1219200" y="1304925"/>
            <a:ext cx="63246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ＭＳ Ｐゴシック" panose="020B0600070205080204" pitchFamily="34" charset="-128"/>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ＭＳ Ｐゴシック" panose="020B0600070205080204" pitchFamily="34" charset="-128"/>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ＭＳ Ｐゴシック" panose="020B0600070205080204" pitchFamily="34" charset="-128"/>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9pPr>
          </a:lstStyle>
          <a:p>
            <a:pPr eaLnBrk="1" hangingPunct="1">
              <a:spcBef>
                <a:spcPct val="0"/>
              </a:spcBef>
              <a:buClrTx/>
              <a:buSzTx/>
              <a:buFontTx/>
              <a:buNone/>
            </a:pPr>
            <a:r>
              <a:rPr lang="en-US" altLang="en-US" sz="1800">
                <a:latin typeface="Arial" panose="020B0604020202020204" pitchFamily="34" charset="0"/>
                <a:cs typeface="Arial" panose="020B0604020202020204" pitchFamily="34" charset="0"/>
              </a:rPr>
              <a:t>In agile software development, a release is a deployable software package that is the culmination of several iterations. Releases can be made before the end of an iteration.</a:t>
            </a:r>
          </a:p>
          <a:p>
            <a:pPr eaLnBrk="1" hangingPunct="1">
              <a:spcBef>
                <a:spcPct val="0"/>
              </a:spcBef>
              <a:buClrTx/>
              <a:buSzTx/>
              <a:buFontTx/>
              <a:buNone/>
            </a:pPr>
            <a:endParaRPr lang="en-US" altLang="en-US" sz="1800" b="1">
              <a:latin typeface="Arial" panose="020B0604020202020204" pitchFamily="34" charset="0"/>
              <a:cs typeface="Arial" panose="020B0604020202020204" pitchFamily="34" charset="0"/>
            </a:endParaRPr>
          </a:p>
          <a:p>
            <a:pPr eaLnBrk="1" hangingPunct="1">
              <a:spcBef>
                <a:spcPct val="0"/>
              </a:spcBef>
              <a:buClrTx/>
              <a:buSzTx/>
              <a:buFontTx/>
              <a:buNone/>
            </a:pPr>
            <a:r>
              <a:rPr lang="en-US" altLang="en-US" sz="1800" b="1">
                <a:latin typeface="Arial" panose="020B0604020202020204" pitchFamily="34" charset="0"/>
                <a:cs typeface="Arial" panose="020B0604020202020204" pitchFamily="34" charset="0"/>
              </a:rPr>
              <a:t>What is Build?</a:t>
            </a:r>
          </a:p>
          <a:p>
            <a:pPr eaLnBrk="1" hangingPunct="1">
              <a:spcBef>
                <a:spcPct val="0"/>
              </a:spcBef>
              <a:buClrTx/>
              <a:buSzTx/>
              <a:buFontTx/>
              <a:buNone/>
            </a:pPr>
            <a:endParaRPr lang="en-US" altLang="en-US" sz="1800">
              <a:latin typeface="Arial" panose="020B0604020202020204" pitchFamily="34" charset="0"/>
              <a:cs typeface="Arial" panose="020B0604020202020204" pitchFamily="34" charset="0"/>
            </a:endParaRPr>
          </a:p>
          <a:p>
            <a:pPr eaLnBrk="1" hangingPunct="1">
              <a:spcBef>
                <a:spcPct val="0"/>
              </a:spcBef>
              <a:buClrTx/>
              <a:buSzTx/>
              <a:buFontTx/>
              <a:buNone/>
            </a:pPr>
            <a:r>
              <a:rPr lang="en-US" altLang="en-US" sz="1800">
                <a:latin typeface="Arial" panose="020B0604020202020204" pitchFamily="34" charset="0"/>
                <a:cs typeface="Arial" panose="020B0604020202020204" pitchFamily="34" charset="0"/>
              </a:rPr>
              <a:t>When each of the different modules of software is prepared, they are put in a single folder by the </a:t>
            </a:r>
            <a:r>
              <a:rPr lang="en-US" altLang="en-US" sz="1800" b="1" u="sng">
                <a:solidFill>
                  <a:srgbClr val="FF0000"/>
                </a:solidFill>
                <a:latin typeface="Arial" panose="020B0604020202020204" pitchFamily="34" charset="0"/>
                <a:cs typeface="Arial" panose="020B0604020202020204" pitchFamily="34" charset="0"/>
              </a:rPr>
              <a:t>Configuration Management Team (CMT)</a:t>
            </a:r>
            <a:r>
              <a:rPr lang="en-US" altLang="en-US" sz="1800">
                <a:latin typeface="Arial" panose="020B0604020202020204" pitchFamily="34" charset="0"/>
                <a:cs typeface="Arial" panose="020B0604020202020204" pitchFamily="34" charset="0"/>
              </a:rPr>
              <a:t> and it is called the ‘Build’.  In other word, the developers put their code in the shared location (folder) and all those code (modules) are combined together so that it is a complete application that works.</a:t>
            </a:r>
          </a:p>
          <a:p>
            <a:pPr eaLnBrk="1" hangingPunct="1">
              <a:spcBef>
                <a:spcPct val="0"/>
              </a:spcBef>
              <a:buClrTx/>
              <a:buSzTx/>
              <a:buFontTx/>
              <a:buNone/>
            </a:pPr>
            <a:endParaRPr lang="en-US" altLang="en-US" sz="1800">
              <a:latin typeface="Arial" panose="020B0604020202020204" pitchFamily="34" charset="0"/>
              <a:cs typeface="Arial" panose="020B0604020202020204" pitchFamily="34" charset="0"/>
            </a:endParaRPr>
          </a:p>
          <a:p>
            <a:pPr eaLnBrk="1" hangingPunct="1">
              <a:spcBef>
                <a:spcPct val="0"/>
              </a:spcBef>
              <a:buClrTx/>
              <a:buSzTx/>
              <a:buFontTx/>
              <a:buNone/>
            </a:pPr>
            <a:r>
              <a:rPr lang="en-US" altLang="en-US" sz="1800" b="1">
                <a:latin typeface="Arial" panose="020B0604020202020204" pitchFamily="34" charset="0"/>
                <a:cs typeface="Arial" panose="020B0604020202020204" pitchFamily="34" charset="0"/>
              </a:rPr>
              <a:t>What is meant by the Build Deployment?</a:t>
            </a:r>
            <a:endParaRPr lang="en-US" altLang="en-US" sz="1800">
              <a:latin typeface="Arial" panose="020B0604020202020204" pitchFamily="34" charset="0"/>
              <a:cs typeface="Arial" panose="020B0604020202020204" pitchFamily="34" charset="0"/>
            </a:endParaRPr>
          </a:p>
          <a:p>
            <a:pPr eaLnBrk="1" hangingPunct="1">
              <a:spcBef>
                <a:spcPct val="0"/>
              </a:spcBef>
              <a:buClrTx/>
              <a:buSzTx/>
              <a:buFontTx/>
              <a:buNone/>
            </a:pPr>
            <a:r>
              <a:rPr lang="en-US" altLang="en-US" sz="1800">
                <a:latin typeface="Arial" panose="020B0604020202020204" pitchFamily="34" charset="0"/>
                <a:cs typeface="Arial" panose="020B0604020202020204" pitchFamily="34" charset="0"/>
              </a:rPr>
              <a:t>When the Build so prepared by the CMT is sent to different Test Environments, it is called the </a:t>
            </a:r>
            <a:r>
              <a:rPr lang="en-US" altLang="en-US" sz="1800" b="1" u="sng">
                <a:solidFill>
                  <a:srgbClr val="FF0000"/>
                </a:solidFill>
                <a:latin typeface="Arial" panose="020B0604020202020204" pitchFamily="34" charset="0"/>
                <a:cs typeface="Arial" panose="020B0604020202020204" pitchFamily="34" charset="0"/>
              </a:rPr>
              <a:t>Build Deployment.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
            <a:extLst>
              <a:ext uri="{FF2B5EF4-FFF2-40B4-BE49-F238E27FC236}">
                <a16:creationId xmlns:a16="http://schemas.microsoft.com/office/drawing/2014/main" id="{5BAAADDD-C5FE-42F2-86B7-1C9F681A27C9}"/>
              </a:ext>
            </a:extLst>
          </p:cNvPr>
          <p:cNvSpPr>
            <a:spLocks noChangeArrowheads="1"/>
          </p:cNvSpPr>
          <p:nvPr/>
        </p:nvSpPr>
        <p:spPr bwMode="auto">
          <a:xfrm>
            <a:off x="838200" y="685800"/>
            <a:ext cx="7924800" cy="618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ＭＳ Ｐゴシック" panose="020B0600070205080204" pitchFamily="34" charset="-128"/>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ＭＳ Ｐゴシック" panose="020B0600070205080204" pitchFamily="34" charset="-128"/>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ＭＳ Ｐゴシック" panose="020B0600070205080204" pitchFamily="34" charset="-128"/>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9pPr>
          </a:lstStyle>
          <a:p>
            <a:pPr eaLnBrk="1" hangingPunct="1">
              <a:spcBef>
                <a:spcPct val="0"/>
              </a:spcBef>
              <a:buClrTx/>
              <a:buSzTx/>
              <a:buNone/>
            </a:pPr>
            <a:r>
              <a:rPr lang="en-US" altLang="en-US" sz="1800" b="1">
                <a:latin typeface="Arial"/>
                <a:ea typeface="ＭＳ Ｐゴシック"/>
                <a:cs typeface="Arial"/>
              </a:rPr>
              <a:t>What is a Test Strategy?</a:t>
            </a:r>
            <a:endParaRPr lang="en-US" altLang="en-US" sz="1800">
              <a:latin typeface="Arial"/>
              <a:ea typeface="ＭＳ Ｐゴシック"/>
              <a:cs typeface="Arial"/>
            </a:endParaRPr>
          </a:p>
          <a:p>
            <a:pPr eaLnBrk="1" hangingPunct="1">
              <a:spcBef>
                <a:spcPct val="0"/>
              </a:spcBef>
              <a:buClrTx/>
              <a:buSzTx/>
              <a:buFontTx/>
              <a:buNone/>
            </a:pPr>
            <a:r>
              <a:rPr lang="en-US" altLang="en-US" sz="1800">
                <a:latin typeface="Arial" panose="020B0604020202020204" pitchFamily="34" charset="0"/>
                <a:cs typeface="Arial" panose="020B0604020202020204" pitchFamily="34" charset="0"/>
              </a:rPr>
              <a:t>A test strategy is an outline that describes the testing portion of the software development cycle. It is created to inform project managers, testers, and developers about some key issues of the testing process. </a:t>
            </a:r>
          </a:p>
          <a:p>
            <a:pPr eaLnBrk="1" hangingPunct="1">
              <a:spcBef>
                <a:spcPct val="0"/>
              </a:spcBef>
              <a:buClrTx/>
              <a:buSzTx/>
              <a:buFontTx/>
              <a:buNone/>
            </a:pPr>
            <a:endParaRPr lang="en-US" altLang="en-US" sz="1800">
              <a:latin typeface="Arial" panose="020B0604020202020204" pitchFamily="34" charset="0"/>
              <a:cs typeface="Arial" panose="020B0604020202020204" pitchFamily="34" charset="0"/>
            </a:endParaRPr>
          </a:p>
          <a:p>
            <a:pPr eaLnBrk="1" hangingPunct="1">
              <a:spcBef>
                <a:spcPct val="0"/>
              </a:spcBef>
              <a:buClrTx/>
              <a:buSzTx/>
              <a:buFontTx/>
              <a:buNone/>
            </a:pPr>
            <a:r>
              <a:rPr lang="en-US" altLang="en-US" sz="1800">
                <a:latin typeface="Arial" panose="020B0604020202020204" pitchFamily="34" charset="0"/>
                <a:cs typeface="Arial" panose="020B0604020202020204" pitchFamily="34" charset="0"/>
              </a:rPr>
              <a:t>This includes the testing objective, methods of testing new functions, total time and resources required for the project, and the testing environment.</a:t>
            </a:r>
          </a:p>
          <a:p>
            <a:pPr eaLnBrk="1" hangingPunct="1">
              <a:spcBef>
                <a:spcPct val="0"/>
              </a:spcBef>
              <a:buClrTx/>
              <a:buSzTx/>
              <a:buFontTx/>
              <a:buNone/>
            </a:pPr>
            <a:endParaRPr lang="en-US" altLang="en-US" sz="1800">
              <a:latin typeface="Arial" panose="020B0604020202020204" pitchFamily="34" charset="0"/>
              <a:cs typeface="Arial" panose="020B0604020202020204" pitchFamily="34" charset="0"/>
            </a:endParaRPr>
          </a:p>
          <a:p>
            <a:pPr eaLnBrk="1" hangingPunct="1">
              <a:spcBef>
                <a:spcPct val="0"/>
              </a:spcBef>
              <a:buClrTx/>
              <a:buSzTx/>
              <a:buFontTx/>
              <a:buNone/>
            </a:pPr>
            <a:r>
              <a:rPr lang="en-US" altLang="en-US" sz="1800">
                <a:latin typeface="Arial" panose="020B0604020202020204" pitchFamily="34" charset="0"/>
                <a:cs typeface="Arial" panose="020B0604020202020204" pitchFamily="34" charset="0"/>
              </a:rPr>
              <a:t>The test strategy describes how the product risks of the stakeholders are mitigated at the test-level, which types of test are to be performed, and which entry and exit criteria apply. </a:t>
            </a:r>
          </a:p>
          <a:p>
            <a:pPr eaLnBrk="1" hangingPunct="1">
              <a:spcBef>
                <a:spcPct val="0"/>
              </a:spcBef>
              <a:buClrTx/>
              <a:buSzTx/>
              <a:buFontTx/>
              <a:buNone/>
            </a:pPr>
            <a:endParaRPr lang="en-US" altLang="en-US" sz="1800">
              <a:latin typeface="Arial" panose="020B0604020202020204" pitchFamily="34" charset="0"/>
              <a:cs typeface="Arial" panose="020B0604020202020204" pitchFamily="34" charset="0"/>
            </a:endParaRPr>
          </a:p>
          <a:p>
            <a:pPr eaLnBrk="1" hangingPunct="1">
              <a:spcBef>
                <a:spcPct val="0"/>
              </a:spcBef>
              <a:buClrTx/>
              <a:buSzTx/>
              <a:buFontTx/>
              <a:buNone/>
            </a:pPr>
            <a:r>
              <a:rPr lang="en-US" altLang="en-US" sz="1800">
                <a:latin typeface="Arial" panose="020B0604020202020204" pitchFamily="34" charset="0"/>
                <a:cs typeface="Arial" panose="020B0604020202020204" pitchFamily="34" charset="0"/>
              </a:rPr>
              <a:t>The test strategy is created based on development design documents.. It is written by the Test Manager or Lead.</a:t>
            </a:r>
          </a:p>
          <a:p>
            <a:pPr eaLnBrk="1" hangingPunct="1">
              <a:spcBef>
                <a:spcPct val="0"/>
              </a:spcBef>
              <a:buClrTx/>
              <a:buSzTx/>
              <a:buFontTx/>
              <a:buNone/>
            </a:pPr>
            <a:r>
              <a:rPr lang="en-US" altLang="en-US" sz="1800">
                <a:latin typeface="Arial" panose="020B0604020202020204" pitchFamily="34" charset="0"/>
                <a:cs typeface="Arial" panose="020B0604020202020204" pitchFamily="34" charset="0"/>
              </a:rPr>
              <a:t>The following are some of the components that the Test Strategy includes:</a:t>
            </a:r>
          </a:p>
          <a:p>
            <a:pPr eaLnBrk="1" hangingPunct="1">
              <a:spcBef>
                <a:spcPct val="0"/>
              </a:spcBef>
              <a:buClrTx/>
              <a:buSzTx/>
              <a:buFontTx/>
              <a:buNone/>
            </a:pPr>
            <a:r>
              <a:rPr lang="en-US" altLang="en-US" sz="1800">
                <a:latin typeface="Arial" panose="020B0604020202020204" pitchFamily="34" charset="0"/>
                <a:cs typeface="Arial" panose="020B0604020202020204" pitchFamily="34" charset="0"/>
              </a:rPr>
              <a:t>1 Test Levels.  2 Roles and Responsibilities.  3 Environment Requirements.  4 Testing Tools. 5 Risks and Mitigation. 6 Test Schedule. 7 Regression Test Approach.  8 Test Groups. 9 Test Priorities. 10 Test Status Collections and Reporting. 11 Test Records Maintenance. 12 Requirements traceability matrix. 13 Test Summary</a:t>
            </a:r>
          </a:p>
          <a:p>
            <a:pPr eaLnBrk="1" hangingPunct="1">
              <a:spcBef>
                <a:spcPct val="0"/>
              </a:spcBef>
              <a:buClrTx/>
              <a:buSzTx/>
              <a:buFontTx/>
              <a:buNone/>
            </a:pPr>
            <a:br>
              <a:rPr lang="en-US" altLang="en-US" sz="1800" dirty="0">
                <a:latin typeface="Arial" panose="020B0604020202020204" pitchFamily="34" charset="0"/>
                <a:cs typeface="Arial" panose="020B0604020202020204" pitchFamily="34" charset="0"/>
              </a:rPr>
            </a:br>
            <a:endParaRPr lang="en-US" altLang="en-US" sz="1800">
              <a:latin typeface="Arial" panose="020B0604020202020204" pitchFamily="34" charset="0"/>
              <a:cs typeface="Arial" panose="020B0604020202020204"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37B95B-3F15-4C5F-A1F8-056CA18D672A}"/>
              </a:ext>
            </a:extLst>
          </p:cNvPr>
          <p:cNvSpPr/>
          <p:nvPr/>
        </p:nvSpPr>
        <p:spPr>
          <a:xfrm>
            <a:off x="1295400" y="1858963"/>
            <a:ext cx="6781800" cy="3416300"/>
          </a:xfrm>
          <a:prstGeom prst="rect">
            <a:avLst/>
          </a:prstGeom>
        </p:spPr>
        <p:txBody>
          <a:bodyPr>
            <a:spAutoFit/>
          </a:bodyPr>
          <a:lstStyle/>
          <a:p>
            <a:pPr eaLnBrk="1" hangingPunct="1">
              <a:defRPr/>
            </a:pPr>
            <a:r>
              <a:rPr lang="en-US" sz="2400" b="1" dirty="0">
                <a:solidFill>
                  <a:srgbClr val="FF0000"/>
                </a:solidFill>
              </a:rPr>
              <a:t>Release: </a:t>
            </a:r>
          </a:p>
          <a:p>
            <a:pPr marL="342900" indent="-342900" eaLnBrk="1" hangingPunct="1">
              <a:buFont typeface="Arial" pitchFamily="34" charset="0"/>
              <a:buChar char="•"/>
              <a:defRPr/>
            </a:pPr>
            <a:r>
              <a:rPr lang="en-US" sz="2400" dirty="0"/>
              <a:t>Making a version of software available to the public. </a:t>
            </a:r>
          </a:p>
          <a:p>
            <a:pPr marL="342900" indent="-342900" eaLnBrk="1" hangingPunct="1">
              <a:buFont typeface="Arial" pitchFamily="34" charset="0"/>
              <a:buChar char="•"/>
              <a:defRPr/>
            </a:pPr>
            <a:r>
              <a:rPr lang="en-US" sz="2400" dirty="0"/>
              <a:t>A software version which has been made available to the public. </a:t>
            </a:r>
          </a:p>
          <a:p>
            <a:pPr eaLnBrk="1" hangingPunct="1">
              <a:defRPr/>
            </a:pPr>
            <a:endParaRPr lang="en-US" sz="2400" dirty="0"/>
          </a:p>
          <a:p>
            <a:pPr eaLnBrk="1" hangingPunct="1">
              <a:defRPr/>
            </a:pPr>
            <a:r>
              <a:rPr lang="en-US" sz="2400" dirty="0">
                <a:solidFill>
                  <a:srgbClr val="FF0000"/>
                </a:solidFill>
              </a:rPr>
              <a:t>Deploy: </a:t>
            </a:r>
          </a:p>
          <a:p>
            <a:pPr eaLnBrk="1" hangingPunct="1">
              <a:defRPr/>
            </a:pPr>
            <a:r>
              <a:rPr lang="en-US" sz="2400" dirty="0"/>
              <a:t>To install, test and implement a computer system or application.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1">
            <a:extLst>
              <a:ext uri="{FF2B5EF4-FFF2-40B4-BE49-F238E27FC236}">
                <a16:creationId xmlns:a16="http://schemas.microsoft.com/office/drawing/2014/main" id="{B554693F-1E6A-4218-9419-AD30977E803B}"/>
              </a:ext>
            </a:extLst>
          </p:cNvPr>
          <p:cNvSpPr>
            <a:spLocks noChangeArrowheads="1"/>
          </p:cNvSpPr>
          <p:nvPr/>
        </p:nvSpPr>
        <p:spPr bwMode="auto">
          <a:xfrm>
            <a:off x="1371600" y="1066800"/>
            <a:ext cx="6324600" cy="535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ＭＳ Ｐゴシック" panose="020B0600070205080204" pitchFamily="34" charset="-128"/>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ＭＳ Ｐゴシック" panose="020B0600070205080204" pitchFamily="34" charset="-128"/>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ＭＳ Ｐゴシック" panose="020B0600070205080204" pitchFamily="34" charset="-128"/>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9pPr>
          </a:lstStyle>
          <a:p>
            <a:pPr eaLnBrk="1" hangingPunct="1">
              <a:spcBef>
                <a:spcPct val="0"/>
              </a:spcBef>
              <a:buClrTx/>
              <a:buSzTx/>
              <a:buFontTx/>
              <a:buNone/>
            </a:pPr>
            <a:r>
              <a:rPr lang="en-US" altLang="en-US" sz="1800" b="1">
                <a:latin typeface="Arial" panose="020B0604020202020204" pitchFamily="34" charset="0"/>
                <a:cs typeface="Arial" panose="020B0604020202020204" pitchFamily="34" charset="0"/>
              </a:rPr>
              <a:t>What is Stress testing?</a:t>
            </a:r>
          </a:p>
          <a:p>
            <a:pPr eaLnBrk="1" hangingPunct="1">
              <a:spcBef>
                <a:spcPct val="0"/>
              </a:spcBef>
              <a:buClrTx/>
              <a:buSzTx/>
              <a:buFontTx/>
              <a:buNone/>
            </a:pPr>
            <a:endParaRPr lang="en-US" altLang="en-US" sz="1800">
              <a:latin typeface="Arial" panose="020B0604020202020204" pitchFamily="34" charset="0"/>
              <a:cs typeface="Arial" panose="020B0604020202020204" pitchFamily="34" charset="0"/>
            </a:endParaRPr>
          </a:p>
          <a:p>
            <a:pPr eaLnBrk="1" hangingPunct="1">
              <a:spcBef>
                <a:spcPct val="0"/>
              </a:spcBef>
              <a:buClrTx/>
              <a:buSzTx/>
              <a:buFontTx/>
              <a:buNone/>
            </a:pPr>
            <a:r>
              <a:rPr lang="en-US" altLang="en-US" sz="1800">
                <a:latin typeface="Arial" panose="020B0604020202020204" pitchFamily="34" charset="0"/>
                <a:cs typeface="Arial" panose="020B0604020202020204" pitchFamily="34" charset="0"/>
              </a:rPr>
              <a:t>Is a form of testing that is used to determine the </a:t>
            </a:r>
            <a:r>
              <a:rPr lang="en-US" altLang="en-US" sz="1800" b="1" u="sng">
                <a:solidFill>
                  <a:srgbClr val="FF0000"/>
                </a:solidFill>
                <a:latin typeface="Arial" panose="020B0604020202020204" pitchFamily="34" charset="0"/>
                <a:cs typeface="Arial" panose="020B0604020202020204" pitchFamily="34" charset="0"/>
              </a:rPr>
              <a:t>stability</a:t>
            </a:r>
            <a:r>
              <a:rPr lang="en-US" altLang="en-US" sz="1800">
                <a:latin typeface="Arial" panose="020B0604020202020204" pitchFamily="34" charset="0"/>
                <a:cs typeface="Arial" panose="020B0604020202020204" pitchFamily="34" charset="0"/>
              </a:rPr>
              <a:t> of a given system or entity</a:t>
            </a:r>
          </a:p>
          <a:p>
            <a:pPr eaLnBrk="1" hangingPunct="1">
              <a:spcBef>
                <a:spcPct val="0"/>
              </a:spcBef>
              <a:buClrTx/>
              <a:buSzTx/>
              <a:buFontTx/>
              <a:buNone/>
            </a:pPr>
            <a:endParaRPr lang="en-US" altLang="en-US" sz="1800">
              <a:latin typeface="Arial" panose="020B0604020202020204" pitchFamily="34" charset="0"/>
              <a:cs typeface="Arial" panose="020B0604020202020204" pitchFamily="34" charset="0"/>
            </a:endParaRPr>
          </a:p>
          <a:p>
            <a:pPr eaLnBrk="1" hangingPunct="1">
              <a:spcBef>
                <a:spcPct val="0"/>
              </a:spcBef>
              <a:buClrTx/>
              <a:buSzTx/>
              <a:buFontTx/>
              <a:buNone/>
            </a:pPr>
            <a:r>
              <a:rPr lang="en-US" altLang="en-US" sz="1800">
                <a:latin typeface="Arial" panose="020B0604020202020204" pitchFamily="34" charset="0"/>
                <a:cs typeface="Arial" panose="020B0604020202020204" pitchFamily="34" charset="0"/>
              </a:rPr>
              <a:t>Stress testing may have a more specific meaning in certain industries, such as fatigue testing for materials.</a:t>
            </a:r>
          </a:p>
          <a:p>
            <a:pPr eaLnBrk="1" hangingPunct="1">
              <a:spcBef>
                <a:spcPct val="0"/>
              </a:spcBef>
              <a:buClrTx/>
              <a:buSzTx/>
              <a:buFontTx/>
              <a:buNone/>
            </a:pPr>
            <a:endParaRPr lang="en-US" altLang="en-US" sz="1800">
              <a:latin typeface="Arial" panose="020B0604020202020204" pitchFamily="34" charset="0"/>
              <a:cs typeface="Arial" panose="020B0604020202020204" pitchFamily="34" charset="0"/>
            </a:endParaRPr>
          </a:p>
          <a:p>
            <a:pPr eaLnBrk="1" hangingPunct="1">
              <a:spcBef>
                <a:spcPct val="0"/>
              </a:spcBef>
              <a:buClrTx/>
              <a:buSzTx/>
              <a:buFontTx/>
              <a:buNone/>
            </a:pPr>
            <a:r>
              <a:rPr lang="en-US" altLang="en-US" sz="1800">
                <a:latin typeface="Arial" panose="020B0604020202020204" pitchFamily="34" charset="0"/>
                <a:cs typeface="Arial" panose="020B0604020202020204" pitchFamily="34" charset="0"/>
              </a:rPr>
              <a:t>In software testing, a system stress test refers to tests that put a greater emphasis on robustness, availability, and error handling under a heavy load, rather than on what would be considered correct behavior under normal circumstances.</a:t>
            </a:r>
          </a:p>
          <a:p>
            <a:pPr eaLnBrk="1" hangingPunct="1">
              <a:spcBef>
                <a:spcPct val="0"/>
              </a:spcBef>
              <a:buClrTx/>
              <a:buSzTx/>
              <a:buFontTx/>
              <a:buNone/>
            </a:pPr>
            <a:endParaRPr lang="en-US" altLang="en-US" sz="1800">
              <a:latin typeface="Arial" panose="020B0604020202020204" pitchFamily="34" charset="0"/>
              <a:cs typeface="Arial" panose="020B0604020202020204" pitchFamily="34" charset="0"/>
            </a:endParaRPr>
          </a:p>
          <a:p>
            <a:pPr eaLnBrk="1" hangingPunct="1">
              <a:spcBef>
                <a:spcPct val="0"/>
              </a:spcBef>
              <a:buClrTx/>
              <a:buSzTx/>
              <a:buFontTx/>
              <a:buNone/>
            </a:pPr>
            <a:r>
              <a:rPr lang="en-US" altLang="en-US" sz="1800">
                <a:latin typeface="Arial" panose="020B0604020202020204" pitchFamily="34" charset="0"/>
                <a:cs typeface="Arial" panose="020B0604020202020204" pitchFamily="34" charset="0"/>
              </a:rPr>
              <a:t>In particular, the goals of such tests may be to ensure the software does not crash in conditions of insufficient computational resources (such as memory or disk space), unusually high concurrency, or denial of service attacks.</a:t>
            </a:r>
          </a:p>
          <a:p>
            <a:pPr eaLnBrk="1" hangingPunct="1">
              <a:spcBef>
                <a:spcPct val="0"/>
              </a:spcBef>
              <a:buClrTx/>
              <a:buSzTx/>
              <a:buFontTx/>
              <a:buNone/>
            </a:pPr>
            <a:br>
              <a:rPr lang="en-US" altLang="en-US" sz="1800">
                <a:latin typeface="Arial" panose="020B0604020202020204" pitchFamily="34" charset="0"/>
                <a:cs typeface="Arial" panose="020B0604020202020204" pitchFamily="34" charset="0"/>
              </a:rPr>
            </a:br>
            <a:endParaRPr lang="en-US" altLang="en-US" sz="1800">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D08B6A94-7A69-437F-9FC5-6D15EBCCAF48}"/>
              </a:ext>
            </a:extLst>
          </p:cNvPr>
          <p:cNvSpPr>
            <a:spLocks noGrp="1"/>
          </p:cNvSpPr>
          <p:nvPr>
            <p:ph type="title"/>
          </p:nvPr>
        </p:nvSpPr>
        <p:spPr>
          <a:xfrm>
            <a:off x="609600" y="685800"/>
            <a:ext cx="8229600" cy="762000"/>
          </a:xfrm>
        </p:spPr>
        <p:txBody>
          <a:bodyPr/>
          <a:lstStyle/>
          <a:p>
            <a:br>
              <a:rPr lang="en-US" altLang="en-US">
                <a:ea typeface="ＭＳ Ｐゴシック" panose="020B0600070205080204" pitchFamily="34" charset="-128"/>
              </a:rPr>
            </a:br>
            <a:r>
              <a:rPr lang="en-US" altLang="en-US" b="1">
                <a:ea typeface="ＭＳ Ｐゴシック" panose="020B0600070205080204" pitchFamily="34" charset="-128"/>
              </a:rPr>
              <a:t> </a:t>
            </a:r>
            <a:r>
              <a:rPr lang="en-US" altLang="en-US" sz="2400" b="1">
                <a:ea typeface="ＭＳ Ｐゴシック" panose="020B0600070205080204" pitchFamily="34" charset="-128"/>
              </a:rPr>
              <a:t>Disadvantages of waterfall model:</a:t>
            </a:r>
            <a:endParaRPr lang="en-US" altLang="en-US" sz="2400">
              <a:ea typeface="ＭＳ Ｐゴシック" panose="020B0600070205080204" pitchFamily="34" charset="-128"/>
            </a:endParaRPr>
          </a:p>
        </p:txBody>
      </p:sp>
      <p:sp>
        <p:nvSpPr>
          <p:cNvPr id="10243" name="Content Placeholder 2">
            <a:extLst>
              <a:ext uri="{FF2B5EF4-FFF2-40B4-BE49-F238E27FC236}">
                <a16:creationId xmlns:a16="http://schemas.microsoft.com/office/drawing/2014/main" id="{8A0BAE91-BD4F-46A2-9BD8-FAA179F3E8F3}"/>
              </a:ext>
            </a:extLst>
          </p:cNvPr>
          <p:cNvSpPr>
            <a:spLocks noGrp="1"/>
          </p:cNvSpPr>
          <p:nvPr>
            <p:ph idx="1"/>
          </p:nvPr>
        </p:nvSpPr>
        <p:spPr>
          <a:xfrm>
            <a:off x="457200" y="1524000"/>
            <a:ext cx="8229600" cy="4800600"/>
          </a:xfrm>
        </p:spPr>
        <p:txBody>
          <a:bodyPr/>
          <a:lstStyle/>
          <a:p>
            <a:pPr>
              <a:buFont typeface="Arial" panose="020B0604020202020204" pitchFamily="34" charset="0"/>
              <a:buChar char="•"/>
            </a:pPr>
            <a:r>
              <a:rPr lang="en-US" altLang="en-US" sz="2000" dirty="0">
                <a:ea typeface="ＭＳ Ｐゴシック" panose="020B0600070205080204" pitchFamily="34" charset="-128"/>
              </a:rPr>
              <a:t>It does not allow for much reflection or revision. Once an application is in the testing stage, it is very difficult to go back and change something that was not well-thought out in the concept stage. Alternatives to the waterfall model include joint application development (JAD), rapid application development (RAD), synch and stabilize, build and fix, and the spiral model.</a:t>
            </a:r>
          </a:p>
          <a:p>
            <a:pPr>
              <a:buFont typeface="Arial" panose="020B0604020202020204" pitchFamily="34" charset="0"/>
              <a:buChar char="•"/>
            </a:pPr>
            <a:r>
              <a:rPr lang="en-US" altLang="en-US" sz="2000" dirty="0">
                <a:ea typeface="ＭＳ Ｐゴシック" panose="020B0600070205080204" pitchFamily="34" charset="-128"/>
              </a:rPr>
              <a:t>No working software is produced until late during the life cycle.</a:t>
            </a:r>
          </a:p>
          <a:p>
            <a:pPr>
              <a:buFont typeface="Arial" panose="020B0604020202020204" pitchFamily="34" charset="0"/>
              <a:buChar char="•"/>
            </a:pPr>
            <a:r>
              <a:rPr lang="en-US" altLang="en-US" sz="2000" dirty="0">
                <a:ea typeface="ＭＳ Ｐゴシック" panose="020B0600070205080204" pitchFamily="34" charset="-128"/>
              </a:rPr>
              <a:t>High amounts of risk and uncertainty.</a:t>
            </a:r>
          </a:p>
          <a:p>
            <a:pPr>
              <a:buFont typeface="Arial" panose="020B0604020202020204" pitchFamily="34" charset="0"/>
              <a:buChar char="•"/>
            </a:pPr>
            <a:r>
              <a:rPr lang="en-US" altLang="en-US" sz="2000" dirty="0">
                <a:ea typeface="ＭＳ Ｐゴシック" panose="020B0600070205080204" pitchFamily="34" charset="-128"/>
              </a:rPr>
              <a:t>Not a good model for complex and object-oriented projects.</a:t>
            </a:r>
          </a:p>
          <a:p>
            <a:pPr>
              <a:buFont typeface="Arial" panose="020B0604020202020204" pitchFamily="34" charset="0"/>
              <a:buChar char="•"/>
            </a:pPr>
            <a:r>
              <a:rPr lang="en-US" altLang="en-US" sz="2000" dirty="0">
                <a:ea typeface="ＭＳ Ｐゴシック" panose="020B0600070205080204" pitchFamily="34" charset="-128"/>
              </a:rPr>
              <a:t>Poor model for long and ongoing projects.</a:t>
            </a:r>
          </a:p>
          <a:p>
            <a:pPr>
              <a:buFont typeface="Arial" panose="020B0604020202020204" pitchFamily="34" charset="0"/>
              <a:buChar char="•"/>
            </a:pPr>
            <a:r>
              <a:rPr lang="en-US" altLang="en-US" sz="2000" dirty="0">
                <a:ea typeface="ＭＳ Ｐゴシック" panose="020B0600070205080204" pitchFamily="34" charset="-128"/>
              </a:rPr>
              <a:t>Not suitable for the projects where requirements are at a moderate to high risk of changing.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1">
            <a:extLst>
              <a:ext uri="{FF2B5EF4-FFF2-40B4-BE49-F238E27FC236}">
                <a16:creationId xmlns:a16="http://schemas.microsoft.com/office/drawing/2014/main" id="{762939CB-E334-4013-BFE7-055117A54540}"/>
              </a:ext>
            </a:extLst>
          </p:cNvPr>
          <p:cNvSpPr>
            <a:spLocks noChangeArrowheads="1"/>
          </p:cNvSpPr>
          <p:nvPr/>
        </p:nvSpPr>
        <p:spPr bwMode="auto">
          <a:xfrm>
            <a:off x="533400" y="762000"/>
            <a:ext cx="7924800" cy="590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ＭＳ Ｐゴシック" panose="020B0600070205080204" pitchFamily="34" charset="-128"/>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ＭＳ Ｐゴシック" panose="020B0600070205080204" pitchFamily="34" charset="-128"/>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ＭＳ Ｐゴシック" panose="020B0600070205080204" pitchFamily="34" charset="-128"/>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9pPr>
          </a:lstStyle>
          <a:p>
            <a:pPr eaLnBrk="1" hangingPunct="1">
              <a:spcBef>
                <a:spcPct val="0"/>
              </a:spcBef>
              <a:buClrTx/>
              <a:buSzTx/>
              <a:buFontTx/>
              <a:buNone/>
            </a:pPr>
            <a:r>
              <a:rPr lang="en-US" altLang="en-US" sz="1800" b="1">
                <a:latin typeface="Arial" panose="020B0604020202020204" pitchFamily="34" charset="0"/>
                <a:cs typeface="Arial" panose="020B0604020202020204" pitchFamily="34" charset="0"/>
              </a:rPr>
              <a:t>Extreme programming (XP)</a:t>
            </a:r>
            <a:r>
              <a:rPr lang="en-US" altLang="en-US" sz="1800">
                <a:latin typeface="Arial" panose="020B0604020202020204" pitchFamily="34" charset="0"/>
                <a:cs typeface="Arial" panose="020B0604020202020204" pitchFamily="34" charset="0"/>
              </a:rPr>
              <a:t> is a software development methodology which is intended to improve software quality and responsiveness to changing customer requirements. </a:t>
            </a:r>
          </a:p>
          <a:p>
            <a:pPr eaLnBrk="1" hangingPunct="1">
              <a:spcBef>
                <a:spcPct val="0"/>
              </a:spcBef>
              <a:buClrTx/>
              <a:buSzTx/>
              <a:buFontTx/>
              <a:buNone/>
            </a:pPr>
            <a:endParaRPr lang="en-US" altLang="en-US" sz="1800">
              <a:latin typeface="Arial" panose="020B0604020202020204" pitchFamily="34" charset="0"/>
              <a:cs typeface="Arial" panose="020B0604020202020204" pitchFamily="34" charset="0"/>
            </a:endParaRPr>
          </a:p>
          <a:p>
            <a:pPr eaLnBrk="1" hangingPunct="1">
              <a:spcBef>
                <a:spcPct val="0"/>
              </a:spcBef>
              <a:buClrTx/>
              <a:buSzTx/>
              <a:buFontTx/>
              <a:buNone/>
            </a:pPr>
            <a:r>
              <a:rPr lang="en-US" altLang="en-US" sz="1800">
                <a:latin typeface="Arial" panose="020B0604020202020204" pitchFamily="34" charset="0"/>
                <a:cs typeface="Arial" panose="020B0604020202020204" pitchFamily="34" charset="0"/>
              </a:rPr>
              <a:t>As a type of agile software development, it advocates frequent "releases" in short development cycles, which is intended to improve productivity and introduce checkpoints where new customer requirements can be adopted.</a:t>
            </a:r>
          </a:p>
          <a:p>
            <a:pPr eaLnBrk="1" hangingPunct="1">
              <a:spcBef>
                <a:spcPct val="0"/>
              </a:spcBef>
              <a:buClrTx/>
              <a:buSzTx/>
              <a:buFontTx/>
              <a:buNone/>
            </a:pPr>
            <a:endParaRPr lang="en-US" altLang="en-US" sz="1800">
              <a:latin typeface="Arial" panose="020B0604020202020204" pitchFamily="34" charset="0"/>
              <a:cs typeface="Arial" panose="020B0604020202020204" pitchFamily="34" charset="0"/>
            </a:endParaRPr>
          </a:p>
          <a:p>
            <a:pPr eaLnBrk="1" hangingPunct="1">
              <a:spcBef>
                <a:spcPct val="0"/>
              </a:spcBef>
              <a:buClrTx/>
              <a:buSzTx/>
              <a:buFontTx/>
              <a:buNone/>
            </a:pPr>
            <a:r>
              <a:rPr lang="en-US" altLang="en-US" sz="1800">
                <a:latin typeface="Arial" panose="020B0604020202020204" pitchFamily="34" charset="0"/>
                <a:cs typeface="Arial" panose="020B0604020202020204" pitchFamily="34" charset="0"/>
              </a:rPr>
              <a:t>Other elements of extreme programming include: programming in pairs or doing extensive code review, unit testing of all code, avoiding programming of features until they are actually needed, a flat management structure, simplicity and clarity in code, expecting changes in the customer's requirements as time passes and the problem is better understood, and frequent communication with the customer and among programmers.</a:t>
            </a:r>
          </a:p>
          <a:p>
            <a:pPr eaLnBrk="1" hangingPunct="1">
              <a:spcBef>
                <a:spcPct val="0"/>
              </a:spcBef>
              <a:buClrTx/>
              <a:buSzTx/>
              <a:buFontTx/>
              <a:buNone/>
            </a:pPr>
            <a:endParaRPr lang="en-US" altLang="en-US" sz="1800">
              <a:latin typeface="Arial" panose="020B0604020202020204" pitchFamily="34" charset="0"/>
              <a:cs typeface="Arial" panose="020B0604020202020204" pitchFamily="34" charset="0"/>
            </a:endParaRPr>
          </a:p>
          <a:p>
            <a:pPr eaLnBrk="1" hangingPunct="1">
              <a:spcBef>
                <a:spcPct val="0"/>
              </a:spcBef>
              <a:buClrTx/>
              <a:buSzTx/>
              <a:buFontTx/>
              <a:buNone/>
            </a:pPr>
            <a:r>
              <a:rPr lang="en-US" altLang="en-US" sz="1800">
                <a:latin typeface="Arial" panose="020B0604020202020204" pitchFamily="34" charset="0"/>
                <a:cs typeface="Arial" panose="020B0604020202020204" pitchFamily="34" charset="0"/>
              </a:rPr>
              <a:t> The methodology takes its name from the idea that the beneficial elements of traditional software engineering practices are taken to "extreme" levels, on the theory that if a little is good, more is better.</a:t>
            </a:r>
          </a:p>
          <a:p>
            <a:pPr eaLnBrk="1" hangingPunct="1">
              <a:spcBef>
                <a:spcPct val="0"/>
              </a:spcBef>
              <a:buClrTx/>
              <a:buSzTx/>
              <a:buFontTx/>
              <a:buNone/>
            </a:pPr>
            <a:r>
              <a:rPr lang="en-US" altLang="en-US" sz="1800">
                <a:latin typeface="Arial" panose="020B0604020202020204" pitchFamily="34" charset="0"/>
                <a:cs typeface="Arial" panose="020B0604020202020204" pitchFamily="34" charset="0"/>
              </a:rPr>
              <a:t>Critics have noted several potential drawbacks, including problems with unstable requirements, no documented compromises of user conflicts, and a lack of an overall design specification or document.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1">
            <a:extLst>
              <a:ext uri="{FF2B5EF4-FFF2-40B4-BE49-F238E27FC236}">
                <a16:creationId xmlns:a16="http://schemas.microsoft.com/office/drawing/2014/main" id="{DBAF2FEE-3906-46AD-BF73-DB439FB2CA9B}"/>
              </a:ext>
            </a:extLst>
          </p:cNvPr>
          <p:cNvSpPr>
            <a:spLocks noChangeArrowheads="1"/>
          </p:cNvSpPr>
          <p:nvPr/>
        </p:nvSpPr>
        <p:spPr bwMode="auto">
          <a:xfrm>
            <a:off x="533400" y="914400"/>
            <a:ext cx="7620000" cy="581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ＭＳ Ｐゴシック" panose="020B0600070205080204" pitchFamily="34" charset="-128"/>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ＭＳ Ｐゴシック" panose="020B0600070205080204" pitchFamily="34" charset="-128"/>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ＭＳ Ｐゴシック" panose="020B0600070205080204" pitchFamily="34" charset="-128"/>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9pPr>
          </a:lstStyle>
          <a:p>
            <a:pPr eaLnBrk="1" hangingPunct="1">
              <a:spcBef>
                <a:spcPct val="0"/>
              </a:spcBef>
              <a:buClrTx/>
              <a:buSzTx/>
              <a:buFontTx/>
              <a:buNone/>
            </a:pPr>
            <a:r>
              <a:rPr lang="en-US" altLang="en-US" sz="1800" b="1">
                <a:latin typeface="Arial" panose="020B0604020202020204" pitchFamily="34" charset="0"/>
                <a:cs typeface="Arial" panose="020B0604020202020204" pitchFamily="34" charset="0"/>
              </a:rPr>
              <a:t>What is Test Driven Development (TDD)?</a:t>
            </a:r>
          </a:p>
          <a:p>
            <a:pPr eaLnBrk="1" hangingPunct="1">
              <a:spcBef>
                <a:spcPct val="0"/>
              </a:spcBef>
              <a:buClrTx/>
              <a:buSzTx/>
              <a:buFontTx/>
              <a:buNone/>
            </a:pPr>
            <a:endParaRPr lang="en-US" altLang="en-US" sz="1800">
              <a:latin typeface="Arial" panose="020B0604020202020204" pitchFamily="34" charset="0"/>
              <a:cs typeface="Arial" panose="020B0604020202020204" pitchFamily="34" charset="0"/>
            </a:endParaRPr>
          </a:p>
          <a:p>
            <a:pPr eaLnBrk="1" hangingPunct="1">
              <a:spcBef>
                <a:spcPct val="0"/>
              </a:spcBef>
              <a:buClrTx/>
              <a:buSzTx/>
              <a:buFontTx/>
              <a:buNone/>
            </a:pPr>
            <a:r>
              <a:rPr lang="en-US" altLang="en-US" sz="2000" b="1" u="sng">
                <a:solidFill>
                  <a:srgbClr val="FF0000"/>
                </a:solidFill>
                <a:latin typeface="Times New Roman" panose="02020603050405020304" pitchFamily="18" charset="0"/>
                <a:cs typeface="Times New Roman" panose="02020603050405020304" pitchFamily="18" charset="0"/>
              </a:rPr>
              <a:t>TDD</a:t>
            </a:r>
            <a:r>
              <a:rPr lang="en-US" altLang="en-US" sz="2000">
                <a:latin typeface="Times New Roman" panose="02020603050405020304" pitchFamily="18" charset="0"/>
                <a:cs typeface="Times New Roman" panose="02020603050405020304" pitchFamily="18" charset="0"/>
              </a:rPr>
              <a:t> is a software development process that relies on the repetition of a very short development cycle: first the developer writes an (initially failing) automated test case that defines a desired improvement or new function, then produces the minimum amount of code to pass that test, and finally re-factors the new code to acceptable standards.</a:t>
            </a:r>
          </a:p>
          <a:p>
            <a:pPr eaLnBrk="1" hangingPunct="1">
              <a:spcBef>
                <a:spcPct val="0"/>
              </a:spcBef>
              <a:buClrTx/>
              <a:buSzTx/>
              <a:buFontTx/>
              <a:buNone/>
            </a:pPr>
            <a:endParaRPr lang="en-US" altLang="en-US" sz="2000">
              <a:latin typeface="Times New Roman" panose="02020603050405020304" pitchFamily="18" charset="0"/>
              <a:cs typeface="Times New Roman" panose="02020603050405020304" pitchFamily="18" charset="0"/>
            </a:endParaRPr>
          </a:p>
          <a:p>
            <a:pPr>
              <a:spcBef>
                <a:spcPct val="0"/>
              </a:spcBef>
              <a:buClrTx/>
              <a:buSzTx/>
              <a:buFontTx/>
              <a:buNone/>
            </a:pPr>
            <a:r>
              <a:rPr lang="en-US" altLang="en-US" sz="2000">
                <a:latin typeface="Times New Roman" panose="02020603050405020304" pitchFamily="18" charset="0"/>
                <a:cs typeface="Times New Roman" panose="02020603050405020304" pitchFamily="18" charset="0"/>
              </a:rPr>
              <a:t>Test-driven development is related to the test-first programming concepts of extreme programming, In test-driven development a developer creates automated unit tests that define code requirements then immediately writes the code itself. Developers often use testing frameworks, such as xUnit , to create and automatically run sets of test cases.</a:t>
            </a:r>
            <a:r>
              <a:rPr lang="en-US" altLang="en-US" sz="2000">
                <a:solidFill>
                  <a:srgbClr val="000000"/>
                </a:solidFill>
                <a:latin typeface="Times New Roman" panose="02020603050405020304" pitchFamily="18" charset="0"/>
                <a:cs typeface="Times New Roman" panose="02020603050405020304" pitchFamily="18" charset="0"/>
              </a:rPr>
              <a:t> </a:t>
            </a:r>
          </a:p>
          <a:p>
            <a:pPr>
              <a:spcBef>
                <a:spcPct val="0"/>
              </a:spcBef>
              <a:buClrTx/>
              <a:buSzTx/>
              <a:buFontTx/>
              <a:buNone/>
            </a:pPr>
            <a:endParaRPr lang="en-US" altLang="en-US" sz="1800">
              <a:solidFill>
                <a:srgbClr val="000000"/>
              </a:solidFill>
              <a:latin typeface="Times New Roman" panose="02020603050405020304" pitchFamily="18" charset="0"/>
              <a:cs typeface="Times New Roman" panose="02020603050405020304" pitchFamily="18" charset="0"/>
            </a:endParaRPr>
          </a:p>
          <a:p>
            <a:pPr eaLnBrk="1" hangingPunct="1">
              <a:spcBef>
                <a:spcPct val="0"/>
              </a:spcBef>
              <a:buClrTx/>
              <a:buSzTx/>
              <a:buFontTx/>
              <a:buNone/>
            </a:pPr>
            <a:endParaRPr lang="en-US" altLang="en-US" sz="1800" baseline="30000">
              <a:latin typeface="Arial" panose="020B0604020202020204" pitchFamily="34" charset="0"/>
              <a:cs typeface="Arial" panose="020B0604020202020204" pitchFamily="34" charset="0"/>
            </a:endParaRPr>
          </a:p>
          <a:p>
            <a:pPr eaLnBrk="1" hangingPunct="1">
              <a:spcBef>
                <a:spcPct val="0"/>
              </a:spcBef>
              <a:buClrTx/>
              <a:buSzTx/>
              <a:buFontTx/>
              <a:buNone/>
            </a:pPr>
            <a:endParaRPr lang="en-US" altLang="en-US" sz="1800" baseline="30000">
              <a:latin typeface="Arial" panose="020B0604020202020204" pitchFamily="34" charset="0"/>
              <a:cs typeface="Arial" panose="020B0604020202020204" pitchFamily="34" charset="0"/>
            </a:endParaRPr>
          </a:p>
          <a:p>
            <a:pPr eaLnBrk="1" hangingPunct="1">
              <a:spcBef>
                <a:spcPct val="0"/>
              </a:spcBef>
              <a:buClrTx/>
              <a:buSzTx/>
              <a:buFontTx/>
              <a:buNone/>
            </a:pPr>
            <a:endParaRPr lang="en-US" altLang="en-US" sz="1800" baseline="30000">
              <a:latin typeface="Arial" panose="020B0604020202020204" pitchFamily="34" charset="0"/>
              <a:cs typeface="Arial" panose="020B0604020202020204" pitchFamily="34" charset="0"/>
            </a:endParaRPr>
          </a:p>
          <a:p>
            <a:pPr eaLnBrk="1" hangingPunct="1">
              <a:spcBef>
                <a:spcPct val="0"/>
              </a:spcBef>
              <a:buClrTx/>
              <a:buSzTx/>
              <a:buFontTx/>
              <a:buNone/>
            </a:pPr>
            <a:endParaRPr lang="en-US" altLang="en-US" sz="1800" baseline="30000">
              <a:latin typeface="Arial" panose="020B0604020202020204" pitchFamily="34" charset="0"/>
              <a:cs typeface="Arial" panose="020B0604020202020204" pitchFamily="34" charset="0"/>
            </a:endParaRPr>
          </a:p>
          <a:p>
            <a:pPr eaLnBrk="1" hangingPunct="1">
              <a:spcBef>
                <a:spcPct val="0"/>
              </a:spcBef>
              <a:buClrTx/>
              <a:buSzTx/>
              <a:buFontTx/>
              <a:buNone/>
            </a:pPr>
            <a:endParaRPr lang="en-US" altLang="en-US" sz="1800" baseline="30000">
              <a:latin typeface="Arial" panose="020B0604020202020204" pitchFamily="34" charset="0"/>
              <a:cs typeface="Arial" panose="020B0604020202020204" pitchFamily="34" charset="0"/>
            </a:endParaRPr>
          </a:p>
          <a:p>
            <a:pPr eaLnBrk="1" hangingPunct="1">
              <a:spcBef>
                <a:spcPct val="0"/>
              </a:spcBef>
              <a:buClrTx/>
              <a:buSzTx/>
              <a:buFontTx/>
              <a:buNone/>
            </a:pPr>
            <a:endParaRPr lang="en-US" altLang="en-US" sz="1800">
              <a:latin typeface="Arial" panose="020B0604020202020204" pitchFamily="34" charset="0"/>
              <a:cs typeface="Arial" panose="020B0604020202020204" pitchFamily="3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090EB3D0-AAC1-4210-8EF3-8EDA7C3CA694}"/>
              </a:ext>
            </a:extLst>
          </p:cNvPr>
          <p:cNvSpPr>
            <a:spLocks noChangeArrowheads="1"/>
          </p:cNvSpPr>
          <p:nvPr/>
        </p:nvSpPr>
        <p:spPr bwMode="auto">
          <a:xfrm>
            <a:off x="1066800" y="3141663"/>
            <a:ext cx="6781800" cy="339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ＭＳ Ｐゴシック" panose="020B0600070205080204" pitchFamily="34" charset="-128"/>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ＭＳ Ｐゴシック" panose="020B0600070205080204" pitchFamily="34" charset="-128"/>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ＭＳ Ｐゴシック" panose="020B0600070205080204" pitchFamily="34" charset="-128"/>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9pPr>
          </a:lstStyle>
          <a:p>
            <a:pPr>
              <a:spcBef>
                <a:spcPct val="0"/>
              </a:spcBef>
              <a:buClrTx/>
              <a:buSzTx/>
              <a:buFontTx/>
              <a:buNone/>
            </a:pPr>
            <a:endParaRPr lang="en-US" altLang="en-US" sz="1600">
              <a:latin typeface="Arial" panose="020B0604020202020204" pitchFamily="34" charset="0"/>
              <a:cs typeface="Arial" panose="020B0604020202020204" pitchFamily="34" charset="0"/>
            </a:endParaRPr>
          </a:p>
        </p:txBody>
      </p:sp>
      <p:sp>
        <p:nvSpPr>
          <p:cNvPr id="61443" name="Rectangle 2">
            <a:extLst>
              <a:ext uri="{FF2B5EF4-FFF2-40B4-BE49-F238E27FC236}">
                <a16:creationId xmlns:a16="http://schemas.microsoft.com/office/drawing/2014/main" id="{5CC46132-88F6-41A5-A34F-EAFC56B92D79}"/>
              </a:ext>
            </a:extLst>
          </p:cNvPr>
          <p:cNvSpPr>
            <a:spLocks noChangeArrowheads="1"/>
          </p:cNvSpPr>
          <p:nvPr/>
        </p:nvSpPr>
        <p:spPr bwMode="auto">
          <a:xfrm>
            <a:off x="838200" y="990600"/>
            <a:ext cx="7924800" cy="347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ＭＳ Ｐゴシック" panose="020B0600070205080204" pitchFamily="34" charset="-128"/>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ＭＳ Ｐゴシック" panose="020B0600070205080204" pitchFamily="34" charset="-128"/>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ＭＳ Ｐゴシック" panose="020B0600070205080204" pitchFamily="34" charset="-128"/>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9pPr>
          </a:lstStyle>
          <a:p>
            <a:pPr>
              <a:spcBef>
                <a:spcPct val="0"/>
              </a:spcBef>
              <a:buClrTx/>
              <a:buSzTx/>
              <a:buFontTx/>
              <a:buNone/>
            </a:pPr>
            <a:r>
              <a:rPr lang="en-US" altLang="en-US" sz="2000" b="1">
                <a:solidFill>
                  <a:srgbClr val="000000"/>
                </a:solidFill>
                <a:latin typeface="Times New Roman" panose="02020603050405020304" pitchFamily="18" charset="0"/>
                <a:cs typeface="Times New Roman" panose="02020603050405020304" pitchFamily="18" charset="0"/>
              </a:rPr>
              <a:t>What is Pair programming ?</a:t>
            </a:r>
          </a:p>
          <a:p>
            <a:pPr>
              <a:spcBef>
                <a:spcPct val="0"/>
              </a:spcBef>
              <a:buClrTx/>
              <a:buSzTx/>
              <a:buFontTx/>
              <a:buNone/>
            </a:pPr>
            <a:r>
              <a:rPr lang="en-US" altLang="en-US" sz="2000">
                <a:solidFill>
                  <a:srgbClr val="000000"/>
                </a:solidFill>
                <a:latin typeface="Times New Roman" panose="02020603050405020304" pitchFamily="18" charset="0"/>
                <a:cs typeface="Times New Roman" panose="02020603050405020304" pitchFamily="18" charset="0"/>
              </a:rPr>
              <a:t> All code to be sent into production is created by two people working together at a single computer. </a:t>
            </a:r>
          </a:p>
          <a:p>
            <a:pPr>
              <a:spcBef>
                <a:spcPct val="0"/>
              </a:spcBef>
              <a:buClrTx/>
              <a:buSzTx/>
              <a:buFontTx/>
              <a:buNone/>
            </a:pPr>
            <a:r>
              <a:rPr lang="en-US" altLang="en-US" sz="2000">
                <a:latin typeface="Times New Roman" panose="02020603050405020304" pitchFamily="18" charset="0"/>
                <a:cs typeface="Times New Roman" panose="02020603050405020304" pitchFamily="18" charset="0"/>
              </a:rPr>
              <a:t>T</a:t>
            </a:r>
            <a:r>
              <a:rPr lang="en-US" altLang="en-US" sz="2000">
                <a:solidFill>
                  <a:srgbClr val="000000"/>
                </a:solidFill>
                <a:latin typeface="Times New Roman" panose="02020603050405020304" pitchFamily="18" charset="0"/>
                <a:cs typeface="Times New Roman" panose="02020603050405020304" pitchFamily="18" charset="0"/>
              </a:rPr>
              <a:t>he best way to pair program is to just sit side by side in front of the monitor.  Slide the key board and mouse back and forth.</a:t>
            </a:r>
          </a:p>
          <a:p>
            <a:pPr>
              <a:spcBef>
                <a:spcPct val="0"/>
              </a:spcBef>
              <a:buClrTx/>
              <a:buSzTx/>
              <a:buFontTx/>
              <a:buNone/>
            </a:pPr>
            <a:r>
              <a:rPr lang="en-US" altLang="en-US" sz="2000">
                <a:solidFill>
                  <a:srgbClr val="000000"/>
                </a:solidFill>
                <a:latin typeface="Times New Roman" panose="02020603050405020304" pitchFamily="18" charset="0"/>
                <a:cs typeface="Times New Roman" panose="02020603050405020304" pitchFamily="18" charset="0"/>
              </a:rPr>
              <a:t> Both programmers concentrate on the code being written.</a:t>
            </a:r>
            <a:r>
              <a:rPr lang="en-US" altLang="en-US" sz="2000">
                <a:latin typeface="Times New Roman" panose="02020603050405020304" pitchFamily="18" charset="0"/>
                <a:cs typeface="Times New Roman" panose="02020603050405020304" pitchFamily="18" charset="0"/>
              </a:rPr>
              <a:t> P</a:t>
            </a:r>
            <a:r>
              <a:rPr lang="en-US" altLang="en-US" sz="2000">
                <a:solidFill>
                  <a:srgbClr val="000000"/>
                </a:solidFill>
                <a:latin typeface="Times New Roman" panose="02020603050405020304" pitchFamily="18" charset="0"/>
                <a:cs typeface="Times New Roman" panose="02020603050405020304" pitchFamily="18" charset="0"/>
              </a:rPr>
              <a:t>air programming is a social skill that takes time to learn. </a:t>
            </a:r>
          </a:p>
          <a:p>
            <a:pPr>
              <a:spcBef>
                <a:spcPct val="0"/>
              </a:spcBef>
              <a:buClrTx/>
              <a:buSzTx/>
              <a:buFontTx/>
              <a:buNone/>
            </a:pPr>
            <a:r>
              <a:rPr lang="en-US" altLang="en-US" sz="2000">
                <a:solidFill>
                  <a:srgbClr val="000000"/>
                </a:solidFill>
                <a:latin typeface="Times New Roman" panose="02020603050405020304" pitchFamily="18" charset="0"/>
                <a:cs typeface="Times New Roman" panose="02020603050405020304" pitchFamily="18" charset="0"/>
              </a:rPr>
              <a:t>The best pair programmers know when to say "let's try your idea first." Don't expect people to be good at it from the start. It helps if you have someone on your team with experience to show everyone what it should feel like.</a:t>
            </a:r>
            <a:r>
              <a:rPr lang="en-US" altLang="en-US" sz="2000">
                <a:latin typeface="Times New Roman" panose="02020603050405020304" pitchFamily="18" charset="0"/>
                <a:cs typeface="Times New Roman" panose="02020603050405020304" pitchFamily="18" charset="0"/>
              </a:rPr>
              <a:t>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1">
            <a:extLst>
              <a:ext uri="{FF2B5EF4-FFF2-40B4-BE49-F238E27FC236}">
                <a16:creationId xmlns:a16="http://schemas.microsoft.com/office/drawing/2014/main" id="{82D31E9C-A4E1-4C9E-908C-D19E8813E733}"/>
              </a:ext>
            </a:extLst>
          </p:cNvPr>
          <p:cNvSpPr>
            <a:spLocks noChangeArrowheads="1"/>
          </p:cNvSpPr>
          <p:nvPr/>
        </p:nvSpPr>
        <p:spPr bwMode="auto">
          <a:xfrm>
            <a:off x="1066800" y="1371600"/>
            <a:ext cx="65532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ＭＳ Ｐゴシック" panose="020B0600070205080204" pitchFamily="34" charset="-128"/>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ＭＳ Ｐゴシック" panose="020B0600070205080204" pitchFamily="34" charset="-128"/>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ＭＳ Ｐゴシック" panose="020B0600070205080204" pitchFamily="34" charset="-128"/>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9pPr>
          </a:lstStyle>
          <a:p>
            <a:pPr eaLnBrk="1" hangingPunct="1">
              <a:spcBef>
                <a:spcPct val="0"/>
              </a:spcBef>
              <a:buClrTx/>
              <a:buSzTx/>
              <a:buFontTx/>
              <a:buNone/>
            </a:pPr>
            <a:r>
              <a:rPr lang="en-US" altLang="en-US" sz="2000" b="1">
                <a:latin typeface="Times New Roman" panose="02020603050405020304" pitchFamily="18" charset="0"/>
                <a:cs typeface="Times New Roman" panose="02020603050405020304" pitchFamily="18" charset="0"/>
              </a:rPr>
              <a:t>What is a Unit Testing ?</a:t>
            </a:r>
            <a:endParaRPr lang="en-US" altLang="en-US" sz="2000">
              <a:latin typeface="Times New Roman" panose="02020603050405020304" pitchFamily="18" charset="0"/>
              <a:cs typeface="Times New Roman" panose="02020603050405020304" pitchFamily="18" charset="0"/>
            </a:endParaRPr>
          </a:p>
          <a:p>
            <a:pPr eaLnBrk="1" hangingPunct="1">
              <a:spcBef>
                <a:spcPct val="0"/>
              </a:spcBef>
              <a:buClrTx/>
              <a:buSzTx/>
              <a:buFontTx/>
              <a:buNone/>
            </a:pPr>
            <a:r>
              <a:rPr lang="en-US" altLang="en-US" sz="2000">
                <a:latin typeface="Times New Roman" panose="02020603050405020304" pitchFamily="18" charset="0"/>
                <a:cs typeface="Times New Roman" panose="02020603050405020304" pitchFamily="18" charset="0"/>
              </a:rPr>
              <a:t>Unit testing is a software verification and validation method in which a programmer tests if individual units of source code are fit for use. Unit Testing is performed by the developers. Unit Testing is also called as Module Testing. During Unit Testing,  a developer tests s single module.</a:t>
            </a:r>
            <a:r>
              <a:rPr lang="en-US" altLang="en-US" sz="2000" b="1">
                <a:latin typeface="Times New Roman" panose="02020603050405020304" pitchFamily="18" charset="0"/>
                <a:cs typeface="Times New Roman" panose="02020603050405020304" pitchFamily="18" charset="0"/>
              </a:rPr>
              <a:t> </a:t>
            </a:r>
            <a:endParaRPr lang="en-US" altLang="en-US" sz="2000">
              <a:latin typeface="Times New Roman" panose="02020603050405020304" pitchFamily="18" charset="0"/>
              <a:cs typeface="Times New Roman" panose="02020603050405020304" pitchFamily="18" charset="0"/>
            </a:endParaRPr>
          </a:p>
          <a:p>
            <a:pPr eaLnBrk="1" hangingPunct="1">
              <a:lnSpc>
                <a:spcPct val="80000"/>
              </a:lnSpc>
              <a:spcBef>
                <a:spcPct val="0"/>
              </a:spcBef>
              <a:buClr>
                <a:srgbClr val="20C9F8"/>
              </a:buClr>
              <a:buSzTx/>
              <a:buFontTx/>
              <a:buNone/>
            </a:pPr>
            <a:endParaRPr lang="en-US" altLang="en-US" sz="2000" i="1">
              <a:latin typeface="Times New Roman" panose="02020603050405020304" pitchFamily="18" charset="0"/>
              <a:cs typeface="Times New Roman" panose="02020603050405020304" pitchFamily="18" charset="0"/>
            </a:endParaRPr>
          </a:p>
          <a:p>
            <a:pPr eaLnBrk="1" hangingPunct="1">
              <a:lnSpc>
                <a:spcPct val="80000"/>
              </a:lnSpc>
              <a:spcBef>
                <a:spcPct val="0"/>
              </a:spcBef>
              <a:buClr>
                <a:srgbClr val="20C9F8"/>
              </a:buClr>
              <a:buSzTx/>
              <a:buFontTx/>
              <a:buNone/>
            </a:pPr>
            <a:r>
              <a:rPr lang="en-US" altLang="en-US" sz="2000">
                <a:latin typeface="Times New Roman" panose="02020603050405020304" pitchFamily="18" charset="0"/>
                <a:cs typeface="Times New Roman" panose="02020603050405020304" pitchFamily="18" charset="0"/>
              </a:rPr>
              <a:t>It is a test to check the code whether it is properly working or not as per the requirement   </a:t>
            </a:r>
          </a:p>
          <a:p>
            <a:pPr eaLnBrk="1" hangingPunct="1">
              <a:lnSpc>
                <a:spcPct val="80000"/>
              </a:lnSpc>
              <a:spcBef>
                <a:spcPct val="0"/>
              </a:spcBef>
              <a:buClr>
                <a:srgbClr val="20C9F8"/>
              </a:buClr>
              <a:buSzTx/>
              <a:buFont typeface="Arial" panose="020B0604020202020204" pitchFamily="34" charset="0"/>
              <a:buChar char="•"/>
            </a:pPr>
            <a:endParaRPr lang="en-US" altLang="en-US" sz="2000">
              <a:latin typeface="Times New Roman" panose="02020603050405020304" pitchFamily="18" charset="0"/>
              <a:cs typeface="Times New Roman" panose="02020603050405020304" pitchFamily="18" charset="0"/>
            </a:endParaRPr>
          </a:p>
          <a:p>
            <a:pPr eaLnBrk="1" hangingPunct="1">
              <a:lnSpc>
                <a:spcPct val="80000"/>
              </a:lnSpc>
              <a:spcBef>
                <a:spcPct val="0"/>
              </a:spcBef>
              <a:buClr>
                <a:srgbClr val="20C9F8"/>
              </a:buClr>
              <a:buSzTx/>
              <a:buFontTx/>
              <a:buNone/>
            </a:pPr>
            <a:r>
              <a:rPr lang="en-US" altLang="en-US" sz="2000" b="1">
                <a:latin typeface="Times New Roman" panose="02020603050405020304" pitchFamily="18" charset="0"/>
                <a:cs typeface="Times New Roman" panose="02020603050405020304" pitchFamily="18" charset="0"/>
              </a:rPr>
              <a:t>What is Functional testing ?</a:t>
            </a:r>
          </a:p>
          <a:p>
            <a:pPr eaLnBrk="1" hangingPunct="1">
              <a:lnSpc>
                <a:spcPct val="80000"/>
              </a:lnSpc>
              <a:spcBef>
                <a:spcPct val="0"/>
              </a:spcBef>
              <a:buClr>
                <a:srgbClr val="20C9F8"/>
              </a:buClr>
              <a:buSzTx/>
              <a:buFontTx/>
              <a:buNone/>
            </a:pPr>
            <a:endParaRPr lang="en-US" altLang="en-US" sz="2000" i="1">
              <a:latin typeface="Times New Roman" panose="02020603050405020304" pitchFamily="18" charset="0"/>
              <a:cs typeface="Times New Roman" panose="02020603050405020304" pitchFamily="18" charset="0"/>
            </a:endParaRPr>
          </a:p>
          <a:p>
            <a:pPr eaLnBrk="1" hangingPunct="1">
              <a:lnSpc>
                <a:spcPct val="80000"/>
              </a:lnSpc>
              <a:spcBef>
                <a:spcPct val="0"/>
              </a:spcBef>
              <a:buClr>
                <a:srgbClr val="20C9F8"/>
              </a:buClr>
              <a:buSzTx/>
              <a:buFontTx/>
              <a:buNone/>
            </a:pPr>
            <a:r>
              <a:rPr lang="en-US" altLang="en-US" sz="2000">
                <a:latin typeface="Times New Roman" panose="02020603050405020304" pitchFamily="18" charset="0"/>
                <a:cs typeface="Times New Roman" panose="02020603050405020304" pitchFamily="18" charset="0"/>
              </a:rPr>
              <a:t>It is a test to check whether each and every function of that application is working as per the requirement (remember this work </a:t>
            </a:r>
            <a:r>
              <a:rPr lang="ja-JP" altLang="en-US" sz="2000">
                <a:latin typeface="Times New Roman" panose="02020603050405020304" pitchFamily="18" charset="0"/>
                <a:cs typeface="Times New Roman" panose="02020603050405020304" pitchFamily="18" charset="0"/>
              </a:rPr>
              <a:t>“</a:t>
            </a:r>
            <a:r>
              <a:rPr lang="en-US" altLang="ja-JP" sz="2000">
                <a:latin typeface="Times New Roman" panose="02020603050405020304" pitchFamily="18" charset="0"/>
                <a:cs typeface="Times New Roman" panose="02020603050405020304" pitchFamily="18" charset="0"/>
              </a:rPr>
              <a:t>as per requirement document</a:t>
            </a:r>
            <a:r>
              <a:rPr lang="ja-JP" altLang="en-US" sz="2000">
                <a:latin typeface="Times New Roman" panose="02020603050405020304" pitchFamily="18" charset="0"/>
                <a:cs typeface="Times New Roman" panose="02020603050405020304" pitchFamily="18" charset="0"/>
              </a:rPr>
              <a:t>”</a:t>
            </a:r>
            <a:r>
              <a:rPr lang="en-US" altLang="ja-JP" sz="2000">
                <a:latin typeface="Times New Roman" panose="02020603050405020304" pitchFamily="18" charset="0"/>
                <a:cs typeface="Times New Roman" panose="02020603050405020304" pitchFamily="18" charset="0"/>
              </a:rPr>
              <a:t>-you must say this in the interview). It is a major test where 80% of the tests are done. In this test, the Test Cases are executed (or run).</a:t>
            </a:r>
            <a:r>
              <a:rPr lang="en-US" altLang="ja-JP" sz="2000" b="1" i="1">
                <a:latin typeface="Times New Roman" panose="02020603050405020304" pitchFamily="18" charset="0"/>
                <a:cs typeface="Times New Roman" panose="02020603050405020304" pitchFamily="18" charset="0"/>
              </a:rPr>
              <a:t> </a:t>
            </a:r>
            <a:endParaRPr lang="en-US" altLang="en-US"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1">
            <a:extLst>
              <a:ext uri="{FF2B5EF4-FFF2-40B4-BE49-F238E27FC236}">
                <a16:creationId xmlns:a16="http://schemas.microsoft.com/office/drawing/2014/main" id="{6F399BD3-D209-4873-A407-DBCD44C9DCAC}"/>
              </a:ext>
            </a:extLst>
          </p:cNvPr>
          <p:cNvSpPr>
            <a:spLocks noChangeArrowheads="1"/>
          </p:cNvSpPr>
          <p:nvPr/>
        </p:nvSpPr>
        <p:spPr bwMode="auto">
          <a:xfrm>
            <a:off x="457200" y="762000"/>
            <a:ext cx="8077200" cy="654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ＭＳ Ｐゴシック" panose="020B0600070205080204" pitchFamily="34" charset="-128"/>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ＭＳ Ｐゴシック" panose="020B0600070205080204" pitchFamily="34" charset="-128"/>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ＭＳ Ｐゴシック" panose="020B0600070205080204" pitchFamily="34" charset="-128"/>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9pPr>
          </a:lstStyle>
          <a:p>
            <a:pPr eaLnBrk="1" hangingPunct="1">
              <a:lnSpc>
                <a:spcPct val="80000"/>
              </a:lnSpc>
              <a:spcBef>
                <a:spcPct val="0"/>
              </a:spcBef>
              <a:buClr>
                <a:srgbClr val="20C9F8"/>
              </a:buClr>
              <a:buSzTx/>
              <a:buFontTx/>
              <a:buNone/>
            </a:pPr>
            <a:endParaRPr lang="en-US" altLang="en-US" sz="1400" b="1" i="1">
              <a:latin typeface="Arial" panose="020B0604020202020204" pitchFamily="34" charset="0"/>
              <a:cs typeface="Arial" panose="020B0604020202020204" pitchFamily="34" charset="0"/>
            </a:endParaRPr>
          </a:p>
          <a:p>
            <a:pPr eaLnBrk="1" hangingPunct="1">
              <a:lnSpc>
                <a:spcPct val="80000"/>
              </a:lnSpc>
              <a:spcBef>
                <a:spcPct val="0"/>
              </a:spcBef>
              <a:buClr>
                <a:srgbClr val="20C9F8"/>
              </a:buClr>
              <a:buSzTx/>
              <a:buFontTx/>
              <a:buNone/>
            </a:pPr>
            <a:r>
              <a:rPr lang="en-US" altLang="en-US" sz="1800" b="1">
                <a:latin typeface="Times New Roman" panose="02020603050405020304" pitchFamily="18" charset="0"/>
                <a:cs typeface="Times New Roman" panose="02020603050405020304" pitchFamily="18" charset="0"/>
              </a:rPr>
              <a:t>What is Regression Testing?</a:t>
            </a:r>
          </a:p>
          <a:p>
            <a:pPr eaLnBrk="1" hangingPunct="1">
              <a:lnSpc>
                <a:spcPct val="80000"/>
              </a:lnSpc>
              <a:spcBef>
                <a:spcPct val="0"/>
              </a:spcBef>
              <a:buClr>
                <a:srgbClr val="20C9F8"/>
              </a:buClr>
              <a:buSzTx/>
              <a:buFont typeface="Arial" panose="020B0604020202020204" pitchFamily="34" charset="0"/>
              <a:buChar char="•"/>
            </a:pPr>
            <a:endParaRPr lang="en-US" altLang="en-US" sz="1800" b="1">
              <a:latin typeface="Times New Roman" panose="02020603050405020304" pitchFamily="18" charset="0"/>
              <a:cs typeface="Times New Roman" panose="02020603050405020304" pitchFamily="18" charset="0"/>
            </a:endParaRPr>
          </a:p>
          <a:p>
            <a:pPr eaLnBrk="1" hangingPunct="1">
              <a:spcBef>
                <a:spcPct val="0"/>
              </a:spcBef>
              <a:buClrTx/>
              <a:buSzTx/>
              <a:buFontTx/>
              <a:buNone/>
            </a:pPr>
            <a:r>
              <a:rPr lang="en-US" altLang="en-US" sz="2000">
                <a:latin typeface="Times New Roman" panose="02020603050405020304" pitchFamily="18" charset="0"/>
                <a:cs typeface="Times New Roman" panose="02020603050405020304" pitchFamily="18" charset="0"/>
              </a:rPr>
              <a:t>It is </a:t>
            </a:r>
            <a:r>
              <a:rPr lang="en-US" altLang="en-US" sz="2000" b="1" u="sng">
                <a:solidFill>
                  <a:srgbClr val="FF0000"/>
                </a:solidFill>
                <a:latin typeface="Times New Roman" panose="02020603050405020304" pitchFamily="18" charset="0"/>
                <a:cs typeface="Times New Roman" panose="02020603050405020304" pitchFamily="18" charset="0"/>
              </a:rPr>
              <a:t>retesting</a:t>
            </a:r>
            <a:r>
              <a:rPr lang="en-US" altLang="en-US" sz="2000">
                <a:latin typeface="Times New Roman" panose="02020603050405020304" pitchFamily="18" charset="0"/>
                <a:cs typeface="Times New Roman" panose="02020603050405020304" pitchFamily="18" charset="0"/>
              </a:rPr>
              <a:t> a previously tested program following modification to ensure that faults have not been introduced or uncovered as a result of the changes made. Imagine finding as error, fixing it and then re-testing it. </a:t>
            </a:r>
          </a:p>
          <a:p>
            <a:pPr eaLnBrk="1" hangingPunct="1">
              <a:spcBef>
                <a:spcPct val="0"/>
              </a:spcBef>
              <a:buClrTx/>
              <a:buSzTx/>
              <a:buFontTx/>
              <a:buNone/>
            </a:pPr>
            <a:endParaRPr lang="en-US" altLang="en-US" sz="2000">
              <a:latin typeface="Times New Roman" panose="02020603050405020304" pitchFamily="18" charset="0"/>
              <a:cs typeface="Times New Roman" panose="02020603050405020304" pitchFamily="18" charset="0"/>
            </a:endParaRPr>
          </a:p>
          <a:p>
            <a:pPr eaLnBrk="1" hangingPunct="1">
              <a:spcBef>
                <a:spcPct val="0"/>
              </a:spcBef>
              <a:buClrTx/>
              <a:buSzTx/>
              <a:buFontTx/>
              <a:buNone/>
            </a:pPr>
            <a:r>
              <a:rPr lang="en-US" altLang="en-US" sz="2000" b="1" u="sng">
                <a:latin typeface="Times New Roman" panose="02020603050405020304" pitchFamily="18" charset="0"/>
                <a:cs typeface="Times New Roman" panose="02020603050405020304" pitchFamily="18" charset="0"/>
              </a:rPr>
              <a:t>Regression Testing refers to execution a standard series of tests to make sure that the change did not disturb anything else</a:t>
            </a:r>
            <a:r>
              <a:rPr lang="en-US" altLang="en-US" sz="2000">
                <a:latin typeface="Times New Roman" panose="02020603050405020304" pitchFamily="18" charset="0"/>
                <a:cs typeface="Times New Roman" panose="02020603050405020304" pitchFamily="18" charset="0"/>
              </a:rPr>
              <a:t>.  Sometime fixing a problem causes a new problem in some part of the application, which had no problems before.  </a:t>
            </a:r>
          </a:p>
          <a:p>
            <a:pPr eaLnBrk="1" hangingPunct="1">
              <a:spcBef>
                <a:spcPct val="0"/>
              </a:spcBef>
              <a:buClrTx/>
              <a:buSzTx/>
              <a:buFontTx/>
              <a:buNone/>
            </a:pPr>
            <a:endParaRPr lang="en-US" altLang="en-US" sz="2000">
              <a:latin typeface="Times New Roman" panose="02020603050405020304" pitchFamily="18" charset="0"/>
              <a:cs typeface="Times New Roman" panose="02020603050405020304" pitchFamily="18" charset="0"/>
            </a:endParaRPr>
          </a:p>
          <a:p>
            <a:pPr eaLnBrk="1" hangingPunct="1">
              <a:spcBef>
                <a:spcPct val="0"/>
              </a:spcBef>
              <a:buClrTx/>
              <a:buSzTx/>
              <a:buFontTx/>
              <a:buNone/>
            </a:pPr>
            <a:r>
              <a:rPr lang="en-US" altLang="en-US" sz="2000">
                <a:latin typeface="Times New Roman" panose="02020603050405020304" pitchFamily="18" charset="0"/>
                <a:cs typeface="Times New Roman" panose="02020603050405020304" pitchFamily="18" charset="0"/>
              </a:rPr>
              <a:t>Automation Tools are useful for the Regression Testing. When a new functionality is added to the software, we need to make sure that the added new functionality does not break the other parts of the application. </a:t>
            </a:r>
          </a:p>
          <a:p>
            <a:pPr eaLnBrk="1" hangingPunct="1">
              <a:spcBef>
                <a:spcPct val="0"/>
              </a:spcBef>
              <a:buClrTx/>
              <a:buSzTx/>
              <a:buFontTx/>
              <a:buNone/>
            </a:pPr>
            <a:endParaRPr lang="en-US" altLang="en-US" sz="2000">
              <a:latin typeface="Times New Roman" panose="02020603050405020304" pitchFamily="18" charset="0"/>
              <a:cs typeface="Times New Roman" panose="02020603050405020304" pitchFamily="18" charset="0"/>
            </a:endParaRPr>
          </a:p>
          <a:p>
            <a:pPr eaLnBrk="1" hangingPunct="1">
              <a:spcBef>
                <a:spcPct val="0"/>
              </a:spcBef>
              <a:buClrTx/>
              <a:buSzTx/>
              <a:buFontTx/>
              <a:buNone/>
            </a:pPr>
            <a:r>
              <a:rPr lang="en-US" altLang="en-US" sz="2000">
                <a:latin typeface="Times New Roman" panose="02020603050405020304" pitchFamily="18" charset="0"/>
                <a:cs typeface="Times New Roman" panose="02020603050405020304" pitchFamily="18" charset="0"/>
              </a:rPr>
              <a:t>Or when defects (bugs) are fixed, we need to make sure that the bug fix has not broken the other parts of the application. To test this, we perform a repetitive test, which is called regression test. </a:t>
            </a:r>
          </a:p>
          <a:p>
            <a:pPr eaLnBrk="1" hangingPunct="1">
              <a:lnSpc>
                <a:spcPct val="80000"/>
              </a:lnSpc>
              <a:spcBef>
                <a:spcPct val="0"/>
              </a:spcBef>
              <a:buClr>
                <a:srgbClr val="20C9F8"/>
              </a:buClr>
              <a:buSzTx/>
              <a:buFontTx/>
              <a:buNone/>
            </a:pPr>
            <a:endParaRPr lang="en-US" altLang="en-US" sz="1800" b="1" i="1">
              <a:latin typeface="Arial" panose="020B0604020202020204" pitchFamily="34" charset="0"/>
              <a:cs typeface="Arial" panose="020B0604020202020204" pitchFamily="34" charset="0"/>
            </a:endParaRPr>
          </a:p>
          <a:p>
            <a:pPr eaLnBrk="1" hangingPunct="1">
              <a:lnSpc>
                <a:spcPct val="80000"/>
              </a:lnSpc>
              <a:spcBef>
                <a:spcPct val="0"/>
              </a:spcBef>
              <a:buClr>
                <a:srgbClr val="20C9F8"/>
              </a:buClr>
              <a:buSzTx/>
              <a:buFont typeface="Arial" panose="020B0604020202020204" pitchFamily="34" charset="0"/>
              <a:buChar char="•"/>
            </a:pPr>
            <a:endParaRPr lang="en-US" altLang="en-US" sz="2000" b="1">
              <a:cs typeface="Arial" panose="020B0604020202020204" pitchFamily="34" charset="0"/>
            </a:endParaRPr>
          </a:p>
          <a:p>
            <a:pPr eaLnBrk="1" hangingPunct="1">
              <a:lnSpc>
                <a:spcPct val="80000"/>
              </a:lnSpc>
              <a:spcBef>
                <a:spcPct val="0"/>
              </a:spcBef>
              <a:buClr>
                <a:srgbClr val="20C9F8"/>
              </a:buClr>
              <a:buSzTx/>
              <a:buFontTx/>
              <a:buNone/>
            </a:pPr>
            <a:endParaRPr lang="en-US" altLang="en-US" sz="1800" i="1">
              <a:latin typeface="Arial" panose="020B0604020202020204" pitchFamily="34" charset="0"/>
              <a:cs typeface="Arial" panose="020B0604020202020204" pitchFamily="34" charset="0"/>
            </a:endParaRPr>
          </a:p>
          <a:p>
            <a:pPr eaLnBrk="1" hangingPunct="1">
              <a:lnSpc>
                <a:spcPct val="80000"/>
              </a:lnSpc>
              <a:spcBef>
                <a:spcPct val="0"/>
              </a:spcBef>
              <a:buClrTx/>
              <a:buSzTx/>
              <a:buFontTx/>
              <a:buNone/>
            </a:pPr>
            <a:endParaRPr lang="en-US" altLang="en-US" sz="1800">
              <a:latin typeface="Arial" panose="020B0604020202020204" pitchFamily="34" charset="0"/>
              <a:cs typeface="Arial" panose="020B0604020202020204" pitchFamily="34"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1">
            <a:extLst>
              <a:ext uri="{FF2B5EF4-FFF2-40B4-BE49-F238E27FC236}">
                <a16:creationId xmlns:a16="http://schemas.microsoft.com/office/drawing/2014/main" id="{785C6A1F-4433-4D48-987E-52F9AFF2EEAB}"/>
              </a:ext>
            </a:extLst>
          </p:cNvPr>
          <p:cNvSpPr>
            <a:spLocks noChangeArrowheads="1"/>
          </p:cNvSpPr>
          <p:nvPr/>
        </p:nvSpPr>
        <p:spPr bwMode="auto">
          <a:xfrm>
            <a:off x="990600" y="990600"/>
            <a:ext cx="75438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ＭＳ Ｐゴシック" panose="020B0600070205080204" pitchFamily="34" charset="-128"/>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ＭＳ Ｐゴシック" panose="020B0600070205080204" pitchFamily="34" charset="-128"/>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ＭＳ Ｐゴシック" panose="020B0600070205080204" pitchFamily="34" charset="-128"/>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9pPr>
          </a:lstStyle>
          <a:p>
            <a:pPr eaLnBrk="1" hangingPunct="1">
              <a:spcBef>
                <a:spcPct val="0"/>
              </a:spcBef>
              <a:buClrTx/>
              <a:buSzTx/>
              <a:buFontTx/>
              <a:buNone/>
            </a:pPr>
            <a:r>
              <a:rPr lang="en-US" altLang="en-US" sz="1800" b="1">
                <a:latin typeface="Arial" panose="020B0604020202020204" pitchFamily="34" charset="0"/>
                <a:cs typeface="Arial" panose="020B0604020202020204" pitchFamily="34" charset="0"/>
              </a:rPr>
              <a:t>What is Ad Hoc Testing?</a:t>
            </a:r>
            <a:endParaRPr lang="en-US" altLang="en-US" sz="1800">
              <a:latin typeface="Arial" panose="020B0604020202020204" pitchFamily="34" charset="0"/>
              <a:cs typeface="Arial" panose="020B0604020202020204" pitchFamily="34" charset="0"/>
            </a:endParaRPr>
          </a:p>
          <a:p>
            <a:pPr eaLnBrk="1" hangingPunct="1">
              <a:spcBef>
                <a:spcPct val="0"/>
              </a:spcBef>
              <a:buClrTx/>
              <a:buSzTx/>
              <a:buFontTx/>
              <a:buNone/>
            </a:pPr>
            <a:r>
              <a:rPr lang="en-US" altLang="en-US" sz="1800">
                <a:latin typeface="Arial" panose="020B0604020202020204" pitchFamily="34" charset="0"/>
                <a:cs typeface="Arial" panose="020B0604020202020204" pitchFamily="34" charset="0"/>
              </a:rPr>
              <a:t>A testing phase where the tester tries to </a:t>
            </a:r>
            <a:r>
              <a:rPr lang="ja-JP" altLang="en-US" sz="1800">
                <a:latin typeface="Arial" panose="020B0604020202020204" pitchFamily="34" charset="0"/>
                <a:cs typeface="Arial" panose="020B0604020202020204" pitchFamily="34" charset="0"/>
              </a:rPr>
              <a:t>“</a:t>
            </a:r>
            <a:r>
              <a:rPr lang="en-US" altLang="ja-JP" sz="1800">
                <a:latin typeface="Arial" panose="020B0604020202020204" pitchFamily="34" charset="0"/>
                <a:cs typeface="Arial" panose="020B0604020202020204" pitchFamily="34" charset="0"/>
              </a:rPr>
              <a:t>break</a:t>
            </a:r>
            <a:r>
              <a:rPr lang="ja-JP" altLang="en-US" sz="1800">
                <a:latin typeface="Arial" panose="020B0604020202020204" pitchFamily="34" charset="0"/>
                <a:cs typeface="Arial" panose="020B0604020202020204" pitchFamily="34" charset="0"/>
              </a:rPr>
              <a:t>”</a:t>
            </a:r>
            <a:r>
              <a:rPr lang="en-US" altLang="ja-JP" sz="1800">
                <a:latin typeface="Arial" panose="020B0604020202020204" pitchFamily="34" charset="0"/>
                <a:cs typeface="Arial" panose="020B0604020202020204" pitchFamily="34" charset="0"/>
              </a:rPr>
              <a:t> the system by randomly trying the system</a:t>
            </a:r>
            <a:r>
              <a:rPr lang="ja-JP" altLang="en-US" sz="1800">
                <a:latin typeface="Arial" panose="020B0604020202020204" pitchFamily="34" charset="0"/>
                <a:cs typeface="Arial" panose="020B0604020202020204" pitchFamily="34" charset="0"/>
              </a:rPr>
              <a:t>’</a:t>
            </a:r>
            <a:r>
              <a:rPr lang="en-US" altLang="ja-JP" sz="1800">
                <a:latin typeface="Arial" panose="020B0604020202020204" pitchFamily="34" charset="0"/>
                <a:cs typeface="Arial" panose="020B0604020202020204" pitchFamily="34" charset="0"/>
              </a:rPr>
              <a:t>s functionality can include negative testing as well. </a:t>
            </a:r>
          </a:p>
          <a:p>
            <a:pPr eaLnBrk="1" hangingPunct="1">
              <a:spcBef>
                <a:spcPct val="0"/>
              </a:spcBef>
              <a:buClrTx/>
              <a:buSzTx/>
              <a:buFontTx/>
              <a:buNone/>
            </a:pPr>
            <a:endParaRPr lang="en-US" altLang="ja-JP" sz="1800">
              <a:latin typeface="Arial" panose="020B0604020202020204" pitchFamily="34" charset="0"/>
              <a:cs typeface="Arial" panose="020B0604020202020204" pitchFamily="34" charset="0"/>
            </a:endParaRPr>
          </a:p>
          <a:p>
            <a:pPr eaLnBrk="1" hangingPunct="1">
              <a:spcBef>
                <a:spcPct val="0"/>
              </a:spcBef>
              <a:buClrTx/>
              <a:buSzTx/>
              <a:buFontTx/>
              <a:buNone/>
            </a:pPr>
            <a:r>
              <a:rPr lang="en-US" altLang="en-US" sz="1800" b="1">
                <a:latin typeface="Arial" panose="020B0604020202020204" pitchFamily="34" charset="0"/>
                <a:cs typeface="Arial" panose="020B0604020202020204" pitchFamily="34" charset="0"/>
              </a:rPr>
              <a:t>What is stress testing?</a:t>
            </a:r>
            <a:endParaRPr lang="en-US" altLang="en-US" sz="1800">
              <a:latin typeface="Arial" panose="020B0604020202020204" pitchFamily="34" charset="0"/>
              <a:cs typeface="Arial" panose="020B0604020202020204" pitchFamily="34" charset="0"/>
            </a:endParaRPr>
          </a:p>
          <a:p>
            <a:pPr eaLnBrk="1" hangingPunct="1">
              <a:spcBef>
                <a:spcPct val="0"/>
              </a:spcBef>
              <a:buClrTx/>
              <a:buSzTx/>
              <a:buFontTx/>
              <a:buNone/>
            </a:pPr>
            <a:r>
              <a:rPr lang="en-US" altLang="en-US" sz="1800">
                <a:latin typeface="Arial" panose="020B0604020202020204" pitchFamily="34" charset="0"/>
                <a:cs typeface="Arial" panose="020B0604020202020204" pitchFamily="34" charset="0"/>
              </a:rPr>
              <a:t>Stress testing is subjecting a system to an unreasonable load while denying it the resources (e.g., RAM, disc, mips, interrupts, etc.) needed to process the load. The idea is to stress a system to the breaking point in order to find bugs that will make that break potentially harmful.</a:t>
            </a:r>
          </a:p>
          <a:p>
            <a:pPr eaLnBrk="1" hangingPunct="1">
              <a:spcBef>
                <a:spcPct val="0"/>
              </a:spcBef>
              <a:buClrTx/>
              <a:buSzTx/>
              <a:buFontTx/>
              <a:buNone/>
            </a:pPr>
            <a:endParaRPr lang="en-US" altLang="en-US" sz="1800">
              <a:latin typeface="Arial" panose="020B0604020202020204" pitchFamily="34" charset="0"/>
              <a:cs typeface="Arial" panose="020B0604020202020204" pitchFamily="34" charset="0"/>
            </a:endParaRPr>
          </a:p>
          <a:p>
            <a:pPr eaLnBrk="1" hangingPunct="1">
              <a:spcBef>
                <a:spcPct val="0"/>
              </a:spcBef>
              <a:buClrTx/>
              <a:buSzTx/>
              <a:buFontTx/>
              <a:buNone/>
            </a:pPr>
            <a:r>
              <a:rPr lang="en-US" altLang="en-US" sz="1800" b="1">
                <a:latin typeface="Arial" panose="020B0604020202020204" pitchFamily="34" charset="0"/>
                <a:cs typeface="Arial" panose="020B0604020202020204" pitchFamily="34" charset="0"/>
              </a:rPr>
              <a:t>What is Test Case?</a:t>
            </a:r>
            <a:endParaRPr lang="en-US" altLang="en-US" sz="1800">
              <a:latin typeface="Arial" panose="020B0604020202020204" pitchFamily="34" charset="0"/>
              <a:cs typeface="Arial" panose="020B0604020202020204" pitchFamily="34" charset="0"/>
            </a:endParaRPr>
          </a:p>
          <a:p>
            <a:pPr eaLnBrk="1" hangingPunct="1">
              <a:spcBef>
                <a:spcPct val="0"/>
              </a:spcBef>
              <a:buClrTx/>
              <a:buSzTx/>
              <a:buFontTx/>
              <a:buNone/>
            </a:pPr>
            <a:r>
              <a:rPr lang="en-US" altLang="en-US" sz="1800">
                <a:latin typeface="Arial" panose="020B0604020202020204" pitchFamily="34" charset="0"/>
                <a:cs typeface="Arial" panose="020B0604020202020204" pitchFamily="34" charset="0"/>
              </a:rPr>
              <a:t>Test Case is a commonly used term for a specific test. This is usually the smallest unit of testing. A Test Case will consist of information such as requirements testing, test steps, verification steps, prerequisites, outputs, test environment, etc.</a:t>
            </a:r>
          </a:p>
          <a:p>
            <a:pPr eaLnBrk="1" hangingPunct="1">
              <a:spcBef>
                <a:spcPct val="0"/>
              </a:spcBef>
              <a:buClrTx/>
              <a:buSzTx/>
              <a:buFontTx/>
              <a:buNone/>
            </a:pPr>
            <a:endParaRPr lang="en-US" altLang="en-US" sz="1800">
              <a:latin typeface="Arial" panose="020B0604020202020204" pitchFamily="34" charset="0"/>
              <a:cs typeface="Arial" panose="020B0604020202020204" pitchFamily="34"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1EE3698-E563-4B1A-982F-4F5F3998EB97}"/>
              </a:ext>
            </a:extLst>
          </p:cNvPr>
          <p:cNvSpPr/>
          <p:nvPr/>
        </p:nvSpPr>
        <p:spPr>
          <a:xfrm>
            <a:off x="838200" y="1066800"/>
            <a:ext cx="7391400" cy="4524375"/>
          </a:xfrm>
          <a:prstGeom prst="rect">
            <a:avLst/>
          </a:prstGeom>
        </p:spPr>
        <p:txBody>
          <a:bodyPr>
            <a:spAutoFit/>
          </a:bodyPr>
          <a:lstStyle/>
          <a:p>
            <a:pPr eaLnBrk="1" hangingPunct="1">
              <a:defRPr/>
            </a:pPr>
            <a:r>
              <a:rPr lang="en-US" b="1" dirty="0">
                <a:latin typeface="+mj-lt"/>
              </a:rPr>
              <a:t>SMOKE TESTING:</a:t>
            </a:r>
          </a:p>
          <a:p>
            <a:pPr eaLnBrk="1" hangingPunct="1">
              <a:defRPr/>
            </a:pPr>
            <a:endParaRPr lang="en-US" dirty="0">
              <a:latin typeface="+mj-lt"/>
            </a:endParaRPr>
          </a:p>
          <a:p>
            <a:pPr eaLnBrk="1" hangingPunct="1">
              <a:defRPr/>
            </a:pPr>
            <a:r>
              <a:rPr lang="en-US" dirty="0">
                <a:latin typeface="+mj-lt"/>
              </a:rPr>
              <a:t>Smoke testing originated in the hardware testing practice of turning on a new piece of hardware for the first time and considering it a success if it does not catch fire and smoke. In software industry, smoke testing is a shallow and wide approach whereby all areas of the application without getting into too deep, is tested.</a:t>
            </a:r>
          </a:p>
          <a:p>
            <a:pPr eaLnBrk="1" hangingPunct="1">
              <a:defRPr/>
            </a:pPr>
            <a:r>
              <a:rPr lang="en-US" dirty="0">
                <a:latin typeface="+mj-lt"/>
              </a:rPr>
              <a:t>A smoke test is scripted, either using a written set of tests or an automated test</a:t>
            </a:r>
          </a:p>
          <a:p>
            <a:pPr eaLnBrk="1" hangingPunct="1">
              <a:defRPr/>
            </a:pPr>
            <a:r>
              <a:rPr lang="en-US" dirty="0">
                <a:latin typeface="+mj-lt"/>
              </a:rPr>
              <a:t>A Smoke test is designed to touch every part of the application in a cursory way. It’s shallow and wide.</a:t>
            </a:r>
          </a:p>
          <a:p>
            <a:pPr eaLnBrk="1" hangingPunct="1">
              <a:defRPr/>
            </a:pPr>
            <a:r>
              <a:rPr lang="en-US" dirty="0">
                <a:latin typeface="+mj-lt"/>
              </a:rPr>
              <a:t>Smoke testing is conducted to ensure whether the most crucial functions of a program are working, but not bothering with finer details. (Such as build verification).</a:t>
            </a:r>
          </a:p>
          <a:p>
            <a:pPr eaLnBrk="1" hangingPunct="1">
              <a:defRPr/>
            </a:pPr>
            <a:r>
              <a:rPr lang="en-US" dirty="0">
                <a:latin typeface="+mj-lt"/>
              </a:rPr>
              <a:t>Smoke testing is normal health check up to a build of an application before taking it to testing in depth.</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2845E79-B0C0-46F6-B74F-39A6194A921D}"/>
              </a:ext>
            </a:extLst>
          </p:cNvPr>
          <p:cNvSpPr/>
          <p:nvPr/>
        </p:nvSpPr>
        <p:spPr>
          <a:xfrm>
            <a:off x="914400" y="1752600"/>
            <a:ext cx="7162800" cy="3416300"/>
          </a:xfrm>
          <a:prstGeom prst="rect">
            <a:avLst/>
          </a:prstGeom>
        </p:spPr>
        <p:txBody>
          <a:bodyPr>
            <a:spAutoFit/>
          </a:bodyPr>
          <a:lstStyle/>
          <a:p>
            <a:pPr eaLnBrk="1" hangingPunct="1">
              <a:defRPr/>
            </a:pPr>
            <a:r>
              <a:rPr lang="en-US" b="1" dirty="0">
                <a:latin typeface="+mj-lt"/>
              </a:rPr>
              <a:t>SANITY TESTING:</a:t>
            </a:r>
          </a:p>
          <a:p>
            <a:pPr eaLnBrk="1" hangingPunct="1">
              <a:defRPr/>
            </a:pPr>
            <a:endParaRPr lang="en-US" dirty="0">
              <a:latin typeface="+mj-lt"/>
            </a:endParaRPr>
          </a:p>
          <a:p>
            <a:pPr eaLnBrk="1" hangingPunct="1">
              <a:defRPr/>
            </a:pPr>
            <a:r>
              <a:rPr lang="en-US" dirty="0">
                <a:latin typeface="+mj-lt"/>
              </a:rPr>
              <a:t>A sanity test is a </a:t>
            </a:r>
            <a:r>
              <a:rPr lang="en-US" b="1" u="sng" dirty="0">
                <a:solidFill>
                  <a:srgbClr val="FF0000"/>
                </a:solidFill>
                <a:latin typeface="+mj-lt"/>
              </a:rPr>
              <a:t>narrow regression </a:t>
            </a:r>
            <a:r>
              <a:rPr lang="en-US" dirty="0">
                <a:latin typeface="+mj-lt"/>
              </a:rPr>
              <a:t>test that focuses on one or a few areas of functionality. Sanity testing is usually narrow and deep.</a:t>
            </a:r>
          </a:p>
          <a:p>
            <a:pPr eaLnBrk="1" hangingPunct="1">
              <a:defRPr/>
            </a:pPr>
            <a:r>
              <a:rPr lang="en-US" dirty="0">
                <a:latin typeface="+mj-lt"/>
              </a:rPr>
              <a:t>A sanity test is usually unscripted.</a:t>
            </a:r>
          </a:p>
          <a:p>
            <a:pPr eaLnBrk="1" hangingPunct="1">
              <a:defRPr/>
            </a:pPr>
            <a:r>
              <a:rPr lang="en-US" dirty="0">
                <a:latin typeface="+mj-lt"/>
              </a:rPr>
              <a:t>A Sanity test is used to determine a small section of the application is still working after a minor change.</a:t>
            </a:r>
          </a:p>
          <a:p>
            <a:pPr eaLnBrk="1" hangingPunct="1">
              <a:defRPr/>
            </a:pPr>
            <a:r>
              <a:rPr lang="en-US" dirty="0">
                <a:latin typeface="+mj-lt"/>
              </a:rPr>
              <a:t>Sanity testing is a cursory testing, it is performed whenever a cursory testing is sufficient to prove the application is functioning according to specifications. This level of testing is a subset of regression testing.</a:t>
            </a:r>
          </a:p>
          <a:p>
            <a:pPr eaLnBrk="1" hangingPunct="1">
              <a:defRPr/>
            </a:pPr>
            <a:r>
              <a:rPr lang="en-US" dirty="0">
                <a:latin typeface="+mj-lt"/>
              </a:rPr>
              <a:t>Sanity testing is to verify whether requirements are met or not, checking all features breadth-first.</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
            <a:extLst>
              <a:ext uri="{FF2B5EF4-FFF2-40B4-BE49-F238E27FC236}">
                <a16:creationId xmlns:a16="http://schemas.microsoft.com/office/drawing/2014/main" id="{C495FB77-304A-4599-96B5-2271EB13AE0A}"/>
              </a:ext>
            </a:extLst>
          </p:cNvPr>
          <p:cNvSpPr>
            <a:spLocks noChangeArrowheads="1"/>
          </p:cNvSpPr>
          <p:nvPr/>
        </p:nvSpPr>
        <p:spPr bwMode="auto">
          <a:xfrm>
            <a:off x="1143000" y="990600"/>
            <a:ext cx="7315200" cy="615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ＭＳ Ｐゴシック" panose="020B0600070205080204" pitchFamily="34" charset="-128"/>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ＭＳ Ｐゴシック" panose="020B0600070205080204" pitchFamily="34" charset="-128"/>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ＭＳ Ｐゴシック" panose="020B0600070205080204" pitchFamily="34" charset="-128"/>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9pPr>
          </a:lstStyle>
          <a:p>
            <a:pPr eaLnBrk="1" hangingPunct="1">
              <a:spcBef>
                <a:spcPct val="0"/>
              </a:spcBef>
              <a:buClr>
                <a:srgbClr val="20C9F8"/>
              </a:buClr>
              <a:buSzTx/>
              <a:buFontTx/>
              <a:buNone/>
            </a:pPr>
            <a:r>
              <a:rPr lang="en-US" altLang="en-US" sz="2000" b="1">
                <a:cs typeface="Arial" panose="020B0604020202020204" pitchFamily="34" charset="0"/>
              </a:rPr>
              <a:t>What is  User acceptance testing (UAT) ?</a:t>
            </a:r>
          </a:p>
          <a:p>
            <a:pPr eaLnBrk="1" hangingPunct="1">
              <a:spcBef>
                <a:spcPct val="0"/>
              </a:spcBef>
              <a:buClr>
                <a:srgbClr val="20C9F8"/>
              </a:buClr>
              <a:buSzTx/>
              <a:buFontTx/>
              <a:buNone/>
            </a:pPr>
            <a:endParaRPr lang="en-US" altLang="en-US" sz="2000" b="1">
              <a:cs typeface="Arial" panose="020B0604020202020204" pitchFamily="34" charset="0"/>
            </a:endParaRPr>
          </a:p>
          <a:p>
            <a:pPr eaLnBrk="1" hangingPunct="1">
              <a:spcBef>
                <a:spcPct val="0"/>
              </a:spcBef>
              <a:buClr>
                <a:srgbClr val="20C9F8"/>
              </a:buClr>
              <a:buSzTx/>
              <a:buFontTx/>
              <a:buNone/>
            </a:pPr>
            <a:r>
              <a:rPr lang="en-US" altLang="en-US" sz="2000">
                <a:solidFill>
                  <a:srgbClr val="FF0000"/>
                </a:solidFill>
                <a:cs typeface="Arial" panose="020B0604020202020204" pitchFamily="34" charset="0"/>
              </a:rPr>
              <a:t>It is also called as Beta Testing </a:t>
            </a:r>
            <a:r>
              <a:rPr lang="en-US" altLang="en-US" sz="2000">
                <a:cs typeface="Arial" panose="020B0604020202020204" pitchFamily="34" charset="0"/>
              </a:rPr>
              <a:t>. Once system testing is done and the system seems stable to the developers and  testers, system engineers either invited the end users of the software to see if they like the software or send the software the way it is then software will be deployed in the production. </a:t>
            </a:r>
          </a:p>
          <a:p>
            <a:pPr eaLnBrk="1" hangingPunct="1">
              <a:spcBef>
                <a:spcPct val="0"/>
              </a:spcBef>
              <a:buClr>
                <a:srgbClr val="20C9F8"/>
              </a:buClr>
              <a:buSzTx/>
              <a:buFontTx/>
              <a:buNone/>
            </a:pPr>
            <a:endParaRPr lang="en-US" altLang="en-US" sz="2000">
              <a:cs typeface="Arial" panose="020B0604020202020204" pitchFamily="34" charset="0"/>
            </a:endParaRPr>
          </a:p>
          <a:p>
            <a:pPr eaLnBrk="1" hangingPunct="1">
              <a:spcBef>
                <a:spcPct val="0"/>
              </a:spcBef>
              <a:buClr>
                <a:srgbClr val="20C9F8"/>
              </a:buClr>
              <a:buSzTx/>
              <a:buFontTx/>
              <a:buNone/>
            </a:pPr>
            <a:r>
              <a:rPr lang="en-US" altLang="en-US" sz="2000">
                <a:cs typeface="Arial" panose="020B0604020202020204" pitchFamily="34" charset="0"/>
              </a:rPr>
              <a:t>Otherwise necessary changes will be made to the software and software will pass through all phased of testing again.</a:t>
            </a:r>
          </a:p>
          <a:p>
            <a:pPr eaLnBrk="1" hangingPunct="1">
              <a:spcBef>
                <a:spcPct val="0"/>
              </a:spcBef>
              <a:buClr>
                <a:srgbClr val="20C9F8"/>
              </a:buClr>
              <a:buSzTx/>
              <a:buFontTx/>
              <a:buNone/>
            </a:pPr>
            <a:endParaRPr lang="en-US" altLang="en-US" sz="2000" b="1">
              <a:cs typeface="Arial" panose="020B0604020202020204" pitchFamily="34" charset="0"/>
            </a:endParaRPr>
          </a:p>
          <a:p>
            <a:pPr eaLnBrk="1" hangingPunct="1">
              <a:spcBef>
                <a:spcPct val="0"/>
              </a:spcBef>
              <a:buClrTx/>
              <a:buSzTx/>
              <a:buFontTx/>
              <a:buNone/>
            </a:pPr>
            <a:r>
              <a:rPr lang="en-US" altLang="en-US" sz="2000">
                <a:cs typeface="Arial" panose="020B0604020202020204" pitchFamily="34" charset="0"/>
              </a:rPr>
              <a:t>In this type of testing, the software is handed over to the user in order to find out if the software meets the user expectations and works as it is expected to. In this testing, the tester may do the testing or the clients may have their own testers (For example, banks may have their own teller employees who can test the application).</a:t>
            </a:r>
            <a:r>
              <a:rPr lang="en-GB" altLang="en-US" sz="2000">
                <a:latin typeface="Arial" panose="020B0604020202020204" pitchFamily="34" charset="0"/>
                <a:cs typeface="Arial" panose="020B0604020202020204" pitchFamily="34" charset="0"/>
              </a:rPr>
              <a:t> </a:t>
            </a:r>
          </a:p>
          <a:p>
            <a:pPr eaLnBrk="1" hangingPunct="1">
              <a:spcBef>
                <a:spcPct val="0"/>
              </a:spcBef>
              <a:buClrTx/>
              <a:buSzTx/>
              <a:buFontTx/>
              <a:buNone/>
            </a:pPr>
            <a:endParaRPr lang="en-GB" altLang="en-US" sz="1800">
              <a:latin typeface="Arial" panose="020B0604020202020204" pitchFamily="34" charset="0"/>
              <a:cs typeface="Arial" panose="020B0604020202020204" pitchFamily="34" charset="0"/>
            </a:endParaRPr>
          </a:p>
          <a:p>
            <a:pPr eaLnBrk="1" hangingPunct="1">
              <a:spcBef>
                <a:spcPct val="0"/>
              </a:spcBef>
              <a:buClrTx/>
              <a:buSzTx/>
              <a:buFontTx/>
              <a:buNone/>
            </a:pPr>
            <a:endParaRPr lang="en-US" altLang="en-US" sz="1800">
              <a:latin typeface="Arial" panose="020B0604020202020204" pitchFamily="34" charset="0"/>
              <a:cs typeface="Arial" panose="020B0604020202020204" pitchFamily="34" charset="0"/>
            </a:endParaRPr>
          </a:p>
          <a:p>
            <a:pPr eaLnBrk="1" hangingPunct="1">
              <a:spcBef>
                <a:spcPct val="0"/>
              </a:spcBef>
              <a:buClrTx/>
              <a:buSzTx/>
              <a:buFontTx/>
              <a:buNone/>
            </a:pPr>
            <a:endParaRPr lang="en-US" altLang="en-US" sz="1800">
              <a:latin typeface="Arial" panose="020B0604020202020204" pitchFamily="34" charset="0"/>
              <a:cs typeface="Arial" panose="020B0604020202020204" pitchFamily="34"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1">
            <a:extLst>
              <a:ext uri="{FF2B5EF4-FFF2-40B4-BE49-F238E27FC236}">
                <a16:creationId xmlns:a16="http://schemas.microsoft.com/office/drawing/2014/main" id="{633B70E6-A2F6-46D8-9EF6-5B5C59E731DD}"/>
              </a:ext>
            </a:extLst>
          </p:cNvPr>
          <p:cNvSpPr>
            <a:spLocks noChangeArrowheads="1"/>
          </p:cNvSpPr>
          <p:nvPr/>
        </p:nvSpPr>
        <p:spPr bwMode="auto">
          <a:xfrm>
            <a:off x="609600" y="685800"/>
            <a:ext cx="8229600"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ＭＳ Ｐゴシック" panose="020B0600070205080204" pitchFamily="34" charset="-128"/>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ＭＳ Ｐゴシック" panose="020B0600070205080204" pitchFamily="34" charset="-128"/>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ＭＳ Ｐゴシック" panose="020B0600070205080204" pitchFamily="34" charset="-128"/>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9pPr>
          </a:lstStyle>
          <a:p>
            <a:pPr eaLnBrk="1" hangingPunct="1">
              <a:spcBef>
                <a:spcPct val="0"/>
              </a:spcBef>
              <a:buClr>
                <a:srgbClr val="6BDBFA"/>
              </a:buClr>
              <a:buSzTx/>
              <a:buFontTx/>
              <a:buNone/>
            </a:pPr>
            <a:r>
              <a:rPr lang="en-US" altLang="en-US" sz="1800" b="1" i="1">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What is Black box testing ?</a:t>
            </a:r>
          </a:p>
          <a:p>
            <a:pPr eaLnBrk="1" hangingPunct="1">
              <a:spcBef>
                <a:spcPct val="0"/>
              </a:spcBef>
              <a:buClrTx/>
              <a:buSzTx/>
              <a:buFontTx/>
              <a:buNone/>
            </a:pPr>
            <a:r>
              <a:rPr lang="en-US" altLang="en-US" sz="1800">
                <a:latin typeface="Times New Roman" panose="02020603050405020304" pitchFamily="18" charset="0"/>
                <a:cs typeface="Times New Roman" panose="02020603050405020304" pitchFamily="18" charset="0"/>
              </a:rPr>
              <a:t>It is test where a tester performs testing without looking into the code. (OR it is a testing method where the application under test is viewed as a black box and the internal behavior of the program is completely ignored. Testing occurs based upon the external specifications. Also known as behavioral testing, since only the external behavior of the program is evaluated and analyzed.)</a:t>
            </a:r>
          </a:p>
          <a:p>
            <a:pPr eaLnBrk="1" hangingPunct="1">
              <a:spcBef>
                <a:spcPct val="0"/>
              </a:spcBef>
              <a:buClrTx/>
              <a:buSzTx/>
              <a:buFontTx/>
              <a:buNone/>
            </a:pPr>
            <a:endParaRPr lang="en-US" altLang="en-US" sz="1800">
              <a:latin typeface="Times New Roman" panose="02020603050405020304" pitchFamily="18" charset="0"/>
              <a:cs typeface="Times New Roman" panose="02020603050405020304" pitchFamily="18" charset="0"/>
            </a:endParaRPr>
          </a:p>
          <a:p>
            <a:pPr eaLnBrk="1" hangingPunct="1">
              <a:spcBef>
                <a:spcPct val="0"/>
              </a:spcBef>
              <a:buClr>
                <a:srgbClr val="20C9F8"/>
              </a:buClr>
              <a:buSzTx/>
              <a:buFontTx/>
              <a:buNone/>
            </a:pPr>
            <a:r>
              <a:rPr lang="en-US" altLang="en-US" sz="1800" b="1">
                <a:latin typeface="Times New Roman" panose="02020603050405020304" pitchFamily="18" charset="0"/>
                <a:cs typeface="Times New Roman" panose="02020603050405020304" pitchFamily="18" charset="0"/>
              </a:rPr>
              <a:t>What is White box testing ?</a:t>
            </a:r>
          </a:p>
          <a:p>
            <a:pPr eaLnBrk="1" hangingPunct="1">
              <a:spcBef>
                <a:spcPct val="0"/>
              </a:spcBef>
              <a:buClrTx/>
              <a:buSzTx/>
              <a:buFontTx/>
              <a:buNone/>
            </a:pPr>
            <a:r>
              <a:rPr lang="en-US" altLang="en-US" sz="1800">
                <a:latin typeface="Times New Roman" panose="02020603050405020304" pitchFamily="18" charset="0"/>
                <a:cs typeface="Times New Roman" panose="02020603050405020304" pitchFamily="18" charset="0"/>
              </a:rPr>
              <a:t>It is a test where a tester looks into the code and performs the testing.</a:t>
            </a:r>
            <a:br>
              <a:rPr lang="en-US" altLang="en-US" sz="1800">
                <a:latin typeface="Times New Roman" panose="02020603050405020304" pitchFamily="18" charset="0"/>
                <a:cs typeface="Times New Roman" panose="02020603050405020304" pitchFamily="18" charset="0"/>
              </a:rPr>
            </a:br>
            <a:endParaRPr lang="en-US" altLang="en-US" sz="1800">
              <a:latin typeface="Times New Roman" panose="02020603050405020304" pitchFamily="18" charset="0"/>
              <a:cs typeface="Times New Roman" panose="02020603050405020304" pitchFamily="18" charset="0"/>
            </a:endParaRPr>
          </a:p>
          <a:p>
            <a:pPr eaLnBrk="1" hangingPunct="1">
              <a:spcBef>
                <a:spcPct val="0"/>
              </a:spcBef>
              <a:buClr>
                <a:srgbClr val="20C9F8"/>
              </a:buClr>
              <a:buSzTx/>
              <a:buFontTx/>
              <a:buNone/>
            </a:pPr>
            <a:r>
              <a:rPr lang="en-US" altLang="en-US" sz="1800" b="1">
                <a:latin typeface="Times New Roman" panose="02020603050405020304" pitchFamily="18" charset="0"/>
                <a:cs typeface="Times New Roman" panose="02020603050405020304" pitchFamily="18" charset="0"/>
              </a:rPr>
              <a:t>What is Alpha testing ?</a:t>
            </a:r>
          </a:p>
          <a:p>
            <a:pPr eaLnBrk="1" hangingPunct="1">
              <a:spcBef>
                <a:spcPct val="0"/>
              </a:spcBef>
              <a:buClrTx/>
              <a:buSzTx/>
              <a:buFontTx/>
              <a:buNone/>
            </a:pPr>
            <a:r>
              <a:rPr lang="en-US" altLang="en-US" sz="1800">
                <a:latin typeface="Times New Roman" panose="02020603050405020304" pitchFamily="18" charset="0"/>
                <a:cs typeface="Times New Roman" panose="02020603050405020304" pitchFamily="18" charset="0"/>
              </a:rPr>
              <a:t>In this type of testing, the users are invited at the development center where they use the application and the developers note every particular input or action carried out by the user. Any type of abnormal behavior of the system is noted and rectified by the developers.</a:t>
            </a:r>
          </a:p>
          <a:p>
            <a:pPr eaLnBrk="1" hangingPunct="1">
              <a:spcBef>
                <a:spcPct val="0"/>
              </a:spcBef>
              <a:buClrTx/>
              <a:buSzTx/>
              <a:buFontTx/>
              <a:buNone/>
            </a:pPr>
            <a:endParaRPr lang="en-US" altLang="en-US" sz="1800" b="1">
              <a:latin typeface="Times New Roman" panose="02020603050405020304" pitchFamily="18" charset="0"/>
              <a:cs typeface="Times New Roman" panose="02020603050405020304" pitchFamily="18" charset="0"/>
            </a:endParaRPr>
          </a:p>
          <a:p>
            <a:pPr eaLnBrk="1" hangingPunct="1">
              <a:spcBef>
                <a:spcPct val="0"/>
              </a:spcBef>
              <a:buClr>
                <a:srgbClr val="20C9F8"/>
              </a:buClr>
              <a:buSzTx/>
              <a:buFontTx/>
              <a:buNone/>
            </a:pPr>
            <a:r>
              <a:rPr lang="en-US" altLang="en-US" sz="1800" b="1">
                <a:latin typeface="Times New Roman" panose="02020603050405020304" pitchFamily="18" charset="0"/>
                <a:cs typeface="Times New Roman" panose="02020603050405020304" pitchFamily="18" charset="0"/>
              </a:rPr>
              <a:t>What is  Beta testing ?</a:t>
            </a:r>
          </a:p>
          <a:p>
            <a:pPr eaLnBrk="1" hangingPunct="1">
              <a:spcBef>
                <a:spcPct val="0"/>
              </a:spcBef>
              <a:buClrTx/>
              <a:buSzTx/>
              <a:buFontTx/>
              <a:buNone/>
            </a:pPr>
            <a:r>
              <a:rPr lang="en-US" altLang="en-US" sz="1800">
                <a:latin typeface="Times New Roman" panose="02020603050405020304" pitchFamily="18" charset="0"/>
                <a:cs typeface="Times New Roman" panose="02020603050405020304" pitchFamily="18" charset="0"/>
              </a:rPr>
              <a:t>In this type of testing, the software is distributed as a beta version to the users and users test the application at their sites. As the users explore the software, in case if any exception/defect occurs that is reported to the developers.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a:extLst>
              <a:ext uri="{FF2B5EF4-FFF2-40B4-BE49-F238E27FC236}">
                <a16:creationId xmlns:a16="http://schemas.microsoft.com/office/drawing/2014/main" id="{100F3DF3-A78A-471B-8EC0-5AB2A8F76B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033463"/>
            <a:ext cx="7775575" cy="5214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1">
            <a:extLst>
              <a:ext uri="{FF2B5EF4-FFF2-40B4-BE49-F238E27FC236}">
                <a16:creationId xmlns:a16="http://schemas.microsoft.com/office/drawing/2014/main" id="{648CC76C-0FC1-4568-AC26-DF80CDA10004}"/>
              </a:ext>
            </a:extLst>
          </p:cNvPr>
          <p:cNvSpPr>
            <a:spLocks noChangeArrowheads="1"/>
          </p:cNvSpPr>
          <p:nvPr/>
        </p:nvSpPr>
        <p:spPr bwMode="auto">
          <a:xfrm>
            <a:off x="762000" y="1066800"/>
            <a:ext cx="7620000" cy="434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ＭＳ Ｐゴシック" panose="020B0600070205080204" pitchFamily="34" charset="-128"/>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ＭＳ Ｐゴシック" panose="020B0600070205080204" pitchFamily="34" charset="-128"/>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ＭＳ Ｐゴシック" panose="020B0600070205080204" pitchFamily="34" charset="-128"/>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9pPr>
          </a:lstStyle>
          <a:p>
            <a:pPr eaLnBrk="1" hangingPunct="1">
              <a:spcBef>
                <a:spcPct val="0"/>
              </a:spcBef>
              <a:buClrTx/>
              <a:buSzTx/>
              <a:buFontTx/>
              <a:buNone/>
            </a:pPr>
            <a:r>
              <a:rPr lang="en-US" altLang="en-US" sz="2000" b="1">
                <a:latin typeface="Times New Roman" panose="02020603050405020304" pitchFamily="18" charset="0"/>
                <a:cs typeface="Times New Roman" panose="02020603050405020304" pitchFamily="18" charset="0"/>
              </a:rPr>
              <a:t>What is Change Control?</a:t>
            </a:r>
            <a:br>
              <a:rPr lang="en-US" altLang="en-US" sz="2000">
                <a:latin typeface="Times New Roman" panose="02020603050405020304" pitchFamily="18" charset="0"/>
                <a:cs typeface="Times New Roman" panose="02020603050405020304" pitchFamily="18" charset="0"/>
              </a:rPr>
            </a:br>
            <a:r>
              <a:rPr lang="en-US" altLang="en-US" sz="2000">
                <a:latin typeface="Times New Roman" panose="02020603050405020304" pitchFamily="18" charset="0"/>
                <a:cs typeface="Times New Roman" panose="02020603050405020304" pitchFamily="18" charset="0"/>
              </a:rPr>
              <a:t> </a:t>
            </a:r>
            <a:br>
              <a:rPr lang="en-US" altLang="en-US" sz="2000">
                <a:latin typeface="Times New Roman" panose="02020603050405020304" pitchFamily="18" charset="0"/>
                <a:cs typeface="Times New Roman" panose="02020603050405020304" pitchFamily="18" charset="0"/>
              </a:rPr>
            </a:br>
            <a:r>
              <a:rPr lang="en-US" altLang="en-US" sz="2000">
                <a:latin typeface="Times New Roman" panose="02020603050405020304" pitchFamily="18" charset="0"/>
                <a:cs typeface="Times New Roman" panose="02020603050405020304" pitchFamily="18" charset="0"/>
              </a:rPr>
              <a:t>It is a document that describes the additional functionalities that are added after the Business Requirement Document is signed off. It can be updated in the old business requirement document or it can be a separate document. (For example, in the Business Requirement Document, on the login page, there are User Name and Password fields. The owner of the software wants to add, </a:t>
            </a:r>
            <a:r>
              <a:rPr lang="ja-JP" altLang="en-US" sz="2000">
                <a:latin typeface="Times New Roman" panose="02020603050405020304" pitchFamily="18" charset="0"/>
                <a:cs typeface="Times New Roman" panose="02020603050405020304" pitchFamily="18" charset="0"/>
              </a:rPr>
              <a:t>“</a:t>
            </a:r>
            <a:r>
              <a:rPr lang="en-US" altLang="ja-JP" sz="2000">
                <a:latin typeface="Times New Roman" panose="02020603050405020304" pitchFamily="18" charset="0"/>
                <a:cs typeface="Times New Roman" panose="02020603050405020304" pitchFamily="18" charset="0"/>
              </a:rPr>
              <a:t>If you do not have User Name and Password, please click here.</a:t>
            </a:r>
            <a:r>
              <a:rPr lang="ja-JP" altLang="en-US" sz="2000">
                <a:latin typeface="Times New Roman" panose="02020603050405020304" pitchFamily="18" charset="0"/>
                <a:cs typeface="Times New Roman" panose="02020603050405020304" pitchFamily="18" charset="0"/>
              </a:rPr>
              <a:t>”</a:t>
            </a:r>
            <a:r>
              <a:rPr lang="en-US" altLang="ja-JP" sz="2000">
                <a:latin typeface="Times New Roman" panose="02020603050405020304" pitchFamily="18" charset="0"/>
                <a:cs typeface="Times New Roman" panose="02020603050405020304" pitchFamily="18" charset="0"/>
              </a:rPr>
              <a:t> This is a change. But this change came after the document is signed off by the Project Managers. Now this is a change control and comes as a separate document. (It is also called Change Request, Modification Request).</a:t>
            </a:r>
            <a:br>
              <a:rPr lang="en-US" altLang="ja-JP" sz="2000">
                <a:latin typeface="Times New Roman" panose="02020603050405020304" pitchFamily="18" charset="0"/>
                <a:cs typeface="Times New Roman" panose="02020603050405020304" pitchFamily="18" charset="0"/>
              </a:rPr>
            </a:br>
            <a:r>
              <a:rPr lang="en-US" altLang="ja-JP" sz="2000" b="1">
                <a:latin typeface="Times New Roman" panose="02020603050405020304" pitchFamily="18" charset="0"/>
                <a:cs typeface="Times New Roman" panose="02020603050405020304" pitchFamily="18" charset="0"/>
              </a:rPr>
              <a:t> </a:t>
            </a:r>
            <a:br>
              <a:rPr lang="en-US" altLang="ja-JP" sz="1600" b="1" i="1">
                <a:latin typeface="Arial" panose="020B0604020202020204" pitchFamily="34" charset="0"/>
                <a:cs typeface="Arial" panose="020B0604020202020204" pitchFamily="34" charset="0"/>
              </a:rPr>
            </a:br>
            <a:endParaRPr lang="en-US" altLang="en-US" sz="1600">
              <a:cs typeface="Arial" panose="020B0604020202020204" pitchFamily="34"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D5C73FF1-1B6F-4727-9FA6-6C6861E2EB0B}"/>
              </a:ext>
            </a:extLst>
          </p:cNvPr>
          <p:cNvSpPr>
            <a:spLocks noGrp="1"/>
          </p:cNvSpPr>
          <p:nvPr>
            <p:ph type="title"/>
          </p:nvPr>
        </p:nvSpPr>
        <p:spPr>
          <a:xfrm>
            <a:off x="533400" y="838200"/>
            <a:ext cx="8229600" cy="285750"/>
          </a:xfrm>
        </p:spPr>
        <p:txBody>
          <a:bodyPr/>
          <a:lstStyle/>
          <a:p>
            <a:pPr eaLnBrk="1" hangingPunct="1"/>
            <a:r>
              <a:rPr lang="en-US" altLang="en-US" sz="2000" b="1">
                <a:ea typeface="ＭＳ Ｐゴシック" panose="020B0600070205080204" pitchFamily="34" charset="-128"/>
              </a:rPr>
              <a:t>CVS, SVN, GIT &amp; PVCS</a:t>
            </a:r>
          </a:p>
        </p:txBody>
      </p:sp>
      <p:sp>
        <p:nvSpPr>
          <p:cNvPr id="77827" name="Rectangle 3">
            <a:extLst>
              <a:ext uri="{FF2B5EF4-FFF2-40B4-BE49-F238E27FC236}">
                <a16:creationId xmlns:a16="http://schemas.microsoft.com/office/drawing/2014/main" id="{6D03E44E-D4BF-43D8-97ED-21418ADF2D7E}"/>
              </a:ext>
            </a:extLst>
          </p:cNvPr>
          <p:cNvSpPr>
            <a:spLocks noGrp="1" noChangeArrowheads="1"/>
          </p:cNvSpPr>
          <p:nvPr>
            <p:ph idx="1"/>
          </p:nvPr>
        </p:nvSpPr>
        <p:spPr>
          <a:xfrm>
            <a:off x="609600" y="1219200"/>
            <a:ext cx="8229600" cy="5562600"/>
          </a:xfrm>
        </p:spPr>
        <p:txBody>
          <a:bodyPr/>
          <a:lstStyle/>
          <a:p>
            <a:pPr eaLnBrk="1" hangingPunct="1">
              <a:lnSpc>
                <a:spcPct val="80000"/>
              </a:lnSpc>
              <a:defRPr/>
            </a:pPr>
            <a:endParaRPr lang="en-US" altLang="en-US" sz="2000" dirty="0">
              <a:latin typeface="Times New Roman" pitchFamily="18" charset="0"/>
              <a:ea typeface="ＭＳ Ｐゴシック" pitchFamily="34" charset="-128"/>
              <a:cs typeface="Times New Roman" pitchFamily="18" charset="0"/>
            </a:endParaRPr>
          </a:p>
          <a:p>
            <a:pPr eaLnBrk="1" hangingPunct="1">
              <a:lnSpc>
                <a:spcPct val="80000"/>
              </a:lnSpc>
              <a:defRPr/>
            </a:pPr>
            <a:r>
              <a:rPr lang="en-US" altLang="en-US" sz="2000" dirty="0">
                <a:latin typeface="Times New Roman" pitchFamily="18" charset="0"/>
                <a:ea typeface="ＭＳ Ｐゴシック" pitchFamily="34" charset="-128"/>
                <a:cs typeface="Times New Roman" pitchFamily="18" charset="0"/>
              </a:rPr>
              <a:t>The Concurrent Versions System (CVS), also known as the Concurrent Versioning System, is a client-server free software revision control system in the field of software development. </a:t>
            </a:r>
          </a:p>
          <a:p>
            <a:pPr marL="0" indent="0" eaLnBrk="1" hangingPunct="1">
              <a:lnSpc>
                <a:spcPct val="80000"/>
              </a:lnSpc>
              <a:buFont typeface="Wingdings 2" panose="05020102010507070707" pitchFamily="18" charset="2"/>
              <a:buNone/>
              <a:defRPr/>
            </a:pPr>
            <a:endParaRPr lang="en-US" altLang="en-US" sz="2000" dirty="0">
              <a:latin typeface="Times New Roman" pitchFamily="18" charset="0"/>
              <a:ea typeface="ＭＳ Ｐゴシック" pitchFamily="34" charset="-128"/>
              <a:cs typeface="Times New Roman" pitchFamily="18" charset="0"/>
            </a:endParaRPr>
          </a:p>
          <a:p>
            <a:pPr eaLnBrk="1" hangingPunct="1">
              <a:lnSpc>
                <a:spcPct val="80000"/>
              </a:lnSpc>
              <a:defRPr/>
            </a:pPr>
            <a:r>
              <a:rPr lang="en-US" altLang="en-US" sz="2000" dirty="0">
                <a:latin typeface="Times New Roman" pitchFamily="18" charset="0"/>
                <a:ea typeface="ＭＳ Ｐゴシック" pitchFamily="34" charset="-128"/>
                <a:cs typeface="Times New Roman" pitchFamily="18" charset="0"/>
              </a:rPr>
              <a:t>CVS became popular with commercial software developers and also the open source software world and is released under the GNU General Public License. Active development of CVS is continuing.</a:t>
            </a:r>
          </a:p>
          <a:p>
            <a:pPr eaLnBrk="1" hangingPunct="1">
              <a:lnSpc>
                <a:spcPct val="80000"/>
              </a:lnSpc>
              <a:defRPr/>
            </a:pPr>
            <a:r>
              <a:rPr lang="en-US" altLang="en-US" sz="2000" dirty="0">
                <a:latin typeface="Times New Roman"/>
                <a:ea typeface="ＭＳ Ｐゴシック"/>
                <a:cs typeface="Times New Roman"/>
              </a:rPr>
              <a:t>In software development, </a:t>
            </a:r>
            <a:r>
              <a:rPr lang="en-US" altLang="en-US" sz="2000" err="1">
                <a:latin typeface="Times New Roman"/>
                <a:ea typeface="ＭＳ Ｐゴシック"/>
                <a:cs typeface="Times New Roman"/>
              </a:rPr>
              <a:t>Git</a:t>
            </a:r>
            <a:r>
              <a:rPr lang="en-US" altLang="en-US" sz="2000" dirty="0">
                <a:latin typeface="Times New Roman"/>
                <a:ea typeface="ＭＳ Ｐゴシック"/>
                <a:cs typeface="Times New Roman"/>
              </a:rPr>
              <a:t> </a:t>
            </a:r>
            <a:r>
              <a:rPr lang="en-US" altLang="en-US" sz="2000">
                <a:latin typeface="Times New Roman"/>
                <a:ea typeface="ＭＳ Ｐゴシック"/>
                <a:cs typeface="Times New Roman"/>
              </a:rPr>
              <a:t>is a distributed revision control and source </a:t>
            </a:r>
            <a:r>
              <a:rPr lang="en-US" altLang="en-US" sz="2000" dirty="0">
                <a:latin typeface="Times New Roman"/>
                <a:ea typeface="ＭＳ Ｐゴシック"/>
                <a:cs typeface="Times New Roman"/>
              </a:rPr>
              <a:t>code management (SCM) system with and emphasis on speed.</a:t>
            </a:r>
          </a:p>
          <a:p>
            <a:pPr eaLnBrk="1" hangingPunct="1">
              <a:lnSpc>
                <a:spcPct val="80000"/>
              </a:lnSpc>
              <a:defRPr/>
            </a:pPr>
            <a:r>
              <a:rPr lang="en-US" altLang="en-US" sz="2000" err="1">
                <a:latin typeface="Times New Roman"/>
                <a:ea typeface="ＭＳ Ｐゴシック"/>
                <a:cs typeface="Times New Roman"/>
              </a:rPr>
              <a:t>Git</a:t>
            </a:r>
            <a:r>
              <a:rPr lang="en-US" altLang="en-US" sz="2000" dirty="0">
                <a:latin typeface="Times New Roman"/>
                <a:ea typeface="ＭＳ Ｐゴシック"/>
                <a:cs typeface="Times New Roman"/>
              </a:rPr>
              <a:t> is free software distributed under the terms of GNU General Public License version2.</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5DA911CE-CCAE-4E0D-B05F-C558EC98A9B1}"/>
              </a:ext>
            </a:extLst>
          </p:cNvPr>
          <p:cNvSpPr>
            <a:spLocks noGrp="1"/>
          </p:cNvSpPr>
          <p:nvPr>
            <p:ph type="title"/>
          </p:nvPr>
        </p:nvSpPr>
        <p:spPr>
          <a:xfrm>
            <a:off x="457200" y="685800"/>
            <a:ext cx="8229600" cy="381000"/>
          </a:xfrm>
        </p:spPr>
        <p:txBody>
          <a:bodyPr/>
          <a:lstStyle/>
          <a:p>
            <a:r>
              <a:rPr lang="en-US" altLang="en-US" sz="2000">
                <a:ea typeface="ＭＳ Ｐゴシック" panose="020B0600070205080204" pitchFamily="34" charset="-128"/>
              </a:rPr>
              <a:t>The work flow:</a:t>
            </a:r>
          </a:p>
        </p:txBody>
      </p:sp>
      <p:pic>
        <p:nvPicPr>
          <p:cNvPr id="33795" name="Content Placeholder 4">
            <a:extLst>
              <a:ext uri="{FF2B5EF4-FFF2-40B4-BE49-F238E27FC236}">
                <a16:creationId xmlns:a16="http://schemas.microsoft.com/office/drawing/2014/main" id="{9B058B7E-908F-4B5D-850C-74142D35E0B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47700" y="1038225"/>
            <a:ext cx="7848600" cy="5410200"/>
          </a:xfrm>
        </p:spPr>
      </p:pic>
    </p:spTree>
    <p:extLst>
      <p:ext uri="{BB962C8B-B14F-4D97-AF65-F5344CB8AC3E}">
        <p14:creationId xmlns:p14="http://schemas.microsoft.com/office/powerpoint/2010/main" val="1188759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a:extLst>
              <a:ext uri="{FF2B5EF4-FFF2-40B4-BE49-F238E27FC236}">
                <a16:creationId xmlns:a16="http://schemas.microsoft.com/office/drawing/2014/main" id="{2DA543EF-39A6-4807-BAA4-CC433EA1EC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914400"/>
            <a:ext cx="6324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a:extLst>
              <a:ext uri="{FF2B5EF4-FFF2-40B4-BE49-F238E27FC236}">
                <a16:creationId xmlns:a16="http://schemas.microsoft.com/office/drawing/2014/main" id="{80C84AB7-9ACD-42EF-9D57-EBF33DF375B2}"/>
              </a:ext>
            </a:extLst>
          </p:cNvPr>
          <p:cNvSpPr>
            <a:spLocks noChangeArrowheads="1"/>
          </p:cNvSpPr>
          <p:nvPr/>
        </p:nvSpPr>
        <p:spPr bwMode="auto">
          <a:xfrm>
            <a:off x="685800" y="914400"/>
            <a:ext cx="8001000"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ＭＳ Ｐゴシック" panose="020B0600070205080204" pitchFamily="34" charset="-128"/>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ＭＳ Ｐゴシック" panose="020B0600070205080204" pitchFamily="34" charset="-128"/>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ＭＳ Ｐゴシック" panose="020B0600070205080204" pitchFamily="34" charset="-128"/>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9pPr>
          </a:lstStyle>
          <a:p>
            <a:pPr eaLnBrk="1" hangingPunct="1">
              <a:spcBef>
                <a:spcPct val="0"/>
              </a:spcBef>
              <a:buClrTx/>
              <a:buSzTx/>
              <a:buFontTx/>
              <a:buNone/>
            </a:pPr>
            <a:endParaRPr lang="en-US" altLang="en-US" sz="1800" b="1" dirty="0">
              <a:solidFill>
                <a:srgbClr val="000000"/>
              </a:solidFill>
              <a:latin typeface="Arial" panose="020B0604020202020204" pitchFamily="34" charset="0"/>
              <a:cs typeface="Arial" panose="020B0604020202020204" pitchFamily="34" charset="0"/>
            </a:endParaRPr>
          </a:p>
          <a:p>
            <a:pPr eaLnBrk="1" hangingPunct="1">
              <a:spcBef>
                <a:spcPct val="0"/>
              </a:spcBef>
              <a:buClrTx/>
              <a:buSzTx/>
              <a:buFontTx/>
              <a:buNone/>
            </a:pPr>
            <a:r>
              <a:rPr lang="en-US" altLang="en-US" sz="1800" b="1" dirty="0">
                <a:solidFill>
                  <a:srgbClr val="000000"/>
                </a:solidFill>
                <a:latin typeface="Arial" panose="020B0604020202020204" pitchFamily="34" charset="0"/>
                <a:cs typeface="Arial" panose="020B0604020202020204" pitchFamily="34" charset="0"/>
              </a:rPr>
              <a:t>What is Agile?</a:t>
            </a:r>
          </a:p>
          <a:p>
            <a:pPr eaLnBrk="1" hangingPunct="1">
              <a:spcBef>
                <a:spcPct val="0"/>
              </a:spcBef>
              <a:buClrTx/>
              <a:buSzTx/>
              <a:buFontTx/>
              <a:buNone/>
            </a:pPr>
            <a:br>
              <a:rPr lang="en-US" altLang="en-US" sz="1800" dirty="0">
                <a:solidFill>
                  <a:srgbClr val="000000"/>
                </a:solidFill>
                <a:latin typeface="Arial" panose="020B0604020202020204" pitchFamily="34" charset="0"/>
                <a:cs typeface="Arial" panose="020B0604020202020204" pitchFamily="34" charset="0"/>
              </a:rPr>
            </a:br>
            <a:r>
              <a:rPr lang="en-US" altLang="en-US" sz="1800" dirty="0">
                <a:solidFill>
                  <a:srgbClr val="000000"/>
                </a:solidFill>
                <a:latin typeface="Arial" panose="020B0604020202020204" pitchFamily="34" charset="0"/>
                <a:cs typeface="Arial" panose="020B0604020202020204" pitchFamily="34" charset="0"/>
              </a:rPr>
              <a:t>Agile methodology is an approach to project management, typically used in software development. It helps teams respond to the unpredictability of building software through incremental, iterative work cadences, known as sprints. What is Agile Testing?</a:t>
            </a:r>
          </a:p>
          <a:p>
            <a:pPr eaLnBrk="1" hangingPunct="1">
              <a:spcBef>
                <a:spcPct val="0"/>
              </a:spcBef>
              <a:buClrTx/>
              <a:buSzTx/>
              <a:buFontTx/>
              <a:buNone/>
            </a:pPr>
            <a:r>
              <a:rPr lang="en-US" altLang="en-US" sz="1800" dirty="0">
                <a:solidFill>
                  <a:srgbClr val="000000"/>
                </a:solidFill>
                <a:latin typeface="Arial" panose="020B0604020202020204" pitchFamily="34" charset="0"/>
                <a:cs typeface="Arial" panose="020B0604020202020204" pitchFamily="34" charset="0"/>
              </a:rPr>
              <a:t>Testing practice for projects using agile methodologies, treating development as customer of testing and emphasizing a test-first design paradigm. </a:t>
            </a:r>
          </a:p>
          <a:p>
            <a:pPr eaLnBrk="1" hangingPunct="1">
              <a:spcBef>
                <a:spcPct val="0"/>
              </a:spcBef>
              <a:buClrTx/>
              <a:buSzTx/>
              <a:buFontTx/>
              <a:buNone/>
            </a:pPr>
            <a:endParaRPr lang="en-US" altLang="en-US" sz="1800" dirty="0">
              <a:solidFill>
                <a:srgbClr val="000000"/>
              </a:solidFill>
              <a:latin typeface="Arial" panose="020B0604020202020204" pitchFamily="34" charset="0"/>
              <a:cs typeface="Arial" panose="020B0604020202020204" pitchFamily="34" charset="0"/>
            </a:endParaRPr>
          </a:p>
          <a:p>
            <a:pPr eaLnBrk="1" hangingPunct="1">
              <a:spcBef>
                <a:spcPct val="0"/>
              </a:spcBef>
              <a:buClrTx/>
              <a:buSzTx/>
              <a:buFontTx/>
              <a:buNone/>
            </a:pPr>
            <a:r>
              <a:rPr lang="en-US" altLang="en-US" sz="1800" b="1" dirty="0">
                <a:solidFill>
                  <a:srgbClr val="000000"/>
                </a:solidFill>
                <a:latin typeface="Arial" panose="020B0604020202020204" pitchFamily="34" charset="0"/>
                <a:cs typeface="Arial" panose="020B0604020202020204" pitchFamily="34" charset="0"/>
              </a:rPr>
              <a:t>Agile software development</a:t>
            </a:r>
          </a:p>
          <a:p>
            <a:pPr eaLnBrk="1" hangingPunct="1">
              <a:spcBef>
                <a:spcPct val="0"/>
              </a:spcBef>
              <a:buClrTx/>
              <a:buSzTx/>
              <a:buFontTx/>
              <a:buNone/>
            </a:pPr>
            <a:r>
              <a:rPr lang="en-US" altLang="en-US" sz="1800" dirty="0">
                <a:solidFill>
                  <a:srgbClr val="000000"/>
                </a:solidFill>
                <a:latin typeface="Arial" panose="020B0604020202020204" pitchFamily="34" charset="0"/>
                <a:cs typeface="Arial" panose="020B0604020202020204" pitchFamily="34" charset="0"/>
              </a:rPr>
              <a:t> is a group of software development methods based on iterative and incremental development, where requirements and solutions evolve through collaboration between self-organizing, cross-functional teams. It promotes adaptive planning, evolutionary development and delivery, a time-boxed iterative approach, and encourages rapid and flexible response to change. It is a conceptual framework that promotes foreseen interactions throughout the development cycle.</a:t>
            </a:r>
            <a:r>
              <a:rPr lang="en-US" altLang="en-US" sz="1800" b="1" dirty="0">
                <a:solidFill>
                  <a:srgbClr val="000000"/>
                </a:solidFill>
                <a:latin typeface="Arial" panose="020B0604020202020204" pitchFamily="34" charset="0"/>
                <a:cs typeface="Arial" panose="020B0604020202020204" pitchFamily="34" charset="0"/>
              </a:rPr>
              <a:t> </a:t>
            </a:r>
          </a:p>
          <a:p>
            <a:pPr eaLnBrk="1" hangingPunct="1">
              <a:spcBef>
                <a:spcPct val="0"/>
              </a:spcBef>
              <a:buClrTx/>
              <a:buSzTx/>
              <a:buFontTx/>
              <a:buNone/>
            </a:pPr>
            <a:endParaRPr lang="en-US" altLang="en-US" sz="1800" b="1" dirty="0">
              <a:solidFill>
                <a:srgbClr val="000000"/>
              </a:solidFill>
              <a:latin typeface="Arial" panose="020B0604020202020204" pitchFamily="34" charset="0"/>
              <a:cs typeface="Arial" panose="020B0604020202020204" pitchFamily="34" charset="0"/>
            </a:endParaRPr>
          </a:p>
          <a:p>
            <a:pPr eaLnBrk="1" hangingPunct="1">
              <a:spcBef>
                <a:spcPct val="0"/>
              </a:spcBef>
              <a:buClrTx/>
              <a:buSzTx/>
              <a:buFontTx/>
              <a:buNone/>
            </a:pPr>
            <a:endParaRPr lang="en-US" altLang="en-US" sz="1800" dirty="0">
              <a:solidFill>
                <a:srgbClr val="000000"/>
              </a:solidFill>
              <a:latin typeface="Arial" panose="020B0604020202020204" pitchFamily="34" charset="0"/>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DE48D219-F1D9-4FC3-A0B8-4F48EF584051}"/>
              </a:ext>
            </a:extLst>
          </p:cNvPr>
          <p:cNvSpPr>
            <a:spLocks noChangeArrowheads="1"/>
          </p:cNvSpPr>
          <p:nvPr/>
        </p:nvSpPr>
        <p:spPr bwMode="auto">
          <a:xfrm>
            <a:off x="1066800" y="1295400"/>
            <a:ext cx="6934200"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ＭＳ Ｐゴシック" panose="020B0600070205080204" pitchFamily="34" charset="-128"/>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ＭＳ Ｐゴシック" panose="020B0600070205080204" pitchFamily="34" charset="-128"/>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ＭＳ Ｐゴシック" panose="020B0600070205080204" pitchFamily="34" charset="-128"/>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ＭＳ Ｐゴシック" panose="020B0600070205080204" pitchFamily="34" charset="-128"/>
              </a:defRPr>
            </a:lvl9pPr>
          </a:lstStyle>
          <a:p>
            <a:pPr eaLnBrk="1" hangingPunct="1">
              <a:spcBef>
                <a:spcPct val="0"/>
              </a:spcBef>
              <a:buClrTx/>
              <a:buSzTx/>
              <a:buFont typeface="Wingdings 2" panose="05020102010507070707" pitchFamily="18" charset="2"/>
              <a:buNone/>
            </a:pPr>
            <a:r>
              <a:rPr lang="en-US" altLang="en-US" sz="1800" b="1" u="sng">
                <a:solidFill>
                  <a:srgbClr val="FF0000"/>
                </a:solidFill>
                <a:latin typeface="Arial" panose="020B0604020202020204" pitchFamily="34" charset="0"/>
                <a:cs typeface="Arial" panose="020B0604020202020204" pitchFamily="34" charset="0"/>
              </a:rPr>
              <a:t>Scrum</a:t>
            </a:r>
            <a:r>
              <a:rPr lang="en-US" altLang="en-US" sz="1800">
                <a:solidFill>
                  <a:srgbClr val="000000"/>
                </a:solidFill>
                <a:latin typeface="Arial" panose="020B0604020202020204" pitchFamily="34" charset="0"/>
                <a:cs typeface="Arial" panose="020B0604020202020204" pitchFamily="34" charset="0"/>
              </a:rPr>
              <a:t> is also an agile development method, which concentrates particularly on how to manage tasks within a team-based development environment.  Scrum is the most popular and widely adopted agile method –it is relatively simple to implement and addresses many of the management issues that have plagued IT development teams for decades.</a:t>
            </a:r>
          </a:p>
          <a:p>
            <a:pPr eaLnBrk="1" hangingPunct="1">
              <a:spcBef>
                <a:spcPct val="0"/>
              </a:spcBef>
              <a:buClrTx/>
              <a:buSzTx/>
              <a:buFont typeface="Wingdings 2" panose="05020102010507070707" pitchFamily="18" charset="2"/>
              <a:buNone/>
            </a:pPr>
            <a:endParaRPr lang="en-US" altLang="en-US" sz="1800">
              <a:solidFill>
                <a:srgbClr val="000000"/>
              </a:solidFill>
              <a:latin typeface="Arial" panose="020B0604020202020204" pitchFamily="34" charset="0"/>
              <a:cs typeface="Arial" panose="020B0604020202020204" pitchFamily="34" charset="0"/>
            </a:endParaRPr>
          </a:p>
          <a:p>
            <a:pPr eaLnBrk="1" hangingPunct="1">
              <a:spcBef>
                <a:spcPct val="0"/>
              </a:spcBef>
              <a:buClrTx/>
              <a:buSzTx/>
              <a:buFontTx/>
              <a:buNone/>
            </a:pPr>
            <a:r>
              <a:rPr lang="en-US" altLang="en-US" sz="1800">
                <a:latin typeface="Arial" panose="020B0604020202020204" pitchFamily="34" charset="0"/>
                <a:cs typeface="Arial" panose="020B0604020202020204" pitchFamily="34" charset="0"/>
              </a:rPr>
              <a:t>The agile product backlog in </a:t>
            </a:r>
            <a:r>
              <a:rPr lang="en-US" altLang="en-US" sz="1800" b="1" i="1" u="sng">
                <a:solidFill>
                  <a:srgbClr val="FF0000"/>
                </a:solidFill>
                <a:latin typeface="Arial" panose="020B0604020202020204" pitchFamily="34" charset="0"/>
                <a:cs typeface="Arial" panose="020B0604020202020204" pitchFamily="34" charset="0"/>
              </a:rPr>
              <a:t>Scrum</a:t>
            </a:r>
            <a:r>
              <a:rPr lang="en-US" altLang="en-US" sz="1800">
                <a:latin typeface="Arial" panose="020B0604020202020204" pitchFamily="34" charset="0"/>
                <a:cs typeface="Arial" panose="020B0604020202020204" pitchFamily="34" charset="0"/>
              </a:rPr>
              <a:t> is a prioritized features list, containing short descriptions of all functionality desired in the product. When applying Scrum, it's not necessary to start a project with a lengthy, upfront effort to document all requirements. Typically, a Scrum team and its product owner begin by writing down everything they can think of for agile backlog prioritization.</a:t>
            </a:r>
          </a:p>
          <a:p>
            <a:pPr eaLnBrk="1" hangingPunct="1">
              <a:spcBef>
                <a:spcPct val="0"/>
              </a:spcBef>
              <a:buClrTx/>
              <a:buSzTx/>
              <a:buFontTx/>
              <a:buNone/>
            </a:pPr>
            <a:endParaRPr lang="en-US" altLang="en-US" sz="1800">
              <a:latin typeface="Arial" panose="020B0604020202020204" pitchFamily="34" charset="0"/>
              <a:cs typeface="Arial" panose="020B0604020202020204" pitchFamily="34" charset="0"/>
            </a:endParaRPr>
          </a:p>
          <a:p>
            <a:pPr eaLnBrk="1" hangingPunct="1">
              <a:spcBef>
                <a:spcPct val="0"/>
              </a:spcBef>
              <a:buClrTx/>
              <a:buSzTx/>
              <a:buFontTx/>
              <a:buNone/>
            </a:pPr>
            <a:r>
              <a:rPr lang="en-US" altLang="en-US" sz="1800">
                <a:latin typeface="Arial" panose="020B0604020202020204" pitchFamily="34" charset="0"/>
                <a:cs typeface="Arial" panose="020B0604020202020204" pitchFamily="34" charset="0"/>
              </a:rPr>
              <a:t> This agile product backlog is almost always more than enough for a first sprint. The Scrum product backlog is then allowed to grow and change as more is learned about the product and its customers.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Flow</Template>
  <TotalTime>19449</TotalTime>
  <Words>5684</Words>
  <Application>Microsoft Office PowerPoint</Application>
  <PresentationFormat>On-screen Show (4:3)</PresentationFormat>
  <Paragraphs>335</Paragraphs>
  <Slides>62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62</vt:i4>
      </vt:variant>
    </vt:vector>
  </HeadingPairs>
  <TitlesOfParts>
    <vt:vector size="70" baseType="lpstr">
      <vt:lpstr>Roboto</vt:lpstr>
      <vt:lpstr>Arial</vt:lpstr>
      <vt:lpstr>Calibri</vt:lpstr>
      <vt:lpstr>Constantia</vt:lpstr>
      <vt:lpstr>Times New Roman</vt:lpstr>
      <vt:lpstr>Wingdings</vt:lpstr>
      <vt:lpstr>Wingdings 2</vt:lpstr>
      <vt:lpstr>Flow</vt:lpstr>
      <vt:lpstr>PowerPoint Presentation</vt:lpstr>
      <vt:lpstr>  SDLC( software development life cycle ) is the process of developing information systems through investigation, analysis, design, implementation and maintenance.  It is also known as Waterfall Model.  (SDLC) is the entire process of formal, logical steps taken to develop a software product. The phases of SDLC can vary somewhat but generally include the following : </vt:lpstr>
      <vt:lpstr>  Waterfall model:</vt:lpstr>
      <vt:lpstr>Advantages of waterfall model:</vt:lpstr>
      <vt:lpstr>  Disadvantages of waterfall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Disadvantages of Agile model:</vt:lpstr>
      <vt:lpstr>When to use Agile model: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Following are the types of testing: </vt:lpstr>
      <vt:lpstr>Q&amp;A: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What is JIRA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CVS, SVN, GIT &amp; PVCS</vt:lpstr>
      <vt:lpstr>The work flow:</vt:lpstr>
    </vt:vector>
  </TitlesOfParts>
  <Company>Mercury Systems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Session 2</dc:title>
  <dc:creator>Jane Wu</dc:creator>
  <cp:lastModifiedBy>Jane Wu</cp:lastModifiedBy>
  <cp:revision>884</cp:revision>
  <dcterms:created xsi:type="dcterms:W3CDTF">2010-12-08T15:13:42Z</dcterms:created>
  <dcterms:modified xsi:type="dcterms:W3CDTF">2022-05-05T13:53:25Z</dcterms:modified>
</cp:coreProperties>
</file>