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8" r:id="rId6"/>
    <p:sldId id="262" r:id="rId7"/>
    <p:sldId id="266" r:id="rId8"/>
    <p:sldId id="27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8" autoAdjust="0"/>
    <p:restoredTop sz="94660"/>
  </p:normalViewPr>
  <p:slideViewPr>
    <p:cSldViewPr snapToGrid="0">
      <p:cViewPr>
        <p:scale>
          <a:sx n="70" d="100"/>
          <a:sy n="70" d="100"/>
        </p:scale>
        <p:origin x="308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Robert%20Laughlin\Downloads\Animal%20App%20Financ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S.O.S 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'[Animal App Finances.xlsx]Finances Consolidated'!$J$5</c:f>
              <c:strCache>
                <c:ptCount val="1"/>
                <c:pt idx="0">
                  <c:v>Total Company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'[Animal App Finances.xlsx]Finances Consolidated'!$K$4:$T$4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'[Animal App Finances.xlsx]Finances Consolidated'!$K$5:$T$5</c:f>
              <c:numCache>
                <c:formatCode>_("$"* #,##0_);_("$"* \(#,##0\);_("$"* "-"??_);_(@_)</c:formatCode>
                <c:ptCount val="10"/>
                <c:pt idx="0">
                  <c:v>208600.0</c:v>
                </c:pt>
                <c:pt idx="1">
                  <c:v>1.00896E6</c:v>
                </c:pt>
                <c:pt idx="2">
                  <c:v>2.009356E6</c:v>
                </c:pt>
                <c:pt idx="3">
                  <c:v>4.0097916E6</c:v>
                </c:pt>
                <c:pt idx="4">
                  <c:v>5.01027076E6</c:v>
                </c:pt>
                <c:pt idx="5">
                  <c:v>6.161324912E6</c:v>
                </c:pt>
                <c:pt idx="6">
                  <c:v>7.9930298944E6</c:v>
                </c:pt>
                <c:pt idx="7">
                  <c:v>9.71363587328E6</c:v>
                </c:pt>
                <c:pt idx="8">
                  <c:v>1.1029962447936E7</c:v>
                </c:pt>
                <c:pt idx="9">
                  <c:v>1.12533489975232E7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F1-4150-8B09-E6B704CC4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972016"/>
        <c:axId val="1302974336"/>
      </c:barChart>
      <c:catAx>
        <c:axId val="13029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3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974336"/>
        <c:crosses val="autoZero"/>
        <c:auto val="1"/>
        <c:lblAlgn val="ctr"/>
        <c:lblOffset val="100"/>
        <c:noMultiLvlLbl val="0"/>
      </c:catAx>
      <c:valAx>
        <c:axId val="1302974336"/>
        <c:scaling>
          <c:orientation val="minMax"/>
          <c:max val="1.2E7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9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OUTCOME OF</a:t>
            </a:r>
            <a:r>
              <a:rPr lang="en-US" baseline="0" dirty="0"/>
              <a:t> ANIMALS PLACED IN SHELTERS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Animals that Enter Shelters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068-4C8E-9F68-1FDC473DC08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068-4C8E-9F68-1FDC473DC08C}"/>
              </c:ext>
            </c:extLst>
          </c:dPt>
          <c:dLbls>
            <c:dLbl>
              <c:idx val="0"/>
              <c:layout>
                <c:manualLayout>
                  <c:x val="-0.177533433388209"/>
                  <c:y val="-0.155077230666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068-4C8E-9F68-1FDC473DC08C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76430658778203"/>
                  <c:y val="0.1087339946196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068-4C8E-9F68-1FDC473DC08C}"/>
                </c:ext>
                <c:ext xmlns:c15="http://schemas.microsoft.com/office/drawing/2012/chart" uri="{CE6537A1-D6FC-4f65-9D91-7224C49458BB}">
                  <c15:layout>
                    <c:manualLayout>
                      <c:w val="0.173271879784921"/>
                      <c:h val="0.083460796058258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Adopted</c:v>
                </c:pt>
                <c:pt idx="1">
                  <c:v>Euthanized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0.675</c:v>
                </c:pt>
                <c:pt idx="1">
                  <c:v>0.325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068-4C8E-9F68-1FDC473DC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Lost Animal Recovery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Dogs</c:v>
                </c:pt>
                <c:pt idx="1">
                  <c:v>Cats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0.93</c:v>
                </c:pt>
                <c:pt idx="1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44-4E10-9F71-4EFA990ABA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Recovered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Dogs</c:v>
                </c:pt>
                <c:pt idx="1">
                  <c:v>Cats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0.07</c:v>
                </c:pt>
                <c:pt idx="1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44-4E10-9F71-4EFA990ABA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303307600"/>
        <c:axId val="1307636848"/>
      </c:barChart>
      <c:catAx>
        <c:axId val="130330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636848"/>
        <c:crosses val="autoZero"/>
        <c:auto val="1"/>
        <c:lblAlgn val="ctr"/>
        <c:lblOffset val="100"/>
        <c:noMultiLvlLbl val="0"/>
      </c:catAx>
      <c:valAx>
        <c:axId val="1307636848"/>
        <c:scaling>
          <c:orientation val="minMax"/>
          <c:max val="1.0"/>
        </c:scaling>
        <c:delete val="1"/>
        <c:axPos val="l"/>
        <c:numFmt formatCode="0%" sourceLinked="1"/>
        <c:majorTickMark val="none"/>
        <c:minorTickMark val="none"/>
        <c:tickLblPos val="nextTo"/>
        <c:crossAx val="130330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D821C-773A-4E23-B26F-F419FE46F00C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85D00-8BBB-4534-BEB6-68C00111C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D617E-9928-4D56-B6C7-5FAABC27F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762E2F-C1D3-41A2-A649-57B083B0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096881-377A-47FC-AE7C-A74C53D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1350BF-4F36-42F7-94D8-769DCCE0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F0346C-EC8B-47AD-B077-795CEA39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8C939-726C-4299-993A-DED038A0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FBE8F9-4B87-45D1-B455-51E17E425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9F5961-1394-4F9D-B8BF-8A90169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EE8DE1-EC96-4B82-A975-8E7FF0A7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BB2BAB-FF2B-469A-8842-C0DDC90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7D6CB4-53CA-4B05-A112-2C0BFDF72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22E070-424D-46DB-9005-35B5A6F1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56736-37C6-45F8-B656-EF31A12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24B5E8-FC75-46FB-A487-AE2C1C76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CB12AC-4556-4E54-A62B-633A1E6E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E6315-A45D-4D3E-83E3-3A27B259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C8FD8-DFEE-41A7-AF97-21E3735C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C6F123-5247-4473-9648-E20D9858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5F066-FE54-450B-A705-E677F42D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EBB3DB-CCD5-455E-86A8-188518D7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FF5D9-72C8-4B14-8B43-44935771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327975-09ED-49DD-A2B6-83DB97A7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386B4F-2B72-4C57-ACF9-C08D2C6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253DA3-825E-4CE9-AB07-DC1EA9CE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8D1BB4-CE73-482D-816E-A33A0DA6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60CFDF-8FD8-4427-BEB0-4470409B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63BA2-B3B3-4257-A408-EF540E3C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157321-9FDE-48CE-B14E-9212E1BC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765332-AC08-4978-BFBC-54D23180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BB860A-4DA8-4E7A-B77C-2B41937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273382-AE45-4FCD-B54A-4BEEE5C9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F3C87-60B8-4DD8-9145-312DC939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E58CD2-C245-4F7B-A92D-7071267D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AB2694-4319-4CE2-BD81-0EB876B3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4937031-4DC3-4A4D-AC8C-99C931BB9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3EB08B-3733-4503-8C1C-C8FD9639E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E00126-B46F-4DC9-87F8-84A7701D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84A544-1E50-4B91-97A1-1D96DB95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215A1F-04D2-4C17-AF9A-409761DA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0C961-7527-47D0-9D97-CEFE6C95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FE3223-680D-4041-AAF1-61A79F2A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4E418E-4A53-41F8-ADCE-410ECF5C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16B9498-418D-491E-900E-5E7BEED8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FF9FFD-2B37-40AD-9043-5B23C009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02A225-9281-4021-87F3-22E6217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113982-D16F-4789-BEC6-5BA8DDD8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CC7AC-C629-49ED-89C1-DFCDB284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8B933B-1B36-449D-82CF-3CA945EF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80A41F-18DC-4506-B841-E5B22CBD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EB96F2-72EB-40BB-968E-D601FF3F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CA8BCD-E9B5-4D4E-9750-BB7AAA36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D4707E-2B9F-4E1D-9844-05F88664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4CC0C-9C9D-4492-B199-3CF1DE9C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FC32AC-643E-4105-9D12-E74C23CCD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4C6132-4F11-4665-BB6F-CB9120FB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584D01-4BCD-4610-A239-8B04BEF0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3F9F14-BD0A-49AE-BCB6-DB739DCE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F35B0E-A727-4D75-BA3D-4DF850BA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023E831-4A7A-46AB-865C-856E5126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EBEFC-8DE0-49E8-9654-014999FB3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EFBA16-76E9-4F68-953A-BABF2F542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7B66-0E8D-4FA2-8807-2C2C6B9F1749}" type="datetimeFigureOut">
              <a:rPr lang="en-US" smtClean="0"/>
              <a:t>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B6064D-282A-470C-BB22-FA8CE3AE4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0DCD83-E0CE-46BB-85DA-A0C2943E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0E1D-1F23-477A-9641-CF13DE8F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share.proto.io/SYW2GM/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sv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svg"/><Relationship Id="rId4" Type="http://schemas.openxmlformats.org/officeDocument/2006/relationships/image" Target="../media/image9.png"/><Relationship Id="rId5" Type="http://schemas.openxmlformats.org/officeDocument/2006/relationships/image" Target="../media/image12.svg"/><Relationship Id="rId6" Type="http://schemas.openxmlformats.org/officeDocument/2006/relationships/image" Target="../media/image10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Relationship Id="rId9" Type="http://schemas.openxmlformats.org/officeDocument/2006/relationships/image" Target="../media/image16.sv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3.emf"/><Relationship Id="rId7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svg"/><Relationship Id="rId12" Type="http://schemas.openxmlformats.org/officeDocument/2006/relationships/image" Target="../media/image20.png"/><Relationship Id="rId13" Type="http://schemas.openxmlformats.org/officeDocument/2006/relationships/image" Target="../media/image32.svg"/><Relationship Id="rId14" Type="http://schemas.openxmlformats.org/officeDocument/2006/relationships/image" Target="../media/image21.png"/><Relationship Id="rId15" Type="http://schemas.openxmlformats.org/officeDocument/2006/relationships/image" Target="../media/image34.sv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2.svg"/><Relationship Id="rId4" Type="http://schemas.openxmlformats.org/officeDocument/2006/relationships/image" Target="../media/image16.png"/><Relationship Id="rId5" Type="http://schemas.openxmlformats.org/officeDocument/2006/relationships/image" Target="../media/image24.svg"/><Relationship Id="rId6" Type="http://schemas.openxmlformats.org/officeDocument/2006/relationships/image" Target="../media/image17.png"/><Relationship Id="rId7" Type="http://schemas.openxmlformats.org/officeDocument/2006/relationships/image" Target="../media/image26.svg"/><Relationship Id="rId8" Type="http://schemas.openxmlformats.org/officeDocument/2006/relationships/image" Target="../media/image18.png"/><Relationship Id="rId9" Type="http://schemas.openxmlformats.org/officeDocument/2006/relationships/image" Target="../media/image28.svg"/><Relationship Id="rId10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ef30786-43f0-437b-9655-5c062ff87cbb@namprd04">
            <a:extLst>
              <a:ext uri="{FF2B5EF4-FFF2-40B4-BE49-F238E27FC236}">
                <a16:creationId xmlns:a16="http://schemas.microsoft.com/office/drawing/2014/main" xmlns="" id="{BF2C91A1-6846-4AC0-9D7D-24F171F41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5164" y="961812"/>
            <a:ext cx="6415070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5B25F-BF09-4E08-BC36-35FA8091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Stay on Stray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A4BC80-4866-488F-A2C3-43EDB5396CED}"/>
              </a:ext>
            </a:extLst>
          </p:cNvPr>
          <p:cNvSpPr txBox="1"/>
          <p:nvPr/>
        </p:nvSpPr>
        <p:spPr>
          <a:xfrm>
            <a:off x="2605548" y="6489290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 Team </a:t>
            </a:r>
            <a:r>
              <a:rPr lang="en-US" dirty="0" err="1"/>
              <a:t>SnapCat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38b9312-593b-401f-beff-1f762b496848@namprd04">
            <a:extLst>
              <a:ext uri="{FF2B5EF4-FFF2-40B4-BE49-F238E27FC236}">
                <a16:creationId xmlns:a16="http://schemas.microsoft.com/office/drawing/2014/main" xmlns="" id="{D7C86BF8-8A46-4903-84CB-E455175D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69" y="4388"/>
            <a:ext cx="1339131" cy="4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817b8055-8d28-403b-a6a2-50a2c2945611@namprd04">
            <a:extLst>
              <a:ext uri="{FF2B5EF4-FFF2-40B4-BE49-F238E27FC236}">
                <a16:creationId xmlns:a16="http://schemas.microsoft.com/office/drawing/2014/main" xmlns="" id="{321C9574-9C51-479D-8F4F-B2790C50D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5"/>
          <a:stretch/>
        </p:blipFill>
        <p:spPr bwMode="auto">
          <a:xfrm>
            <a:off x="6072541" y="1417158"/>
            <a:ext cx="2871270" cy="54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B368FC40-CFF7-4C55-B1DB-CA9D6B57F588" descr="image1.png">
            <a:extLst>
              <a:ext uri="{FF2B5EF4-FFF2-40B4-BE49-F238E27FC236}">
                <a16:creationId xmlns:a16="http://schemas.microsoft.com/office/drawing/2014/main" xmlns="" id="{AC5D4E7B-B5D3-4E64-98CA-FB5FD6110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"/>
          <a:stretch/>
        </p:blipFill>
        <p:spPr bwMode="auto">
          <a:xfrm>
            <a:off x="3092920" y="1417162"/>
            <a:ext cx="2871270" cy="541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582A1465-E910-4CCC-899C-34598D1140E7" descr="image2.png">
            <a:extLst>
              <a:ext uri="{FF2B5EF4-FFF2-40B4-BE49-F238E27FC236}">
                <a16:creationId xmlns:a16="http://schemas.microsoft.com/office/drawing/2014/main" xmlns="" id="{429DC6DD-81EC-424E-A193-A7B1EAECF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62" y="1378051"/>
            <a:ext cx="2949092" cy="541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805D00-56FE-4F41-8CC9-CA869D64A1A2}"/>
              </a:ext>
            </a:extLst>
          </p:cNvPr>
          <p:cNvSpPr txBox="1"/>
          <p:nvPr/>
        </p:nvSpPr>
        <p:spPr>
          <a:xfrm>
            <a:off x="4004882" y="983823"/>
            <a:ext cx="996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4F7C072-401E-48F4-8AD4-98C912AC5969}"/>
              </a:ext>
            </a:extLst>
          </p:cNvPr>
          <p:cNvSpPr txBox="1"/>
          <p:nvPr/>
        </p:nvSpPr>
        <p:spPr>
          <a:xfrm>
            <a:off x="6833171" y="983823"/>
            <a:ext cx="13012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C33ECEB-3483-4807-BA2C-6A08EF1A64DB}"/>
              </a:ext>
            </a:extLst>
          </p:cNvPr>
          <p:cNvSpPr txBox="1"/>
          <p:nvPr/>
        </p:nvSpPr>
        <p:spPr>
          <a:xfrm>
            <a:off x="9845528" y="995090"/>
            <a:ext cx="136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Reward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78D25C6A-7927-45B9-B98E-A6AFB9FD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9" y="-4323"/>
            <a:ext cx="10515600" cy="1052030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>
                <a:hlinkClick r:id="rId6"/>
              </a:rPr>
              <a:t>Stay on Stray (S.O.S.)</a:t>
            </a:r>
            <a:endParaRPr lang="en-US" dirty="0"/>
          </a:p>
        </p:txBody>
      </p:sp>
      <p:pic>
        <p:nvPicPr>
          <p:cNvPr id="4104" name="6745BC66-79DD-485B-B968-B077F917DD4A" descr="image1.png">
            <a:extLst>
              <a:ext uri="{FF2B5EF4-FFF2-40B4-BE49-F238E27FC236}">
                <a16:creationId xmlns:a16="http://schemas.microsoft.com/office/drawing/2014/main" xmlns="" id="{15DA7246-F0BD-48E0-B052-CCA50EFD7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t="5404" r="8842" b="6853"/>
          <a:stretch/>
        </p:blipFill>
        <p:spPr bwMode="auto">
          <a:xfrm>
            <a:off x="220028" y="1338943"/>
            <a:ext cx="2815378" cy="54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22" descr="Marker">
            <a:extLst>
              <a:ext uri="{FF2B5EF4-FFF2-40B4-BE49-F238E27FC236}">
                <a16:creationId xmlns:a16="http://schemas.microsoft.com/office/drawing/2014/main" xmlns="" id="{092E9F60-2E8E-48A5-BCA2-81905EF796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288699" y="3570639"/>
            <a:ext cx="410391" cy="410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2FBF86-3A7D-4121-8008-85DFF89900B0}"/>
              </a:ext>
            </a:extLst>
          </p:cNvPr>
          <p:cNvSpPr txBox="1"/>
          <p:nvPr/>
        </p:nvSpPr>
        <p:spPr>
          <a:xfrm>
            <a:off x="1159171" y="995090"/>
            <a:ext cx="949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Snap</a:t>
            </a:r>
          </a:p>
        </p:txBody>
      </p:sp>
    </p:spTree>
    <p:extLst>
      <p:ext uri="{BB962C8B-B14F-4D97-AF65-F5344CB8AC3E}">
        <p14:creationId xmlns:p14="http://schemas.microsoft.com/office/powerpoint/2010/main" val="30408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A67E8-2C49-433C-A5C8-1C9B384C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8" y="-4326"/>
            <a:ext cx="10515600" cy="1048036"/>
          </a:xfrm>
        </p:spPr>
        <p:txBody>
          <a:bodyPr/>
          <a:lstStyle/>
          <a:p>
            <a:r>
              <a:rPr lang="en-US" dirty="0"/>
              <a:t>Value Proposition for Agencies</a:t>
            </a:r>
          </a:p>
        </p:txBody>
      </p:sp>
      <p:pic>
        <p:nvPicPr>
          <p:cNvPr id="13" name="Graphic 12" descr="Money">
            <a:extLst>
              <a:ext uri="{FF2B5EF4-FFF2-40B4-BE49-F238E27FC236}">
                <a16:creationId xmlns:a16="http://schemas.microsoft.com/office/drawing/2014/main" xmlns="" id="{9415F0A2-1F55-44B2-AAD5-C8BD2356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51945" y="1422912"/>
            <a:ext cx="914400" cy="914400"/>
          </a:xfrm>
          <a:prstGeom prst="rect">
            <a:avLst/>
          </a:prstGeom>
        </p:spPr>
      </p:pic>
      <p:pic>
        <p:nvPicPr>
          <p:cNvPr id="15" name="Graphic 14" descr="Stopwatch">
            <a:extLst>
              <a:ext uri="{FF2B5EF4-FFF2-40B4-BE49-F238E27FC236}">
                <a16:creationId xmlns:a16="http://schemas.microsoft.com/office/drawing/2014/main" xmlns="" id="{6546EAB4-C511-433E-8378-8BA447C8F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93533" y="1469526"/>
            <a:ext cx="914400" cy="914400"/>
          </a:xfrm>
          <a:prstGeom prst="rect">
            <a:avLst/>
          </a:prstGeom>
        </p:spPr>
      </p:pic>
      <p:pic>
        <p:nvPicPr>
          <p:cNvPr id="17" name="Graphic 16" descr="Dog">
            <a:extLst>
              <a:ext uri="{FF2B5EF4-FFF2-40B4-BE49-F238E27FC236}">
                <a16:creationId xmlns:a16="http://schemas.microsoft.com/office/drawing/2014/main" xmlns="" id="{10F57271-7C46-4882-9A6B-EA24B2CA7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49373" y="1595632"/>
            <a:ext cx="790522" cy="790522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xmlns="" id="{C1F04474-2821-41D5-8F64-21C940D503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9272" y="1454779"/>
            <a:ext cx="790522" cy="790522"/>
          </a:xfrm>
          <a:prstGeom prst="rect">
            <a:avLst/>
          </a:prstGeom>
        </p:spPr>
      </p:pic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xmlns="" id="{189CCA15-000B-4E89-94AA-BFCF76885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501234" y="1469526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DBC3906B-BDF0-40BD-AF23-22906A51D1B3}"/>
              </a:ext>
            </a:extLst>
          </p:cNvPr>
          <p:cNvSpPr/>
          <p:nvPr/>
        </p:nvSpPr>
        <p:spPr>
          <a:xfrm>
            <a:off x="884380" y="2758875"/>
            <a:ext cx="2449530" cy="264045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Making app users part of the rescue process will foster future sponsorship purchases at the shelter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EAF6165F-9FA4-4C65-B62A-3E88A562DECB}"/>
              </a:ext>
            </a:extLst>
          </p:cNvPr>
          <p:cNvSpPr/>
          <p:nvPr/>
        </p:nvSpPr>
        <p:spPr>
          <a:xfrm>
            <a:off x="8695789" y="2756306"/>
            <a:ext cx="2449530" cy="264045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S.O.S hopes to offer Stray Management Software and an Adoption CRM platform in the future…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6C17BD20-53FF-47DC-A2E8-E82A3E322E53}"/>
              </a:ext>
            </a:extLst>
          </p:cNvPr>
          <p:cNvSpPr/>
          <p:nvPr/>
        </p:nvSpPr>
        <p:spPr>
          <a:xfrm>
            <a:off x="6121416" y="2768111"/>
            <a:ext cx="2449530" cy="264045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Increased customer engagement with animals will lead to a higher adoption rates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F276EC11-08A1-43A5-97AE-10F359B36C6B}"/>
              </a:ext>
            </a:extLst>
          </p:cNvPr>
          <p:cNvSpPr/>
          <p:nvPr/>
        </p:nvSpPr>
        <p:spPr>
          <a:xfrm>
            <a:off x="3502898" y="2758875"/>
            <a:ext cx="2449530" cy="264045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Real-time GPS tracked photos will prevent trips to redundant strays and increase successful retrieval rates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0361764-696F-49E5-ABB5-C9852FE53359}"/>
              </a:ext>
            </a:extLst>
          </p:cNvPr>
          <p:cNvSpPr txBox="1"/>
          <p:nvPr/>
        </p:nvSpPr>
        <p:spPr>
          <a:xfrm>
            <a:off x="1478099" y="2449022"/>
            <a:ext cx="12788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Increase Donations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07CEF18-AE64-4FB4-923F-312580CF95C7}"/>
              </a:ext>
            </a:extLst>
          </p:cNvPr>
          <p:cNvSpPr txBox="1"/>
          <p:nvPr/>
        </p:nvSpPr>
        <p:spPr>
          <a:xfrm>
            <a:off x="4061353" y="2449022"/>
            <a:ext cx="13787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Efficient Acquisitions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F33F804-4AE9-4807-8869-849D8DF3B9DE}"/>
              </a:ext>
            </a:extLst>
          </p:cNvPr>
          <p:cNvSpPr txBox="1"/>
          <p:nvPr/>
        </p:nvSpPr>
        <p:spPr>
          <a:xfrm>
            <a:off x="6517470" y="2411034"/>
            <a:ext cx="15999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Higher Adoption rates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4296EA4-A271-4FB5-A1FA-D4DC557402DE}"/>
              </a:ext>
            </a:extLst>
          </p:cNvPr>
          <p:cNvSpPr txBox="1"/>
          <p:nvPr/>
        </p:nvSpPr>
        <p:spPr>
          <a:xfrm>
            <a:off x="9194764" y="2433140"/>
            <a:ext cx="14851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Stray Management Software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5185C11D-63FF-43B9-A466-5AE21D8508E1}"/>
              </a:ext>
            </a:extLst>
          </p:cNvPr>
          <p:cNvSpPr/>
          <p:nvPr/>
        </p:nvSpPr>
        <p:spPr>
          <a:xfrm>
            <a:off x="884380" y="5481524"/>
            <a:ext cx="7686566" cy="6468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Benefits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xmlns="" id="{9B048057-FD26-4B4F-AEBE-B6CFC04D6ABE}"/>
              </a:ext>
            </a:extLst>
          </p:cNvPr>
          <p:cNvSpPr/>
          <p:nvPr/>
        </p:nvSpPr>
        <p:spPr>
          <a:xfrm>
            <a:off x="8629288" y="5481524"/>
            <a:ext cx="2499268" cy="64689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Future Offering</a:t>
            </a:r>
          </a:p>
        </p:txBody>
      </p:sp>
      <p:pic>
        <p:nvPicPr>
          <p:cNvPr id="18" name="Picture 2" descr="a38b9312-593b-401f-beff-1f762b496848@namprd04">
            <a:extLst>
              <a:ext uri="{FF2B5EF4-FFF2-40B4-BE49-F238E27FC236}">
                <a16:creationId xmlns:a16="http://schemas.microsoft.com/office/drawing/2014/main" xmlns="" id="{DD6F21AC-8774-40FD-B0DB-E7F730F6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69" y="4388"/>
            <a:ext cx="1339131" cy="4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0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80A40-ADE5-46CB-B5FB-5A97D308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-4328"/>
            <a:ext cx="10753437" cy="1041671"/>
          </a:xfrm>
        </p:spPr>
        <p:txBody>
          <a:bodyPr>
            <a:normAutofit/>
          </a:bodyPr>
          <a:lstStyle/>
          <a:p>
            <a:r>
              <a:rPr lang="en-US" dirty="0"/>
              <a:t>$5.0 Million in Revenue by Year Five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1D9E1C59-34E3-4E97-A018-60589308A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79778"/>
              </p:ext>
            </p:extLst>
          </p:nvPr>
        </p:nvGraphicFramePr>
        <p:xfrm>
          <a:off x="870248" y="1107518"/>
          <a:ext cx="6690061" cy="3127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4929C9-E70E-47CF-9A41-710F4517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32" y="4432506"/>
            <a:ext cx="6611277" cy="944219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xmlns="" id="{B99E16C5-603B-432A-B8CB-C6B79C762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069695"/>
              </p:ext>
            </p:extLst>
          </p:nvPr>
        </p:nvGraphicFramePr>
        <p:xfrm>
          <a:off x="949032" y="5377672"/>
          <a:ext cx="6611277" cy="1127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5" imgW="6597780" imgH="1111412" progId="Excel.Sheet.12">
                  <p:embed/>
                </p:oleObj>
              </mc:Choice>
              <mc:Fallback>
                <p:oleObj name="Worksheet" r:id="rId5" imgW="6597780" imgH="11114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9032" y="5377672"/>
                        <a:ext cx="6611277" cy="1127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4">
            <a:extLst>
              <a:ext uri="{FF2B5EF4-FFF2-40B4-BE49-F238E27FC236}">
                <a16:creationId xmlns:a16="http://schemas.microsoft.com/office/drawing/2014/main" xmlns="" id="{BCDDF3C6-E86F-433B-A344-8A734FDB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53" y="2172558"/>
            <a:ext cx="2521225" cy="390948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8 Million animals brought to shelters each year</a:t>
            </a:r>
          </a:p>
          <a:p>
            <a:r>
              <a:rPr lang="en-US" sz="1800" dirty="0"/>
              <a:t>Facilitate in 25% of animal captures by year 5</a:t>
            </a:r>
          </a:p>
          <a:p>
            <a:r>
              <a:rPr lang="en-US" sz="1800" dirty="0"/>
              <a:t>50% of captured animals receive sponsors</a:t>
            </a:r>
          </a:p>
          <a:p>
            <a:r>
              <a:rPr lang="en-US" sz="1800" dirty="0"/>
              <a:t>Average gifts/services of $25</a:t>
            </a:r>
          </a:p>
          <a:p>
            <a:r>
              <a:rPr lang="en-US" sz="1800" dirty="0"/>
              <a:t>S.O.S margin of 20% percent on gifts/services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0C4A4F1F-B9B9-45D6-9D5B-F8CD3040F9F6}"/>
              </a:ext>
            </a:extLst>
          </p:cNvPr>
          <p:cNvSpPr/>
          <p:nvPr/>
        </p:nvSpPr>
        <p:spPr>
          <a:xfrm>
            <a:off x="8214723" y="1699920"/>
            <a:ext cx="2798686" cy="43821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30C89AB-2D2B-4B63-9653-02345DF161C7}"/>
              </a:ext>
            </a:extLst>
          </p:cNvPr>
          <p:cNvSpPr txBox="1"/>
          <p:nvPr/>
        </p:nvSpPr>
        <p:spPr>
          <a:xfrm>
            <a:off x="8903417" y="1376755"/>
            <a:ext cx="1421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 Assumptions</a:t>
            </a:r>
          </a:p>
        </p:txBody>
      </p:sp>
      <p:pic>
        <p:nvPicPr>
          <p:cNvPr id="9" name="Picture 2" descr="a38b9312-593b-401f-beff-1f762b496848@namprd04">
            <a:extLst>
              <a:ext uri="{FF2B5EF4-FFF2-40B4-BE49-F238E27FC236}">
                <a16:creationId xmlns:a16="http://schemas.microsoft.com/office/drawing/2014/main" xmlns="" id="{7D7F6394-6A8A-4F23-811A-C90D632B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69" y="4388"/>
            <a:ext cx="1339131" cy="4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5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71F01-12F9-4A86-967C-96798B6B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495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42BD97EB-3922-47D1-95B4-30F35EB01B31}"/>
              </a:ext>
            </a:extLst>
          </p:cNvPr>
          <p:cNvCxnSpPr>
            <a:cxnSpLocks/>
          </p:cNvCxnSpPr>
          <p:nvPr/>
        </p:nvCxnSpPr>
        <p:spPr>
          <a:xfrm flipV="1">
            <a:off x="1044145" y="2246242"/>
            <a:ext cx="10067803" cy="3766924"/>
          </a:xfrm>
          <a:prstGeom prst="curvedConnector3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57864-34B5-42D0-9BA9-799CC6C9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02" y="-22022"/>
            <a:ext cx="9402619" cy="1098819"/>
          </a:xfrm>
        </p:spPr>
        <p:txBody>
          <a:bodyPr/>
          <a:lstStyle/>
          <a:p>
            <a:r>
              <a:rPr lang="en-US" dirty="0"/>
              <a:t>S.O.S: The new road home</a:t>
            </a:r>
          </a:p>
        </p:txBody>
      </p:sp>
      <p:pic>
        <p:nvPicPr>
          <p:cNvPr id="5" name="Graphic 4" descr="Cat">
            <a:extLst>
              <a:ext uri="{FF2B5EF4-FFF2-40B4-BE49-F238E27FC236}">
                <a16:creationId xmlns:a16="http://schemas.microsoft.com/office/drawing/2014/main" xmlns="" id="{F126A4FB-B9CA-4B16-A65D-8471AEFDF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6695" y="4847608"/>
            <a:ext cx="914400" cy="914400"/>
          </a:xfrm>
          <a:prstGeom prst="rect">
            <a:avLst/>
          </a:prstGeom>
        </p:spPr>
      </p:pic>
      <p:pic>
        <p:nvPicPr>
          <p:cNvPr id="14" name="Graphic 13" descr="Camera">
            <a:extLst>
              <a:ext uri="{FF2B5EF4-FFF2-40B4-BE49-F238E27FC236}">
                <a16:creationId xmlns:a16="http://schemas.microsoft.com/office/drawing/2014/main" xmlns="" id="{F82746D6-3470-489C-8899-17861F32C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90810" y="4447230"/>
            <a:ext cx="914400" cy="914400"/>
          </a:xfrm>
          <a:prstGeom prst="rect">
            <a:avLst/>
          </a:prstGeom>
        </p:spPr>
      </p:pic>
      <p:pic>
        <p:nvPicPr>
          <p:cNvPr id="16" name="Graphic 15" descr="Marker">
            <a:extLst>
              <a:ext uri="{FF2B5EF4-FFF2-40B4-BE49-F238E27FC236}">
                <a16:creationId xmlns:a16="http://schemas.microsoft.com/office/drawing/2014/main" xmlns="" id="{4C407E12-C078-4F0D-8758-5175FC8E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90810" y="3718264"/>
            <a:ext cx="914400" cy="914400"/>
          </a:xfrm>
          <a:prstGeom prst="rect">
            <a:avLst/>
          </a:prstGeom>
        </p:spPr>
      </p:pic>
      <p:pic>
        <p:nvPicPr>
          <p:cNvPr id="18" name="Graphic 17" descr="Truck">
            <a:extLst>
              <a:ext uri="{FF2B5EF4-FFF2-40B4-BE49-F238E27FC236}">
                <a16:creationId xmlns:a16="http://schemas.microsoft.com/office/drawing/2014/main" xmlns="" id="{5AA5E027-A891-4B53-B2D4-EA084E682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915854" y="3334452"/>
            <a:ext cx="914400" cy="914400"/>
          </a:xfrm>
          <a:prstGeom prst="rect">
            <a:avLst/>
          </a:prstGeom>
        </p:spPr>
      </p:pic>
      <p:pic>
        <p:nvPicPr>
          <p:cNvPr id="20" name="Graphic 19" descr="Ribbon">
            <a:extLst>
              <a:ext uri="{FF2B5EF4-FFF2-40B4-BE49-F238E27FC236}">
                <a16:creationId xmlns:a16="http://schemas.microsoft.com/office/drawing/2014/main" xmlns="" id="{BF04CFFA-5864-4C55-B454-BECE63D1C8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250148" y="1412386"/>
            <a:ext cx="914400" cy="914400"/>
          </a:xfrm>
          <a:prstGeom prst="rect">
            <a:avLst/>
          </a:prstGeom>
        </p:spPr>
      </p:pic>
      <p:pic>
        <p:nvPicPr>
          <p:cNvPr id="22" name="Graphic 21" descr="Present">
            <a:extLst>
              <a:ext uri="{FF2B5EF4-FFF2-40B4-BE49-F238E27FC236}">
                <a16:creationId xmlns:a16="http://schemas.microsoft.com/office/drawing/2014/main" xmlns="" id="{7F010A36-C35D-41D2-8B51-31C5E7DD23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515865" y="1814999"/>
            <a:ext cx="914400" cy="914400"/>
          </a:xfrm>
          <a:prstGeom prst="rect">
            <a:avLst/>
          </a:prstGeom>
        </p:spPr>
      </p:pic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xmlns="" id="{55619EBC-7B48-4492-8744-24412985DB5D}"/>
              </a:ext>
            </a:extLst>
          </p:cNvPr>
          <p:cNvSpPr/>
          <p:nvPr/>
        </p:nvSpPr>
        <p:spPr>
          <a:xfrm>
            <a:off x="603430" y="3027494"/>
            <a:ext cx="1480930" cy="914400"/>
          </a:xfrm>
          <a:prstGeom prst="snip1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Come across a lost or stray pet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16832D9-0153-4580-B547-CEDD6621B4D0}"/>
              </a:ext>
            </a:extLst>
          </p:cNvPr>
          <p:cNvCxnSpPr>
            <a:cxnSpLocks/>
            <a:stCxn id="26" idx="1"/>
            <a:endCxn id="5" idx="0"/>
          </p:cNvCxnSpPr>
          <p:nvPr/>
        </p:nvCxnSpPr>
        <p:spPr>
          <a:xfrm>
            <a:off x="1343895" y="3941894"/>
            <a:ext cx="0" cy="9057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House">
            <a:extLst>
              <a:ext uri="{FF2B5EF4-FFF2-40B4-BE49-F238E27FC236}">
                <a16:creationId xmlns:a16="http://schemas.microsoft.com/office/drawing/2014/main" xmlns="" id="{74D09776-ADA2-4503-8FF8-EC7FA9E5D5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257183" y="1216747"/>
            <a:ext cx="914400" cy="914400"/>
          </a:xfrm>
          <a:prstGeom prst="rect">
            <a:avLst/>
          </a:prstGeom>
        </p:spPr>
      </p:pic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xmlns="" id="{D07FA9D2-AACB-4512-9701-729FFDA9482E}"/>
              </a:ext>
            </a:extLst>
          </p:cNvPr>
          <p:cNvSpPr/>
          <p:nvPr/>
        </p:nvSpPr>
        <p:spPr>
          <a:xfrm>
            <a:off x="2707545" y="2060543"/>
            <a:ext cx="1480930" cy="914400"/>
          </a:xfrm>
          <a:prstGeom prst="snip1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Upload a geo-tagged photo of the animal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804E638D-A8D2-46D7-A5AB-A4FB5573B7BD}"/>
              </a:ext>
            </a:extLst>
          </p:cNvPr>
          <p:cNvCxnSpPr>
            <a:cxnSpLocks/>
            <a:stCxn id="33" idx="1"/>
            <a:endCxn id="16" idx="0"/>
          </p:cNvCxnSpPr>
          <p:nvPr/>
        </p:nvCxnSpPr>
        <p:spPr>
          <a:xfrm>
            <a:off x="3448010" y="2974943"/>
            <a:ext cx="0" cy="743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xmlns="" id="{08BE7DDF-2D15-4DFD-9B22-5627F3CCFE20}"/>
              </a:ext>
            </a:extLst>
          </p:cNvPr>
          <p:cNvSpPr/>
          <p:nvPr/>
        </p:nvSpPr>
        <p:spPr>
          <a:xfrm>
            <a:off x="4560196" y="1495796"/>
            <a:ext cx="1625716" cy="914400"/>
          </a:xfrm>
          <a:prstGeom prst="snip1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Local agency is notified and retrieves animal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830157D-DB16-40FE-B167-27F76ECC1B17}"/>
              </a:ext>
            </a:extLst>
          </p:cNvPr>
          <p:cNvCxnSpPr>
            <a:cxnSpLocks/>
            <a:stCxn id="36" idx="1"/>
            <a:endCxn id="18" idx="0"/>
          </p:cNvCxnSpPr>
          <p:nvPr/>
        </p:nvCxnSpPr>
        <p:spPr>
          <a:xfrm>
            <a:off x="5373054" y="2410196"/>
            <a:ext cx="0" cy="92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xmlns="" id="{84AC7F42-2F56-423C-9FE6-DAB6BD7F4C13}"/>
              </a:ext>
            </a:extLst>
          </p:cNvPr>
          <p:cNvSpPr/>
          <p:nvPr/>
        </p:nvSpPr>
        <p:spPr>
          <a:xfrm>
            <a:off x="6179375" y="4742833"/>
            <a:ext cx="1582865" cy="914400"/>
          </a:xfrm>
          <a:prstGeom prst="snip1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gifts and sponsorships for your animal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992A846-9780-430F-B43B-AEE1902FD174}"/>
              </a:ext>
            </a:extLst>
          </p:cNvPr>
          <p:cNvCxnSpPr>
            <a:cxnSpLocks/>
            <a:stCxn id="20" idx="2"/>
            <a:endCxn id="45" idx="3"/>
          </p:cNvCxnSpPr>
          <p:nvPr/>
        </p:nvCxnSpPr>
        <p:spPr>
          <a:xfrm>
            <a:off x="8707348" y="2326786"/>
            <a:ext cx="0" cy="13014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xmlns="" id="{ED21137D-2057-400C-A9DB-920C60FEB737}"/>
              </a:ext>
            </a:extLst>
          </p:cNvPr>
          <p:cNvSpPr/>
          <p:nvPr/>
        </p:nvSpPr>
        <p:spPr>
          <a:xfrm>
            <a:off x="7844670" y="3628273"/>
            <a:ext cx="1725356" cy="914400"/>
          </a:xfrm>
          <a:prstGeom prst="snip1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Receive awards for uploads, retrievals &amp; gifts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B03B5449-CAC2-41E1-9727-DC8AF81BC6EA}"/>
              </a:ext>
            </a:extLst>
          </p:cNvPr>
          <p:cNvCxnSpPr>
            <a:cxnSpLocks/>
            <a:stCxn id="22" idx="2"/>
            <a:endCxn id="41" idx="3"/>
          </p:cNvCxnSpPr>
          <p:nvPr/>
        </p:nvCxnSpPr>
        <p:spPr>
          <a:xfrm flipH="1">
            <a:off x="6970808" y="2729399"/>
            <a:ext cx="2257" cy="2013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xmlns="" id="{C483EE2D-4CE4-48F8-A111-EEB3617B3B15}"/>
              </a:ext>
            </a:extLst>
          </p:cNvPr>
          <p:cNvSpPr/>
          <p:nvPr/>
        </p:nvSpPr>
        <p:spPr>
          <a:xfrm>
            <a:off x="9930539" y="2943465"/>
            <a:ext cx="1567687" cy="971069"/>
          </a:xfrm>
          <a:prstGeom prst="snip1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</a:rPr>
              <a:t>Your animal is adopted or returned to owner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41C552A-7D95-4154-8A4C-061126EFD37C}"/>
              </a:ext>
            </a:extLst>
          </p:cNvPr>
          <p:cNvCxnSpPr>
            <a:cxnSpLocks/>
            <a:stCxn id="31" idx="2"/>
            <a:endCxn id="49" idx="3"/>
          </p:cNvCxnSpPr>
          <p:nvPr/>
        </p:nvCxnSpPr>
        <p:spPr>
          <a:xfrm>
            <a:off x="10714383" y="2131147"/>
            <a:ext cx="0" cy="8123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xmlns="" id="{99D7AD27-202E-4C05-8CCA-C576840AF8E7}"/>
              </a:ext>
            </a:extLst>
          </p:cNvPr>
          <p:cNvCxnSpPr>
            <a:cxnSpLocks/>
          </p:cNvCxnSpPr>
          <p:nvPr/>
        </p:nvCxnSpPr>
        <p:spPr>
          <a:xfrm flipV="1">
            <a:off x="1080052" y="2386021"/>
            <a:ext cx="10180628" cy="3796077"/>
          </a:xfrm>
          <a:prstGeom prst="curvedConnector3">
            <a:avLst>
              <a:gd name="adj1" fmla="val 50586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xmlns="" id="{983F17DB-DCE8-415F-AB27-419312E4FDA5}"/>
              </a:ext>
            </a:extLst>
          </p:cNvPr>
          <p:cNvCxnSpPr>
            <a:cxnSpLocks/>
          </p:cNvCxnSpPr>
          <p:nvPr/>
        </p:nvCxnSpPr>
        <p:spPr>
          <a:xfrm flipV="1">
            <a:off x="1044145" y="2077307"/>
            <a:ext cx="10151166" cy="3716166"/>
          </a:xfrm>
          <a:prstGeom prst="curvedConnector3">
            <a:avLst>
              <a:gd name="adj1" fmla="val 48433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38b9312-593b-401f-beff-1f762b496848@namprd04">
            <a:extLst>
              <a:ext uri="{FF2B5EF4-FFF2-40B4-BE49-F238E27FC236}">
                <a16:creationId xmlns:a16="http://schemas.microsoft.com/office/drawing/2014/main" xmlns="" id="{40C49A92-D78E-4DF7-AF54-F1014708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69" y="4388"/>
            <a:ext cx="1339131" cy="4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2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BB1A4-504E-4BB8-930C-DDD1F400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1" y="-4322"/>
            <a:ext cx="10515600" cy="1048032"/>
          </a:xfrm>
        </p:spPr>
        <p:txBody>
          <a:bodyPr/>
          <a:lstStyle/>
          <a:p>
            <a:r>
              <a:rPr lang="en-US" dirty="0"/>
              <a:t>Risks and Mitigation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90B4EB8E-82B1-4EA3-965D-B234E77E7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0699"/>
              </p:ext>
            </p:extLst>
          </p:nvPr>
        </p:nvGraphicFramePr>
        <p:xfrm>
          <a:off x="838200" y="1932763"/>
          <a:ext cx="10515600" cy="378660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xmlns="" val="1558746793"/>
                    </a:ext>
                  </a:extLst>
                </a:gridCol>
                <a:gridCol w="1341782">
                  <a:extLst>
                    <a:ext uri="{9D8B030D-6E8A-4147-A177-3AD203B41FA5}">
                      <a16:colId xmlns:a16="http://schemas.microsoft.com/office/drawing/2014/main" xmlns="" val="626530653"/>
                    </a:ext>
                  </a:extLst>
                </a:gridCol>
                <a:gridCol w="6235148">
                  <a:extLst>
                    <a:ext uri="{9D8B030D-6E8A-4147-A177-3AD203B41FA5}">
                      <a16:colId xmlns:a16="http://schemas.microsoft.com/office/drawing/2014/main" xmlns="" val="3459751263"/>
                    </a:ext>
                  </a:extLst>
                </a:gridCol>
              </a:tblGrid>
              <a:tr h="58572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1131161"/>
                  </a:ext>
                </a:extLst>
              </a:tr>
              <a:tr h="857550">
                <a:tc>
                  <a:txBody>
                    <a:bodyPr/>
                    <a:lstStyle/>
                    <a:p>
                      <a:r>
                        <a:rPr lang="en-US" dirty="0"/>
                        <a:t>Slow App User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Trial test market – Possibly LA “no Kill” Zone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Pushed out by shelter’s to owners of lost pets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Posts to Social Media and local community 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934833"/>
                  </a:ext>
                </a:extLst>
              </a:tr>
              <a:tr h="857550">
                <a:tc>
                  <a:txBody>
                    <a:bodyPr/>
                    <a:lstStyle/>
                    <a:p>
                      <a:r>
                        <a:rPr lang="en-US" dirty="0"/>
                        <a:t>Animal Attack Lawsuits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Disclaimer in the terms of use agreement and In-app about engagement of animals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225128"/>
                  </a:ext>
                </a:extLst>
              </a:tr>
              <a:tr h="1372080">
                <a:tc>
                  <a:txBody>
                    <a:bodyPr/>
                    <a:lstStyle/>
                    <a:p>
                      <a:r>
                        <a:rPr lang="en-US" dirty="0"/>
                        <a:t>Low Agency Adoption/Utilization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Promote S.O.S’ ability to drive donations and increase adoption rates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Assign customer success Rep for trial market to prove concept to future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5331802"/>
                  </a:ext>
                </a:extLst>
              </a:tr>
            </a:tbl>
          </a:graphicData>
        </a:graphic>
      </p:graphicFrame>
      <p:sp>
        <p:nvSpPr>
          <p:cNvPr id="13" name="Partial Circle 12">
            <a:extLst>
              <a:ext uri="{FF2B5EF4-FFF2-40B4-BE49-F238E27FC236}">
                <a16:creationId xmlns:a16="http://schemas.microsoft.com/office/drawing/2014/main" xmlns="" id="{DEFA5EE3-CFF2-4363-B98E-20F1A5142061}"/>
              </a:ext>
            </a:extLst>
          </p:cNvPr>
          <p:cNvSpPr/>
          <p:nvPr/>
        </p:nvSpPr>
        <p:spPr>
          <a:xfrm>
            <a:off x="4234070" y="2723320"/>
            <a:ext cx="547640" cy="546651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xmlns="" id="{B2B4296D-C055-4DC7-8612-5330092FFB97}"/>
              </a:ext>
            </a:extLst>
          </p:cNvPr>
          <p:cNvSpPr/>
          <p:nvPr/>
        </p:nvSpPr>
        <p:spPr>
          <a:xfrm>
            <a:off x="4245079" y="4724743"/>
            <a:ext cx="547640" cy="546651"/>
          </a:xfrm>
          <a:prstGeom prst="pie">
            <a:avLst>
              <a:gd name="adj1" fmla="val 538602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xmlns="" id="{E7EFB5C8-79F7-4FDC-94A1-34FE378B94C5}"/>
              </a:ext>
            </a:extLst>
          </p:cNvPr>
          <p:cNvSpPr/>
          <p:nvPr/>
        </p:nvSpPr>
        <p:spPr>
          <a:xfrm>
            <a:off x="4234070" y="3599164"/>
            <a:ext cx="547640" cy="546651"/>
          </a:xfrm>
          <a:prstGeom prst="pie">
            <a:avLst>
              <a:gd name="adj1" fmla="val 542416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xmlns="" id="{106C9E6D-B833-45D4-BF6E-252158E91E27}"/>
              </a:ext>
            </a:extLst>
          </p:cNvPr>
          <p:cNvSpPr/>
          <p:nvPr/>
        </p:nvSpPr>
        <p:spPr>
          <a:xfrm>
            <a:off x="4234070" y="3599897"/>
            <a:ext cx="547640" cy="54665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xmlns="" id="{253DFC03-12B7-430E-9051-E5EC6E43EAD5}"/>
              </a:ext>
            </a:extLst>
          </p:cNvPr>
          <p:cNvSpPr/>
          <p:nvPr/>
        </p:nvSpPr>
        <p:spPr>
          <a:xfrm>
            <a:off x="4234070" y="2721489"/>
            <a:ext cx="547640" cy="54665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75C70667-820B-418E-81E3-3212752F1520}"/>
              </a:ext>
            </a:extLst>
          </p:cNvPr>
          <p:cNvSpPr/>
          <p:nvPr/>
        </p:nvSpPr>
        <p:spPr>
          <a:xfrm>
            <a:off x="4245079" y="4721977"/>
            <a:ext cx="547640" cy="54665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0" name="Picture 2" descr="a38b9312-593b-401f-beff-1f762b496848@namprd04">
            <a:extLst>
              <a:ext uri="{FF2B5EF4-FFF2-40B4-BE49-F238E27FC236}">
                <a16:creationId xmlns:a16="http://schemas.microsoft.com/office/drawing/2014/main" xmlns="" id="{9E9667D3-9C36-4A9E-A7BD-DAEBBB59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69" y="4388"/>
            <a:ext cx="1339131" cy="4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BAD715-0446-43F6-9FA5-E82C02B7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6494"/>
            <a:ext cx="10905066" cy="4051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015B7-AE32-482C-B00B-2F1201C0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Exhibit A – Revenue Flow Years 1 - 10</a:t>
            </a:r>
          </a:p>
        </p:txBody>
      </p:sp>
    </p:spTree>
    <p:extLst>
      <p:ext uri="{BB962C8B-B14F-4D97-AF65-F5344CB8AC3E}">
        <p14:creationId xmlns:p14="http://schemas.microsoft.com/office/powerpoint/2010/main" val="39487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35209-C267-4550-B739-8B30BF6A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30" y="164757"/>
            <a:ext cx="10310091" cy="1325563"/>
          </a:xfrm>
        </p:spPr>
        <p:txBody>
          <a:bodyPr>
            <a:normAutofit/>
          </a:bodyPr>
          <a:lstStyle/>
          <a:p>
            <a:r>
              <a:rPr lang="en-US" dirty="0"/>
              <a:t>The current animal rescue process is stressful, ambiguous, and often ineffective 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xmlns="" id="{5014B6EB-C140-40AF-B5AB-4BB6E634A896}"/>
              </a:ext>
            </a:extLst>
          </p:cNvPr>
          <p:cNvSpPr/>
          <p:nvPr/>
        </p:nvSpPr>
        <p:spPr>
          <a:xfrm>
            <a:off x="636216" y="1909671"/>
            <a:ext cx="2348345" cy="1846941"/>
          </a:xfrm>
          <a:prstGeom prst="wedgeEllipseCallo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 found an animal, who do I call?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xmlns="" id="{3ABF0FF9-E576-4596-AC43-6116C7ABFB12}"/>
              </a:ext>
            </a:extLst>
          </p:cNvPr>
          <p:cNvSpPr/>
          <p:nvPr/>
        </p:nvSpPr>
        <p:spPr>
          <a:xfrm>
            <a:off x="604266" y="4627320"/>
            <a:ext cx="2348345" cy="1706530"/>
          </a:xfrm>
          <a:prstGeom prst="wedgeEllipseCallo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 lost my pet, who do I get in contact with?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xmlns="" id="{558B78E8-677C-4D1A-A22A-57364AA1913E}"/>
              </a:ext>
            </a:extLst>
          </p:cNvPr>
          <p:cNvSpPr/>
          <p:nvPr/>
        </p:nvSpPr>
        <p:spPr>
          <a:xfrm>
            <a:off x="2573835" y="3303188"/>
            <a:ext cx="2538815" cy="1653479"/>
          </a:xfrm>
          <a:prstGeom prst="wedgeEllipseCallo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do I know if my animal has been seen?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47BC9D01-4FB7-4418-BEFA-A5832629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477" y="2103124"/>
            <a:ext cx="5722005" cy="1060907"/>
          </a:xfrm>
        </p:spPr>
        <p:txBody>
          <a:bodyPr>
            <a:normAutofit/>
          </a:bodyPr>
          <a:lstStyle/>
          <a:p>
            <a:r>
              <a:rPr lang="en-US" sz="1800" dirty="0"/>
              <a:t>8 million animals enter shelters every year</a:t>
            </a:r>
          </a:p>
          <a:p>
            <a:pPr lvl="1"/>
            <a:r>
              <a:rPr lang="en-US" sz="1800" dirty="0"/>
              <a:t>2.6 million animals are euthanized</a:t>
            </a:r>
          </a:p>
          <a:p>
            <a:r>
              <a:rPr lang="en-US" sz="1800" dirty="0"/>
              <a:t>23% of new household pets are rescues from shelters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D9AAC84B-4D64-4408-A5B5-64B3C3E19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551247"/>
              </p:ext>
            </p:extLst>
          </p:nvPr>
        </p:nvGraphicFramePr>
        <p:xfrm>
          <a:off x="5615476" y="3327538"/>
          <a:ext cx="3162931" cy="2894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F29FD02E-81D7-405A-994B-5E054DE89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41724"/>
              </p:ext>
            </p:extLst>
          </p:nvPr>
        </p:nvGraphicFramePr>
        <p:xfrm>
          <a:off x="8771480" y="3163951"/>
          <a:ext cx="2445872" cy="3713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76242B4-6D73-4F14-A5C2-1B4266160E05}"/>
              </a:ext>
            </a:extLst>
          </p:cNvPr>
          <p:cNvSpPr/>
          <p:nvPr/>
        </p:nvSpPr>
        <p:spPr>
          <a:xfrm>
            <a:off x="5615478" y="2066180"/>
            <a:ext cx="5722005" cy="11158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CF861EB-B036-4572-8B42-30AD978CFEA9}"/>
              </a:ext>
            </a:extLst>
          </p:cNvPr>
          <p:cNvSpPr txBox="1"/>
          <p:nvPr/>
        </p:nvSpPr>
        <p:spPr>
          <a:xfrm>
            <a:off x="7589057" y="1799354"/>
            <a:ext cx="17748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Rescue Statistics</a:t>
            </a:r>
          </a:p>
        </p:txBody>
      </p:sp>
      <p:pic>
        <p:nvPicPr>
          <p:cNvPr id="12" name="Picture 2" descr="a38b9312-593b-401f-beff-1f762b496848@namprd04">
            <a:extLst>
              <a:ext uri="{FF2B5EF4-FFF2-40B4-BE49-F238E27FC236}">
                <a16:creationId xmlns:a16="http://schemas.microsoft.com/office/drawing/2014/main" xmlns="" id="{AFCCA607-4F0D-4EB6-8490-A6F63263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869" y="4388"/>
            <a:ext cx="1339131" cy="4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27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368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Stay on Stray</vt:lpstr>
      <vt:lpstr>Introducing Stay on Stray (S.O.S.)</vt:lpstr>
      <vt:lpstr>Value Proposition for Agencies</vt:lpstr>
      <vt:lpstr>$5.0 Million in Revenue by Year Five</vt:lpstr>
      <vt:lpstr>Appendix</vt:lpstr>
      <vt:lpstr>S.O.S: The new road home</vt:lpstr>
      <vt:lpstr>Risks and Mitigation</vt:lpstr>
      <vt:lpstr>Exhibit A – Revenue Flow Years 1 - 10</vt:lpstr>
      <vt:lpstr>The current animal rescue process is stressful, ambiguous, and often ineffective 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for Strays</dc:title>
  <dc:creator>Robert Newton Laughlin</dc:creator>
  <cp:lastModifiedBy>Quinn Liu</cp:lastModifiedBy>
  <cp:revision>62</cp:revision>
  <dcterms:created xsi:type="dcterms:W3CDTF">2018-01-27T15:05:57Z</dcterms:created>
  <dcterms:modified xsi:type="dcterms:W3CDTF">2018-01-28T17:06:48Z</dcterms:modified>
</cp:coreProperties>
</file>