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3" r:id="rId4"/>
    <p:sldId id="264" r:id="rId5"/>
    <p:sldId id="258" r:id="rId6"/>
    <p:sldId id="259" r:id="rId7"/>
    <p:sldId id="266" r:id="rId8"/>
    <p:sldId id="260" r:id="rId9"/>
    <p:sldId id="261" r:id="rId10"/>
    <p:sldId id="262" r:id="rId11"/>
    <p:sldId id="267" r:id="rId12"/>
    <p:sldId id="269" r:id="rId13"/>
    <p:sldId id="270" r:id="rId14"/>
    <p:sldId id="271" r:id="rId15"/>
    <p:sldId id="268"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2DF75F-2FEC-0542-7784-8F177BE9A608}" v="70" dt="2024-12-12T20:10:00.029"/>
    <p1510:client id="{CBDDD2B8-D6A5-5280-73EA-A172A2F5F543}" v="30" dt="2024-12-13T04:09:56.2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_rels/data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_rels/data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4" Type="http://schemas.openxmlformats.org/officeDocument/2006/relationships/image" Target="../media/image3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_rels/drawing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4" Type="http://schemas.openxmlformats.org/officeDocument/2006/relationships/image" Target="../media/image39.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8BB231-82D1-4A0A-842A-C6D497E6DB7C}"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C29DE07-72AA-4E61-92F2-7DC505C664AF}">
      <dgm:prSet/>
      <dgm:spPr/>
      <dgm:t>
        <a:bodyPr/>
        <a:lstStyle/>
        <a:p>
          <a:r>
            <a:rPr lang="en-US"/>
            <a:t>Dataset Overview:</a:t>
          </a:r>
        </a:p>
      </dgm:t>
    </dgm:pt>
    <dgm:pt modelId="{E588C320-3659-4D98-AB71-A50065B22600}" type="parTrans" cxnId="{E93C2F40-D7A6-4F97-9281-85981BC4F2EA}">
      <dgm:prSet/>
      <dgm:spPr/>
      <dgm:t>
        <a:bodyPr/>
        <a:lstStyle/>
        <a:p>
          <a:endParaRPr lang="en-US"/>
        </a:p>
      </dgm:t>
    </dgm:pt>
    <dgm:pt modelId="{7D273767-6F6C-4555-8D63-00321933E6F8}" type="sibTrans" cxnId="{E93C2F40-D7A6-4F97-9281-85981BC4F2EA}">
      <dgm:prSet/>
      <dgm:spPr/>
      <dgm:t>
        <a:bodyPr/>
        <a:lstStyle/>
        <a:p>
          <a:endParaRPr lang="en-US"/>
        </a:p>
      </dgm:t>
    </dgm:pt>
    <dgm:pt modelId="{301E648B-83FD-4ACD-B57F-A9B02E75EF30}">
      <dgm:prSet/>
      <dgm:spPr/>
      <dgm:t>
        <a:bodyPr/>
        <a:lstStyle/>
        <a:p>
          <a:r>
            <a:rPr lang="en-US"/>
            <a:t>- Contains details about loan applicants including income, credit history, and loan amount.</a:t>
          </a:r>
        </a:p>
      </dgm:t>
    </dgm:pt>
    <dgm:pt modelId="{39BBF4FF-61C3-475E-B319-B1F8B32923A0}" type="parTrans" cxnId="{E3182851-1078-4184-9B03-03700034E60A}">
      <dgm:prSet/>
      <dgm:spPr/>
      <dgm:t>
        <a:bodyPr/>
        <a:lstStyle/>
        <a:p>
          <a:endParaRPr lang="en-US"/>
        </a:p>
      </dgm:t>
    </dgm:pt>
    <dgm:pt modelId="{BA198AFD-79C6-4CFE-B8DB-BB1492B5950C}" type="sibTrans" cxnId="{E3182851-1078-4184-9B03-03700034E60A}">
      <dgm:prSet/>
      <dgm:spPr/>
      <dgm:t>
        <a:bodyPr/>
        <a:lstStyle/>
        <a:p>
          <a:endParaRPr lang="en-US"/>
        </a:p>
      </dgm:t>
    </dgm:pt>
    <dgm:pt modelId="{94B29F8D-9321-444A-84EE-A2F26D63FD45}">
      <dgm:prSet/>
      <dgm:spPr/>
      <dgm:t>
        <a:bodyPr/>
        <a:lstStyle/>
        <a:p>
          <a:r>
            <a:rPr lang="en-US"/>
            <a:t>Problem and Motivation:</a:t>
          </a:r>
        </a:p>
      </dgm:t>
    </dgm:pt>
    <dgm:pt modelId="{776E4767-3BB5-49C2-A322-B1AD3EB6DEF3}" type="parTrans" cxnId="{606D374A-DF2F-4513-B353-8432774FE7A3}">
      <dgm:prSet/>
      <dgm:spPr/>
      <dgm:t>
        <a:bodyPr/>
        <a:lstStyle/>
        <a:p>
          <a:endParaRPr lang="en-US"/>
        </a:p>
      </dgm:t>
    </dgm:pt>
    <dgm:pt modelId="{81B0B745-D16A-42E2-B8EC-1CCBE89C00E6}" type="sibTrans" cxnId="{606D374A-DF2F-4513-B353-8432774FE7A3}">
      <dgm:prSet/>
      <dgm:spPr/>
      <dgm:t>
        <a:bodyPr/>
        <a:lstStyle/>
        <a:p>
          <a:endParaRPr lang="en-US"/>
        </a:p>
      </dgm:t>
    </dgm:pt>
    <dgm:pt modelId="{95FF7389-DEEB-4530-95CE-71F9F0AA3D47}">
      <dgm:prSet/>
      <dgm:spPr/>
      <dgm:t>
        <a:bodyPr/>
        <a:lstStyle/>
        <a:p>
          <a:r>
            <a:rPr lang="en-US"/>
            <a:t>- Analyze patterns in credit risk to improve decision-making for financial institutions.</a:t>
          </a:r>
        </a:p>
      </dgm:t>
    </dgm:pt>
    <dgm:pt modelId="{BF5B184B-06C9-45DF-BA8D-89D409F54971}" type="parTrans" cxnId="{7F8B1F0E-914D-4CE7-A927-A31B7378C131}">
      <dgm:prSet/>
      <dgm:spPr/>
      <dgm:t>
        <a:bodyPr/>
        <a:lstStyle/>
        <a:p>
          <a:endParaRPr lang="en-US"/>
        </a:p>
      </dgm:t>
    </dgm:pt>
    <dgm:pt modelId="{869A5538-620E-4DE4-97E6-271999FC6FE5}" type="sibTrans" cxnId="{7F8B1F0E-914D-4CE7-A927-A31B7378C131}">
      <dgm:prSet/>
      <dgm:spPr/>
      <dgm:t>
        <a:bodyPr/>
        <a:lstStyle/>
        <a:p>
          <a:endParaRPr lang="en-US"/>
        </a:p>
      </dgm:t>
    </dgm:pt>
    <dgm:pt modelId="{000E41DA-AAFE-44CB-A96E-DB1A99AA70B2}">
      <dgm:prSet/>
      <dgm:spPr/>
      <dgm:t>
        <a:bodyPr/>
        <a:lstStyle/>
        <a:p>
          <a:r>
            <a:rPr lang="en-US"/>
            <a:t>- Mitigate risks associated with defaults while optimizing loan approvals.</a:t>
          </a:r>
        </a:p>
      </dgm:t>
    </dgm:pt>
    <dgm:pt modelId="{3E37B228-34CD-4699-B49D-0E24E1C0C505}" type="parTrans" cxnId="{525A428B-DB26-4151-8020-2B7C52EDD73B}">
      <dgm:prSet/>
      <dgm:spPr/>
      <dgm:t>
        <a:bodyPr/>
        <a:lstStyle/>
        <a:p>
          <a:endParaRPr lang="en-US"/>
        </a:p>
      </dgm:t>
    </dgm:pt>
    <dgm:pt modelId="{AAEDBC4D-74E2-45C0-B40F-98CC034BB467}" type="sibTrans" cxnId="{525A428B-DB26-4151-8020-2B7C52EDD73B}">
      <dgm:prSet/>
      <dgm:spPr/>
      <dgm:t>
        <a:bodyPr/>
        <a:lstStyle/>
        <a:p>
          <a:endParaRPr lang="en-US"/>
        </a:p>
      </dgm:t>
    </dgm:pt>
    <dgm:pt modelId="{579AB5BF-74EB-4407-8534-C561E43CD3F4}" type="pres">
      <dgm:prSet presAssocID="{FB8BB231-82D1-4A0A-842A-C6D497E6DB7C}" presName="root" presStyleCnt="0">
        <dgm:presLayoutVars>
          <dgm:dir/>
          <dgm:resizeHandles val="exact"/>
        </dgm:presLayoutVars>
      </dgm:prSet>
      <dgm:spPr/>
    </dgm:pt>
    <dgm:pt modelId="{A10B33CA-E9F0-476F-88D6-76D91E4F70AC}" type="pres">
      <dgm:prSet presAssocID="{FB8BB231-82D1-4A0A-842A-C6D497E6DB7C}" presName="container" presStyleCnt="0">
        <dgm:presLayoutVars>
          <dgm:dir/>
          <dgm:resizeHandles val="exact"/>
        </dgm:presLayoutVars>
      </dgm:prSet>
      <dgm:spPr/>
    </dgm:pt>
    <dgm:pt modelId="{FA350333-2529-428F-9847-37D329BDA155}" type="pres">
      <dgm:prSet presAssocID="{6C29DE07-72AA-4E61-92F2-7DC505C664AF}" presName="compNode" presStyleCnt="0"/>
      <dgm:spPr/>
    </dgm:pt>
    <dgm:pt modelId="{39BF9EDD-9368-4841-85F0-8C58EAD321DA}" type="pres">
      <dgm:prSet presAssocID="{6C29DE07-72AA-4E61-92F2-7DC505C664AF}" presName="iconBgRect" presStyleLbl="bgShp" presStyleIdx="0" presStyleCnt="5"/>
      <dgm:spPr/>
    </dgm:pt>
    <dgm:pt modelId="{4351947C-7DD6-422C-92AE-8069072436FA}" type="pres">
      <dgm:prSet presAssocID="{6C29DE07-72AA-4E61-92F2-7DC505C664A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F3E58794-2729-48D2-A2F7-F5B3F9ED79EB}" type="pres">
      <dgm:prSet presAssocID="{6C29DE07-72AA-4E61-92F2-7DC505C664AF}" presName="spaceRect" presStyleCnt="0"/>
      <dgm:spPr/>
    </dgm:pt>
    <dgm:pt modelId="{485E6CA0-39AB-491A-8F98-1B5342DA842D}" type="pres">
      <dgm:prSet presAssocID="{6C29DE07-72AA-4E61-92F2-7DC505C664AF}" presName="textRect" presStyleLbl="revTx" presStyleIdx="0" presStyleCnt="5">
        <dgm:presLayoutVars>
          <dgm:chMax val="1"/>
          <dgm:chPref val="1"/>
        </dgm:presLayoutVars>
      </dgm:prSet>
      <dgm:spPr/>
    </dgm:pt>
    <dgm:pt modelId="{EB7B4F72-3E99-4269-A6FE-DB42618C2C61}" type="pres">
      <dgm:prSet presAssocID="{7D273767-6F6C-4555-8D63-00321933E6F8}" presName="sibTrans" presStyleLbl="sibTrans2D1" presStyleIdx="0" presStyleCnt="0"/>
      <dgm:spPr/>
    </dgm:pt>
    <dgm:pt modelId="{89B40772-C905-4C09-A835-F5942A2B692D}" type="pres">
      <dgm:prSet presAssocID="{301E648B-83FD-4ACD-B57F-A9B02E75EF30}" presName="compNode" presStyleCnt="0"/>
      <dgm:spPr/>
    </dgm:pt>
    <dgm:pt modelId="{676E7F40-D59A-40F4-BBFF-10E87C6A1B1B}" type="pres">
      <dgm:prSet presAssocID="{301E648B-83FD-4ACD-B57F-A9B02E75EF30}" presName="iconBgRect" presStyleLbl="bgShp" presStyleIdx="1" presStyleCnt="5"/>
      <dgm:spPr/>
    </dgm:pt>
    <dgm:pt modelId="{B4F62634-13A2-41EE-B0A2-34285917D41D}" type="pres">
      <dgm:prSet presAssocID="{301E648B-83FD-4ACD-B57F-A9B02E75EF3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a:ext>
      </dgm:extLst>
    </dgm:pt>
    <dgm:pt modelId="{9816C548-C5B8-45F4-80C9-F19B200EA948}" type="pres">
      <dgm:prSet presAssocID="{301E648B-83FD-4ACD-B57F-A9B02E75EF30}" presName="spaceRect" presStyleCnt="0"/>
      <dgm:spPr/>
    </dgm:pt>
    <dgm:pt modelId="{8BB1ABF0-35EE-4798-9BA4-A98EE2A46E92}" type="pres">
      <dgm:prSet presAssocID="{301E648B-83FD-4ACD-B57F-A9B02E75EF30}" presName="textRect" presStyleLbl="revTx" presStyleIdx="1" presStyleCnt="5">
        <dgm:presLayoutVars>
          <dgm:chMax val="1"/>
          <dgm:chPref val="1"/>
        </dgm:presLayoutVars>
      </dgm:prSet>
      <dgm:spPr/>
    </dgm:pt>
    <dgm:pt modelId="{E0ACFA4D-363D-4EB4-B106-5ACE5B062C0F}" type="pres">
      <dgm:prSet presAssocID="{BA198AFD-79C6-4CFE-B8DB-BB1492B5950C}" presName="sibTrans" presStyleLbl="sibTrans2D1" presStyleIdx="0" presStyleCnt="0"/>
      <dgm:spPr/>
    </dgm:pt>
    <dgm:pt modelId="{936D8C54-DDC7-46FA-87CE-D6C6453B6F38}" type="pres">
      <dgm:prSet presAssocID="{94B29F8D-9321-444A-84EE-A2F26D63FD45}" presName="compNode" presStyleCnt="0"/>
      <dgm:spPr/>
    </dgm:pt>
    <dgm:pt modelId="{E948309A-4F6B-4C16-8FCC-08A54677EA04}" type="pres">
      <dgm:prSet presAssocID="{94B29F8D-9321-444A-84EE-A2F26D63FD45}" presName="iconBgRect" presStyleLbl="bgShp" presStyleIdx="2" presStyleCnt="5"/>
      <dgm:spPr/>
    </dgm:pt>
    <dgm:pt modelId="{4066BBA8-69E9-4469-BF6F-47B3C23A9B94}" type="pres">
      <dgm:prSet presAssocID="{94B29F8D-9321-444A-84EE-A2F26D63FD4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bulb"/>
        </a:ext>
      </dgm:extLst>
    </dgm:pt>
    <dgm:pt modelId="{BC996B6A-D69C-4319-81EF-0A3DCF8BF87B}" type="pres">
      <dgm:prSet presAssocID="{94B29F8D-9321-444A-84EE-A2F26D63FD45}" presName="spaceRect" presStyleCnt="0"/>
      <dgm:spPr/>
    </dgm:pt>
    <dgm:pt modelId="{BF97FB47-3502-48C8-8860-C7A97145BA0B}" type="pres">
      <dgm:prSet presAssocID="{94B29F8D-9321-444A-84EE-A2F26D63FD45}" presName="textRect" presStyleLbl="revTx" presStyleIdx="2" presStyleCnt="5">
        <dgm:presLayoutVars>
          <dgm:chMax val="1"/>
          <dgm:chPref val="1"/>
        </dgm:presLayoutVars>
      </dgm:prSet>
      <dgm:spPr/>
    </dgm:pt>
    <dgm:pt modelId="{F0EBDF6F-BCC1-4904-A1AF-D87B448EEDEA}" type="pres">
      <dgm:prSet presAssocID="{81B0B745-D16A-42E2-B8EC-1CCBE89C00E6}" presName="sibTrans" presStyleLbl="sibTrans2D1" presStyleIdx="0" presStyleCnt="0"/>
      <dgm:spPr/>
    </dgm:pt>
    <dgm:pt modelId="{32E30A6E-A8C6-465F-B0A6-FCD6662543DA}" type="pres">
      <dgm:prSet presAssocID="{95FF7389-DEEB-4530-95CE-71F9F0AA3D47}" presName="compNode" presStyleCnt="0"/>
      <dgm:spPr/>
    </dgm:pt>
    <dgm:pt modelId="{4E25FD4E-E451-4274-A793-F2ADD2F09B61}" type="pres">
      <dgm:prSet presAssocID="{95FF7389-DEEB-4530-95CE-71F9F0AA3D47}" presName="iconBgRect" presStyleLbl="bgShp" presStyleIdx="3" presStyleCnt="5"/>
      <dgm:spPr/>
    </dgm:pt>
    <dgm:pt modelId="{8ACD7ECD-5876-4C45-B7AF-B0E664980325}" type="pres">
      <dgm:prSet presAssocID="{95FF7389-DEEB-4530-95CE-71F9F0AA3D4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redit card"/>
        </a:ext>
      </dgm:extLst>
    </dgm:pt>
    <dgm:pt modelId="{093B8117-DD27-4FE8-8661-61EF88445CE7}" type="pres">
      <dgm:prSet presAssocID="{95FF7389-DEEB-4530-95CE-71F9F0AA3D47}" presName="spaceRect" presStyleCnt="0"/>
      <dgm:spPr/>
    </dgm:pt>
    <dgm:pt modelId="{1769FC8A-D882-4A75-8DB5-7128FE419C6A}" type="pres">
      <dgm:prSet presAssocID="{95FF7389-DEEB-4530-95CE-71F9F0AA3D47}" presName="textRect" presStyleLbl="revTx" presStyleIdx="3" presStyleCnt="5">
        <dgm:presLayoutVars>
          <dgm:chMax val="1"/>
          <dgm:chPref val="1"/>
        </dgm:presLayoutVars>
      </dgm:prSet>
      <dgm:spPr/>
    </dgm:pt>
    <dgm:pt modelId="{50A585AC-5BFE-4023-8575-FC75E7105F80}" type="pres">
      <dgm:prSet presAssocID="{869A5538-620E-4DE4-97E6-271999FC6FE5}" presName="sibTrans" presStyleLbl="sibTrans2D1" presStyleIdx="0" presStyleCnt="0"/>
      <dgm:spPr/>
    </dgm:pt>
    <dgm:pt modelId="{19CE9503-7783-4DB3-B026-B7A8353129CB}" type="pres">
      <dgm:prSet presAssocID="{000E41DA-AAFE-44CB-A96E-DB1A99AA70B2}" presName="compNode" presStyleCnt="0"/>
      <dgm:spPr/>
    </dgm:pt>
    <dgm:pt modelId="{B8F7C96F-9156-4859-ACED-D745BF6736FF}" type="pres">
      <dgm:prSet presAssocID="{000E41DA-AAFE-44CB-A96E-DB1A99AA70B2}" presName="iconBgRect" presStyleLbl="bgShp" presStyleIdx="4" presStyleCnt="5"/>
      <dgm:spPr/>
    </dgm:pt>
    <dgm:pt modelId="{09069B98-AF78-4F9D-A03B-3003A0F34FD7}" type="pres">
      <dgm:prSet presAssocID="{000E41DA-AAFE-44CB-A96E-DB1A99AA70B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oney"/>
        </a:ext>
      </dgm:extLst>
    </dgm:pt>
    <dgm:pt modelId="{88B1759F-88EE-4936-AA65-CE06A8D06C2F}" type="pres">
      <dgm:prSet presAssocID="{000E41DA-AAFE-44CB-A96E-DB1A99AA70B2}" presName="spaceRect" presStyleCnt="0"/>
      <dgm:spPr/>
    </dgm:pt>
    <dgm:pt modelId="{67D76366-B384-4E1F-B2AA-F4B9E12C2BED}" type="pres">
      <dgm:prSet presAssocID="{000E41DA-AAFE-44CB-A96E-DB1A99AA70B2}" presName="textRect" presStyleLbl="revTx" presStyleIdx="4" presStyleCnt="5">
        <dgm:presLayoutVars>
          <dgm:chMax val="1"/>
          <dgm:chPref val="1"/>
        </dgm:presLayoutVars>
      </dgm:prSet>
      <dgm:spPr/>
    </dgm:pt>
  </dgm:ptLst>
  <dgm:cxnLst>
    <dgm:cxn modelId="{7F8B1F0E-914D-4CE7-A927-A31B7378C131}" srcId="{FB8BB231-82D1-4A0A-842A-C6D497E6DB7C}" destId="{95FF7389-DEEB-4530-95CE-71F9F0AA3D47}" srcOrd="3" destOrd="0" parTransId="{BF5B184B-06C9-45DF-BA8D-89D409F54971}" sibTransId="{869A5538-620E-4DE4-97E6-271999FC6FE5}"/>
    <dgm:cxn modelId="{CE072624-FE2A-45D8-BFF6-BE22A3F20DEE}" type="presOf" srcId="{7D273767-6F6C-4555-8D63-00321933E6F8}" destId="{EB7B4F72-3E99-4269-A6FE-DB42618C2C61}" srcOrd="0" destOrd="0" presId="urn:microsoft.com/office/officeart/2018/2/layout/IconCircleList"/>
    <dgm:cxn modelId="{31B05524-1C84-49AA-A0BA-326E3459B5A8}" type="presOf" srcId="{BA198AFD-79C6-4CFE-B8DB-BB1492B5950C}" destId="{E0ACFA4D-363D-4EB4-B106-5ACE5B062C0F}" srcOrd="0" destOrd="0" presId="urn:microsoft.com/office/officeart/2018/2/layout/IconCircleList"/>
    <dgm:cxn modelId="{6F23AD2C-56A9-4125-812D-7AB85853C603}" type="presOf" srcId="{81B0B745-D16A-42E2-B8EC-1CCBE89C00E6}" destId="{F0EBDF6F-BCC1-4904-A1AF-D87B448EEDEA}" srcOrd="0" destOrd="0" presId="urn:microsoft.com/office/officeart/2018/2/layout/IconCircleList"/>
    <dgm:cxn modelId="{3B59C23C-6515-4F69-A758-383146B643CA}" type="presOf" srcId="{95FF7389-DEEB-4530-95CE-71F9F0AA3D47}" destId="{1769FC8A-D882-4A75-8DB5-7128FE419C6A}" srcOrd="0" destOrd="0" presId="urn:microsoft.com/office/officeart/2018/2/layout/IconCircleList"/>
    <dgm:cxn modelId="{E93C2F40-D7A6-4F97-9281-85981BC4F2EA}" srcId="{FB8BB231-82D1-4A0A-842A-C6D497E6DB7C}" destId="{6C29DE07-72AA-4E61-92F2-7DC505C664AF}" srcOrd="0" destOrd="0" parTransId="{E588C320-3659-4D98-AB71-A50065B22600}" sibTransId="{7D273767-6F6C-4555-8D63-00321933E6F8}"/>
    <dgm:cxn modelId="{D67D545E-44F5-44B9-97ED-2F62BDA516B5}" type="presOf" srcId="{FB8BB231-82D1-4A0A-842A-C6D497E6DB7C}" destId="{579AB5BF-74EB-4407-8534-C561E43CD3F4}" srcOrd="0" destOrd="0" presId="urn:microsoft.com/office/officeart/2018/2/layout/IconCircleList"/>
    <dgm:cxn modelId="{3B682562-B850-43EF-BD58-82B40294B20E}" type="presOf" srcId="{301E648B-83FD-4ACD-B57F-A9B02E75EF30}" destId="{8BB1ABF0-35EE-4798-9BA4-A98EE2A46E92}" srcOrd="0" destOrd="0" presId="urn:microsoft.com/office/officeart/2018/2/layout/IconCircleList"/>
    <dgm:cxn modelId="{606D374A-DF2F-4513-B353-8432774FE7A3}" srcId="{FB8BB231-82D1-4A0A-842A-C6D497E6DB7C}" destId="{94B29F8D-9321-444A-84EE-A2F26D63FD45}" srcOrd="2" destOrd="0" parTransId="{776E4767-3BB5-49C2-A322-B1AD3EB6DEF3}" sibTransId="{81B0B745-D16A-42E2-B8EC-1CCBE89C00E6}"/>
    <dgm:cxn modelId="{D29E204F-21B1-4B19-9C00-8DA4B7C401EF}" type="presOf" srcId="{6C29DE07-72AA-4E61-92F2-7DC505C664AF}" destId="{485E6CA0-39AB-491A-8F98-1B5342DA842D}" srcOrd="0" destOrd="0" presId="urn:microsoft.com/office/officeart/2018/2/layout/IconCircleList"/>
    <dgm:cxn modelId="{E3182851-1078-4184-9B03-03700034E60A}" srcId="{FB8BB231-82D1-4A0A-842A-C6D497E6DB7C}" destId="{301E648B-83FD-4ACD-B57F-A9B02E75EF30}" srcOrd="1" destOrd="0" parTransId="{39BBF4FF-61C3-475E-B319-B1F8B32923A0}" sibTransId="{BA198AFD-79C6-4CFE-B8DB-BB1492B5950C}"/>
    <dgm:cxn modelId="{525A428B-DB26-4151-8020-2B7C52EDD73B}" srcId="{FB8BB231-82D1-4A0A-842A-C6D497E6DB7C}" destId="{000E41DA-AAFE-44CB-A96E-DB1A99AA70B2}" srcOrd="4" destOrd="0" parTransId="{3E37B228-34CD-4699-B49D-0E24E1C0C505}" sibTransId="{AAEDBC4D-74E2-45C0-B40F-98CC034BB467}"/>
    <dgm:cxn modelId="{A75BA196-7445-46D1-A256-AE88F083AC8F}" type="presOf" srcId="{869A5538-620E-4DE4-97E6-271999FC6FE5}" destId="{50A585AC-5BFE-4023-8575-FC75E7105F80}" srcOrd="0" destOrd="0" presId="urn:microsoft.com/office/officeart/2018/2/layout/IconCircleList"/>
    <dgm:cxn modelId="{6C6EB8A9-9B4F-49E5-9688-674EDB9F8D40}" type="presOf" srcId="{000E41DA-AAFE-44CB-A96E-DB1A99AA70B2}" destId="{67D76366-B384-4E1F-B2AA-F4B9E12C2BED}" srcOrd="0" destOrd="0" presId="urn:microsoft.com/office/officeart/2018/2/layout/IconCircleList"/>
    <dgm:cxn modelId="{CDE0E7C5-0904-4523-943E-1BC70D4BF1C8}" type="presOf" srcId="{94B29F8D-9321-444A-84EE-A2F26D63FD45}" destId="{BF97FB47-3502-48C8-8860-C7A97145BA0B}" srcOrd="0" destOrd="0" presId="urn:microsoft.com/office/officeart/2018/2/layout/IconCircleList"/>
    <dgm:cxn modelId="{743C1596-58F1-4B6B-B6C2-8C30F4A0F1FF}" type="presParOf" srcId="{579AB5BF-74EB-4407-8534-C561E43CD3F4}" destId="{A10B33CA-E9F0-476F-88D6-76D91E4F70AC}" srcOrd="0" destOrd="0" presId="urn:microsoft.com/office/officeart/2018/2/layout/IconCircleList"/>
    <dgm:cxn modelId="{3B63E73A-67A1-4205-8FB2-DDB062957AD2}" type="presParOf" srcId="{A10B33CA-E9F0-476F-88D6-76D91E4F70AC}" destId="{FA350333-2529-428F-9847-37D329BDA155}" srcOrd="0" destOrd="0" presId="urn:microsoft.com/office/officeart/2018/2/layout/IconCircleList"/>
    <dgm:cxn modelId="{E76FD6CD-547A-4C06-937B-93913B4BEB52}" type="presParOf" srcId="{FA350333-2529-428F-9847-37D329BDA155}" destId="{39BF9EDD-9368-4841-85F0-8C58EAD321DA}" srcOrd="0" destOrd="0" presId="urn:microsoft.com/office/officeart/2018/2/layout/IconCircleList"/>
    <dgm:cxn modelId="{2CE2D19C-AFF4-48AF-9D35-5876917CF895}" type="presParOf" srcId="{FA350333-2529-428F-9847-37D329BDA155}" destId="{4351947C-7DD6-422C-92AE-8069072436FA}" srcOrd="1" destOrd="0" presId="urn:microsoft.com/office/officeart/2018/2/layout/IconCircleList"/>
    <dgm:cxn modelId="{46A98243-D256-4F04-A68B-AFFAB67A10D1}" type="presParOf" srcId="{FA350333-2529-428F-9847-37D329BDA155}" destId="{F3E58794-2729-48D2-A2F7-F5B3F9ED79EB}" srcOrd="2" destOrd="0" presId="urn:microsoft.com/office/officeart/2018/2/layout/IconCircleList"/>
    <dgm:cxn modelId="{D129E217-AD17-4B8B-981A-71A5DF57EAD7}" type="presParOf" srcId="{FA350333-2529-428F-9847-37D329BDA155}" destId="{485E6CA0-39AB-491A-8F98-1B5342DA842D}" srcOrd="3" destOrd="0" presId="urn:microsoft.com/office/officeart/2018/2/layout/IconCircleList"/>
    <dgm:cxn modelId="{80F2AC87-29F6-44FE-95CA-C10EF1E909E9}" type="presParOf" srcId="{A10B33CA-E9F0-476F-88D6-76D91E4F70AC}" destId="{EB7B4F72-3E99-4269-A6FE-DB42618C2C61}" srcOrd="1" destOrd="0" presId="urn:microsoft.com/office/officeart/2018/2/layout/IconCircleList"/>
    <dgm:cxn modelId="{B9E52C4E-8335-4EA9-BDCB-17E32EA90442}" type="presParOf" srcId="{A10B33CA-E9F0-476F-88D6-76D91E4F70AC}" destId="{89B40772-C905-4C09-A835-F5942A2B692D}" srcOrd="2" destOrd="0" presId="urn:microsoft.com/office/officeart/2018/2/layout/IconCircleList"/>
    <dgm:cxn modelId="{7AF3A437-C5DC-4245-9036-BB5E2BDEBD19}" type="presParOf" srcId="{89B40772-C905-4C09-A835-F5942A2B692D}" destId="{676E7F40-D59A-40F4-BBFF-10E87C6A1B1B}" srcOrd="0" destOrd="0" presId="urn:microsoft.com/office/officeart/2018/2/layout/IconCircleList"/>
    <dgm:cxn modelId="{20E74B44-1124-4549-B719-594E253BFBA1}" type="presParOf" srcId="{89B40772-C905-4C09-A835-F5942A2B692D}" destId="{B4F62634-13A2-41EE-B0A2-34285917D41D}" srcOrd="1" destOrd="0" presId="urn:microsoft.com/office/officeart/2018/2/layout/IconCircleList"/>
    <dgm:cxn modelId="{A55A5ADE-53F7-4528-A1C0-ED651E3E0414}" type="presParOf" srcId="{89B40772-C905-4C09-A835-F5942A2B692D}" destId="{9816C548-C5B8-45F4-80C9-F19B200EA948}" srcOrd="2" destOrd="0" presId="urn:microsoft.com/office/officeart/2018/2/layout/IconCircleList"/>
    <dgm:cxn modelId="{E8E9000A-96F8-45F3-B6D1-21F8F5176F22}" type="presParOf" srcId="{89B40772-C905-4C09-A835-F5942A2B692D}" destId="{8BB1ABF0-35EE-4798-9BA4-A98EE2A46E92}" srcOrd="3" destOrd="0" presId="urn:microsoft.com/office/officeart/2018/2/layout/IconCircleList"/>
    <dgm:cxn modelId="{8AD4BE5D-A3B2-4013-8687-761E9A81CBDB}" type="presParOf" srcId="{A10B33CA-E9F0-476F-88D6-76D91E4F70AC}" destId="{E0ACFA4D-363D-4EB4-B106-5ACE5B062C0F}" srcOrd="3" destOrd="0" presId="urn:microsoft.com/office/officeart/2018/2/layout/IconCircleList"/>
    <dgm:cxn modelId="{911B7A0C-BB1F-44B9-898A-CDE26409133E}" type="presParOf" srcId="{A10B33CA-E9F0-476F-88D6-76D91E4F70AC}" destId="{936D8C54-DDC7-46FA-87CE-D6C6453B6F38}" srcOrd="4" destOrd="0" presId="urn:microsoft.com/office/officeart/2018/2/layout/IconCircleList"/>
    <dgm:cxn modelId="{7A30061C-8B7D-4685-8EE4-291518736D6D}" type="presParOf" srcId="{936D8C54-DDC7-46FA-87CE-D6C6453B6F38}" destId="{E948309A-4F6B-4C16-8FCC-08A54677EA04}" srcOrd="0" destOrd="0" presId="urn:microsoft.com/office/officeart/2018/2/layout/IconCircleList"/>
    <dgm:cxn modelId="{EB746A46-69BF-4D5F-B4B6-38B3C995E935}" type="presParOf" srcId="{936D8C54-DDC7-46FA-87CE-D6C6453B6F38}" destId="{4066BBA8-69E9-4469-BF6F-47B3C23A9B94}" srcOrd="1" destOrd="0" presId="urn:microsoft.com/office/officeart/2018/2/layout/IconCircleList"/>
    <dgm:cxn modelId="{C0F22735-F174-4F26-A60C-383F3B34FB0F}" type="presParOf" srcId="{936D8C54-DDC7-46FA-87CE-D6C6453B6F38}" destId="{BC996B6A-D69C-4319-81EF-0A3DCF8BF87B}" srcOrd="2" destOrd="0" presId="urn:microsoft.com/office/officeart/2018/2/layout/IconCircleList"/>
    <dgm:cxn modelId="{B59AAC1B-4E6C-4A13-9EE3-54CD90A5312E}" type="presParOf" srcId="{936D8C54-DDC7-46FA-87CE-D6C6453B6F38}" destId="{BF97FB47-3502-48C8-8860-C7A97145BA0B}" srcOrd="3" destOrd="0" presId="urn:microsoft.com/office/officeart/2018/2/layout/IconCircleList"/>
    <dgm:cxn modelId="{6F1CB899-D089-4DC0-8FBA-05A8F13C85E1}" type="presParOf" srcId="{A10B33CA-E9F0-476F-88D6-76D91E4F70AC}" destId="{F0EBDF6F-BCC1-4904-A1AF-D87B448EEDEA}" srcOrd="5" destOrd="0" presId="urn:microsoft.com/office/officeart/2018/2/layout/IconCircleList"/>
    <dgm:cxn modelId="{2E180481-9B36-4176-9851-E7B968A04792}" type="presParOf" srcId="{A10B33CA-E9F0-476F-88D6-76D91E4F70AC}" destId="{32E30A6E-A8C6-465F-B0A6-FCD6662543DA}" srcOrd="6" destOrd="0" presId="urn:microsoft.com/office/officeart/2018/2/layout/IconCircleList"/>
    <dgm:cxn modelId="{8D38DE85-6068-41A0-9CCB-B2F95C39B78A}" type="presParOf" srcId="{32E30A6E-A8C6-465F-B0A6-FCD6662543DA}" destId="{4E25FD4E-E451-4274-A793-F2ADD2F09B61}" srcOrd="0" destOrd="0" presId="urn:microsoft.com/office/officeart/2018/2/layout/IconCircleList"/>
    <dgm:cxn modelId="{CB3C75A2-F109-4B72-ADEC-7EFD571C620A}" type="presParOf" srcId="{32E30A6E-A8C6-465F-B0A6-FCD6662543DA}" destId="{8ACD7ECD-5876-4C45-B7AF-B0E664980325}" srcOrd="1" destOrd="0" presId="urn:microsoft.com/office/officeart/2018/2/layout/IconCircleList"/>
    <dgm:cxn modelId="{C5DC034A-BB75-466E-8413-B2063B64DDB3}" type="presParOf" srcId="{32E30A6E-A8C6-465F-B0A6-FCD6662543DA}" destId="{093B8117-DD27-4FE8-8661-61EF88445CE7}" srcOrd="2" destOrd="0" presId="urn:microsoft.com/office/officeart/2018/2/layout/IconCircleList"/>
    <dgm:cxn modelId="{DD1A548F-028E-4198-B36C-46D3B85CFE4C}" type="presParOf" srcId="{32E30A6E-A8C6-465F-B0A6-FCD6662543DA}" destId="{1769FC8A-D882-4A75-8DB5-7128FE419C6A}" srcOrd="3" destOrd="0" presId="urn:microsoft.com/office/officeart/2018/2/layout/IconCircleList"/>
    <dgm:cxn modelId="{5DA0165F-1C3B-429B-B120-8EB5765FE7D9}" type="presParOf" srcId="{A10B33CA-E9F0-476F-88D6-76D91E4F70AC}" destId="{50A585AC-5BFE-4023-8575-FC75E7105F80}" srcOrd="7" destOrd="0" presId="urn:microsoft.com/office/officeart/2018/2/layout/IconCircleList"/>
    <dgm:cxn modelId="{8889FF96-241B-4991-8240-FEEB6B31C144}" type="presParOf" srcId="{A10B33CA-E9F0-476F-88D6-76D91E4F70AC}" destId="{19CE9503-7783-4DB3-B026-B7A8353129CB}" srcOrd="8" destOrd="0" presId="urn:microsoft.com/office/officeart/2018/2/layout/IconCircleList"/>
    <dgm:cxn modelId="{836A9CD7-1815-44C5-86FA-0C7D32BA38C8}" type="presParOf" srcId="{19CE9503-7783-4DB3-B026-B7A8353129CB}" destId="{B8F7C96F-9156-4859-ACED-D745BF6736FF}" srcOrd="0" destOrd="0" presId="urn:microsoft.com/office/officeart/2018/2/layout/IconCircleList"/>
    <dgm:cxn modelId="{B3FBF1C1-2EA9-4F48-981D-AB062D2C803C}" type="presParOf" srcId="{19CE9503-7783-4DB3-B026-B7A8353129CB}" destId="{09069B98-AF78-4F9D-A03B-3003A0F34FD7}" srcOrd="1" destOrd="0" presId="urn:microsoft.com/office/officeart/2018/2/layout/IconCircleList"/>
    <dgm:cxn modelId="{1C0495A4-B363-494B-8BFD-113B8D75F8E8}" type="presParOf" srcId="{19CE9503-7783-4DB3-B026-B7A8353129CB}" destId="{88B1759F-88EE-4936-AA65-CE06A8D06C2F}" srcOrd="2" destOrd="0" presId="urn:microsoft.com/office/officeart/2018/2/layout/IconCircleList"/>
    <dgm:cxn modelId="{5A04B868-36CE-43F2-BF91-C7CB2677B3C8}" type="presParOf" srcId="{19CE9503-7783-4DB3-B026-B7A8353129CB}" destId="{67D76366-B384-4E1F-B2AA-F4B9E12C2BE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1CB3B0-7B3E-4773-BD88-7CACC6BAD806}"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A0728811-055D-4132-8733-9449FB968B70}">
      <dgm:prSet/>
      <dgm:spPr/>
      <dgm:t>
        <a:bodyPr/>
        <a:lstStyle/>
        <a:p>
          <a:r>
            <a:rPr lang="en-US"/>
            <a:t>Objective:</a:t>
          </a:r>
        </a:p>
      </dgm:t>
    </dgm:pt>
    <dgm:pt modelId="{5AB9CE03-D68D-44C9-9B29-8F7FD2A5E26E}" type="parTrans" cxnId="{92461D37-F9F8-4188-9A0D-B6F842E07200}">
      <dgm:prSet/>
      <dgm:spPr/>
      <dgm:t>
        <a:bodyPr/>
        <a:lstStyle/>
        <a:p>
          <a:endParaRPr lang="en-US"/>
        </a:p>
      </dgm:t>
    </dgm:pt>
    <dgm:pt modelId="{CE142C73-23AE-460B-A808-81689323B744}" type="sibTrans" cxnId="{92461D37-F9F8-4188-9A0D-B6F842E07200}">
      <dgm:prSet/>
      <dgm:spPr/>
      <dgm:t>
        <a:bodyPr/>
        <a:lstStyle/>
        <a:p>
          <a:endParaRPr lang="en-US"/>
        </a:p>
      </dgm:t>
    </dgm:pt>
    <dgm:pt modelId="{C9A186D5-9D88-455E-BA08-2BDC154F2107}">
      <dgm:prSet/>
      <dgm:spPr/>
      <dgm:t>
        <a:bodyPr/>
        <a:lstStyle/>
        <a:p>
          <a:r>
            <a:rPr lang="en-US"/>
            <a:t>- To identify key factors affecting credit risk.</a:t>
          </a:r>
        </a:p>
      </dgm:t>
    </dgm:pt>
    <dgm:pt modelId="{F8B8B206-21BF-49FC-9FC1-14232D0F87E5}" type="parTrans" cxnId="{985D3B9F-1235-43B7-B61B-89195B90EB44}">
      <dgm:prSet/>
      <dgm:spPr/>
      <dgm:t>
        <a:bodyPr/>
        <a:lstStyle/>
        <a:p>
          <a:endParaRPr lang="en-US"/>
        </a:p>
      </dgm:t>
    </dgm:pt>
    <dgm:pt modelId="{295CBE93-ECED-4579-948E-BB6A0066A1C1}" type="sibTrans" cxnId="{985D3B9F-1235-43B7-B61B-89195B90EB44}">
      <dgm:prSet/>
      <dgm:spPr/>
      <dgm:t>
        <a:bodyPr/>
        <a:lstStyle/>
        <a:p>
          <a:endParaRPr lang="en-US"/>
        </a:p>
      </dgm:t>
    </dgm:pt>
    <dgm:pt modelId="{EAFC30E6-2DCA-41E6-A4D4-8139E6DC105E}">
      <dgm:prSet/>
      <dgm:spPr/>
      <dgm:t>
        <a:bodyPr/>
        <a:lstStyle/>
        <a:p>
          <a:r>
            <a:rPr lang="en-US"/>
            <a:t>- Provide actionable recommendations to reduce risk and improve loan strategies.</a:t>
          </a:r>
        </a:p>
      </dgm:t>
    </dgm:pt>
    <dgm:pt modelId="{CC371A8C-05E6-4723-8F14-9F1D99D4E21B}" type="parTrans" cxnId="{C6510B64-46ED-46B3-A235-8B207C77DD91}">
      <dgm:prSet/>
      <dgm:spPr/>
      <dgm:t>
        <a:bodyPr/>
        <a:lstStyle/>
        <a:p>
          <a:endParaRPr lang="en-US"/>
        </a:p>
      </dgm:t>
    </dgm:pt>
    <dgm:pt modelId="{BE3252AD-58DA-43CA-BEC6-41DEED6B06E9}" type="sibTrans" cxnId="{C6510B64-46ED-46B3-A235-8B207C77DD91}">
      <dgm:prSet/>
      <dgm:spPr/>
      <dgm:t>
        <a:bodyPr/>
        <a:lstStyle/>
        <a:p>
          <a:endParaRPr lang="en-US"/>
        </a:p>
      </dgm:t>
    </dgm:pt>
    <dgm:pt modelId="{A3A7DE6D-BE56-43E8-80E2-9059554BF8D2}" type="pres">
      <dgm:prSet presAssocID="{7C1CB3B0-7B3E-4773-BD88-7CACC6BAD806}" presName="root" presStyleCnt="0">
        <dgm:presLayoutVars>
          <dgm:dir/>
          <dgm:resizeHandles val="exact"/>
        </dgm:presLayoutVars>
      </dgm:prSet>
      <dgm:spPr/>
    </dgm:pt>
    <dgm:pt modelId="{BD42646C-E716-4A75-9B46-F12DBBFC89BE}" type="pres">
      <dgm:prSet presAssocID="{A0728811-055D-4132-8733-9449FB968B70}" presName="compNode" presStyleCnt="0"/>
      <dgm:spPr/>
    </dgm:pt>
    <dgm:pt modelId="{18633E17-7F53-48B7-A71C-036BC877CB32}" type="pres">
      <dgm:prSet presAssocID="{A0728811-055D-4132-8733-9449FB968B7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ext>
      </dgm:extLst>
    </dgm:pt>
    <dgm:pt modelId="{6EBDB166-510C-4F79-B255-06725DCC090E}" type="pres">
      <dgm:prSet presAssocID="{A0728811-055D-4132-8733-9449FB968B70}" presName="spaceRect" presStyleCnt="0"/>
      <dgm:spPr/>
    </dgm:pt>
    <dgm:pt modelId="{E670C4AD-3CA6-4D4C-A1CB-661BCC03A009}" type="pres">
      <dgm:prSet presAssocID="{A0728811-055D-4132-8733-9449FB968B70}" presName="textRect" presStyleLbl="revTx" presStyleIdx="0" presStyleCnt="3">
        <dgm:presLayoutVars>
          <dgm:chMax val="1"/>
          <dgm:chPref val="1"/>
        </dgm:presLayoutVars>
      </dgm:prSet>
      <dgm:spPr/>
    </dgm:pt>
    <dgm:pt modelId="{6D0152DD-24F6-409D-A39C-0275C2D607D2}" type="pres">
      <dgm:prSet presAssocID="{CE142C73-23AE-460B-A808-81689323B744}" presName="sibTrans" presStyleCnt="0"/>
      <dgm:spPr/>
    </dgm:pt>
    <dgm:pt modelId="{7F2B276D-215C-4E7E-83DB-88796BE20D1B}" type="pres">
      <dgm:prSet presAssocID="{C9A186D5-9D88-455E-BA08-2BDC154F2107}" presName="compNode" presStyleCnt="0"/>
      <dgm:spPr/>
    </dgm:pt>
    <dgm:pt modelId="{AA8FD716-BAA2-4F14-AEA6-950590220D3B}" type="pres">
      <dgm:prSet presAssocID="{C9A186D5-9D88-455E-BA08-2BDC154F210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redit card"/>
        </a:ext>
      </dgm:extLst>
    </dgm:pt>
    <dgm:pt modelId="{6A7CECFB-57C9-4CC2-9DA8-B32ABB3329C5}" type="pres">
      <dgm:prSet presAssocID="{C9A186D5-9D88-455E-BA08-2BDC154F2107}" presName="spaceRect" presStyleCnt="0"/>
      <dgm:spPr/>
    </dgm:pt>
    <dgm:pt modelId="{B1ABB7F1-74C8-45BE-9D55-340883960671}" type="pres">
      <dgm:prSet presAssocID="{C9A186D5-9D88-455E-BA08-2BDC154F2107}" presName="textRect" presStyleLbl="revTx" presStyleIdx="1" presStyleCnt="3">
        <dgm:presLayoutVars>
          <dgm:chMax val="1"/>
          <dgm:chPref val="1"/>
        </dgm:presLayoutVars>
      </dgm:prSet>
      <dgm:spPr/>
    </dgm:pt>
    <dgm:pt modelId="{22D23BC2-101C-4AF4-BC2F-D7583E35F17F}" type="pres">
      <dgm:prSet presAssocID="{295CBE93-ECED-4579-948E-BB6A0066A1C1}" presName="sibTrans" presStyleCnt="0"/>
      <dgm:spPr/>
    </dgm:pt>
    <dgm:pt modelId="{4B6FFA8D-6C74-4D0D-9548-53F39AEEE695}" type="pres">
      <dgm:prSet presAssocID="{EAFC30E6-2DCA-41E6-A4D4-8139E6DC105E}" presName="compNode" presStyleCnt="0"/>
      <dgm:spPr/>
    </dgm:pt>
    <dgm:pt modelId="{F280DB7B-A8EB-4DCF-A9F5-DACF52F162B9}" type="pres">
      <dgm:prSet presAssocID="{EAFC30E6-2DCA-41E6-A4D4-8139E6DC105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nk"/>
        </a:ext>
      </dgm:extLst>
    </dgm:pt>
    <dgm:pt modelId="{956C7F53-8FFF-4392-BB64-41AB36B7D0F0}" type="pres">
      <dgm:prSet presAssocID="{EAFC30E6-2DCA-41E6-A4D4-8139E6DC105E}" presName="spaceRect" presStyleCnt="0"/>
      <dgm:spPr/>
    </dgm:pt>
    <dgm:pt modelId="{E93730B4-5439-49D1-9162-D94A93D59C20}" type="pres">
      <dgm:prSet presAssocID="{EAFC30E6-2DCA-41E6-A4D4-8139E6DC105E}" presName="textRect" presStyleLbl="revTx" presStyleIdx="2" presStyleCnt="3">
        <dgm:presLayoutVars>
          <dgm:chMax val="1"/>
          <dgm:chPref val="1"/>
        </dgm:presLayoutVars>
      </dgm:prSet>
      <dgm:spPr/>
    </dgm:pt>
  </dgm:ptLst>
  <dgm:cxnLst>
    <dgm:cxn modelId="{D97D7809-24A1-4457-87C7-9B6532F95955}" type="presOf" srcId="{7C1CB3B0-7B3E-4773-BD88-7CACC6BAD806}" destId="{A3A7DE6D-BE56-43E8-80E2-9059554BF8D2}" srcOrd="0" destOrd="0" presId="urn:microsoft.com/office/officeart/2018/2/layout/IconLabelList"/>
    <dgm:cxn modelId="{92461D37-F9F8-4188-9A0D-B6F842E07200}" srcId="{7C1CB3B0-7B3E-4773-BD88-7CACC6BAD806}" destId="{A0728811-055D-4132-8733-9449FB968B70}" srcOrd="0" destOrd="0" parTransId="{5AB9CE03-D68D-44C9-9B29-8F7FD2A5E26E}" sibTransId="{CE142C73-23AE-460B-A808-81689323B744}"/>
    <dgm:cxn modelId="{C6510B64-46ED-46B3-A235-8B207C77DD91}" srcId="{7C1CB3B0-7B3E-4773-BD88-7CACC6BAD806}" destId="{EAFC30E6-2DCA-41E6-A4D4-8139E6DC105E}" srcOrd="2" destOrd="0" parTransId="{CC371A8C-05E6-4723-8F14-9F1D99D4E21B}" sibTransId="{BE3252AD-58DA-43CA-BEC6-41DEED6B06E9}"/>
    <dgm:cxn modelId="{985D3B9F-1235-43B7-B61B-89195B90EB44}" srcId="{7C1CB3B0-7B3E-4773-BD88-7CACC6BAD806}" destId="{C9A186D5-9D88-455E-BA08-2BDC154F2107}" srcOrd="1" destOrd="0" parTransId="{F8B8B206-21BF-49FC-9FC1-14232D0F87E5}" sibTransId="{295CBE93-ECED-4579-948E-BB6A0066A1C1}"/>
    <dgm:cxn modelId="{B5DFC0F1-47DD-4302-8079-AF66EB03F34C}" type="presOf" srcId="{A0728811-055D-4132-8733-9449FB968B70}" destId="{E670C4AD-3CA6-4D4C-A1CB-661BCC03A009}" srcOrd="0" destOrd="0" presId="urn:microsoft.com/office/officeart/2018/2/layout/IconLabelList"/>
    <dgm:cxn modelId="{2501C6F7-DDCF-48FA-912A-D0C82089FAEC}" type="presOf" srcId="{EAFC30E6-2DCA-41E6-A4D4-8139E6DC105E}" destId="{E93730B4-5439-49D1-9162-D94A93D59C20}" srcOrd="0" destOrd="0" presId="urn:microsoft.com/office/officeart/2018/2/layout/IconLabelList"/>
    <dgm:cxn modelId="{D8A61FFB-F4A6-4887-93D9-127CBE4D1F34}" type="presOf" srcId="{C9A186D5-9D88-455E-BA08-2BDC154F2107}" destId="{B1ABB7F1-74C8-45BE-9D55-340883960671}" srcOrd="0" destOrd="0" presId="urn:microsoft.com/office/officeart/2018/2/layout/IconLabelList"/>
    <dgm:cxn modelId="{C638F1E7-D19A-4199-94E6-F4F90AB8F99A}" type="presParOf" srcId="{A3A7DE6D-BE56-43E8-80E2-9059554BF8D2}" destId="{BD42646C-E716-4A75-9B46-F12DBBFC89BE}" srcOrd="0" destOrd="0" presId="urn:microsoft.com/office/officeart/2018/2/layout/IconLabelList"/>
    <dgm:cxn modelId="{B53F4A46-235E-4107-807C-8119A6DC1000}" type="presParOf" srcId="{BD42646C-E716-4A75-9B46-F12DBBFC89BE}" destId="{18633E17-7F53-48B7-A71C-036BC877CB32}" srcOrd="0" destOrd="0" presId="urn:microsoft.com/office/officeart/2018/2/layout/IconLabelList"/>
    <dgm:cxn modelId="{5921DCFC-DDB8-4FF3-A6BE-7D45F8104EA0}" type="presParOf" srcId="{BD42646C-E716-4A75-9B46-F12DBBFC89BE}" destId="{6EBDB166-510C-4F79-B255-06725DCC090E}" srcOrd="1" destOrd="0" presId="urn:microsoft.com/office/officeart/2018/2/layout/IconLabelList"/>
    <dgm:cxn modelId="{C4973018-2FCD-459E-B307-9214D11A7645}" type="presParOf" srcId="{BD42646C-E716-4A75-9B46-F12DBBFC89BE}" destId="{E670C4AD-3CA6-4D4C-A1CB-661BCC03A009}" srcOrd="2" destOrd="0" presId="urn:microsoft.com/office/officeart/2018/2/layout/IconLabelList"/>
    <dgm:cxn modelId="{77762D7F-2567-4DE6-88C8-031C6693DF9D}" type="presParOf" srcId="{A3A7DE6D-BE56-43E8-80E2-9059554BF8D2}" destId="{6D0152DD-24F6-409D-A39C-0275C2D607D2}" srcOrd="1" destOrd="0" presId="urn:microsoft.com/office/officeart/2018/2/layout/IconLabelList"/>
    <dgm:cxn modelId="{0C9C3BAB-4FD8-4940-99E6-4A00EF6AAD50}" type="presParOf" srcId="{A3A7DE6D-BE56-43E8-80E2-9059554BF8D2}" destId="{7F2B276D-215C-4E7E-83DB-88796BE20D1B}" srcOrd="2" destOrd="0" presId="urn:microsoft.com/office/officeart/2018/2/layout/IconLabelList"/>
    <dgm:cxn modelId="{0E5EEF79-4D6C-4229-9FBA-2CE87F693752}" type="presParOf" srcId="{7F2B276D-215C-4E7E-83DB-88796BE20D1B}" destId="{AA8FD716-BAA2-4F14-AEA6-950590220D3B}" srcOrd="0" destOrd="0" presId="urn:microsoft.com/office/officeart/2018/2/layout/IconLabelList"/>
    <dgm:cxn modelId="{7C51572A-749A-448B-AC70-1BD859A213CD}" type="presParOf" srcId="{7F2B276D-215C-4E7E-83DB-88796BE20D1B}" destId="{6A7CECFB-57C9-4CC2-9DA8-B32ABB3329C5}" srcOrd="1" destOrd="0" presId="urn:microsoft.com/office/officeart/2018/2/layout/IconLabelList"/>
    <dgm:cxn modelId="{ABCA2F4E-A9B5-4145-8343-57340AFA9994}" type="presParOf" srcId="{7F2B276D-215C-4E7E-83DB-88796BE20D1B}" destId="{B1ABB7F1-74C8-45BE-9D55-340883960671}" srcOrd="2" destOrd="0" presId="urn:microsoft.com/office/officeart/2018/2/layout/IconLabelList"/>
    <dgm:cxn modelId="{399D432E-803F-4EE3-ACD4-878EF9C6E29C}" type="presParOf" srcId="{A3A7DE6D-BE56-43E8-80E2-9059554BF8D2}" destId="{22D23BC2-101C-4AF4-BC2F-D7583E35F17F}" srcOrd="3" destOrd="0" presId="urn:microsoft.com/office/officeart/2018/2/layout/IconLabelList"/>
    <dgm:cxn modelId="{B87D8A86-85FE-4172-B5D1-67725F8BAF02}" type="presParOf" srcId="{A3A7DE6D-BE56-43E8-80E2-9059554BF8D2}" destId="{4B6FFA8D-6C74-4D0D-9548-53F39AEEE695}" srcOrd="4" destOrd="0" presId="urn:microsoft.com/office/officeart/2018/2/layout/IconLabelList"/>
    <dgm:cxn modelId="{2D91699F-C761-4F78-993D-6AF6D949479F}" type="presParOf" srcId="{4B6FFA8D-6C74-4D0D-9548-53F39AEEE695}" destId="{F280DB7B-A8EB-4DCF-A9F5-DACF52F162B9}" srcOrd="0" destOrd="0" presId="urn:microsoft.com/office/officeart/2018/2/layout/IconLabelList"/>
    <dgm:cxn modelId="{3797FF39-B412-4344-84BB-BBC920BDA65A}" type="presParOf" srcId="{4B6FFA8D-6C74-4D0D-9548-53F39AEEE695}" destId="{956C7F53-8FFF-4392-BB64-41AB36B7D0F0}" srcOrd="1" destOrd="0" presId="urn:microsoft.com/office/officeart/2018/2/layout/IconLabelList"/>
    <dgm:cxn modelId="{5B1CE273-5353-4089-9130-464031C36B06}" type="presParOf" srcId="{4B6FFA8D-6C74-4D0D-9548-53F39AEEE695}" destId="{E93730B4-5439-49D1-9162-D94A93D59C2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C6DAC3-030D-4C8A-85D2-23B012A2808D}" type="doc">
      <dgm:prSet loTypeId="urn:microsoft.com/office/officeart/2005/8/layout/matrix3" loCatId="matrix" qsTypeId="urn:microsoft.com/office/officeart/2005/8/quickstyle/simple4" qsCatId="simple" csTypeId="urn:microsoft.com/office/officeart/2005/8/colors/colorful1" csCatId="colorful"/>
      <dgm:spPr/>
      <dgm:t>
        <a:bodyPr/>
        <a:lstStyle/>
        <a:p>
          <a:endParaRPr lang="en-US"/>
        </a:p>
      </dgm:t>
    </dgm:pt>
    <dgm:pt modelId="{11ED8EFC-79FB-4B81-9C07-ED120A1A132E}">
      <dgm:prSet/>
      <dgm:spPr/>
      <dgm:t>
        <a:bodyPr/>
        <a:lstStyle/>
        <a:p>
          <a:r>
            <a:rPr lang="en-US"/>
            <a:t>Key Insights:</a:t>
          </a:r>
        </a:p>
      </dgm:t>
    </dgm:pt>
    <dgm:pt modelId="{5F088D1D-BE4D-40A8-A22D-114B8A19F041}" type="parTrans" cxnId="{F48C0F1C-0AC6-44A0-903A-BD86F863FE5B}">
      <dgm:prSet/>
      <dgm:spPr/>
      <dgm:t>
        <a:bodyPr/>
        <a:lstStyle/>
        <a:p>
          <a:endParaRPr lang="en-US"/>
        </a:p>
      </dgm:t>
    </dgm:pt>
    <dgm:pt modelId="{5A3D58DB-4B9D-40F8-891C-0B60BACF18CE}" type="sibTrans" cxnId="{F48C0F1C-0AC6-44A0-903A-BD86F863FE5B}">
      <dgm:prSet/>
      <dgm:spPr/>
      <dgm:t>
        <a:bodyPr/>
        <a:lstStyle/>
        <a:p>
          <a:endParaRPr lang="en-US"/>
        </a:p>
      </dgm:t>
    </dgm:pt>
    <dgm:pt modelId="{8DF0464E-91BC-4422-A2A7-260C92B335E7}">
      <dgm:prSet/>
      <dgm:spPr/>
      <dgm:t>
        <a:bodyPr/>
        <a:lstStyle/>
        <a:p>
          <a:r>
            <a:rPr lang="en-US"/>
            <a:t>- The dataset includes demographic and financial data.</a:t>
          </a:r>
        </a:p>
      </dgm:t>
    </dgm:pt>
    <dgm:pt modelId="{5154C9D9-273C-45E8-AFE6-FB2DB605EA6F}" type="parTrans" cxnId="{0C6B082D-8979-4B18-A561-9051181ED1AA}">
      <dgm:prSet/>
      <dgm:spPr/>
      <dgm:t>
        <a:bodyPr/>
        <a:lstStyle/>
        <a:p>
          <a:endParaRPr lang="en-US"/>
        </a:p>
      </dgm:t>
    </dgm:pt>
    <dgm:pt modelId="{9542ACDB-FB31-4567-9693-5E60475768CB}" type="sibTrans" cxnId="{0C6B082D-8979-4B18-A561-9051181ED1AA}">
      <dgm:prSet/>
      <dgm:spPr/>
      <dgm:t>
        <a:bodyPr/>
        <a:lstStyle/>
        <a:p>
          <a:endParaRPr lang="en-US"/>
        </a:p>
      </dgm:t>
    </dgm:pt>
    <dgm:pt modelId="{68A7B9B2-72E4-40BE-BBD6-50F2A8043BAF}">
      <dgm:prSet/>
      <dgm:spPr/>
      <dgm:t>
        <a:bodyPr/>
        <a:lstStyle/>
        <a:p>
          <a:r>
            <a:rPr lang="en-US"/>
            <a:t>- Significant variations observed in income levels and credit history.</a:t>
          </a:r>
        </a:p>
      </dgm:t>
    </dgm:pt>
    <dgm:pt modelId="{5D281F2A-83DB-4041-BFFE-723DFE8C82FD}" type="parTrans" cxnId="{0495F5F9-E50F-4741-9047-E1F6791A4D17}">
      <dgm:prSet/>
      <dgm:spPr/>
      <dgm:t>
        <a:bodyPr/>
        <a:lstStyle/>
        <a:p>
          <a:endParaRPr lang="en-US"/>
        </a:p>
      </dgm:t>
    </dgm:pt>
    <dgm:pt modelId="{EFB2261E-4D07-484C-B3FA-3BF7E14C5A0B}" type="sibTrans" cxnId="{0495F5F9-E50F-4741-9047-E1F6791A4D17}">
      <dgm:prSet/>
      <dgm:spPr/>
      <dgm:t>
        <a:bodyPr/>
        <a:lstStyle/>
        <a:p>
          <a:endParaRPr lang="en-US"/>
        </a:p>
      </dgm:t>
    </dgm:pt>
    <dgm:pt modelId="{5F0FC956-0669-4481-B9E1-A63302E18E80}">
      <dgm:prSet/>
      <dgm:spPr/>
      <dgm:t>
        <a:bodyPr/>
        <a:lstStyle/>
        <a:p>
          <a:r>
            <a:rPr lang="en-US"/>
            <a:t>Visual representations highlight trends in default rates based on income brackets.</a:t>
          </a:r>
        </a:p>
      </dgm:t>
    </dgm:pt>
    <dgm:pt modelId="{D7F24F43-BE6C-42C6-B21F-B6B1106AD81E}" type="parTrans" cxnId="{AAF7B51A-8DA6-4245-A45F-258B7FDC50DC}">
      <dgm:prSet/>
      <dgm:spPr/>
      <dgm:t>
        <a:bodyPr/>
        <a:lstStyle/>
        <a:p>
          <a:endParaRPr lang="en-US"/>
        </a:p>
      </dgm:t>
    </dgm:pt>
    <dgm:pt modelId="{D6F9F907-1FFF-4F21-8035-84B304F2EB0D}" type="sibTrans" cxnId="{AAF7B51A-8DA6-4245-A45F-258B7FDC50DC}">
      <dgm:prSet/>
      <dgm:spPr/>
      <dgm:t>
        <a:bodyPr/>
        <a:lstStyle/>
        <a:p>
          <a:endParaRPr lang="en-US"/>
        </a:p>
      </dgm:t>
    </dgm:pt>
    <dgm:pt modelId="{C9CCE169-6042-49F3-9FE1-FE9EDBF09424}" type="pres">
      <dgm:prSet presAssocID="{56C6DAC3-030D-4C8A-85D2-23B012A2808D}" presName="matrix" presStyleCnt="0">
        <dgm:presLayoutVars>
          <dgm:chMax val="1"/>
          <dgm:dir/>
          <dgm:resizeHandles val="exact"/>
        </dgm:presLayoutVars>
      </dgm:prSet>
      <dgm:spPr/>
    </dgm:pt>
    <dgm:pt modelId="{5289F0A1-E0B9-4F03-B288-AF8EEBAB4EE0}" type="pres">
      <dgm:prSet presAssocID="{56C6DAC3-030D-4C8A-85D2-23B012A2808D}" presName="diamond" presStyleLbl="bgShp" presStyleIdx="0" presStyleCnt="1"/>
      <dgm:spPr/>
    </dgm:pt>
    <dgm:pt modelId="{D73B93FD-4007-44AA-A9AE-FB18F29B583D}" type="pres">
      <dgm:prSet presAssocID="{56C6DAC3-030D-4C8A-85D2-23B012A2808D}" presName="quad1" presStyleLbl="node1" presStyleIdx="0" presStyleCnt="4">
        <dgm:presLayoutVars>
          <dgm:chMax val="0"/>
          <dgm:chPref val="0"/>
          <dgm:bulletEnabled val="1"/>
        </dgm:presLayoutVars>
      </dgm:prSet>
      <dgm:spPr/>
    </dgm:pt>
    <dgm:pt modelId="{93A82161-B934-4F22-95D8-3C872B911230}" type="pres">
      <dgm:prSet presAssocID="{56C6DAC3-030D-4C8A-85D2-23B012A2808D}" presName="quad2" presStyleLbl="node1" presStyleIdx="1" presStyleCnt="4">
        <dgm:presLayoutVars>
          <dgm:chMax val="0"/>
          <dgm:chPref val="0"/>
          <dgm:bulletEnabled val="1"/>
        </dgm:presLayoutVars>
      </dgm:prSet>
      <dgm:spPr/>
    </dgm:pt>
    <dgm:pt modelId="{A8B30CF7-365F-433E-A0BB-58F5B1394184}" type="pres">
      <dgm:prSet presAssocID="{56C6DAC3-030D-4C8A-85D2-23B012A2808D}" presName="quad3" presStyleLbl="node1" presStyleIdx="2" presStyleCnt="4">
        <dgm:presLayoutVars>
          <dgm:chMax val="0"/>
          <dgm:chPref val="0"/>
          <dgm:bulletEnabled val="1"/>
        </dgm:presLayoutVars>
      </dgm:prSet>
      <dgm:spPr/>
    </dgm:pt>
    <dgm:pt modelId="{FA5EDF3E-334F-4C20-AC23-53C26B47A6C6}" type="pres">
      <dgm:prSet presAssocID="{56C6DAC3-030D-4C8A-85D2-23B012A2808D}" presName="quad4" presStyleLbl="node1" presStyleIdx="3" presStyleCnt="4">
        <dgm:presLayoutVars>
          <dgm:chMax val="0"/>
          <dgm:chPref val="0"/>
          <dgm:bulletEnabled val="1"/>
        </dgm:presLayoutVars>
      </dgm:prSet>
      <dgm:spPr/>
    </dgm:pt>
  </dgm:ptLst>
  <dgm:cxnLst>
    <dgm:cxn modelId="{C7D43E00-645F-404C-B29B-AA762460BAE4}" type="presOf" srcId="{68A7B9B2-72E4-40BE-BBD6-50F2A8043BAF}" destId="{A8B30CF7-365F-433E-A0BB-58F5B1394184}" srcOrd="0" destOrd="0" presId="urn:microsoft.com/office/officeart/2005/8/layout/matrix3"/>
    <dgm:cxn modelId="{AAF7B51A-8DA6-4245-A45F-258B7FDC50DC}" srcId="{56C6DAC3-030D-4C8A-85D2-23B012A2808D}" destId="{5F0FC956-0669-4481-B9E1-A63302E18E80}" srcOrd="3" destOrd="0" parTransId="{D7F24F43-BE6C-42C6-B21F-B6B1106AD81E}" sibTransId="{D6F9F907-1FFF-4F21-8035-84B304F2EB0D}"/>
    <dgm:cxn modelId="{F48C0F1C-0AC6-44A0-903A-BD86F863FE5B}" srcId="{56C6DAC3-030D-4C8A-85D2-23B012A2808D}" destId="{11ED8EFC-79FB-4B81-9C07-ED120A1A132E}" srcOrd="0" destOrd="0" parTransId="{5F088D1D-BE4D-40A8-A22D-114B8A19F041}" sibTransId="{5A3D58DB-4B9D-40F8-891C-0B60BACF18CE}"/>
    <dgm:cxn modelId="{0C6B082D-8979-4B18-A561-9051181ED1AA}" srcId="{56C6DAC3-030D-4C8A-85D2-23B012A2808D}" destId="{8DF0464E-91BC-4422-A2A7-260C92B335E7}" srcOrd="1" destOrd="0" parTransId="{5154C9D9-273C-45E8-AFE6-FB2DB605EA6F}" sibTransId="{9542ACDB-FB31-4567-9693-5E60475768CB}"/>
    <dgm:cxn modelId="{BCEFE639-9EBA-4F8A-B332-A09EB9C2AA61}" type="presOf" srcId="{5F0FC956-0669-4481-B9E1-A63302E18E80}" destId="{FA5EDF3E-334F-4C20-AC23-53C26B47A6C6}" srcOrd="0" destOrd="0" presId="urn:microsoft.com/office/officeart/2005/8/layout/matrix3"/>
    <dgm:cxn modelId="{25F00A51-11BC-4CD8-AA7C-5D584D5EB682}" type="presOf" srcId="{8DF0464E-91BC-4422-A2A7-260C92B335E7}" destId="{93A82161-B934-4F22-95D8-3C872B911230}" srcOrd="0" destOrd="0" presId="urn:microsoft.com/office/officeart/2005/8/layout/matrix3"/>
    <dgm:cxn modelId="{D9D16755-9D88-4AE1-A48A-6B3A52330346}" type="presOf" srcId="{11ED8EFC-79FB-4B81-9C07-ED120A1A132E}" destId="{D73B93FD-4007-44AA-A9AE-FB18F29B583D}" srcOrd="0" destOrd="0" presId="urn:microsoft.com/office/officeart/2005/8/layout/matrix3"/>
    <dgm:cxn modelId="{00EF53B2-6870-458B-B448-3D6A9AC24051}" type="presOf" srcId="{56C6DAC3-030D-4C8A-85D2-23B012A2808D}" destId="{C9CCE169-6042-49F3-9FE1-FE9EDBF09424}" srcOrd="0" destOrd="0" presId="urn:microsoft.com/office/officeart/2005/8/layout/matrix3"/>
    <dgm:cxn modelId="{0495F5F9-E50F-4741-9047-E1F6791A4D17}" srcId="{56C6DAC3-030D-4C8A-85D2-23B012A2808D}" destId="{68A7B9B2-72E4-40BE-BBD6-50F2A8043BAF}" srcOrd="2" destOrd="0" parTransId="{5D281F2A-83DB-4041-BFFE-723DFE8C82FD}" sibTransId="{EFB2261E-4D07-484C-B3FA-3BF7E14C5A0B}"/>
    <dgm:cxn modelId="{64B46A45-666E-4736-8612-9BE2173E0FDD}" type="presParOf" srcId="{C9CCE169-6042-49F3-9FE1-FE9EDBF09424}" destId="{5289F0A1-E0B9-4F03-B288-AF8EEBAB4EE0}" srcOrd="0" destOrd="0" presId="urn:microsoft.com/office/officeart/2005/8/layout/matrix3"/>
    <dgm:cxn modelId="{67363F6D-8947-4CE8-8B10-57D60C2B3AE1}" type="presParOf" srcId="{C9CCE169-6042-49F3-9FE1-FE9EDBF09424}" destId="{D73B93FD-4007-44AA-A9AE-FB18F29B583D}" srcOrd="1" destOrd="0" presId="urn:microsoft.com/office/officeart/2005/8/layout/matrix3"/>
    <dgm:cxn modelId="{FF87B3C0-095A-4596-88D4-D0FA6E52D94C}" type="presParOf" srcId="{C9CCE169-6042-49F3-9FE1-FE9EDBF09424}" destId="{93A82161-B934-4F22-95D8-3C872B911230}" srcOrd="2" destOrd="0" presId="urn:microsoft.com/office/officeart/2005/8/layout/matrix3"/>
    <dgm:cxn modelId="{9EA26E9C-6425-447A-8BAC-90A9E3F23D56}" type="presParOf" srcId="{C9CCE169-6042-49F3-9FE1-FE9EDBF09424}" destId="{A8B30CF7-365F-433E-A0BB-58F5B1394184}" srcOrd="3" destOrd="0" presId="urn:microsoft.com/office/officeart/2005/8/layout/matrix3"/>
    <dgm:cxn modelId="{8E8F6398-B539-44B6-B465-E2A59507B371}" type="presParOf" srcId="{C9CCE169-6042-49F3-9FE1-FE9EDBF09424}" destId="{FA5EDF3E-334F-4C20-AC23-53C26B47A6C6}"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9D6756-E094-46D9-B99C-A872A65B3531}"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85769A96-B92F-41A5-AFA5-06EA8052BA21}">
      <dgm:prSet/>
      <dgm:spPr/>
      <dgm:t>
        <a:bodyPr/>
        <a:lstStyle/>
        <a:p>
          <a:r>
            <a:rPr lang="en-US"/>
            <a:t>- Low-income groups are at a higher risk of default.</a:t>
          </a:r>
        </a:p>
      </dgm:t>
    </dgm:pt>
    <dgm:pt modelId="{D33381B7-FCDB-4814-830B-6ACB13A52E2A}" type="parTrans" cxnId="{B682CE69-D3C7-4D5F-8268-43F8CF298387}">
      <dgm:prSet/>
      <dgm:spPr/>
      <dgm:t>
        <a:bodyPr/>
        <a:lstStyle/>
        <a:p>
          <a:endParaRPr lang="en-US"/>
        </a:p>
      </dgm:t>
    </dgm:pt>
    <dgm:pt modelId="{64C2DC2F-EA69-4180-BC49-AD64A58B5D5F}" type="sibTrans" cxnId="{B682CE69-D3C7-4D5F-8268-43F8CF298387}">
      <dgm:prSet/>
      <dgm:spPr/>
      <dgm:t>
        <a:bodyPr/>
        <a:lstStyle/>
        <a:p>
          <a:endParaRPr lang="en-US"/>
        </a:p>
      </dgm:t>
    </dgm:pt>
    <dgm:pt modelId="{9D2AA267-7AD5-47C1-A700-D907ADD3E9BF}">
      <dgm:prSet/>
      <dgm:spPr/>
      <dgm:t>
        <a:bodyPr/>
        <a:lstStyle/>
        <a:p>
          <a:r>
            <a:rPr lang="en-US"/>
            <a:t>- Applicants with poor credit history demonstrate significantly higher risk.</a:t>
          </a:r>
        </a:p>
      </dgm:t>
    </dgm:pt>
    <dgm:pt modelId="{71B4CB6C-D2A5-48B7-BF39-8D0411683292}" type="parTrans" cxnId="{EC6A3FF8-BB44-44CF-B940-2146BD70664F}">
      <dgm:prSet/>
      <dgm:spPr/>
      <dgm:t>
        <a:bodyPr/>
        <a:lstStyle/>
        <a:p>
          <a:endParaRPr lang="en-US"/>
        </a:p>
      </dgm:t>
    </dgm:pt>
    <dgm:pt modelId="{68D6DF3E-868B-48F7-9044-2CAB6E5BCCCD}" type="sibTrans" cxnId="{EC6A3FF8-BB44-44CF-B940-2146BD70664F}">
      <dgm:prSet/>
      <dgm:spPr/>
      <dgm:t>
        <a:bodyPr/>
        <a:lstStyle/>
        <a:p>
          <a:endParaRPr lang="en-US"/>
        </a:p>
      </dgm:t>
    </dgm:pt>
    <dgm:pt modelId="{485D414E-A829-4F98-9D88-C2EB6F025DF6}">
      <dgm:prSet/>
      <dgm:spPr/>
      <dgm:t>
        <a:bodyPr/>
        <a:lstStyle/>
        <a:p>
          <a:r>
            <a:rPr lang="en-US"/>
            <a:t>The analysis revealed a strong correlation between income levels and credit risk.</a:t>
          </a:r>
        </a:p>
      </dgm:t>
    </dgm:pt>
    <dgm:pt modelId="{86EB3B1C-5461-4BF2-9C67-3AE471D38131}" type="parTrans" cxnId="{4286060A-E56B-4560-AEAA-D73DD23C8D0C}">
      <dgm:prSet/>
      <dgm:spPr/>
      <dgm:t>
        <a:bodyPr/>
        <a:lstStyle/>
        <a:p>
          <a:endParaRPr lang="en-US"/>
        </a:p>
      </dgm:t>
    </dgm:pt>
    <dgm:pt modelId="{350FCE65-1B1B-49C6-AEC9-D88297F21FE7}" type="sibTrans" cxnId="{4286060A-E56B-4560-AEAA-D73DD23C8D0C}">
      <dgm:prSet/>
      <dgm:spPr/>
      <dgm:t>
        <a:bodyPr/>
        <a:lstStyle/>
        <a:p>
          <a:endParaRPr lang="en-US"/>
        </a:p>
      </dgm:t>
    </dgm:pt>
    <dgm:pt modelId="{4B812EF6-F2D1-4B0A-A72D-B0D8518C0483}" type="pres">
      <dgm:prSet presAssocID="{549D6756-E094-46D9-B99C-A872A65B3531}" presName="root" presStyleCnt="0">
        <dgm:presLayoutVars>
          <dgm:dir/>
          <dgm:resizeHandles val="exact"/>
        </dgm:presLayoutVars>
      </dgm:prSet>
      <dgm:spPr/>
    </dgm:pt>
    <dgm:pt modelId="{F9AE8B17-B04C-4CBC-AC2D-81CD3B6F3443}" type="pres">
      <dgm:prSet presAssocID="{85769A96-B92F-41A5-AFA5-06EA8052BA21}" presName="compNode" presStyleCnt="0"/>
      <dgm:spPr/>
    </dgm:pt>
    <dgm:pt modelId="{995A39C5-6A84-424D-AD11-4096057759FC}" type="pres">
      <dgm:prSet presAssocID="{85769A96-B92F-41A5-AFA5-06EA8052BA2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a:ext>
      </dgm:extLst>
    </dgm:pt>
    <dgm:pt modelId="{EE749A8D-6937-4270-B5A6-D7FD79579957}" type="pres">
      <dgm:prSet presAssocID="{85769A96-B92F-41A5-AFA5-06EA8052BA21}" presName="spaceRect" presStyleCnt="0"/>
      <dgm:spPr/>
    </dgm:pt>
    <dgm:pt modelId="{5CB47A99-5370-4487-AAD6-D2E000130042}" type="pres">
      <dgm:prSet presAssocID="{85769A96-B92F-41A5-AFA5-06EA8052BA21}" presName="textRect" presStyleLbl="revTx" presStyleIdx="0" presStyleCnt="3">
        <dgm:presLayoutVars>
          <dgm:chMax val="1"/>
          <dgm:chPref val="1"/>
        </dgm:presLayoutVars>
      </dgm:prSet>
      <dgm:spPr/>
    </dgm:pt>
    <dgm:pt modelId="{2733E4E9-74AE-493C-A867-1E6E26F91EDF}" type="pres">
      <dgm:prSet presAssocID="{64C2DC2F-EA69-4180-BC49-AD64A58B5D5F}" presName="sibTrans" presStyleCnt="0"/>
      <dgm:spPr/>
    </dgm:pt>
    <dgm:pt modelId="{6732ED9A-3761-4081-A787-96DFB57266DF}" type="pres">
      <dgm:prSet presAssocID="{9D2AA267-7AD5-47C1-A700-D907ADD3E9BF}" presName="compNode" presStyleCnt="0"/>
      <dgm:spPr/>
    </dgm:pt>
    <dgm:pt modelId="{7058F6EE-4ADF-4FF2-A3A3-D1EDB1529286}" type="pres">
      <dgm:prSet presAssocID="{9D2AA267-7AD5-47C1-A700-D907ADD3E9B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B5872E6B-9924-480C-90F1-99408B60EBD2}" type="pres">
      <dgm:prSet presAssocID="{9D2AA267-7AD5-47C1-A700-D907ADD3E9BF}" presName="spaceRect" presStyleCnt="0"/>
      <dgm:spPr/>
    </dgm:pt>
    <dgm:pt modelId="{9C8DC40C-B17C-4821-B5F9-1FCDDFC1F22F}" type="pres">
      <dgm:prSet presAssocID="{9D2AA267-7AD5-47C1-A700-D907ADD3E9BF}" presName="textRect" presStyleLbl="revTx" presStyleIdx="1" presStyleCnt="3">
        <dgm:presLayoutVars>
          <dgm:chMax val="1"/>
          <dgm:chPref val="1"/>
        </dgm:presLayoutVars>
      </dgm:prSet>
      <dgm:spPr/>
    </dgm:pt>
    <dgm:pt modelId="{E920948D-4D1F-4F55-ADD9-E5CFD9DFDFE6}" type="pres">
      <dgm:prSet presAssocID="{68D6DF3E-868B-48F7-9044-2CAB6E5BCCCD}" presName="sibTrans" presStyleCnt="0"/>
      <dgm:spPr/>
    </dgm:pt>
    <dgm:pt modelId="{587756FB-A0B0-4377-A0AD-5E82D2798BAF}" type="pres">
      <dgm:prSet presAssocID="{485D414E-A829-4F98-9D88-C2EB6F025DF6}" presName="compNode" presStyleCnt="0"/>
      <dgm:spPr/>
    </dgm:pt>
    <dgm:pt modelId="{00EB6D45-7D1B-4002-92A6-22F9A695A231}" type="pres">
      <dgm:prSet presAssocID="{485D414E-A829-4F98-9D88-C2EB6F025DF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ins"/>
        </a:ext>
      </dgm:extLst>
    </dgm:pt>
    <dgm:pt modelId="{E9DA8D8A-E9A0-439C-BF03-DEDCEC19828D}" type="pres">
      <dgm:prSet presAssocID="{485D414E-A829-4F98-9D88-C2EB6F025DF6}" presName="spaceRect" presStyleCnt="0"/>
      <dgm:spPr/>
    </dgm:pt>
    <dgm:pt modelId="{71F8F2D2-42DE-4466-B922-EC1731F03235}" type="pres">
      <dgm:prSet presAssocID="{485D414E-A829-4F98-9D88-C2EB6F025DF6}" presName="textRect" presStyleLbl="revTx" presStyleIdx="2" presStyleCnt="3">
        <dgm:presLayoutVars>
          <dgm:chMax val="1"/>
          <dgm:chPref val="1"/>
        </dgm:presLayoutVars>
      </dgm:prSet>
      <dgm:spPr/>
    </dgm:pt>
  </dgm:ptLst>
  <dgm:cxnLst>
    <dgm:cxn modelId="{4286060A-E56B-4560-AEAA-D73DD23C8D0C}" srcId="{549D6756-E094-46D9-B99C-A872A65B3531}" destId="{485D414E-A829-4F98-9D88-C2EB6F025DF6}" srcOrd="2" destOrd="0" parTransId="{86EB3B1C-5461-4BF2-9C67-3AE471D38131}" sibTransId="{350FCE65-1B1B-49C6-AEC9-D88297F21FE7}"/>
    <dgm:cxn modelId="{B682CE69-D3C7-4D5F-8268-43F8CF298387}" srcId="{549D6756-E094-46D9-B99C-A872A65B3531}" destId="{85769A96-B92F-41A5-AFA5-06EA8052BA21}" srcOrd="0" destOrd="0" parTransId="{D33381B7-FCDB-4814-830B-6ACB13A52E2A}" sibTransId="{64C2DC2F-EA69-4180-BC49-AD64A58B5D5F}"/>
    <dgm:cxn modelId="{DF1BE174-B98E-4D6A-9FF1-58A1AD7CF6BF}" type="presOf" srcId="{85769A96-B92F-41A5-AFA5-06EA8052BA21}" destId="{5CB47A99-5370-4487-AAD6-D2E000130042}" srcOrd="0" destOrd="0" presId="urn:microsoft.com/office/officeart/2018/2/layout/IconLabelList"/>
    <dgm:cxn modelId="{E700C68B-1A3F-40BF-8800-A1DF2D42735F}" type="presOf" srcId="{485D414E-A829-4F98-9D88-C2EB6F025DF6}" destId="{71F8F2D2-42DE-4466-B922-EC1731F03235}" srcOrd="0" destOrd="0" presId="urn:microsoft.com/office/officeart/2018/2/layout/IconLabelList"/>
    <dgm:cxn modelId="{4811D18F-D609-4D0A-8838-EF6E5795F1A8}" type="presOf" srcId="{9D2AA267-7AD5-47C1-A700-D907ADD3E9BF}" destId="{9C8DC40C-B17C-4821-B5F9-1FCDDFC1F22F}" srcOrd="0" destOrd="0" presId="urn:microsoft.com/office/officeart/2018/2/layout/IconLabelList"/>
    <dgm:cxn modelId="{EB0AA1B7-4300-4CC9-B4A1-CFA53945D46E}" type="presOf" srcId="{549D6756-E094-46D9-B99C-A872A65B3531}" destId="{4B812EF6-F2D1-4B0A-A72D-B0D8518C0483}" srcOrd="0" destOrd="0" presId="urn:microsoft.com/office/officeart/2018/2/layout/IconLabelList"/>
    <dgm:cxn modelId="{EC6A3FF8-BB44-44CF-B940-2146BD70664F}" srcId="{549D6756-E094-46D9-B99C-A872A65B3531}" destId="{9D2AA267-7AD5-47C1-A700-D907ADD3E9BF}" srcOrd="1" destOrd="0" parTransId="{71B4CB6C-D2A5-48B7-BF39-8D0411683292}" sibTransId="{68D6DF3E-868B-48F7-9044-2CAB6E5BCCCD}"/>
    <dgm:cxn modelId="{7522853E-5803-411F-925C-B9E90F31A1A9}" type="presParOf" srcId="{4B812EF6-F2D1-4B0A-A72D-B0D8518C0483}" destId="{F9AE8B17-B04C-4CBC-AC2D-81CD3B6F3443}" srcOrd="0" destOrd="0" presId="urn:microsoft.com/office/officeart/2018/2/layout/IconLabelList"/>
    <dgm:cxn modelId="{7ABAB31A-475B-4C84-A32C-53251009E390}" type="presParOf" srcId="{F9AE8B17-B04C-4CBC-AC2D-81CD3B6F3443}" destId="{995A39C5-6A84-424D-AD11-4096057759FC}" srcOrd="0" destOrd="0" presId="urn:microsoft.com/office/officeart/2018/2/layout/IconLabelList"/>
    <dgm:cxn modelId="{84569F12-41EA-4BB5-A423-8E62F1CEB5C0}" type="presParOf" srcId="{F9AE8B17-B04C-4CBC-AC2D-81CD3B6F3443}" destId="{EE749A8D-6937-4270-B5A6-D7FD79579957}" srcOrd="1" destOrd="0" presId="urn:microsoft.com/office/officeart/2018/2/layout/IconLabelList"/>
    <dgm:cxn modelId="{B495706F-85BD-4835-B922-8C4B5EAA3058}" type="presParOf" srcId="{F9AE8B17-B04C-4CBC-AC2D-81CD3B6F3443}" destId="{5CB47A99-5370-4487-AAD6-D2E000130042}" srcOrd="2" destOrd="0" presId="urn:microsoft.com/office/officeart/2018/2/layout/IconLabelList"/>
    <dgm:cxn modelId="{0AABF42D-4661-4FB3-9E58-4786DE6D859A}" type="presParOf" srcId="{4B812EF6-F2D1-4B0A-A72D-B0D8518C0483}" destId="{2733E4E9-74AE-493C-A867-1E6E26F91EDF}" srcOrd="1" destOrd="0" presId="urn:microsoft.com/office/officeart/2018/2/layout/IconLabelList"/>
    <dgm:cxn modelId="{B181D0FC-C1CD-43D7-99AA-232F945DF8EE}" type="presParOf" srcId="{4B812EF6-F2D1-4B0A-A72D-B0D8518C0483}" destId="{6732ED9A-3761-4081-A787-96DFB57266DF}" srcOrd="2" destOrd="0" presId="urn:microsoft.com/office/officeart/2018/2/layout/IconLabelList"/>
    <dgm:cxn modelId="{5372EF1D-3565-4CB8-A5F3-7447ED133B29}" type="presParOf" srcId="{6732ED9A-3761-4081-A787-96DFB57266DF}" destId="{7058F6EE-4ADF-4FF2-A3A3-D1EDB1529286}" srcOrd="0" destOrd="0" presId="urn:microsoft.com/office/officeart/2018/2/layout/IconLabelList"/>
    <dgm:cxn modelId="{2462DFCD-DAF2-41C0-851E-7AC6B39AFC4C}" type="presParOf" srcId="{6732ED9A-3761-4081-A787-96DFB57266DF}" destId="{B5872E6B-9924-480C-90F1-99408B60EBD2}" srcOrd="1" destOrd="0" presId="urn:microsoft.com/office/officeart/2018/2/layout/IconLabelList"/>
    <dgm:cxn modelId="{2EB6AA4F-7AE1-4FF4-A340-EC86E53DAF67}" type="presParOf" srcId="{6732ED9A-3761-4081-A787-96DFB57266DF}" destId="{9C8DC40C-B17C-4821-B5F9-1FCDDFC1F22F}" srcOrd="2" destOrd="0" presId="urn:microsoft.com/office/officeart/2018/2/layout/IconLabelList"/>
    <dgm:cxn modelId="{E9F50454-C813-4637-8C20-FB49017F5AC5}" type="presParOf" srcId="{4B812EF6-F2D1-4B0A-A72D-B0D8518C0483}" destId="{E920948D-4D1F-4F55-ADD9-E5CFD9DFDFE6}" srcOrd="3" destOrd="0" presId="urn:microsoft.com/office/officeart/2018/2/layout/IconLabelList"/>
    <dgm:cxn modelId="{AC03B50F-89AF-481F-B89E-14DE3ACBB86B}" type="presParOf" srcId="{4B812EF6-F2D1-4B0A-A72D-B0D8518C0483}" destId="{587756FB-A0B0-4377-A0AD-5E82D2798BAF}" srcOrd="4" destOrd="0" presId="urn:microsoft.com/office/officeart/2018/2/layout/IconLabelList"/>
    <dgm:cxn modelId="{009C9AA6-82C1-413B-BA1E-A56D0EC30DF5}" type="presParOf" srcId="{587756FB-A0B0-4377-A0AD-5E82D2798BAF}" destId="{00EB6D45-7D1B-4002-92A6-22F9A695A231}" srcOrd="0" destOrd="0" presId="urn:microsoft.com/office/officeart/2018/2/layout/IconLabelList"/>
    <dgm:cxn modelId="{E06A4DA0-886A-461D-AD04-E644E9A55F77}" type="presParOf" srcId="{587756FB-A0B0-4377-A0AD-5E82D2798BAF}" destId="{E9DA8D8A-E9A0-439C-BF03-DEDCEC19828D}" srcOrd="1" destOrd="0" presId="urn:microsoft.com/office/officeart/2018/2/layout/IconLabelList"/>
    <dgm:cxn modelId="{5268B692-1C59-43DD-B589-EDD00B56FE3E}" type="presParOf" srcId="{587756FB-A0B0-4377-A0AD-5E82D2798BAF}" destId="{71F8F2D2-42DE-4466-B922-EC1731F0323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1F577E-0702-4E03-82F2-8B68EC9B0C86}"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CEE78773-860D-45B0-8FE2-95302A53DC76}">
      <dgm:prSet/>
      <dgm:spPr/>
      <dgm:t>
        <a:bodyPr/>
        <a:lstStyle/>
        <a:p>
          <a:r>
            <a:rPr lang="en-US"/>
            <a:t>To minimize risk, the following are recommended:</a:t>
          </a:r>
        </a:p>
      </dgm:t>
    </dgm:pt>
    <dgm:pt modelId="{1B74D0A3-79BF-4285-8244-CCF423046D54}" type="parTrans" cxnId="{CA2216AE-5BA8-4216-8CF6-DF7B80E7EAC2}">
      <dgm:prSet/>
      <dgm:spPr/>
      <dgm:t>
        <a:bodyPr/>
        <a:lstStyle/>
        <a:p>
          <a:endParaRPr lang="en-US"/>
        </a:p>
      </dgm:t>
    </dgm:pt>
    <dgm:pt modelId="{13501B99-EC91-4FC6-B728-1F4188093F36}" type="sibTrans" cxnId="{CA2216AE-5BA8-4216-8CF6-DF7B80E7EAC2}">
      <dgm:prSet/>
      <dgm:spPr/>
      <dgm:t>
        <a:bodyPr/>
        <a:lstStyle/>
        <a:p>
          <a:endParaRPr lang="en-US"/>
        </a:p>
      </dgm:t>
    </dgm:pt>
    <dgm:pt modelId="{C0219D21-C39C-4409-B493-BB7FE9EA181B}">
      <dgm:prSet/>
      <dgm:spPr/>
      <dgm:t>
        <a:bodyPr/>
        <a:lstStyle/>
        <a:p>
          <a:r>
            <a:rPr lang="en-US"/>
            <a:t>- Prioritize applicants with positive credit histories.</a:t>
          </a:r>
        </a:p>
      </dgm:t>
    </dgm:pt>
    <dgm:pt modelId="{85CAE8FA-47E7-413B-A245-7C5006C2D6B3}" type="parTrans" cxnId="{CD55B76C-EA52-472B-9E21-0020328784AC}">
      <dgm:prSet/>
      <dgm:spPr/>
      <dgm:t>
        <a:bodyPr/>
        <a:lstStyle/>
        <a:p>
          <a:endParaRPr lang="en-US"/>
        </a:p>
      </dgm:t>
    </dgm:pt>
    <dgm:pt modelId="{B8BA26F9-DB47-40A0-84B1-B7FE7F86234E}" type="sibTrans" cxnId="{CD55B76C-EA52-472B-9E21-0020328784AC}">
      <dgm:prSet/>
      <dgm:spPr/>
      <dgm:t>
        <a:bodyPr/>
        <a:lstStyle/>
        <a:p>
          <a:endParaRPr lang="en-US"/>
        </a:p>
      </dgm:t>
    </dgm:pt>
    <dgm:pt modelId="{1544D587-1CCD-48F5-BB04-C34270BC63B0}">
      <dgm:prSet/>
      <dgm:spPr/>
      <dgm:t>
        <a:bodyPr/>
        <a:lstStyle/>
        <a:p>
          <a:r>
            <a:rPr lang="en-US"/>
            <a:t>- Develop financial literacy programs for at-risk groups.</a:t>
          </a:r>
        </a:p>
      </dgm:t>
    </dgm:pt>
    <dgm:pt modelId="{87E81B37-D549-47BE-948A-BE9E3CF09E55}" type="parTrans" cxnId="{1EFA2195-6BC5-4410-A0D7-897909C9454A}">
      <dgm:prSet/>
      <dgm:spPr/>
      <dgm:t>
        <a:bodyPr/>
        <a:lstStyle/>
        <a:p>
          <a:endParaRPr lang="en-US"/>
        </a:p>
      </dgm:t>
    </dgm:pt>
    <dgm:pt modelId="{9333A725-4657-442E-8F3C-E449A925F507}" type="sibTrans" cxnId="{1EFA2195-6BC5-4410-A0D7-897909C9454A}">
      <dgm:prSet/>
      <dgm:spPr/>
      <dgm:t>
        <a:bodyPr/>
        <a:lstStyle/>
        <a:p>
          <a:endParaRPr lang="en-US"/>
        </a:p>
      </dgm:t>
    </dgm:pt>
    <dgm:pt modelId="{8DA4C54B-091D-4DAA-8487-A7FD02B55277}">
      <dgm:prSet/>
      <dgm:spPr/>
      <dgm:t>
        <a:bodyPr/>
        <a:lstStyle/>
        <a:p>
          <a:r>
            <a:rPr lang="en-US"/>
            <a:t>- Implement robust eligibility criteria based on identified risk factors.</a:t>
          </a:r>
        </a:p>
      </dgm:t>
    </dgm:pt>
    <dgm:pt modelId="{59C11E68-BB6B-4A52-BB19-CF7186E9C51E}" type="parTrans" cxnId="{5B599E8B-027E-4E83-83A1-994C3DFB2C0A}">
      <dgm:prSet/>
      <dgm:spPr/>
      <dgm:t>
        <a:bodyPr/>
        <a:lstStyle/>
        <a:p>
          <a:endParaRPr lang="en-US"/>
        </a:p>
      </dgm:t>
    </dgm:pt>
    <dgm:pt modelId="{A91FED59-C358-483F-B480-9DA445C02136}" type="sibTrans" cxnId="{5B599E8B-027E-4E83-83A1-994C3DFB2C0A}">
      <dgm:prSet/>
      <dgm:spPr/>
      <dgm:t>
        <a:bodyPr/>
        <a:lstStyle/>
        <a:p>
          <a:endParaRPr lang="en-US"/>
        </a:p>
      </dgm:t>
    </dgm:pt>
    <dgm:pt modelId="{3973ED79-614B-4D21-991E-EC3BA077A750}" type="pres">
      <dgm:prSet presAssocID="{2B1F577E-0702-4E03-82F2-8B68EC9B0C86}" presName="diagram" presStyleCnt="0">
        <dgm:presLayoutVars>
          <dgm:dir/>
          <dgm:resizeHandles val="exact"/>
        </dgm:presLayoutVars>
      </dgm:prSet>
      <dgm:spPr/>
    </dgm:pt>
    <dgm:pt modelId="{2297B95A-8C4F-4B1B-9862-E3ED51D66B64}" type="pres">
      <dgm:prSet presAssocID="{CEE78773-860D-45B0-8FE2-95302A53DC76}" presName="node" presStyleLbl="node1" presStyleIdx="0" presStyleCnt="4">
        <dgm:presLayoutVars>
          <dgm:bulletEnabled val="1"/>
        </dgm:presLayoutVars>
      </dgm:prSet>
      <dgm:spPr/>
    </dgm:pt>
    <dgm:pt modelId="{4970B9F4-4E4A-49D3-9AB7-5303FB7240A5}" type="pres">
      <dgm:prSet presAssocID="{13501B99-EC91-4FC6-B728-1F4188093F36}" presName="sibTrans" presStyleCnt="0"/>
      <dgm:spPr/>
    </dgm:pt>
    <dgm:pt modelId="{9316BB64-CF0D-4CE7-8589-6CE4D380FE72}" type="pres">
      <dgm:prSet presAssocID="{C0219D21-C39C-4409-B493-BB7FE9EA181B}" presName="node" presStyleLbl="node1" presStyleIdx="1" presStyleCnt="4">
        <dgm:presLayoutVars>
          <dgm:bulletEnabled val="1"/>
        </dgm:presLayoutVars>
      </dgm:prSet>
      <dgm:spPr/>
    </dgm:pt>
    <dgm:pt modelId="{82DFC94E-9CB8-4049-A381-ACBCCCAD284A}" type="pres">
      <dgm:prSet presAssocID="{B8BA26F9-DB47-40A0-84B1-B7FE7F86234E}" presName="sibTrans" presStyleCnt="0"/>
      <dgm:spPr/>
    </dgm:pt>
    <dgm:pt modelId="{C770CA08-4A69-4E5C-8825-849D3CB7439C}" type="pres">
      <dgm:prSet presAssocID="{1544D587-1CCD-48F5-BB04-C34270BC63B0}" presName="node" presStyleLbl="node1" presStyleIdx="2" presStyleCnt="4">
        <dgm:presLayoutVars>
          <dgm:bulletEnabled val="1"/>
        </dgm:presLayoutVars>
      </dgm:prSet>
      <dgm:spPr/>
    </dgm:pt>
    <dgm:pt modelId="{052608DF-9C1B-4D9E-830A-E007D80DB200}" type="pres">
      <dgm:prSet presAssocID="{9333A725-4657-442E-8F3C-E449A925F507}" presName="sibTrans" presStyleCnt="0"/>
      <dgm:spPr/>
    </dgm:pt>
    <dgm:pt modelId="{9925A113-BA49-4997-B4EB-2C31F5A363EF}" type="pres">
      <dgm:prSet presAssocID="{8DA4C54B-091D-4DAA-8487-A7FD02B55277}" presName="node" presStyleLbl="node1" presStyleIdx="3" presStyleCnt="4">
        <dgm:presLayoutVars>
          <dgm:bulletEnabled val="1"/>
        </dgm:presLayoutVars>
      </dgm:prSet>
      <dgm:spPr/>
    </dgm:pt>
  </dgm:ptLst>
  <dgm:cxnLst>
    <dgm:cxn modelId="{3640391D-7A82-4D56-B84B-8C2FB5D9A822}" type="presOf" srcId="{1544D587-1CCD-48F5-BB04-C34270BC63B0}" destId="{C770CA08-4A69-4E5C-8825-849D3CB7439C}" srcOrd="0" destOrd="0" presId="urn:microsoft.com/office/officeart/2005/8/layout/default"/>
    <dgm:cxn modelId="{5496F930-559D-4F57-A2FB-D98B9F892489}" type="presOf" srcId="{CEE78773-860D-45B0-8FE2-95302A53DC76}" destId="{2297B95A-8C4F-4B1B-9862-E3ED51D66B64}" srcOrd="0" destOrd="0" presId="urn:microsoft.com/office/officeart/2005/8/layout/default"/>
    <dgm:cxn modelId="{CD55B76C-EA52-472B-9E21-0020328784AC}" srcId="{2B1F577E-0702-4E03-82F2-8B68EC9B0C86}" destId="{C0219D21-C39C-4409-B493-BB7FE9EA181B}" srcOrd="1" destOrd="0" parTransId="{85CAE8FA-47E7-413B-A245-7C5006C2D6B3}" sibTransId="{B8BA26F9-DB47-40A0-84B1-B7FE7F86234E}"/>
    <dgm:cxn modelId="{5B599E8B-027E-4E83-83A1-994C3DFB2C0A}" srcId="{2B1F577E-0702-4E03-82F2-8B68EC9B0C86}" destId="{8DA4C54B-091D-4DAA-8487-A7FD02B55277}" srcOrd="3" destOrd="0" parTransId="{59C11E68-BB6B-4A52-BB19-CF7186E9C51E}" sibTransId="{A91FED59-C358-483F-B480-9DA445C02136}"/>
    <dgm:cxn modelId="{1EFA2195-6BC5-4410-A0D7-897909C9454A}" srcId="{2B1F577E-0702-4E03-82F2-8B68EC9B0C86}" destId="{1544D587-1CCD-48F5-BB04-C34270BC63B0}" srcOrd="2" destOrd="0" parTransId="{87E81B37-D549-47BE-948A-BE9E3CF09E55}" sibTransId="{9333A725-4657-442E-8F3C-E449A925F507}"/>
    <dgm:cxn modelId="{6542C598-3509-4130-A71F-BA53C3F4F92D}" type="presOf" srcId="{C0219D21-C39C-4409-B493-BB7FE9EA181B}" destId="{9316BB64-CF0D-4CE7-8589-6CE4D380FE72}" srcOrd="0" destOrd="0" presId="urn:microsoft.com/office/officeart/2005/8/layout/default"/>
    <dgm:cxn modelId="{CA2216AE-5BA8-4216-8CF6-DF7B80E7EAC2}" srcId="{2B1F577E-0702-4E03-82F2-8B68EC9B0C86}" destId="{CEE78773-860D-45B0-8FE2-95302A53DC76}" srcOrd="0" destOrd="0" parTransId="{1B74D0A3-79BF-4285-8244-CCF423046D54}" sibTransId="{13501B99-EC91-4FC6-B728-1F4188093F36}"/>
    <dgm:cxn modelId="{95767CD5-4A7E-446A-814F-836EAC6763FC}" type="presOf" srcId="{8DA4C54B-091D-4DAA-8487-A7FD02B55277}" destId="{9925A113-BA49-4997-B4EB-2C31F5A363EF}" srcOrd="0" destOrd="0" presId="urn:microsoft.com/office/officeart/2005/8/layout/default"/>
    <dgm:cxn modelId="{FB191DDB-EE2D-43C4-BFBB-F99AAFFDB343}" type="presOf" srcId="{2B1F577E-0702-4E03-82F2-8B68EC9B0C86}" destId="{3973ED79-614B-4D21-991E-EC3BA077A750}" srcOrd="0" destOrd="0" presId="urn:microsoft.com/office/officeart/2005/8/layout/default"/>
    <dgm:cxn modelId="{DC522C3F-F4C9-4A81-ABA3-C7EF40685FBE}" type="presParOf" srcId="{3973ED79-614B-4D21-991E-EC3BA077A750}" destId="{2297B95A-8C4F-4B1B-9862-E3ED51D66B64}" srcOrd="0" destOrd="0" presId="urn:microsoft.com/office/officeart/2005/8/layout/default"/>
    <dgm:cxn modelId="{E119ACF8-0D7F-4752-A2E4-FF9192658674}" type="presParOf" srcId="{3973ED79-614B-4D21-991E-EC3BA077A750}" destId="{4970B9F4-4E4A-49D3-9AB7-5303FB7240A5}" srcOrd="1" destOrd="0" presId="urn:microsoft.com/office/officeart/2005/8/layout/default"/>
    <dgm:cxn modelId="{B768DB2D-FEEE-4BB4-AFCF-15CE1A7B5504}" type="presParOf" srcId="{3973ED79-614B-4D21-991E-EC3BA077A750}" destId="{9316BB64-CF0D-4CE7-8589-6CE4D380FE72}" srcOrd="2" destOrd="0" presId="urn:microsoft.com/office/officeart/2005/8/layout/default"/>
    <dgm:cxn modelId="{54247F50-DCAF-4767-AB89-D3A24EB6B893}" type="presParOf" srcId="{3973ED79-614B-4D21-991E-EC3BA077A750}" destId="{82DFC94E-9CB8-4049-A381-ACBCCCAD284A}" srcOrd="3" destOrd="0" presId="urn:microsoft.com/office/officeart/2005/8/layout/default"/>
    <dgm:cxn modelId="{A8F2D9B1-2572-49C6-9ACC-B275B936452C}" type="presParOf" srcId="{3973ED79-614B-4D21-991E-EC3BA077A750}" destId="{C770CA08-4A69-4E5C-8825-849D3CB7439C}" srcOrd="4" destOrd="0" presId="urn:microsoft.com/office/officeart/2005/8/layout/default"/>
    <dgm:cxn modelId="{E91A027B-EC3D-4C4E-BB54-1C6876AD9AD0}" type="presParOf" srcId="{3973ED79-614B-4D21-991E-EC3BA077A750}" destId="{052608DF-9C1B-4D9E-830A-E007D80DB200}" srcOrd="5" destOrd="0" presId="urn:microsoft.com/office/officeart/2005/8/layout/default"/>
    <dgm:cxn modelId="{461D9821-37A2-4B6A-8CA8-5E855A3454BA}" type="presParOf" srcId="{3973ED79-614B-4D21-991E-EC3BA077A750}" destId="{9925A113-BA49-4997-B4EB-2C31F5A363EF}"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F4B67DA-3F1A-4AAD-8267-2639EAC27E7A}"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A001396D-D38E-4079-9696-93EB93DF8333}">
      <dgm:prSet/>
      <dgm:spPr/>
      <dgm:t>
        <a:bodyPr/>
        <a:lstStyle/>
        <a:p>
          <a:r>
            <a:rPr lang="en-US"/>
            <a:t>What aspect of data analytics and data science did you find most challenging in completing your term project?</a:t>
          </a:r>
        </a:p>
      </dgm:t>
    </dgm:pt>
    <dgm:pt modelId="{56DFC400-DA2B-4C23-88A3-A8D6D0A29A8F}" type="parTrans" cxnId="{FD081D8E-B7A9-4EF3-BBDE-E72136C154E2}">
      <dgm:prSet/>
      <dgm:spPr/>
      <dgm:t>
        <a:bodyPr/>
        <a:lstStyle/>
        <a:p>
          <a:endParaRPr lang="en-US"/>
        </a:p>
      </dgm:t>
    </dgm:pt>
    <dgm:pt modelId="{872D14A6-4F9D-4825-90E1-8F623B5BD166}" type="sibTrans" cxnId="{FD081D8E-B7A9-4EF3-BBDE-E72136C154E2}">
      <dgm:prSet/>
      <dgm:spPr/>
      <dgm:t>
        <a:bodyPr/>
        <a:lstStyle/>
        <a:p>
          <a:endParaRPr lang="en-US"/>
        </a:p>
      </dgm:t>
    </dgm:pt>
    <dgm:pt modelId="{FF81D848-262B-40BE-A60B-7E6DC288D123}">
      <dgm:prSet/>
      <dgm:spPr/>
      <dgm:t>
        <a:bodyPr/>
        <a:lstStyle/>
        <a:p>
          <a:r>
            <a:rPr lang="en-US"/>
            <a:t>The most challenging aspect of the project was managing data imbalance between 'default' and 'non-default' loans, which required careful resampling or metric adjustments to ensure fair model evaluation. Additionally, feature selection and identifying key predictors like income and credit history were critical but time-intensive. Balancing interpretability and performance for stakeholders and creating clear visualizations also posed challenges. These steps required thoughtful approaches to make the insights actionable and understandable.</a:t>
          </a:r>
        </a:p>
      </dgm:t>
    </dgm:pt>
    <dgm:pt modelId="{BF00041B-F68E-46AA-A1EF-3174DF503997}" type="parTrans" cxnId="{51E492C5-7AD2-4EF1-A4C8-1BB932530393}">
      <dgm:prSet/>
      <dgm:spPr/>
      <dgm:t>
        <a:bodyPr/>
        <a:lstStyle/>
        <a:p>
          <a:endParaRPr lang="en-US"/>
        </a:p>
      </dgm:t>
    </dgm:pt>
    <dgm:pt modelId="{CC37958D-D7FD-4FC1-81AF-53443F9A6C42}" type="sibTrans" cxnId="{51E492C5-7AD2-4EF1-A4C8-1BB932530393}">
      <dgm:prSet/>
      <dgm:spPr/>
      <dgm:t>
        <a:bodyPr/>
        <a:lstStyle/>
        <a:p>
          <a:endParaRPr lang="en-US"/>
        </a:p>
      </dgm:t>
    </dgm:pt>
    <dgm:pt modelId="{766B12BA-55DB-42B1-96B4-09E32CE132C1}" type="pres">
      <dgm:prSet presAssocID="{BF4B67DA-3F1A-4AAD-8267-2639EAC27E7A}" presName="root" presStyleCnt="0">
        <dgm:presLayoutVars>
          <dgm:dir/>
          <dgm:resizeHandles val="exact"/>
        </dgm:presLayoutVars>
      </dgm:prSet>
      <dgm:spPr/>
    </dgm:pt>
    <dgm:pt modelId="{D819C06B-2F4F-442E-A414-32D49DB18FE0}" type="pres">
      <dgm:prSet presAssocID="{A001396D-D38E-4079-9696-93EB93DF8333}" presName="compNode" presStyleCnt="0"/>
      <dgm:spPr/>
    </dgm:pt>
    <dgm:pt modelId="{6F624466-68D5-4C4F-B652-2A46F74169EA}" type="pres">
      <dgm:prSet presAssocID="{A001396D-D38E-4079-9696-93EB93DF833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B21FB69F-DE24-493C-876D-4101F41A5455}" type="pres">
      <dgm:prSet presAssocID="{A001396D-D38E-4079-9696-93EB93DF8333}" presName="spaceRect" presStyleCnt="0"/>
      <dgm:spPr/>
    </dgm:pt>
    <dgm:pt modelId="{90C57213-1E21-4DD3-A504-8C0E1DF90FEC}" type="pres">
      <dgm:prSet presAssocID="{A001396D-D38E-4079-9696-93EB93DF8333}" presName="textRect" presStyleLbl="revTx" presStyleIdx="0" presStyleCnt="2">
        <dgm:presLayoutVars>
          <dgm:chMax val="1"/>
          <dgm:chPref val="1"/>
        </dgm:presLayoutVars>
      </dgm:prSet>
      <dgm:spPr/>
    </dgm:pt>
    <dgm:pt modelId="{EBEC3812-4E45-43BF-9D64-B7C8B3921884}" type="pres">
      <dgm:prSet presAssocID="{872D14A6-4F9D-4825-90E1-8F623B5BD166}" presName="sibTrans" presStyleCnt="0"/>
      <dgm:spPr/>
    </dgm:pt>
    <dgm:pt modelId="{C1C4E2D9-4A2C-4855-803B-886FD5E4092B}" type="pres">
      <dgm:prSet presAssocID="{FF81D848-262B-40BE-A60B-7E6DC288D123}" presName="compNode" presStyleCnt="0"/>
      <dgm:spPr/>
    </dgm:pt>
    <dgm:pt modelId="{B1E8C2AA-54B7-463E-9D03-2E68E37F1A6A}" type="pres">
      <dgm:prSet presAssocID="{FF81D848-262B-40BE-A60B-7E6DC288D12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a:ext>
      </dgm:extLst>
    </dgm:pt>
    <dgm:pt modelId="{266E768C-06A7-47E2-958C-347AEEEB3EA0}" type="pres">
      <dgm:prSet presAssocID="{FF81D848-262B-40BE-A60B-7E6DC288D123}" presName="spaceRect" presStyleCnt="0"/>
      <dgm:spPr/>
    </dgm:pt>
    <dgm:pt modelId="{EE42BB2A-743A-439F-A01B-0231263A2352}" type="pres">
      <dgm:prSet presAssocID="{FF81D848-262B-40BE-A60B-7E6DC288D123}" presName="textRect" presStyleLbl="revTx" presStyleIdx="1" presStyleCnt="2">
        <dgm:presLayoutVars>
          <dgm:chMax val="1"/>
          <dgm:chPref val="1"/>
        </dgm:presLayoutVars>
      </dgm:prSet>
      <dgm:spPr/>
    </dgm:pt>
  </dgm:ptLst>
  <dgm:cxnLst>
    <dgm:cxn modelId="{7F115131-0B2D-4B1A-95DB-8F6C1E322741}" type="presOf" srcId="{A001396D-D38E-4079-9696-93EB93DF8333}" destId="{90C57213-1E21-4DD3-A504-8C0E1DF90FEC}" srcOrd="0" destOrd="0" presId="urn:microsoft.com/office/officeart/2018/2/layout/IconLabelList"/>
    <dgm:cxn modelId="{3A876A82-A429-4F31-BE7F-4C77EA66DBE8}" type="presOf" srcId="{BF4B67DA-3F1A-4AAD-8267-2639EAC27E7A}" destId="{766B12BA-55DB-42B1-96B4-09E32CE132C1}" srcOrd="0" destOrd="0" presId="urn:microsoft.com/office/officeart/2018/2/layout/IconLabelList"/>
    <dgm:cxn modelId="{FD081D8E-B7A9-4EF3-BBDE-E72136C154E2}" srcId="{BF4B67DA-3F1A-4AAD-8267-2639EAC27E7A}" destId="{A001396D-D38E-4079-9696-93EB93DF8333}" srcOrd="0" destOrd="0" parTransId="{56DFC400-DA2B-4C23-88A3-A8D6D0A29A8F}" sibTransId="{872D14A6-4F9D-4825-90E1-8F623B5BD166}"/>
    <dgm:cxn modelId="{51E492C5-7AD2-4EF1-A4C8-1BB932530393}" srcId="{BF4B67DA-3F1A-4AAD-8267-2639EAC27E7A}" destId="{FF81D848-262B-40BE-A60B-7E6DC288D123}" srcOrd="1" destOrd="0" parTransId="{BF00041B-F68E-46AA-A1EF-3174DF503997}" sibTransId="{CC37958D-D7FD-4FC1-81AF-53443F9A6C42}"/>
    <dgm:cxn modelId="{449215F4-9952-40E0-A316-4FACEEB6E028}" type="presOf" srcId="{FF81D848-262B-40BE-A60B-7E6DC288D123}" destId="{EE42BB2A-743A-439F-A01B-0231263A2352}" srcOrd="0" destOrd="0" presId="urn:microsoft.com/office/officeart/2018/2/layout/IconLabelList"/>
    <dgm:cxn modelId="{479F0C9B-4D51-4517-98CF-7E0092BCC9AB}" type="presParOf" srcId="{766B12BA-55DB-42B1-96B4-09E32CE132C1}" destId="{D819C06B-2F4F-442E-A414-32D49DB18FE0}" srcOrd="0" destOrd="0" presId="urn:microsoft.com/office/officeart/2018/2/layout/IconLabelList"/>
    <dgm:cxn modelId="{2BA8A576-EADB-4B21-8F04-818ECC1CDD2E}" type="presParOf" srcId="{D819C06B-2F4F-442E-A414-32D49DB18FE0}" destId="{6F624466-68D5-4C4F-B652-2A46F74169EA}" srcOrd="0" destOrd="0" presId="urn:microsoft.com/office/officeart/2018/2/layout/IconLabelList"/>
    <dgm:cxn modelId="{DC8945D6-E8DF-4485-B874-33C4D126A19F}" type="presParOf" srcId="{D819C06B-2F4F-442E-A414-32D49DB18FE0}" destId="{B21FB69F-DE24-493C-876D-4101F41A5455}" srcOrd="1" destOrd="0" presId="urn:microsoft.com/office/officeart/2018/2/layout/IconLabelList"/>
    <dgm:cxn modelId="{0169880C-004C-44F9-B59F-7FC9B4E7FC40}" type="presParOf" srcId="{D819C06B-2F4F-442E-A414-32D49DB18FE0}" destId="{90C57213-1E21-4DD3-A504-8C0E1DF90FEC}" srcOrd="2" destOrd="0" presId="urn:microsoft.com/office/officeart/2018/2/layout/IconLabelList"/>
    <dgm:cxn modelId="{CA2F5E99-62B4-46BD-B6E4-18851D45B4DF}" type="presParOf" srcId="{766B12BA-55DB-42B1-96B4-09E32CE132C1}" destId="{EBEC3812-4E45-43BF-9D64-B7C8B3921884}" srcOrd="1" destOrd="0" presId="urn:microsoft.com/office/officeart/2018/2/layout/IconLabelList"/>
    <dgm:cxn modelId="{414C5F67-14FA-4E5E-BFA2-454E7E2CF95E}" type="presParOf" srcId="{766B12BA-55DB-42B1-96B4-09E32CE132C1}" destId="{C1C4E2D9-4A2C-4855-803B-886FD5E4092B}" srcOrd="2" destOrd="0" presId="urn:microsoft.com/office/officeart/2018/2/layout/IconLabelList"/>
    <dgm:cxn modelId="{D0342280-945F-4F68-961A-F59E1AA0FA01}" type="presParOf" srcId="{C1C4E2D9-4A2C-4855-803B-886FD5E4092B}" destId="{B1E8C2AA-54B7-463E-9D03-2E68E37F1A6A}" srcOrd="0" destOrd="0" presId="urn:microsoft.com/office/officeart/2018/2/layout/IconLabelList"/>
    <dgm:cxn modelId="{37290958-4149-417E-B4B0-E53CB6080B8D}" type="presParOf" srcId="{C1C4E2D9-4A2C-4855-803B-886FD5E4092B}" destId="{266E768C-06A7-47E2-958C-347AEEEB3EA0}" srcOrd="1" destOrd="0" presId="urn:microsoft.com/office/officeart/2018/2/layout/IconLabelList"/>
    <dgm:cxn modelId="{C8AF90EE-0AEF-4B60-963E-7D73F2A20634}" type="presParOf" srcId="{C1C4E2D9-4A2C-4855-803B-886FD5E4092B}" destId="{EE42BB2A-743A-439F-A01B-0231263A235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801D370-C27B-4E6F-83E6-591E89A8AA2E}"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20F9836E-938D-49CC-ACD5-50A04DE41F34}">
      <dgm:prSet/>
      <dgm:spPr/>
      <dgm:t>
        <a:bodyPr/>
        <a:lstStyle/>
        <a:p>
          <a:pPr>
            <a:defRPr cap="all"/>
          </a:pPr>
          <a:r>
            <a:rPr lang="en-US"/>
            <a:t>What aspect of data analytics and data science did you learn the most about in completing your term project?</a:t>
          </a:r>
        </a:p>
      </dgm:t>
    </dgm:pt>
    <dgm:pt modelId="{D0CFD98D-42B2-46C1-881E-90DEB290BBFB}" type="parTrans" cxnId="{1DF901C8-A6B6-4BC9-A25F-E08BF1761ECE}">
      <dgm:prSet/>
      <dgm:spPr/>
      <dgm:t>
        <a:bodyPr/>
        <a:lstStyle/>
        <a:p>
          <a:endParaRPr lang="en-US"/>
        </a:p>
      </dgm:t>
    </dgm:pt>
    <dgm:pt modelId="{AA92A6A4-D13A-4B68-999A-D02961061258}" type="sibTrans" cxnId="{1DF901C8-A6B6-4BC9-A25F-E08BF1761ECE}">
      <dgm:prSet/>
      <dgm:spPr/>
      <dgm:t>
        <a:bodyPr/>
        <a:lstStyle/>
        <a:p>
          <a:endParaRPr lang="en-US"/>
        </a:p>
      </dgm:t>
    </dgm:pt>
    <dgm:pt modelId="{0AFF56AB-86DB-42AB-8A0C-EA610E897A67}">
      <dgm:prSet/>
      <dgm:spPr/>
      <dgm:t>
        <a:bodyPr/>
        <a:lstStyle/>
        <a:p>
          <a:pPr>
            <a:defRPr cap="all"/>
          </a:pPr>
          <a:r>
            <a:rPr lang="en-US"/>
            <a:t>I learned the most about handling imbalanced datasets and the importance of feature selection. Managing class imbalance taught me techniques like resampling and using appropriate evaluation metrics to avoid biased models. Additionally, identifying key predictors, such as income and credit history, deepened my understanding of how data preprocessing and selection impact model performance and interpretability. These skills are critical for building effective, real-world solutions in data science.</a:t>
          </a:r>
        </a:p>
      </dgm:t>
    </dgm:pt>
    <dgm:pt modelId="{EB9F1961-BFBF-4CD4-8779-F807CDC1BF64}" type="parTrans" cxnId="{F06C7164-1425-478C-8729-D4163CB613D7}">
      <dgm:prSet/>
      <dgm:spPr/>
      <dgm:t>
        <a:bodyPr/>
        <a:lstStyle/>
        <a:p>
          <a:endParaRPr lang="en-US"/>
        </a:p>
      </dgm:t>
    </dgm:pt>
    <dgm:pt modelId="{A1B57E85-C5F8-466D-A24B-B73FD7981326}" type="sibTrans" cxnId="{F06C7164-1425-478C-8729-D4163CB613D7}">
      <dgm:prSet/>
      <dgm:spPr/>
      <dgm:t>
        <a:bodyPr/>
        <a:lstStyle/>
        <a:p>
          <a:endParaRPr lang="en-US"/>
        </a:p>
      </dgm:t>
    </dgm:pt>
    <dgm:pt modelId="{293FCBA6-BF39-4692-A164-2C0637EDEE83}" type="pres">
      <dgm:prSet presAssocID="{D801D370-C27B-4E6F-83E6-591E89A8AA2E}" presName="root" presStyleCnt="0">
        <dgm:presLayoutVars>
          <dgm:dir/>
          <dgm:resizeHandles val="exact"/>
        </dgm:presLayoutVars>
      </dgm:prSet>
      <dgm:spPr/>
    </dgm:pt>
    <dgm:pt modelId="{E2B836E5-5C48-4D58-9D5F-232D71D371FE}" type="pres">
      <dgm:prSet presAssocID="{20F9836E-938D-49CC-ACD5-50A04DE41F34}" presName="compNode" presStyleCnt="0"/>
      <dgm:spPr/>
    </dgm:pt>
    <dgm:pt modelId="{B42E48A8-CFC4-45CD-9907-3811ECC6427D}" type="pres">
      <dgm:prSet presAssocID="{20F9836E-938D-49CC-ACD5-50A04DE41F34}" presName="iconBgRect" presStyleLbl="bgShp" presStyleIdx="0" presStyleCnt="2"/>
      <dgm:spPr>
        <a:prstGeom prst="round2DiagRect">
          <a:avLst>
            <a:gd name="adj1" fmla="val 29727"/>
            <a:gd name="adj2" fmla="val 0"/>
          </a:avLst>
        </a:prstGeom>
      </dgm:spPr>
    </dgm:pt>
    <dgm:pt modelId="{9CCA521C-F35A-47DD-8ABA-ACF50A53C49B}" type="pres">
      <dgm:prSet presAssocID="{20F9836E-938D-49CC-ACD5-50A04DE41F3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033FB5A8-AC5B-422D-81E9-A69A691DC43A}" type="pres">
      <dgm:prSet presAssocID="{20F9836E-938D-49CC-ACD5-50A04DE41F34}" presName="spaceRect" presStyleCnt="0"/>
      <dgm:spPr/>
    </dgm:pt>
    <dgm:pt modelId="{DD6BC303-20BF-4F43-88F1-E50290954D8E}" type="pres">
      <dgm:prSet presAssocID="{20F9836E-938D-49CC-ACD5-50A04DE41F34}" presName="textRect" presStyleLbl="revTx" presStyleIdx="0" presStyleCnt="2">
        <dgm:presLayoutVars>
          <dgm:chMax val="1"/>
          <dgm:chPref val="1"/>
        </dgm:presLayoutVars>
      </dgm:prSet>
      <dgm:spPr/>
    </dgm:pt>
    <dgm:pt modelId="{5DA718B4-05CC-4688-96AA-0B823829AB7D}" type="pres">
      <dgm:prSet presAssocID="{AA92A6A4-D13A-4B68-999A-D02961061258}" presName="sibTrans" presStyleCnt="0"/>
      <dgm:spPr/>
    </dgm:pt>
    <dgm:pt modelId="{D21DFDF4-9D59-4554-A4A6-E2C3F50E33D9}" type="pres">
      <dgm:prSet presAssocID="{0AFF56AB-86DB-42AB-8A0C-EA610E897A67}" presName="compNode" presStyleCnt="0"/>
      <dgm:spPr/>
    </dgm:pt>
    <dgm:pt modelId="{BC30440F-C906-49A5-881C-C866173FBDDC}" type="pres">
      <dgm:prSet presAssocID="{0AFF56AB-86DB-42AB-8A0C-EA610E897A67}" presName="iconBgRect" presStyleLbl="bgShp" presStyleIdx="1" presStyleCnt="2"/>
      <dgm:spPr>
        <a:prstGeom prst="round2DiagRect">
          <a:avLst>
            <a:gd name="adj1" fmla="val 29727"/>
            <a:gd name="adj2" fmla="val 0"/>
          </a:avLst>
        </a:prstGeom>
      </dgm:spPr>
    </dgm:pt>
    <dgm:pt modelId="{509966C9-C587-4AB1-BAF0-186BFCAF4B2C}" type="pres">
      <dgm:prSet presAssocID="{0AFF56AB-86DB-42AB-8A0C-EA610E897A6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1488B3BF-2F21-4BB4-BA7B-AA0B6F61246D}" type="pres">
      <dgm:prSet presAssocID="{0AFF56AB-86DB-42AB-8A0C-EA610E897A67}" presName="spaceRect" presStyleCnt="0"/>
      <dgm:spPr/>
    </dgm:pt>
    <dgm:pt modelId="{2B067EED-1C59-4842-A708-801066921D28}" type="pres">
      <dgm:prSet presAssocID="{0AFF56AB-86DB-42AB-8A0C-EA610E897A67}" presName="textRect" presStyleLbl="revTx" presStyleIdx="1" presStyleCnt="2">
        <dgm:presLayoutVars>
          <dgm:chMax val="1"/>
          <dgm:chPref val="1"/>
        </dgm:presLayoutVars>
      </dgm:prSet>
      <dgm:spPr/>
    </dgm:pt>
  </dgm:ptLst>
  <dgm:cxnLst>
    <dgm:cxn modelId="{238FDC5C-442F-4297-A6B5-95B4A4D144F1}" type="presOf" srcId="{20F9836E-938D-49CC-ACD5-50A04DE41F34}" destId="{DD6BC303-20BF-4F43-88F1-E50290954D8E}" srcOrd="0" destOrd="0" presId="urn:microsoft.com/office/officeart/2018/5/layout/IconLeafLabelList"/>
    <dgm:cxn modelId="{F06C7164-1425-478C-8729-D4163CB613D7}" srcId="{D801D370-C27B-4E6F-83E6-591E89A8AA2E}" destId="{0AFF56AB-86DB-42AB-8A0C-EA610E897A67}" srcOrd="1" destOrd="0" parTransId="{EB9F1961-BFBF-4CD4-8779-F807CDC1BF64}" sibTransId="{A1B57E85-C5F8-466D-A24B-B73FD7981326}"/>
    <dgm:cxn modelId="{F03E1C6F-1F37-4FF0-9553-876AE03FD85E}" type="presOf" srcId="{0AFF56AB-86DB-42AB-8A0C-EA610E897A67}" destId="{2B067EED-1C59-4842-A708-801066921D28}" srcOrd="0" destOrd="0" presId="urn:microsoft.com/office/officeart/2018/5/layout/IconLeafLabelList"/>
    <dgm:cxn modelId="{2639CA58-21E3-4D7A-AB79-5DA7A20D4F70}" type="presOf" srcId="{D801D370-C27B-4E6F-83E6-591E89A8AA2E}" destId="{293FCBA6-BF39-4692-A164-2C0637EDEE83}" srcOrd="0" destOrd="0" presId="urn:microsoft.com/office/officeart/2018/5/layout/IconLeafLabelList"/>
    <dgm:cxn modelId="{1DF901C8-A6B6-4BC9-A25F-E08BF1761ECE}" srcId="{D801D370-C27B-4E6F-83E6-591E89A8AA2E}" destId="{20F9836E-938D-49CC-ACD5-50A04DE41F34}" srcOrd="0" destOrd="0" parTransId="{D0CFD98D-42B2-46C1-881E-90DEB290BBFB}" sibTransId="{AA92A6A4-D13A-4B68-999A-D02961061258}"/>
    <dgm:cxn modelId="{279FE0BC-1889-4DA6-A3E8-52C0C5A08719}" type="presParOf" srcId="{293FCBA6-BF39-4692-A164-2C0637EDEE83}" destId="{E2B836E5-5C48-4D58-9D5F-232D71D371FE}" srcOrd="0" destOrd="0" presId="urn:microsoft.com/office/officeart/2018/5/layout/IconLeafLabelList"/>
    <dgm:cxn modelId="{9D5D3E4C-2430-427B-87E4-CC8E62375FCE}" type="presParOf" srcId="{E2B836E5-5C48-4D58-9D5F-232D71D371FE}" destId="{B42E48A8-CFC4-45CD-9907-3811ECC6427D}" srcOrd="0" destOrd="0" presId="urn:microsoft.com/office/officeart/2018/5/layout/IconLeafLabelList"/>
    <dgm:cxn modelId="{083BA8CE-7AD3-4365-83CF-5331BE2B9E6A}" type="presParOf" srcId="{E2B836E5-5C48-4D58-9D5F-232D71D371FE}" destId="{9CCA521C-F35A-47DD-8ABA-ACF50A53C49B}" srcOrd="1" destOrd="0" presId="urn:microsoft.com/office/officeart/2018/5/layout/IconLeafLabelList"/>
    <dgm:cxn modelId="{D9ED12CE-2846-40CC-A345-84880693DE87}" type="presParOf" srcId="{E2B836E5-5C48-4D58-9D5F-232D71D371FE}" destId="{033FB5A8-AC5B-422D-81E9-A69A691DC43A}" srcOrd="2" destOrd="0" presId="urn:microsoft.com/office/officeart/2018/5/layout/IconLeafLabelList"/>
    <dgm:cxn modelId="{E4D71C14-C8D1-4825-8BD7-377B04C14645}" type="presParOf" srcId="{E2B836E5-5C48-4D58-9D5F-232D71D371FE}" destId="{DD6BC303-20BF-4F43-88F1-E50290954D8E}" srcOrd="3" destOrd="0" presId="urn:microsoft.com/office/officeart/2018/5/layout/IconLeafLabelList"/>
    <dgm:cxn modelId="{A9AA0625-BD0F-4AA1-AFE4-044F848461EF}" type="presParOf" srcId="{293FCBA6-BF39-4692-A164-2C0637EDEE83}" destId="{5DA718B4-05CC-4688-96AA-0B823829AB7D}" srcOrd="1" destOrd="0" presId="urn:microsoft.com/office/officeart/2018/5/layout/IconLeafLabelList"/>
    <dgm:cxn modelId="{3D01E0C1-2A76-48A2-BFF0-582992BDFF1B}" type="presParOf" srcId="{293FCBA6-BF39-4692-A164-2C0637EDEE83}" destId="{D21DFDF4-9D59-4554-A4A6-E2C3F50E33D9}" srcOrd="2" destOrd="0" presId="urn:microsoft.com/office/officeart/2018/5/layout/IconLeafLabelList"/>
    <dgm:cxn modelId="{E27957A3-9885-40D7-AB99-71EEA45AB929}" type="presParOf" srcId="{D21DFDF4-9D59-4554-A4A6-E2C3F50E33D9}" destId="{BC30440F-C906-49A5-881C-C866173FBDDC}" srcOrd="0" destOrd="0" presId="urn:microsoft.com/office/officeart/2018/5/layout/IconLeafLabelList"/>
    <dgm:cxn modelId="{B19EF046-D4D5-4197-97CC-A4321FD42899}" type="presParOf" srcId="{D21DFDF4-9D59-4554-A4A6-E2C3F50E33D9}" destId="{509966C9-C587-4AB1-BAF0-186BFCAF4B2C}" srcOrd="1" destOrd="0" presId="urn:microsoft.com/office/officeart/2018/5/layout/IconLeafLabelList"/>
    <dgm:cxn modelId="{E1484696-B776-469D-AEC1-3D89BA91A5A3}" type="presParOf" srcId="{D21DFDF4-9D59-4554-A4A6-E2C3F50E33D9}" destId="{1488B3BF-2F21-4BB4-BA7B-AA0B6F61246D}" srcOrd="2" destOrd="0" presId="urn:microsoft.com/office/officeart/2018/5/layout/IconLeafLabelList"/>
    <dgm:cxn modelId="{740803BF-4E15-4E06-AAF2-B2F4A31192B0}" type="presParOf" srcId="{D21DFDF4-9D59-4554-A4A6-E2C3F50E33D9}" destId="{2B067EED-1C59-4842-A708-801066921D28}"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C89B244-BB68-4A9B-B3FC-62723A7BAE00}"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1C73571E-E1B5-4DBF-926C-7B10D638AB74}">
      <dgm:prSet/>
      <dgm:spPr/>
      <dgm:t>
        <a:bodyPr/>
        <a:lstStyle/>
        <a:p>
          <a:r>
            <a:rPr lang="en-US"/>
            <a:t>What would be your top priority for future work if you were to continue this project as an independent study or research project?</a:t>
          </a:r>
        </a:p>
      </dgm:t>
    </dgm:pt>
    <dgm:pt modelId="{46578E3D-F4B3-46C9-A710-15737FA409D0}" type="parTrans" cxnId="{B8CA534E-343A-441E-8A54-4072752FD2F0}">
      <dgm:prSet/>
      <dgm:spPr/>
      <dgm:t>
        <a:bodyPr/>
        <a:lstStyle/>
        <a:p>
          <a:endParaRPr lang="en-US"/>
        </a:p>
      </dgm:t>
    </dgm:pt>
    <dgm:pt modelId="{3849DA84-9ABE-4B0B-BCC0-3E36C8C2DA06}" type="sibTrans" cxnId="{B8CA534E-343A-441E-8A54-4072752FD2F0}">
      <dgm:prSet/>
      <dgm:spPr/>
      <dgm:t>
        <a:bodyPr/>
        <a:lstStyle/>
        <a:p>
          <a:endParaRPr lang="en-US"/>
        </a:p>
      </dgm:t>
    </dgm:pt>
    <dgm:pt modelId="{FB43694B-71EF-41E6-8ACF-826A75DBF6EE}">
      <dgm:prSet/>
      <dgm:spPr/>
      <dgm:t>
        <a:bodyPr/>
        <a:lstStyle/>
        <a:p>
          <a:r>
            <a:rPr lang="en-US"/>
            <a:t>My top priority for future work would be to collect additional data to address the class imbalance and improve model accuracy. With more balanced and diverse data, the model could better capture patterns and make more reliable predictions. This would also help validate the findings and ensure they generalize well to new data.</a:t>
          </a:r>
        </a:p>
      </dgm:t>
    </dgm:pt>
    <dgm:pt modelId="{652EA4CA-A7AA-4DDA-95A6-8B023884B2CE}" type="parTrans" cxnId="{8768803F-094F-40D1-B758-03B5536BE904}">
      <dgm:prSet/>
      <dgm:spPr/>
      <dgm:t>
        <a:bodyPr/>
        <a:lstStyle/>
        <a:p>
          <a:endParaRPr lang="en-US"/>
        </a:p>
      </dgm:t>
    </dgm:pt>
    <dgm:pt modelId="{DC7AC936-81EC-456C-B1A3-4C33E1E787E6}" type="sibTrans" cxnId="{8768803F-094F-40D1-B758-03B5536BE904}">
      <dgm:prSet/>
      <dgm:spPr/>
      <dgm:t>
        <a:bodyPr/>
        <a:lstStyle/>
        <a:p>
          <a:endParaRPr lang="en-US"/>
        </a:p>
      </dgm:t>
    </dgm:pt>
    <dgm:pt modelId="{C476381F-1A68-407B-A514-1DF3E456A47A}" type="pres">
      <dgm:prSet presAssocID="{5C89B244-BB68-4A9B-B3FC-62723A7BAE00}" presName="root" presStyleCnt="0">
        <dgm:presLayoutVars>
          <dgm:dir/>
          <dgm:resizeHandles val="exact"/>
        </dgm:presLayoutVars>
      </dgm:prSet>
      <dgm:spPr/>
    </dgm:pt>
    <dgm:pt modelId="{81A1042F-D611-4B88-8E50-D67AB5970F21}" type="pres">
      <dgm:prSet presAssocID="{1C73571E-E1B5-4DBF-926C-7B10D638AB74}" presName="compNode" presStyleCnt="0"/>
      <dgm:spPr/>
    </dgm:pt>
    <dgm:pt modelId="{02551463-EFC3-4D7F-907E-38B7131AF376}" type="pres">
      <dgm:prSet presAssocID="{1C73571E-E1B5-4DBF-926C-7B10D638AB7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9E07BAFB-027F-4BA4-995C-CA0A62A88C90}" type="pres">
      <dgm:prSet presAssocID="{1C73571E-E1B5-4DBF-926C-7B10D638AB74}" presName="spaceRect" presStyleCnt="0"/>
      <dgm:spPr/>
    </dgm:pt>
    <dgm:pt modelId="{C845B053-41A6-41F9-B3CE-76042F2B56D6}" type="pres">
      <dgm:prSet presAssocID="{1C73571E-E1B5-4DBF-926C-7B10D638AB74}" presName="textRect" presStyleLbl="revTx" presStyleIdx="0" presStyleCnt="2">
        <dgm:presLayoutVars>
          <dgm:chMax val="1"/>
          <dgm:chPref val="1"/>
        </dgm:presLayoutVars>
      </dgm:prSet>
      <dgm:spPr/>
    </dgm:pt>
    <dgm:pt modelId="{490E842F-6242-433E-9952-96375BE7DA8E}" type="pres">
      <dgm:prSet presAssocID="{3849DA84-9ABE-4B0B-BCC0-3E36C8C2DA06}" presName="sibTrans" presStyleCnt="0"/>
      <dgm:spPr/>
    </dgm:pt>
    <dgm:pt modelId="{D775E9FF-F1DF-4D9E-B825-2472F2C21769}" type="pres">
      <dgm:prSet presAssocID="{FB43694B-71EF-41E6-8ACF-826A75DBF6EE}" presName="compNode" presStyleCnt="0"/>
      <dgm:spPr/>
    </dgm:pt>
    <dgm:pt modelId="{133EEE03-9488-43F2-8D15-2C1B4A09AF39}" type="pres">
      <dgm:prSet presAssocID="{FB43694B-71EF-41E6-8ACF-826A75DBF6E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8979F0E2-441D-4BF9-B714-B110E57B1182}" type="pres">
      <dgm:prSet presAssocID="{FB43694B-71EF-41E6-8ACF-826A75DBF6EE}" presName="spaceRect" presStyleCnt="0"/>
      <dgm:spPr/>
    </dgm:pt>
    <dgm:pt modelId="{B570B4DF-450D-4183-96EB-25ED6521CB19}" type="pres">
      <dgm:prSet presAssocID="{FB43694B-71EF-41E6-8ACF-826A75DBF6EE}" presName="textRect" presStyleLbl="revTx" presStyleIdx="1" presStyleCnt="2">
        <dgm:presLayoutVars>
          <dgm:chMax val="1"/>
          <dgm:chPref val="1"/>
        </dgm:presLayoutVars>
      </dgm:prSet>
      <dgm:spPr/>
    </dgm:pt>
  </dgm:ptLst>
  <dgm:cxnLst>
    <dgm:cxn modelId="{30A8892B-07CA-4B21-A8E3-29CDB87510FC}" type="presOf" srcId="{1C73571E-E1B5-4DBF-926C-7B10D638AB74}" destId="{C845B053-41A6-41F9-B3CE-76042F2B56D6}" srcOrd="0" destOrd="0" presId="urn:microsoft.com/office/officeart/2018/2/layout/IconLabelList"/>
    <dgm:cxn modelId="{8768803F-094F-40D1-B758-03B5536BE904}" srcId="{5C89B244-BB68-4A9B-B3FC-62723A7BAE00}" destId="{FB43694B-71EF-41E6-8ACF-826A75DBF6EE}" srcOrd="1" destOrd="0" parTransId="{652EA4CA-A7AA-4DDA-95A6-8B023884B2CE}" sibTransId="{DC7AC936-81EC-456C-B1A3-4C33E1E787E6}"/>
    <dgm:cxn modelId="{B8CA534E-343A-441E-8A54-4072752FD2F0}" srcId="{5C89B244-BB68-4A9B-B3FC-62723A7BAE00}" destId="{1C73571E-E1B5-4DBF-926C-7B10D638AB74}" srcOrd="0" destOrd="0" parTransId="{46578E3D-F4B3-46C9-A710-15737FA409D0}" sibTransId="{3849DA84-9ABE-4B0B-BCC0-3E36C8C2DA06}"/>
    <dgm:cxn modelId="{81A30750-41C5-40C2-8116-6844ECBB35A3}" type="presOf" srcId="{FB43694B-71EF-41E6-8ACF-826A75DBF6EE}" destId="{B570B4DF-450D-4183-96EB-25ED6521CB19}" srcOrd="0" destOrd="0" presId="urn:microsoft.com/office/officeart/2018/2/layout/IconLabelList"/>
    <dgm:cxn modelId="{BA6B0AAB-3305-48D1-9992-F55FB56A9230}" type="presOf" srcId="{5C89B244-BB68-4A9B-B3FC-62723A7BAE00}" destId="{C476381F-1A68-407B-A514-1DF3E456A47A}" srcOrd="0" destOrd="0" presId="urn:microsoft.com/office/officeart/2018/2/layout/IconLabelList"/>
    <dgm:cxn modelId="{D31BA79C-2E92-4203-A87D-10CFD0972F5B}" type="presParOf" srcId="{C476381F-1A68-407B-A514-1DF3E456A47A}" destId="{81A1042F-D611-4B88-8E50-D67AB5970F21}" srcOrd="0" destOrd="0" presId="urn:microsoft.com/office/officeart/2018/2/layout/IconLabelList"/>
    <dgm:cxn modelId="{87ECB0D2-A745-4EC5-ADD6-3C18DD98EF2F}" type="presParOf" srcId="{81A1042F-D611-4B88-8E50-D67AB5970F21}" destId="{02551463-EFC3-4D7F-907E-38B7131AF376}" srcOrd="0" destOrd="0" presId="urn:microsoft.com/office/officeart/2018/2/layout/IconLabelList"/>
    <dgm:cxn modelId="{A4503DB4-9778-4B1C-89F0-70AD73EAE2BC}" type="presParOf" srcId="{81A1042F-D611-4B88-8E50-D67AB5970F21}" destId="{9E07BAFB-027F-4BA4-995C-CA0A62A88C90}" srcOrd="1" destOrd="0" presId="urn:microsoft.com/office/officeart/2018/2/layout/IconLabelList"/>
    <dgm:cxn modelId="{88ECC75C-711E-40A0-A041-F55958F930D4}" type="presParOf" srcId="{81A1042F-D611-4B88-8E50-D67AB5970F21}" destId="{C845B053-41A6-41F9-B3CE-76042F2B56D6}" srcOrd="2" destOrd="0" presId="urn:microsoft.com/office/officeart/2018/2/layout/IconLabelList"/>
    <dgm:cxn modelId="{FEFE626E-E184-40AD-BBD0-09951886D997}" type="presParOf" srcId="{C476381F-1A68-407B-A514-1DF3E456A47A}" destId="{490E842F-6242-433E-9952-96375BE7DA8E}" srcOrd="1" destOrd="0" presId="urn:microsoft.com/office/officeart/2018/2/layout/IconLabelList"/>
    <dgm:cxn modelId="{13F43F4C-F12F-49DB-8771-5ADB00942D66}" type="presParOf" srcId="{C476381F-1A68-407B-A514-1DF3E456A47A}" destId="{D775E9FF-F1DF-4D9E-B825-2472F2C21769}" srcOrd="2" destOrd="0" presId="urn:microsoft.com/office/officeart/2018/2/layout/IconLabelList"/>
    <dgm:cxn modelId="{3BA9CA05-CCB8-40E6-837C-9B6037B46EBC}" type="presParOf" srcId="{D775E9FF-F1DF-4D9E-B825-2472F2C21769}" destId="{133EEE03-9488-43F2-8D15-2C1B4A09AF39}" srcOrd="0" destOrd="0" presId="urn:microsoft.com/office/officeart/2018/2/layout/IconLabelList"/>
    <dgm:cxn modelId="{E80511C7-F51E-4C7C-BD68-7877A0871AE4}" type="presParOf" srcId="{D775E9FF-F1DF-4D9E-B825-2472F2C21769}" destId="{8979F0E2-441D-4BF9-B714-B110E57B1182}" srcOrd="1" destOrd="0" presId="urn:microsoft.com/office/officeart/2018/2/layout/IconLabelList"/>
    <dgm:cxn modelId="{7A54BAF4-DF36-4A19-89DC-A274DFA7F8A2}" type="presParOf" srcId="{D775E9FF-F1DF-4D9E-B825-2472F2C21769}" destId="{B570B4DF-450D-4183-96EB-25ED6521CB1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9BE13AE-5FC8-4BAB-BCEF-20FF0F7107E4}" type="doc">
      <dgm:prSet loTypeId="urn:microsoft.com/office/officeart/2005/8/layout/process4" loCatId="process" qsTypeId="urn:microsoft.com/office/officeart/2005/8/quickstyle/simple4" qsCatId="simple" csTypeId="urn:microsoft.com/office/officeart/2005/8/colors/colorful1" csCatId="colorful"/>
      <dgm:spPr/>
      <dgm:t>
        <a:bodyPr/>
        <a:lstStyle/>
        <a:p>
          <a:endParaRPr lang="en-US"/>
        </a:p>
      </dgm:t>
    </dgm:pt>
    <dgm:pt modelId="{2FC90711-7E1D-4501-A9F7-FA301B42A637}">
      <dgm:prSet/>
      <dgm:spPr/>
      <dgm:t>
        <a:bodyPr/>
        <a:lstStyle/>
        <a:p>
          <a:r>
            <a:rPr lang="en-US"/>
            <a:t>Summary:</a:t>
          </a:r>
        </a:p>
      </dgm:t>
    </dgm:pt>
    <dgm:pt modelId="{D95465F7-FD06-44C5-B59D-81A9B82FF735}" type="parTrans" cxnId="{7234E7AF-4BD3-4FE0-B5C6-FA6B1BB901EC}">
      <dgm:prSet/>
      <dgm:spPr/>
      <dgm:t>
        <a:bodyPr/>
        <a:lstStyle/>
        <a:p>
          <a:endParaRPr lang="en-US"/>
        </a:p>
      </dgm:t>
    </dgm:pt>
    <dgm:pt modelId="{BB78EFA0-8110-422A-A9BE-843217B9B311}" type="sibTrans" cxnId="{7234E7AF-4BD3-4FE0-B5C6-FA6B1BB901EC}">
      <dgm:prSet/>
      <dgm:spPr/>
      <dgm:t>
        <a:bodyPr/>
        <a:lstStyle/>
        <a:p>
          <a:endParaRPr lang="en-US"/>
        </a:p>
      </dgm:t>
    </dgm:pt>
    <dgm:pt modelId="{8D232FA0-000B-45C7-8543-8FE121F4A57F}">
      <dgm:prSet/>
      <dgm:spPr/>
      <dgm:t>
        <a:bodyPr/>
        <a:lstStyle/>
        <a:p>
          <a:r>
            <a:rPr lang="en-US"/>
            <a:t>- The project identifies critical factors influencing credit risk.</a:t>
          </a:r>
        </a:p>
      </dgm:t>
    </dgm:pt>
    <dgm:pt modelId="{70232512-DE29-4BFA-90F3-26DB156F09EA}" type="parTrans" cxnId="{91152BDB-8BE1-4F46-B15F-FA027902CC82}">
      <dgm:prSet/>
      <dgm:spPr/>
      <dgm:t>
        <a:bodyPr/>
        <a:lstStyle/>
        <a:p>
          <a:endParaRPr lang="en-US"/>
        </a:p>
      </dgm:t>
    </dgm:pt>
    <dgm:pt modelId="{2239F5CC-C9B8-4848-B093-A4C160651D8C}" type="sibTrans" cxnId="{91152BDB-8BE1-4F46-B15F-FA027902CC82}">
      <dgm:prSet/>
      <dgm:spPr/>
      <dgm:t>
        <a:bodyPr/>
        <a:lstStyle/>
        <a:p>
          <a:endParaRPr lang="en-US"/>
        </a:p>
      </dgm:t>
    </dgm:pt>
    <dgm:pt modelId="{638F6DC6-A11E-406B-AD59-E67AC2215951}">
      <dgm:prSet/>
      <dgm:spPr/>
      <dgm:t>
        <a:bodyPr/>
        <a:lstStyle/>
        <a:p>
          <a:r>
            <a:rPr lang="en-US"/>
            <a:t>- Emphasizes the need for improved policies targeting low-income applicants.</a:t>
          </a:r>
        </a:p>
      </dgm:t>
    </dgm:pt>
    <dgm:pt modelId="{A1587E2D-DD2A-40D5-9653-717F8D785408}" type="parTrans" cxnId="{B5B372EA-81AA-4947-BB6D-015E188B7DC4}">
      <dgm:prSet/>
      <dgm:spPr/>
      <dgm:t>
        <a:bodyPr/>
        <a:lstStyle/>
        <a:p>
          <a:endParaRPr lang="en-US"/>
        </a:p>
      </dgm:t>
    </dgm:pt>
    <dgm:pt modelId="{BAA4C8CC-A210-449B-A72F-6482B51B9B8F}" type="sibTrans" cxnId="{B5B372EA-81AA-4947-BB6D-015E188B7DC4}">
      <dgm:prSet/>
      <dgm:spPr/>
      <dgm:t>
        <a:bodyPr/>
        <a:lstStyle/>
        <a:p>
          <a:endParaRPr lang="en-US"/>
        </a:p>
      </dgm:t>
    </dgm:pt>
    <dgm:pt modelId="{2753C53D-157A-4923-9BDD-639C139ADD22}">
      <dgm:prSet/>
      <dgm:spPr/>
      <dgm:t>
        <a:bodyPr/>
        <a:lstStyle/>
        <a:p>
          <a:r>
            <a:rPr lang="en-US"/>
            <a:t>Future Work:</a:t>
          </a:r>
        </a:p>
      </dgm:t>
    </dgm:pt>
    <dgm:pt modelId="{3BC85CE3-79BB-40FB-AD09-E18D68787175}" type="parTrans" cxnId="{C5E1F411-FB39-4994-AD20-359C2AD97BBE}">
      <dgm:prSet/>
      <dgm:spPr/>
      <dgm:t>
        <a:bodyPr/>
        <a:lstStyle/>
        <a:p>
          <a:endParaRPr lang="en-US"/>
        </a:p>
      </dgm:t>
    </dgm:pt>
    <dgm:pt modelId="{CB14BB97-B922-4026-8C13-D809750070E9}" type="sibTrans" cxnId="{C5E1F411-FB39-4994-AD20-359C2AD97BBE}">
      <dgm:prSet/>
      <dgm:spPr/>
      <dgm:t>
        <a:bodyPr/>
        <a:lstStyle/>
        <a:p>
          <a:endParaRPr lang="en-US"/>
        </a:p>
      </dgm:t>
    </dgm:pt>
    <dgm:pt modelId="{86797C06-B94B-44DE-A90F-298A985FD071}">
      <dgm:prSet/>
      <dgm:spPr/>
      <dgm:t>
        <a:bodyPr/>
        <a:lstStyle/>
        <a:p>
          <a:r>
            <a:rPr lang="en-US"/>
            <a:t>- Incorporate additional variables such as employment stability for further insights.</a:t>
          </a:r>
        </a:p>
      </dgm:t>
    </dgm:pt>
    <dgm:pt modelId="{5B5CBA79-44BC-4D06-80F9-0D8896B54B90}" type="parTrans" cxnId="{73C02A6A-F8B8-4936-BCD5-CA227DC84A7D}">
      <dgm:prSet/>
      <dgm:spPr/>
      <dgm:t>
        <a:bodyPr/>
        <a:lstStyle/>
        <a:p>
          <a:endParaRPr lang="en-US"/>
        </a:p>
      </dgm:t>
    </dgm:pt>
    <dgm:pt modelId="{CF55557B-0DF4-4D57-91AD-788B93184BD3}" type="sibTrans" cxnId="{73C02A6A-F8B8-4936-BCD5-CA227DC84A7D}">
      <dgm:prSet/>
      <dgm:spPr/>
      <dgm:t>
        <a:bodyPr/>
        <a:lstStyle/>
        <a:p>
          <a:endParaRPr lang="en-US"/>
        </a:p>
      </dgm:t>
    </dgm:pt>
    <dgm:pt modelId="{84F3E3D5-31ED-4C4F-A3CB-1579C23F9E83}" type="pres">
      <dgm:prSet presAssocID="{59BE13AE-5FC8-4BAB-BCEF-20FF0F7107E4}" presName="Name0" presStyleCnt="0">
        <dgm:presLayoutVars>
          <dgm:dir/>
          <dgm:animLvl val="lvl"/>
          <dgm:resizeHandles val="exact"/>
        </dgm:presLayoutVars>
      </dgm:prSet>
      <dgm:spPr/>
    </dgm:pt>
    <dgm:pt modelId="{B2C8C164-5B24-4DE3-9287-E64795BA6644}" type="pres">
      <dgm:prSet presAssocID="{86797C06-B94B-44DE-A90F-298A985FD071}" presName="boxAndChildren" presStyleCnt="0"/>
      <dgm:spPr/>
    </dgm:pt>
    <dgm:pt modelId="{4E4DB668-3BCD-4295-9A09-A9ADFBA3E9DC}" type="pres">
      <dgm:prSet presAssocID="{86797C06-B94B-44DE-A90F-298A985FD071}" presName="parentTextBox" presStyleLbl="node1" presStyleIdx="0" presStyleCnt="5"/>
      <dgm:spPr/>
    </dgm:pt>
    <dgm:pt modelId="{CA1AA2AA-E04D-4192-BF13-A147D78D8986}" type="pres">
      <dgm:prSet presAssocID="{CB14BB97-B922-4026-8C13-D809750070E9}" presName="sp" presStyleCnt="0"/>
      <dgm:spPr/>
    </dgm:pt>
    <dgm:pt modelId="{B8B62168-E1B7-4900-A274-DB0E771A4557}" type="pres">
      <dgm:prSet presAssocID="{2753C53D-157A-4923-9BDD-639C139ADD22}" presName="arrowAndChildren" presStyleCnt="0"/>
      <dgm:spPr/>
    </dgm:pt>
    <dgm:pt modelId="{27D585A0-F502-4F7E-BC19-BFF015C57A45}" type="pres">
      <dgm:prSet presAssocID="{2753C53D-157A-4923-9BDD-639C139ADD22}" presName="parentTextArrow" presStyleLbl="node1" presStyleIdx="1" presStyleCnt="5"/>
      <dgm:spPr/>
    </dgm:pt>
    <dgm:pt modelId="{1129037C-BE76-43E8-B191-262C8CEC8152}" type="pres">
      <dgm:prSet presAssocID="{BAA4C8CC-A210-449B-A72F-6482B51B9B8F}" presName="sp" presStyleCnt="0"/>
      <dgm:spPr/>
    </dgm:pt>
    <dgm:pt modelId="{14067ACF-5310-40B9-8B00-8429A9EF4F61}" type="pres">
      <dgm:prSet presAssocID="{638F6DC6-A11E-406B-AD59-E67AC2215951}" presName="arrowAndChildren" presStyleCnt="0"/>
      <dgm:spPr/>
    </dgm:pt>
    <dgm:pt modelId="{BCEEFF12-39A0-48FF-8C34-00D326E5572D}" type="pres">
      <dgm:prSet presAssocID="{638F6DC6-A11E-406B-AD59-E67AC2215951}" presName="parentTextArrow" presStyleLbl="node1" presStyleIdx="2" presStyleCnt="5"/>
      <dgm:spPr/>
    </dgm:pt>
    <dgm:pt modelId="{D3346C2A-5AA3-4E20-A8F5-B40CE3D5F8F5}" type="pres">
      <dgm:prSet presAssocID="{2239F5CC-C9B8-4848-B093-A4C160651D8C}" presName="sp" presStyleCnt="0"/>
      <dgm:spPr/>
    </dgm:pt>
    <dgm:pt modelId="{73EA7A98-32A9-435D-A970-60AA3BB445AE}" type="pres">
      <dgm:prSet presAssocID="{8D232FA0-000B-45C7-8543-8FE121F4A57F}" presName="arrowAndChildren" presStyleCnt="0"/>
      <dgm:spPr/>
    </dgm:pt>
    <dgm:pt modelId="{5DE975DA-6992-4816-BFA4-7CAC1AB1EEDD}" type="pres">
      <dgm:prSet presAssocID="{8D232FA0-000B-45C7-8543-8FE121F4A57F}" presName="parentTextArrow" presStyleLbl="node1" presStyleIdx="3" presStyleCnt="5"/>
      <dgm:spPr/>
    </dgm:pt>
    <dgm:pt modelId="{4A74BD95-5E19-46CE-ADCB-5C413F21DB83}" type="pres">
      <dgm:prSet presAssocID="{BB78EFA0-8110-422A-A9BE-843217B9B311}" presName="sp" presStyleCnt="0"/>
      <dgm:spPr/>
    </dgm:pt>
    <dgm:pt modelId="{C7454E39-5E96-424A-8960-A6173764FDC5}" type="pres">
      <dgm:prSet presAssocID="{2FC90711-7E1D-4501-A9F7-FA301B42A637}" presName="arrowAndChildren" presStyleCnt="0"/>
      <dgm:spPr/>
    </dgm:pt>
    <dgm:pt modelId="{55DA7D40-AFDB-40F1-BF5B-032F5CA376E2}" type="pres">
      <dgm:prSet presAssocID="{2FC90711-7E1D-4501-A9F7-FA301B42A637}" presName="parentTextArrow" presStyleLbl="node1" presStyleIdx="4" presStyleCnt="5"/>
      <dgm:spPr/>
    </dgm:pt>
  </dgm:ptLst>
  <dgm:cxnLst>
    <dgm:cxn modelId="{EC15890A-E9A9-4C44-9D09-BA1FA2A78953}" type="presOf" srcId="{8D232FA0-000B-45C7-8543-8FE121F4A57F}" destId="{5DE975DA-6992-4816-BFA4-7CAC1AB1EEDD}" srcOrd="0" destOrd="0" presId="urn:microsoft.com/office/officeart/2005/8/layout/process4"/>
    <dgm:cxn modelId="{C5E1F411-FB39-4994-AD20-359C2AD97BBE}" srcId="{59BE13AE-5FC8-4BAB-BCEF-20FF0F7107E4}" destId="{2753C53D-157A-4923-9BDD-639C139ADD22}" srcOrd="3" destOrd="0" parTransId="{3BC85CE3-79BB-40FB-AD09-E18D68787175}" sibTransId="{CB14BB97-B922-4026-8C13-D809750070E9}"/>
    <dgm:cxn modelId="{21E5B432-C3D7-46EF-975B-EFD41DC371F8}" type="presOf" srcId="{638F6DC6-A11E-406B-AD59-E67AC2215951}" destId="{BCEEFF12-39A0-48FF-8C34-00D326E5572D}" srcOrd="0" destOrd="0" presId="urn:microsoft.com/office/officeart/2005/8/layout/process4"/>
    <dgm:cxn modelId="{73C02A6A-F8B8-4936-BCD5-CA227DC84A7D}" srcId="{59BE13AE-5FC8-4BAB-BCEF-20FF0F7107E4}" destId="{86797C06-B94B-44DE-A90F-298A985FD071}" srcOrd="4" destOrd="0" parTransId="{5B5CBA79-44BC-4D06-80F9-0D8896B54B90}" sibTransId="{CF55557B-0DF4-4D57-91AD-788B93184BD3}"/>
    <dgm:cxn modelId="{5D7C4A8F-ADA8-422C-8FC6-D5FE019E0314}" type="presOf" srcId="{2753C53D-157A-4923-9BDD-639C139ADD22}" destId="{27D585A0-F502-4F7E-BC19-BFF015C57A45}" srcOrd="0" destOrd="0" presId="urn:microsoft.com/office/officeart/2005/8/layout/process4"/>
    <dgm:cxn modelId="{9824B1A7-50AE-44FB-BA63-5BC139B391CC}" type="presOf" srcId="{59BE13AE-5FC8-4BAB-BCEF-20FF0F7107E4}" destId="{84F3E3D5-31ED-4C4F-A3CB-1579C23F9E83}" srcOrd="0" destOrd="0" presId="urn:microsoft.com/office/officeart/2005/8/layout/process4"/>
    <dgm:cxn modelId="{5B6BCAA8-6772-4285-B4EB-C1EB8BE8F670}" type="presOf" srcId="{2FC90711-7E1D-4501-A9F7-FA301B42A637}" destId="{55DA7D40-AFDB-40F1-BF5B-032F5CA376E2}" srcOrd="0" destOrd="0" presId="urn:microsoft.com/office/officeart/2005/8/layout/process4"/>
    <dgm:cxn modelId="{7234E7AF-4BD3-4FE0-B5C6-FA6B1BB901EC}" srcId="{59BE13AE-5FC8-4BAB-BCEF-20FF0F7107E4}" destId="{2FC90711-7E1D-4501-A9F7-FA301B42A637}" srcOrd="0" destOrd="0" parTransId="{D95465F7-FD06-44C5-B59D-81A9B82FF735}" sibTransId="{BB78EFA0-8110-422A-A9BE-843217B9B311}"/>
    <dgm:cxn modelId="{8B0EC4BF-E359-4FC9-AB1F-28B0B1E24895}" type="presOf" srcId="{86797C06-B94B-44DE-A90F-298A985FD071}" destId="{4E4DB668-3BCD-4295-9A09-A9ADFBA3E9DC}" srcOrd="0" destOrd="0" presId="urn:microsoft.com/office/officeart/2005/8/layout/process4"/>
    <dgm:cxn modelId="{91152BDB-8BE1-4F46-B15F-FA027902CC82}" srcId="{59BE13AE-5FC8-4BAB-BCEF-20FF0F7107E4}" destId="{8D232FA0-000B-45C7-8543-8FE121F4A57F}" srcOrd="1" destOrd="0" parTransId="{70232512-DE29-4BFA-90F3-26DB156F09EA}" sibTransId="{2239F5CC-C9B8-4848-B093-A4C160651D8C}"/>
    <dgm:cxn modelId="{B5B372EA-81AA-4947-BB6D-015E188B7DC4}" srcId="{59BE13AE-5FC8-4BAB-BCEF-20FF0F7107E4}" destId="{638F6DC6-A11E-406B-AD59-E67AC2215951}" srcOrd="2" destOrd="0" parTransId="{A1587E2D-DD2A-40D5-9653-717F8D785408}" sibTransId="{BAA4C8CC-A210-449B-A72F-6482B51B9B8F}"/>
    <dgm:cxn modelId="{4112C195-D5E5-4AF3-8671-42756AC2C4EB}" type="presParOf" srcId="{84F3E3D5-31ED-4C4F-A3CB-1579C23F9E83}" destId="{B2C8C164-5B24-4DE3-9287-E64795BA6644}" srcOrd="0" destOrd="0" presId="urn:microsoft.com/office/officeart/2005/8/layout/process4"/>
    <dgm:cxn modelId="{D8DE10AB-BDA1-456C-B13D-482B8D038585}" type="presParOf" srcId="{B2C8C164-5B24-4DE3-9287-E64795BA6644}" destId="{4E4DB668-3BCD-4295-9A09-A9ADFBA3E9DC}" srcOrd="0" destOrd="0" presId="urn:microsoft.com/office/officeart/2005/8/layout/process4"/>
    <dgm:cxn modelId="{842F428E-C983-4839-B989-9406F59162B5}" type="presParOf" srcId="{84F3E3D5-31ED-4C4F-A3CB-1579C23F9E83}" destId="{CA1AA2AA-E04D-4192-BF13-A147D78D8986}" srcOrd="1" destOrd="0" presId="urn:microsoft.com/office/officeart/2005/8/layout/process4"/>
    <dgm:cxn modelId="{C50860E9-A337-487D-AF26-D282BF2495E8}" type="presParOf" srcId="{84F3E3D5-31ED-4C4F-A3CB-1579C23F9E83}" destId="{B8B62168-E1B7-4900-A274-DB0E771A4557}" srcOrd="2" destOrd="0" presId="urn:microsoft.com/office/officeart/2005/8/layout/process4"/>
    <dgm:cxn modelId="{AB1A776E-ABFA-4935-880E-52126104CE0B}" type="presParOf" srcId="{B8B62168-E1B7-4900-A274-DB0E771A4557}" destId="{27D585A0-F502-4F7E-BC19-BFF015C57A45}" srcOrd="0" destOrd="0" presId="urn:microsoft.com/office/officeart/2005/8/layout/process4"/>
    <dgm:cxn modelId="{CD1DC6E4-6209-4F4F-AA73-468425E4251A}" type="presParOf" srcId="{84F3E3D5-31ED-4C4F-A3CB-1579C23F9E83}" destId="{1129037C-BE76-43E8-B191-262C8CEC8152}" srcOrd="3" destOrd="0" presId="urn:microsoft.com/office/officeart/2005/8/layout/process4"/>
    <dgm:cxn modelId="{517F5D3F-C8D9-415F-8BDF-53CD6A5D2940}" type="presParOf" srcId="{84F3E3D5-31ED-4C4F-A3CB-1579C23F9E83}" destId="{14067ACF-5310-40B9-8B00-8429A9EF4F61}" srcOrd="4" destOrd="0" presId="urn:microsoft.com/office/officeart/2005/8/layout/process4"/>
    <dgm:cxn modelId="{F46EAC67-9DBA-4132-93FD-4F898E2C3C0B}" type="presParOf" srcId="{14067ACF-5310-40B9-8B00-8429A9EF4F61}" destId="{BCEEFF12-39A0-48FF-8C34-00D326E5572D}" srcOrd="0" destOrd="0" presId="urn:microsoft.com/office/officeart/2005/8/layout/process4"/>
    <dgm:cxn modelId="{DD8D5472-0790-4594-B965-74E201A9BEBD}" type="presParOf" srcId="{84F3E3D5-31ED-4C4F-A3CB-1579C23F9E83}" destId="{D3346C2A-5AA3-4E20-A8F5-B40CE3D5F8F5}" srcOrd="5" destOrd="0" presId="urn:microsoft.com/office/officeart/2005/8/layout/process4"/>
    <dgm:cxn modelId="{580EA3B0-C3E9-4051-9018-E58BADFE8DC7}" type="presParOf" srcId="{84F3E3D5-31ED-4C4F-A3CB-1579C23F9E83}" destId="{73EA7A98-32A9-435D-A970-60AA3BB445AE}" srcOrd="6" destOrd="0" presId="urn:microsoft.com/office/officeart/2005/8/layout/process4"/>
    <dgm:cxn modelId="{F503D2B2-F753-4D60-9348-A62DF3F40491}" type="presParOf" srcId="{73EA7A98-32A9-435D-A970-60AA3BB445AE}" destId="{5DE975DA-6992-4816-BFA4-7CAC1AB1EEDD}" srcOrd="0" destOrd="0" presId="urn:microsoft.com/office/officeart/2005/8/layout/process4"/>
    <dgm:cxn modelId="{3A365308-DAA8-44CD-BFB7-51D2FEA05591}" type="presParOf" srcId="{84F3E3D5-31ED-4C4F-A3CB-1579C23F9E83}" destId="{4A74BD95-5E19-46CE-ADCB-5C413F21DB83}" srcOrd="7" destOrd="0" presId="urn:microsoft.com/office/officeart/2005/8/layout/process4"/>
    <dgm:cxn modelId="{10574636-4D26-420E-B589-7F60CE191B7D}" type="presParOf" srcId="{84F3E3D5-31ED-4C4F-A3CB-1579C23F9E83}" destId="{C7454E39-5E96-424A-8960-A6173764FDC5}" srcOrd="8" destOrd="0" presId="urn:microsoft.com/office/officeart/2005/8/layout/process4"/>
    <dgm:cxn modelId="{76ED5F96-70C9-472F-93B0-D9D74604AF6D}" type="presParOf" srcId="{C7454E39-5E96-424A-8960-A6173764FDC5}" destId="{55DA7D40-AFDB-40F1-BF5B-032F5CA376E2}"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BF9EDD-9368-4841-85F0-8C58EAD321DA}">
      <dsp:nvSpPr>
        <dsp:cNvPr id="0" name=""/>
        <dsp:cNvSpPr/>
      </dsp:nvSpPr>
      <dsp:spPr>
        <a:xfrm>
          <a:off x="616935" y="1100"/>
          <a:ext cx="921683" cy="92168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51947C-7DD6-422C-92AE-8069072436FA}">
      <dsp:nvSpPr>
        <dsp:cNvPr id="0" name=""/>
        <dsp:cNvSpPr/>
      </dsp:nvSpPr>
      <dsp:spPr>
        <a:xfrm>
          <a:off x="810488" y="194654"/>
          <a:ext cx="534576" cy="5345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5E6CA0-39AB-491A-8F98-1B5342DA842D}">
      <dsp:nvSpPr>
        <dsp:cNvPr id="0" name=""/>
        <dsp:cNvSpPr/>
      </dsp:nvSpPr>
      <dsp:spPr>
        <a:xfrm>
          <a:off x="1736122" y="1100"/>
          <a:ext cx="2172539" cy="921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Dataset Overview:</a:t>
          </a:r>
        </a:p>
      </dsp:txBody>
      <dsp:txXfrm>
        <a:off x="1736122" y="1100"/>
        <a:ext cx="2172539" cy="921683"/>
      </dsp:txXfrm>
    </dsp:sp>
    <dsp:sp modelId="{676E7F40-D59A-40F4-BBFF-10E87C6A1B1B}">
      <dsp:nvSpPr>
        <dsp:cNvPr id="0" name=""/>
        <dsp:cNvSpPr/>
      </dsp:nvSpPr>
      <dsp:spPr>
        <a:xfrm>
          <a:off x="4287209" y="1100"/>
          <a:ext cx="921683" cy="92168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F62634-13A2-41EE-B0A2-34285917D41D}">
      <dsp:nvSpPr>
        <dsp:cNvPr id="0" name=""/>
        <dsp:cNvSpPr/>
      </dsp:nvSpPr>
      <dsp:spPr>
        <a:xfrm>
          <a:off x="4480763" y="194654"/>
          <a:ext cx="534576" cy="5345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BB1ABF0-35EE-4798-9BA4-A98EE2A46E92}">
      <dsp:nvSpPr>
        <dsp:cNvPr id="0" name=""/>
        <dsp:cNvSpPr/>
      </dsp:nvSpPr>
      <dsp:spPr>
        <a:xfrm>
          <a:off x="5406396" y="1100"/>
          <a:ext cx="2172539" cy="921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 Contains details about loan applicants including income, credit history, and loan amount.</a:t>
          </a:r>
        </a:p>
      </dsp:txBody>
      <dsp:txXfrm>
        <a:off x="5406396" y="1100"/>
        <a:ext cx="2172539" cy="921683"/>
      </dsp:txXfrm>
    </dsp:sp>
    <dsp:sp modelId="{E948309A-4F6B-4C16-8FCC-08A54677EA04}">
      <dsp:nvSpPr>
        <dsp:cNvPr id="0" name=""/>
        <dsp:cNvSpPr/>
      </dsp:nvSpPr>
      <dsp:spPr>
        <a:xfrm>
          <a:off x="616935" y="1635560"/>
          <a:ext cx="921683" cy="92168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66BBA8-69E9-4469-BF6F-47B3C23A9B94}">
      <dsp:nvSpPr>
        <dsp:cNvPr id="0" name=""/>
        <dsp:cNvSpPr/>
      </dsp:nvSpPr>
      <dsp:spPr>
        <a:xfrm>
          <a:off x="810488" y="1829114"/>
          <a:ext cx="534576" cy="5345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F97FB47-3502-48C8-8860-C7A97145BA0B}">
      <dsp:nvSpPr>
        <dsp:cNvPr id="0" name=""/>
        <dsp:cNvSpPr/>
      </dsp:nvSpPr>
      <dsp:spPr>
        <a:xfrm>
          <a:off x="1736122" y="1635560"/>
          <a:ext cx="2172539" cy="921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Problem and Motivation:</a:t>
          </a:r>
        </a:p>
      </dsp:txBody>
      <dsp:txXfrm>
        <a:off x="1736122" y="1635560"/>
        <a:ext cx="2172539" cy="921683"/>
      </dsp:txXfrm>
    </dsp:sp>
    <dsp:sp modelId="{4E25FD4E-E451-4274-A793-F2ADD2F09B61}">
      <dsp:nvSpPr>
        <dsp:cNvPr id="0" name=""/>
        <dsp:cNvSpPr/>
      </dsp:nvSpPr>
      <dsp:spPr>
        <a:xfrm>
          <a:off x="4287209" y="1635560"/>
          <a:ext cx="921683" cy="92168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CD7ECD-5876-4C45-B7AF-B0E664980325}">
      <dsp:nvSpPr>
        <dsp:cNvPr id="0" name=""/>
        <dsp:cNvSpPr/>
      </dsp:nvSpPr>
      <dsp:spPr>
        <a:xfrm>
          <a:off x="4480763" y="1829114"/>
          <a:ext cx="534576" cy="5345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69FC8A-D882-4A75-8DB5-7128FE419C6A}">
      <dsp:nvSpPr>
        <dsp:cNvPr id="0" name=""/>
        <dsp:cNvSpPr/>
      </dsp:nvSpPr>
      <dsp:spPr>
        <a:xfrm>
          <a:off x="5406396" y="1635560"/>
          <a:ext cx="2172539" cy="921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 Analyze patterns in credit risk to improve decision-making for financial institutions.</a:t>
          </a:r>
        </a:p>
      </dsp:txBody>
      <dsp:txXfrm>
        <a:off x="5406396" y="1635560"/>
        <a:ext cx="2172539" cy="921683"/>
      </dsp:txXfrm>
    </dsp:sp>
    <dsp:sp modelId="{B8F7C96F-9156-4859-ACED-D745BF6736FF}">
      <dsp:nvSpPr>
        <dsp:cNvPr id="0" name=""/>
        <dsp:cNvSpPr/>
      </dsp:nvSpPr>
      <dsp:spPr>
        <a:xfrm>
          <a:off x="616935" y="3270020"/>
          <a:ext cx="921683" cy="921683"/>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069B98-AF78-4F9D-A03B-3003A0F34FD7}">
      <dsp:nvSpPr>
        <dsp:cNvPr id="0" name=""/>
        <dsp:cNvSpPr/>
      </dsp:nvSpPr>
      <dsp:spPr>
        <a:xfrm>
          <a:off x="810488" y="3463574"/>
          <a:ext cx="534576" cy="53457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7D76366-B384-4E1F-B2AA-F4B9E12C2BED}">
      <dsp:nvSpPr>
        <dsp:cNvPr id="0" name=""/>
        <dsp:cNvSpPr/>
      </dsp:nvSpPr>
      <dsp:spPr>
        <a:xfrm>
          <a:off x="1736122" y="3270020"/>
          <a:ext cx="2172539" cy="921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 Mitigate risks associated with defaults while optimizing loan approvals.</a:t>
          </a:r>
        </a:p>
      </dsp:txBody>
      <dsp:txXfrm>
        <a:off x="1736122" y="3270020"/>
        <a:ext cx="2172539" cy="9216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33E17-7F53-48B7-A71C-036BC877CB32}">
      <dsp:nvSpPr>
        <dsp:cNvPr id="0" name=""/>
        <dsp:cNvSpPr/>
      </dsp:nvSpPr>
      <dsp:spPr>
        <a:xfrm>
          <a:off x="738477" y="1037662"/>
          <a:ext cx="1079825" cy="107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670C4AD-3CA6-4D4C-A1CB-661BCC03A009}">
      <dsp:nvSpPr>
        <dsp:cNvPr id="0" name=""/>
        <dsp:cNvSpPr/>
      </dsp:nvSpPr>
      <dsp:spPr>
        <a:xfrm>
          <a:off x="78583" y="2435142"/>
          <a:ext cx="23996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Objective:</a:t>
          </a:r>
        </a:p>
      </dsp:txBody>
      <dsp:txXfrm>
        <a:off x="78583" y="2435142"/>
        <a:ext cx="2399612" cy="720000"/>
      </dsp:txXfrm>
    </dsp:sp>
    <dsp:sp modelId="{AA8FD716-BAA2-4F14-AEA6-950590220D3B}">
      <dsp:nvSpPr>
        <dsp:cNvPr id="0" name=""/>
        <dsp:cNvSpPr/>
      </dsp:nvSpPr>
      <dsp:spPr>
        <a:xfrm>
          <a:off x="3558022" y="1037662"/>
          <a:ext cx="1079825" cy="107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ABB7F1-74C8-45BE-9D55-340883960671}">
      <dsp:nvSpPr>
        <dsp:cNvPr id="0" name=""/>
        <dsp:cNvSpPr/>
      </dsp:nvSpPr>
      <dsp:spPr>
        <a:xfrm>
          <a:off x="2898129" y="2435142"/>
          <a:ext cx="23996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 To identify key factors affecting credit risk.</a:t>
          </a:r>
        </a:p>
      </dsp:txBody>
      <dsp:txXfrm>
        <a:off x="2898129" y="2435142"/>
        <a:ext cx="2399612" cy="720000"/>
      </dsp:txXfrm>
    </dsp:sp>
    <dsp:sp modelId="{F280DB7B-A8EB-4DCF-A9F5-DACF52F162B9}">
      <dsp:nvSpPr>
        <dsp:cNvPr id="0" name=""/>
        <dsp:cNvSpPr/>
      </dsp:nvSpPr>
      <dsp:spPr>
        <a:xfrm>
          <a:off x="6377567" y="1037662"/>
          <a:ext cx="1079825" cy="107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3730B4-5439-49D1-9162-D94A93D59C20}">
      <dsp:nvSpPr>
        <dsp:cNvPr id="0" name=""/>
        <dsp:cNvSpPr/>
      </dsp:nvSpPr>
      <dsp:spPr>
        <a:xfrm>
          <a:off x="5717674" y="2435142"/>
          <a:ext cx="23996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 Provide actionable recommendations to reduce risk and improve loan strategies.</a:t>
          </a:r>
        </a:p>
      </dsp:txBody>
      <dsp:txXfrm>
        <a:off x="5717674" y="2435142"/>
        <a:ext cx="2399612"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9F0A1-E0B9-4F03-B288-AF8EEBAB4EE0}">
      <dsp:nvSpPr>
        <dsp:cNvPr id="0" name=""/>
        <dsp:cNvSpPr/>
      </dsp:nvSpPr>
      <dsp:spPr>
        <a:xfrm>
          <a:off x="0" y="226897"/>
          <a:ext cx="5000124" cy="5000124"/>
        </a:xfrm>
        <a:prstGeom prst="diamond">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D73B93FD-4007-44AA-A9AE-FB18F29B583D}">
      <dsp:nvSpPr>
        <dsp:cNvPr id="0" name=""/>
        <dsp:cNvSpPr/>
      </dsp:nvSpPr>
      <dsp:spPr>
        <a:xfrm>
          <a:off x="475011" y="701909"/>
          <a:ext cx="1950048" cy="1950048"/>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Key Insights:</a:t>
          </a:r>
        </a:p>
      </dsp:txBody>
      <dsp:txXfrm>
        <a:off x="570204" y="797102"/>
        <a:ext cx="1759662" cy="1759662"/>
      </dsp:txXfrm>
    </dsp:sp>
    <dsp:sp modelId="{93A82161-B934-4F22-95D8-3C872B911230}">
      <dsp:nvSpPr>
        <dsp:cNvPr id="0" name=""/>
        <dsp:cNvSpPr/>
      </dsp:nvSpPr>
      <dsp:spPr>
        <a:xfrm>
          <a:off x="2575063" y="701909"/>
          <a:ext cx="1950048" cy="1950048"/>
        </a:xfrm>
        <a:prstGeom prst="roundRect">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 The dataset includes demographic and financial data.</a:t>
          </a:r>
        </a:p>
      </dsp:txBody>
      <dsp:txXfrm>
        <a:off x="2670256" y="797102"/>
        <a:ext cx="1759662" cy="1759662"/>
      </dsp:txXfrm>
    </dsp:sp>
    <dsp:sp modelId="{A8B30CF7-365F-433E-A0BB-58F5B1394184}">
      <dsp:nvSpPr>
        <dsp:cNvPr id="0" name=""/>
        <dsp:cNvSpPr/>
      </dsp:nvSpPr>
      <dsp:spPr>
        <a:xfrm>
          <a:off x="475011" y="2801961"/>
          <a:ext cx="1950048" cy="1950048"/>
        </a:xfrm>
        <a:prstGeom prst="round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 Significant variations observed in income levels and credit history.</a:t>
          </a:r>
        </a:p>
      </dsp:txBody>
      <dsp:txXfrm>
        <a:off x="570204" y="2897154"/>
        <a:ext cx="1759662" cy="1759662"/>
      </dsp:txXfrm>
    </dsp:sp>
    <dsp:sp modelId="{FA5EDF3E-334F-4C20-AC23-53C26B47A6C6}">
      <dsp:nvSpPr>
        <dsp:cNvPr id="0" name=""/>
        <dsp:cNvSpPr/>
      </dsp:nvSpPr>
      <dsp:spPr>
        <a:xfrm>
          <a:off x="2575063" y="2801961"/>
          <a:ext cx="1950048" cy="1950048"/>
        </a:xfrm>
        <a:prstGeom prst="roundRect">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Visual representations highlight trends in default rates based on income brackets.</a:t>
          </a:r>
        </a:p>
      </dsp:txBody>
      <dsp:txXfrm>
        <a:off x="2670256" y="2897154"/>
        <a:ext cx="1759662" cy="17596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5A39C5-6A84-424D-AD11-4096057759FC}">
      <dsp:nvSpPr>
        <dsp:cNvPr id="0" name=""/>
        <dsp:cNvSpPr/>
      </dsp:nvSpPr>
      <dsp:spPr>
        <a:xfrm>
          <a:off x="738477" y="1037662"/>
          <a:ext cx="1079825" cy="107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CB47A99-5370-4487-AAD6-D2E000130042}">
      <dsp:nvSpPr>
        <dsp:cNvPr id="0" name=""/>
        <dsp:cNvSpPr/>
      </dsp:nvSpPr>
      <dsp:spPr>
        <a:xfrm>
          <a:off x="78583" y="2435142"/>
          <a:ext cx="23996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 Low-income groups are at a higher risk of default.</a:t>
          </a:r>
        </a:p>
      </dsp:txBody>
      <dsp:txXfrm>
        <a:off x="78583" y="2435142"/>
        <a:ext cx="2399612" cy="720000"/>
      </dsp:txXfrm>
    </dsp:sp>
    <dsp:sp modelId="{7058F6EE-4ADF-4FF2-A3A3-D1EDB1529286}">
      <dsp:nvSpPr>
        <dsp:cNvPr id="0" name=""/>
        <dsp:cNvSpPr/>
      </dsp:nvSpPr>
      <dsp:spPr>
        <a:xfrm>
          <a:off x="3558022" y="1037662"/>
          <a:ext cx="1079825" cy="107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8DC40C-B17C-4821-B5F9-1FCDDFC1F22F}">
      <dsp:nvSpPr>
        <dsp:cNvPr id="0" name=""/>
        <dsp:cNvSpPr/>
      </dsp:nvSpPr>
      <dsp:spPr>
        <a:xfrm>
          <a:off x="2898129" y="2435142"/>
          <a:ext cx="23996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 Applicants with poor credit history demonstrate significantly higher risk.</a:t>
          </a:r>
        </a:p>
      </dsp:txBody>
      <dsp:txXfrm>
        <a:off x="2898129" y="2435142"/>
        <a:ext cx="2399612" cy="720000"/>
      </dsp:txXfrm>
    </dsp:sp>
    <dsp:sp modelId="{00EB6D45-7D1B-4002-92A6-22F9A695A231}">
      <dsp:nvSpPr>
        <dsp:cNvPr id="0" name=""/>
        <dsp:cNvSpPr/>
      </dsp:nvSpPr>
      <dsp:spPr>
        <a:xfrm>
          <a:off x="6377567" y="1037662"/>
          <a:ext cx="1079825" cy="107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F8F2D2-42DE-4466-B922-EC1731F03235}">
      <dsp:nvSpPr>
        <dsp:cNvPr id="0" name=""/>
        <dsp:cNvSpPr/>
      </dsp:nvSpPr>
      <dsp:spPr>
        <a:xfrm>
          <a:off x="5717674" y="2435142"/>
          <a:ext cx="23996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The analysis revealed a strong correlation between income levels and credit risk.</a:t>
          </a:r>
        </a:p>
      </dsp:txBody>
      <dsp:txXfrm>
        <a:off x="5717674" y="2435142"/>
        <a:ext cx="2399612"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97B95A-8C4F-4B1B-9862-E3ED51D66B64}">
      <dsp:nvSpPr>
        <dsp:cNvPr id="0" name=""/>
        <dsp:cNvSpPr/>
      </dsp:nvSpPr>
      <dsp:spPr>
        <a:xfrm>
          <a:off x="610" y="1179680"/>
          <a:ext cx="2380430" cy="1428258"/>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To minimize risk, the following are recommended:</a:t>
          </a:r>
        </a:p>
      </dsp:txBody>
      <dsp:txXfrm>
        <a:off x="610" y="1179680"/>
        <a:ext cx="2380430" cy="1428258"/>
      </dsp:txXfrm>
    </dsp:sp>
    <dsp:sp modelId="{9316BB64-CF0D-4CE7-8589-6CE4D380FE72}">
      <dsp:nvSpPr>
        <dsp:cNvPr id="0" name=""/>
        <dsp:cNvSpPr/>
      </dsp:nvSpPr>
      <dsp:spPr>
        <a:xfrm>
          <a:off x="2619083" y="1179680"/>
          <a:ext cx="2380430" cy="1428258"/>
        </a:xfrm>
        <a:prstGeom prst="rect">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 Prioritize applicants with positive credit histories.</a:t>
          </a:r>
        </a:p>
      </dsp:txBody>
      <dsp:txXfrm>
        <a:off x="2619083" y="1179680"/>
        <a:ext cx="2380430" cy="1428258"/>
      </dsp:txXfrm>
    </dsp:sp>
    <dsp:sp modelId="{C770CA08-4A69-4E5C-8825-849D3CB7439C}">
      <dsp:nvSpPr>
        <dsp:cNvPr id="0" name=""/>
        <dsp:cNvSpPr/>
      </dsp:nvSpPr>
      <dsp:spPr>
        <a:xfrm>
          <a:off x="610" y="2845981"/>
          <a:ext cx="2380430" cy="1428258"/>
        </a:xfrm>
        <a:prstGeom prst="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 Develop financial literacy programs for at-risk groups.</a:t>
          </a:r>
        </a:p>
      </dsp:txBody>
      <dsp:txXfrm>
        <a:off x="610" y="2845981"/>
        <a:ext cx="2380430" cy="1428258"/>
      </dsp:txXfrm>
    </dsp:sp>
    <dsp:sp modelId="{9925A113-BA49-4997-B4EB-2C31F5A363EF}">
      <dsp:nvSpPr>
        <dsp:cNvPr id="0" name=""/>
        <dsp:cNvSpPr/>
      </dsp:nvSpPr>
      <dsp:spPr>
        <a:xfrm>
          <a:off x="2619083" y="2845981"/>
          <a:ext cx="2380430" cy="1428258"/>
        </a:xfrm>
        <a:prstGeom prst="rect">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 Implement robust eligibility criteria based on identified risk factors.</a:t>
          </a:r>
        </a:p>
      </dsp:txBody>
      <dsp:txXfrm>
        <a:off x="2619083" y="2845981"/>
        <a:ext cx="2380430" cy="14282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624466-68D5-4C4F-B652-2A46F74169EA}">
      <dsp:nvSpPr>
        <dsp:cNvPr id="0" name=""/>
        <dsp:cNvSpPr/>
      </dsp:nvSpPr>
      <dsp:spPr>
        <a:xfrm>
          <a:off x="653655" y="669532"/>
          <a:ext cx="1022625" cy="1022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C57213-1E21-4DD3-A504-8C0E1DF90FEC}">
      <dsp:nvSpPr>
        <dsp:cNvPr id="0" name=""/>
        <dsp:cNvSpPr/>
      </dsp:nvSpPr>
      <dsp:spPr>
        <a:xfrm>
          <a:off x="28718" y="2309387"/>
          <a:ext cx="2272500" cy="247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What aspect of data analytics and data science did you find most challenging in completing your term project?</a:t>
          </a:r>
        </a:p>
      </dsp:txBody>
      <dsp:txXfrm>
        <a:off x="28718" y="2309387"/>
        <a:ext cx="2272500" cy="2475000"/>
      </dsp:txXfrm>
    </dsp:sp>
    <dsp:sp modelId="{B1E8C2AA-54B7-463E-9D03-2E68E37F1A6A}">
      <dsp:nvSpPr>
        <dsp:cNvPr id="0" name=""/>
        <dsp:cNvSpPr/>
      </dsp:nvSpPr>
      <dsp:spPr>
        <a:xfrm>
          <a:off x="3323843" y="669532"/>
          <a:ext cx="1022625" cy="1022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E42BB2A-743A-439F-A01B-0231263A2352}">
      <dsp:nvSpPr>
        <dsp:cNvPr id="0" name=""/>
        <dsp:cNvSpPr/>
      </dsp:nvSpPr>
      <dsp:spPr>
        <a:xfrm>
          <a:off x="2698905" y="2309387"/>
          <a:ext cx="2272500" cy="247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The most challenging aspect of the project was managing data imbalance between 'default' and 'non-default' loans, which required careful resampling or metric adjustments to ensure fair model evaluation. Additionally, feature selection and identifying key predictors like income and credit history were critical but time-intensive. Balancing interpretability and performance for stakeholders and creating clear visualizations also posed challenges. These steps required thoughtful approaches to make the insights actionable and understandable.</a:t>
          </a:r>
        </a:p>
      </dsp:txBody>
      <dsp:txXfrm>
        <a:off x="2698905" y="2309387"/>
        <a:ext cx="2272500" cy="2475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E48A8-CFC4-45CD-9907-3811ECC6427D}">
      <dsp:nvSpPr>
        <dsp:cNvPr id="0" name=""/>
        <dsp:cNvSpPr/>
      </dsp:nvSpPr>
      <dsp:spPr>
        <a:xfrm>
          <a:off x="491937" y="437584"/>
          <a:ext cx="1372500" cy="13725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CA521C-F35A-47DD-8ABA-ACF50A53C49B}">
      <dsp:nvSpPr>
        <dsp:cNvPr id="0" name=""/>
        <dsp:cNvSpPr/>
      </dsp:nvSpPr>
      <dsp:spPr>
        <a:xfrm>
          <a:off x="784437" y="730084"/>
          <a:ext cx="787500" cy="787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D6BC303-20BF-4F43-88F1-E50290954D8E}">
      <dsp:nvSpPr>
        <dsp:cNvPr id="0" name=""/>
        <dsp:cNvSpPr/>
      </dsp:nvSpPr>
      <dsp:spPr>
        <a:xfrm>
          <a:off x="53187" y="2237585"/>
          <a:ext cx="2250000" cy="277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What aspect of data analytics and data science did you learn the most about in completing your term project?</a:t>
          </a:r>
        </a:p>
      </dsp:txBody>
      <dsp:txXfrm>
        <a:off x="53187" y="2237585"/>
        <a:ext cx="2250000" cy="2778750"/>
      </dsp:txXfrm>
    </dsp:sp>
    <dsp:sp modelId="{BC30440F-C906-49A5-881C-C866173FBDDC}">
      <dsp:nvSpPr>
        <dsp:cNvPr id="0" name=""/>
        <dsp:cNvSpPr/>
      </dsp:nvSpPr>
      <dsp:spPr>
        <a:xfrm>
          <a:off x="3135687" y="437584"/>
          <a:ext cx="1372500" cy="13725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9966C9-C587-4AB1-BAF0-186BFCAF4B2C}">
      <dsp:nvSpPr>
        <dsp:cNvPr id="0" name=""/>
        <dsp:cNvSpPr/>
      </dsp:nvSpPr>
      <dsp:spPr>
        <a:xfrm>
          <a:off x="3428187" y="730084"/>
          <a:ext cx="787500" cy="787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B067EED-1C59-4842-A708-801066921D28}">
      <dsp:nvSpPr>
        <dsp:cNvPr id="0" name=""/>
        <dsp:cNvSpPr/>
      </dsp:nvSpPr>
      <dsp:spPr>
        <a:xfrm>
          <a:off x="2696937" y="2237585"/>
          <a:ext cx="2250000" cy="277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I learned the most about handling imbalanced datasets and the importance of feature selection. Managing class imbalance taught me techniques like resampling and using appropriate evaluation metrics to avoid biased models. Additionally, identifying key predictors, such as income and credit history, deepened my understanding of how data preprocessing and selection impact model performance and interpretability. These skills are critical for building effective, real-world solutions in data science.</a:t>
          </a:r>
        </a:p>
      </dsp:txBody>
      <dsp:txXfrm>
        <a:off x="2696937" y="2237585"/>
        <a:ext cx="2250000" cy="277875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551463-EFC3-4D7F-907E-38B7131AF376}">
      <dsp:nvSpPr>
        <dsp:cNvPr id="0" name=""/>
        <dsp:cNvSpPr/>
      </dsp:nvSpPr>
      <dsp:spPr>
        <a:xfrm>
          <a:off x="653655" y="1304677"/>
          <a:ext cx="1022625" cy="1022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845B053-41A6-41F9-B3CE-76042F2B56D6}">
      <dsp:nvSpPr>
        <dsp:cNvPr id="0" name=""/>
        <dsp:cNvSpPr/>
      </dsp:nvSpPr>
      <dsp:spPr>
        <a:xfrm>
          <a:off x="28718" y="2754242"/>
          <a:ext cx="2272500" cy="13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What would be your top priority for future work if you were to continue this project as an independent study or research project?</a:t>
          </a:r>
        </a:p>
      </dsp:txBody>
      <dsp:txXfrm>
        <a:off x="28718" y="2754242"/>
        <a:ext cx="2272500" cy="1395000"/>
      </dsp:txXfrm>
    </dsp:sp>
    <dsp:sp modelId="{133EEE03-9488-43F2-8D15-2C1B4A09AF39}">
      <dsp:nvSpPr>
        <dsp:cNvPr id="0" name=""/>
        <dsp:cNvSpPr/>
      </dsp:nvSpPr>
      <dsp:spPr>
        <a:xfrm>
          <a:off x="3323843" y="1304677"/>
          <a:ext cx="1022625" cy="1022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570B4DF-450D-4183-96EB-25ED6521CB19}">
      <dsp:nvSpPr>
        <dsp:cNvPr id="0" name=""/>
        <dsp:cNvSpPr/>
      </dsp:nvSpPr>
      <dsp:spPr>
        <a:xfrm>
          <a:off x="2698905" y="2754242"/>
          <a:ext cx="2272500" cy="13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My top priority for future work would be to collect additional data to address the class imbalance and improve model accuracy. With more balanced and diverse data, the model could better capture patterns and make more reliable predictions. This would also help validate the findings and ensure they generalize well to new data.</a:t>
          </a:r>
        </a:p>
      </dsp:txBody>
      <dsp:txXfrm>
        <a:off x="2698905" y="2754242"/>
        <a:ext cx="2272500" cy="1395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4DB668-3BCD-4295-9A09-A9ADFBA3E9DC}">
      <dsp:nvSpPr>
        <dsp:cNvPr id="0" name=""/>
        <dsp:cNvSpPr/>
      </dsp:nvSpPr>
      <dsp:spPr>
        <a:xfrm>
          <a:off x="0" y="4683023"/>
          <a:ext cx="5000124" cy="768289"/>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 Incorporate additional variables such as employment stability for further insights.</a:t>
          </a:r>
        </a:p>
      </dsp:txBody>
      <dsp:txXfrm>
        <a:off x="0" y="4683023"/>
        <a:ext cx="5000124" cy="768289"/>
      </dsp:txXfrm>
    </dsp:sp>
    <dsp:sp modelId="{27D585A0-F502-4F7E-BC19-BFF015C57A45}">
      <dsp:nvSpPr>
        <dsp:cNvPr id="0" name=""/>
        <dsp:cNvSpPr/>
      </dsp:nvSpPr>
      <dsp:spPr>
        <a:xfrm rot="10800000">
          <a:off x="0" y="3512919"/>
          <a:ext cx="5000124" cy="1181628"/>
        </a:xfrm>
        <a:prstGeom prst="upArrowCallout">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Future Work:</a:t>
          </a:r>
        </a:p>
      </dsp:txBody>
      <dsp:txXfrm rot="10800000">
        <a:off x="0" y="3512919"/>
        <a:ext cx="5000124" cy="767786"/>
      </dsp:txXfrm>
    </dsp:sp>
    <dsp:sp modelId="{BCEEFF12-39A0-48FF-8C34-00D326E5572D}">
      <dsp:nvSpPr>
        <dsp:cNvPr id="0" name=""/>
        <dsp:cNvSpPr/>
      </dsp:nvSpPr>
      <dsp:spPr>
        <a:xfrm rot="10800000">
          <a:off x="0" y="2342815"/>
          <a:ext cx="5000124" cy="1181628"/>
        </a:xfrm>
        <a:prstGeom prst="upArrowCallou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 Emphasizes the need for improved policies targeting low-income applicants.</a:t>
          </a:r>
        </a:p>
      </dsp:txBody>
      <dsp:txXfrm rot="10800000">
        <a:off x="0" y="2342815"/>
        <a:ext cx="5000124" cy="767786"/>
      </dsp:txXfrm>
    </dsp:sp>
    <dsp:sp modelId="{5DE975DA-6992-4816-BFA4-7CAC1AB1EEDD}">
      <dsp:nvSpPr>
        <dsp:cNvPr id="0" name=""/>
        <dsp:cNvSpPr/>
      </dsp:nvSpPr>
      <dsp:spPr>
        <a:xfrm rot="10800000">
          <a:off x="0" y="1172711"/>
          <a:ext cx="5000124" cy="1181628"/>
        </a:xfrm>
        <a:prstGeom prst="upArrowCallout">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 The project identifies critical factors influencing credit risk.</a:t>
          </a:r>
        </a:p>
      </dsp:txBody>
      <dsp:txXfrm rot="10800000">
        <a:off x="0" y="1172711"/>
        <a:ext cx="5000124" cy="767786"/>
      </dsp:txXfrm>
    </dsp:sp>
    <dsp:sp modelId="{55DA7D40-AFDB-40F1-BF5B-032F5CA376E2}">
      <dsp:nvSpPr>
        <dsp:cNvPr id="0" name=""/>
        <dsp:cNvSpPr/>
      </dsp:nvSpPr>
      <dsp:spPr>
        <a:xfrm rot="10800000">
          <a:off x="0" y="2607"/>
          <a:ext cx="5000124" cy="1181628"/>
        </a:xfrm>
        <a:prstGeom prst="upArrowCallout">
          <a:avLst/>
        </a:prstGeom>
        <a:gradFill rotWithShape="0">
          <a:gsLst>
            <a:gs pos="0">
              <a:schemeClr val="accent6">
                <a:hueOff val="0"/>
                <a:satOff val="0"/>
                <a:lumOff val="0"/>
                <a:alphaOff val="0"/>
                <a:tint val="100000"/>
                <a:shade val="100000"/>
                <a:satMod val="130000"/>
              </a:schemeClr>
            </a:gs>
            <a:gs pos="100000">
              <a:schemeClr val="accent6">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Summary:</a:t>
          </a:r>
        </a:p>
      </dsp:txBody>
      <dsp:txXfrm rot="10800000">
        <a:off x="0" y="2607"/>
        <a:ext cx="5000124" cy="76778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9144000"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41640" y="-1720"/>
            <a:ext cx="881253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4540" y="-1291"/>
            <a:ext cx="2706134"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3923854" y="1402819"/>
            <a:ext cx="4967533" cy="3741293"/>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1040148" y="818984"/>
            <a:ext cx="4947184" cy="3268520"/>
          </a:xfrm>
        </p:spPr>
        <p:txBody>
          <a:bodyPr>
            <a:normAutofit fontScale="90000"/>
          </a:bodyPr>
          <a:lstStyle/>
          <a:p>
            <a:pPr algn="r"/>
            <a:r>
              <a:rPr lang="en-US" b="1" dirty="0">
                <a:solidFill>
                  <a:schemeClr val="bg1"/>
                </a:solidFill>
              </a:rPr>
              <a:t>Modernizing Risk Management in the Banking Sector Using Advanced Data Analytics</a:t>
            </a:r>
            <a:endParaRPr lang="en-US" dirty="0">
              <a:solidFill>
                <a:schemeClr val="bg1"/>
              </a:solidFill>
            </a:endParaRPr>
          </a:p>
          <a:p>
            <a:pPr algn="r"/>
            <a:endParaRPr lang="en-US" sz="4200" dirty="0">
              <a:solidFill>
                <a:srgbClr val="FFFFFF"/>
              </a:solidFill>
              <a:ea typeface="Calibri"/>
              <a:cs typeface="Calibri"/>
            </a:endParaRP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735" y="4480038"/>
            <a:ext cx="9134528"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48905" y="4797188"/>
            <a:ext cx="4538427" cy="1241828"/>
          </a:xfrm>
        </p:spPr>
        <p:txBody>
          <a:bodyPr vert="horz" lIns="91440" tIns="45720" rIns="91440" bIns="45720" rtlCol="0" anchor="t">
            <a:normAutofit/>
          </a:bodyPr>
          <a:lstStyle/>
          <a:p>
            <a:pPr algn="r">
              <a:lnSpc>
                <a:spcPct val="90000"/>
              </a:lnSpc>
            </a:pPr>
            <a:r>
              <a:rPr lang="en-US" sz="2500" dirty="0">
                <a:solidFill>
                  <a:srgbClr val="FFFFFF"/>
                </a:solidFill>
              </a:rPr>
              <a:t>Project Overview and Key Insights</a:t>
            </a:r>
          </a:p>
          <a:p>
            <a:pPr algn="r">
              <a:lnSpc>
                <a:spcPct val="90000"/>
              </a:lnSpc>
            </a:pPr>
            <a:r>
              <a:rPr lang="en-US" sz="2500" dirty="0">
                <a:solidFill>
                  <a:srgbClr val="FFFFFF"/>
                </a:solidFill>
              </a:rPr>
              <a:t>Prepared by: Jean C. Quinones</a:t>
            </a: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4368117" y="2081692"/>
            <a:ext cx="6857572" cy="2694194"/>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66402"/>
            <a:ext cx="9143997"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70175"/>
            <a:ext cx="9138997"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5265546"/>
            <a:ext cx="3057523"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001" y="5263483"/>
            <a:ext cx="9143999"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028699" y="5510253"/>
            <a:ext cx="7421963" cy="1033669"/>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500" kern="1200">
                <a:solidFill>
                  <a:srgbClr val="FFFFFF"/>
                </a:solidFill>
                <a:latin typeface="+mj-lt"/>
                <a:ea typeface="+mj-ea"/>
                <a:cs typeface="+mj-cs"/>
              </a:rPr>
              <a:t>Correlation Heatmap</a:t>
            </a:r>
          </a:p>
        </p:txBody>
      </p:sp>
      <p:pic>
        <p:nvPicPr>
          <p:cNvPr id="3" name="Picture 2" descr="Python 5.png"/>
          <p:cNvPicPr>
            <a:picLocks noChangeAspect="1"/>
          </p:cNvPicPr>
          <p:nvPr/>
        </p:nvPicPr>
        <p:blipFill>
          <a:blip r:embed="rId2"/>
          <a:stretch>
            <a:fillRect/>
          </a:stretch>
        </p:blipFill>
        <p:spPr>
          <a:xfrm>
            <a:off x="2258854" y="402570"/>
            <a:ext cx="4626290" cy="3215273"/>
          </a:xfrm>
          <a:prstGeom prst="rect">
            <a:avLst/>
          </a:prstGeom>
        </p:spPr>
      </p:pic>
      <p:sp>
        <p:nvSpPr>
          <p:cNvPr id="4" name="TextBox 3"/>
          <p:cNvSpPr txBox="1"/>
          <p:nvPr/>
        </p:nvSpPr>
        <p:spPr>
          <a:xfrm>
            <a:off x="1455192" y="3833199"/>
            <a:ext cx="6249619" cy="1119982"/>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1700"/>
              <a:t>- Reveals relationships among variables.</a:t>
            </a:r>
          </a:p>
          <a:p>
            <a:pPr indent="-228600" defTabSz="914400">
              <a:lnSpc>
                <a:spcPct val="90000"/>
              </a:lnSpc>
              <a:spcAft>
                <a:spcPts val="600"/>
              </a:spcAft>
              <a:buFont typeface="Arial" panose="020B0604020202020204" pitchFamily="34" charset="0"/>
              <a:buChar char="•"/>
            </a:pPr>
            <a:r>
              <a:rPr lang="en-US" sz="1700"/>
              <a:t>- Key findings: Income and credit history are crucial predictors of default.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4F185B-6402-9620-9644-09840FA4A48C}"/>
              </a:ext>
            </a:extLst>
          </p:cNvPr>
          <p:cNvSpPr>
            <a:spLocks noGrp="1"/>
          </p:cNvSpPr>
          <p:nvPr>
            <p:ph type="title"/>
          </p:nvPr>
        </p:nvSpPr>
        <p:spPr>
          <a:xfrm>
            <a:off x="439858" y="1683756"/>
            <a:ext cx="2336449" cy="2396359"/>
          </a:xfrm>
        </p:spPr>
        <p:txBody>
          <a:bodyPr anchor="b">
            <a:normAutofit/>
          </a:bodyPr>
          <a:lstStyle/>
          <a:p>
            <a:pPr algn="r"/>
            <a:r>
              <a:rPr lang="en-US" sz="2200">
                <a:solidFill>
                  <a:srgbClr val="FFFFFF"/>
                </a:solidFill>
                <a:ea typeface="Calibri"/>
                <a:cs typeface="Calibri"/>
              </a:rPr>
              <a:t>Recommendations</a:t>
            </a:r>
            <a:endParaRPr lang="en-US" sz="2200">
              <a:solidFill>
                <a:srgbClr val="FFFFFF"/>
              </a:solidFill>
            </a:endParaRPr>
          </a:p>
        </p:txBody>
      </p:sp>
      <p:graphicFrame>
        <p:nvGraphicFramePr>
          <p:cNvPr id="5" name="Content Placeholder 2">
            <a:extLst>
              <a:ext uri="{FF2B5EF4-FFF2-40B4-BE49-F238E27FC236}">
                <a16:creationId xmlns:a16="http://schemas.microsoft.com/office/drawing/2014/main" id="{19A17F41-DBAE-99B4-B8B0-BB8176BA85EB}"/>
              </a:ext>
            </a:extLst>
          </p:cNvPr>
          <p:cNvGraphicFramePr>
            <a:graphicFrameLocks noGrp="1"/>
          </p:cNvGraphicFramePr>
          <p:nvPr>
            <p:ph idx="1"/>
            <p:extLst>
              <p:ext uri="{D42A27DB-BD31-4B8C-83A1-F6EECF244321}">
                <p14:modId xmlns:p14="http://schemas.microsoft.com/office/powerpoint/2010/main" val="1794008630"/>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5643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BACC45-97EB-E50D-BBBE-5131DD15810E}"/>
              </a:ext>
            </a:extLst>
          </p:cNvPr>
          <p:cNvSpPr>
            <a:spLocks noGrp="1"/>
          </p:cNvSpPr>
          <p:nvPr>
            <p:ph type="title"/>
          </p:nvPr>
        </p:nvSpPr>
        <p:spPr>
          <a:xfrm>
            <a:off x="439858" y="1683756"/>
            <a:ext cx="2336449" cy="2396359"/>
          </a:xfrm>
        </p:spPr>
        <p:txBody>
          <a:bodyPr anchor="b">
            <a:normAutofit/>
          </a:bodyPr>
          <a:lstStyle/>
          <a:p>
            <a:pPr algn="r"/>
            <a:r>
              <a:rPr lang="en-US" sz="2700" b="1">
                <a:solidFill>
                  <a:srgbClr val="FFFFFF"/>
                </a:solidFill>
                <a:ea typeface="+mj-lt"/>
                <a:cs typeface="+mj-lt"/>
              </a:rPr>
              <a:t>MOST CHALLENGING ASPECT</a:t>
            </a:r>
            <a:endParaRPr lang="en-US" sz="2700">
              <a:solidFill>
                <a:srgbClr val="FFFFFF"/>
              </a:solidFill>
              <a:ea typeface="Calibri"/>
              <a:cs typeface="Calibri"/>
            </a:endParaRPr>
          </a:p>
        </p:txBody>
      </p:sp>
      <p:graphicFrame>
        <p:nvGraphicFramePr>
          <p:cNvPr id="5" name="Content Placeholder 2">
            <a:extLst>
              <a:ext uri="{FF2B5EF4-FFF2-40B4-BE49-F238E27FC236}">
                <a16:creationId xmlns:a16="http://schemas.microsoft.com/office/drawing/2014/main" id="{470B8702-2B11-DB1E-8185-D0BB3BD3BF76}"/>
              </a:ext>
            </a:extLst>
          </p:cNvPr>
          <p:cNvGraphicFramePr>
            <a:graphicFrameLocks noGrp="1"/>
          </p:cNvGraphicFramePr>
          <p:nvPr>
            <p:ph idx="1"/>
            <p:extLst>
              <p:ext uri="{D42A27DB-BD31-4B8C-83A1-F6EECF244321}">
                <p14:modId xmlns:p14="http://schemas.microsoft.com/office/powerpoint/2010/main" val="503013614"/>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231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6D0325-F73A-B9BB-20BC-B791ED63FBE5}"/>
              </a:ext>
            </a:extLst>
          </p:cNvPr>
          <p:cNvSpPr>
            <a:spLocks noGrp="1"/>
          </p:cNvSpPr>
          <p:nvPr>
            <p:ph type="title"/>
          </p:nvPr>
        </p:nvSpPr>
        <p:spPr>
          <a:xfrm>
            <a:off x="439858" y="1683756"/>
            <a:ext cx="2336449" cy="2396359"/>
          </a:xfrm>
        </p:spPr>
        <p:txBody>
          <a:bodyPr anchor="b">
            <a:normAutofit/>
          </a:bodyPr>
          <a:lstStyle/>
          <a:p>
            <a:pPr algn="r"/>
            <a:r>
              <a:rPr lang="en-US" sz="3500" b="1">
                <a:solidFill>
                  <a:srgbClr val="FFFFFF"/>
                </a:solidFill>
                <a:ea typeface="+mj-lt"/>
                <a:cs typeface="+mj-lt"/>
              </a:rPr>
              <a:t>ASPECT OF MOST LEARNING.</a:t>
            </a:r>
            <a:endParaRPr lang="en-US" sz="3500">
              <a:solidFill>
                <a:srgbClr val="FFFFFF"/>
              </a:solidFill>
              <a:ea typeface="Calibri"/>
              <a:cs typeface="Calibri"/>
            </a:endParaRPr>
          </a:p>
        </p:txBody>
      </p:sp>
      <p:graphicFrame>
        <p:nvGraphicFramePr>
          <p:cNvPr id="5" name="Content Placeholder 2">
            <a:extLst>
              <a:ext uri="{FF2B5EF4-FFF2-40B4-BE49-F238E27FC236}">
                <a16:creationId xmlns:a16="http://schemas.microsoft.com/office/drawing/2014/main" id="{3E24BFDC-7AEC-9BAC-7647-E21E2DCBEBB9}"/>
              </a:ext>
            </a:extLst>
          </p:cNvPr>
          <p:cNvGraphicFramePr>
            <a:graphicFrameLocks noGrp="1"/>
          </p:cNvGraphicFramePr>
          <p:nvPr>
            <p:ph idx="1"/>
            <p:extLst>
              <p:ext uri="{D42A27DB-BD31-4B8C-83A1-F6EECF244321}">
                <p14:modId xmlns:p14="http://schemas.microsoft.com/office/powerpoint/2010/main" val="2089257759"/>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2584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2CD5AC-0702-4916-2103-F0FD31B85EC9}"/>
              </a:ext>
            </a:extLst>
          </p:cNvPr>
          <p:cNvSpPr>
            <a:spLocks noGrp="1"/>
          </p:cNvSpPr>
          <p:nvPr>
            <p:ph type="title"/>
          </p:nvPr>
        </p:nvSpPr>
        <p:spPr>
          <a:xfrm>
            <a:off x="439858" y="1683756"/>
            <a:ext cx="2336449" cy="2396359"/>
          </a:xfrm>
        </p:spPr>
        <p:txBody>
          <a:bodyPr anchor="b">
            <a:normAutofit/>
          </a:bodyPr>
          <a:lstStyle/>
          <a:p>
            <a:pPr algn="r"/>
            <a:r>
              <a:rPr lang="en-US" sz="3500" b="1">
                <a:solidFill>
                  <a:srgbClr val="FFFFFF"/>
                </a:solidFill>
                <a:ea typeface="+mj-lt"/>
                <a:cs typeface="+mj-lt"/>
              </a:rPr>
              <a:t>FUTURE WORK.</a:t>
            </a:r>
            <a:endParaRPr lang="en-US" sz="3500">
              <a:solidFill>
                <a:srgbClr val="FFFFFF"/>
              </a:solidFill>
              <a:ea typeface="Calibri"/>
              <a:cs typeface="Calibri"/>
            </a:endParaRPr>
          </a:p>
        </p:txBody>
      </p:sp>
      <p:graphicFrame>
        <p:nvGraphicFramePr>
          <p:cNvPr id="5" name="Content Placeholder 2">
            <a:extLst>
              <a:ext uri="{FF2B5EF4-FFF2-40B4-BE49-F238E27FC236}">
                <a16:creationId xmlns:a16="http://schemas.microsoft.com/office/drawing/2014/main" id="{E4029CE8-2587-9830-362C-DA075D1D8DB9}"/>
              </a:ext>
            </a:extLst>
          </p:cNvPr>
          <p:cNvGraphicFramePr>
            <a:graphicFrameLocks noGrp="1"/>
          </p:cNvGraphicFramePr>
          <p:nvPr>
            <p:ph idx="1"/>
            <p:extLst>
              <p:ext uri="{D42A27DB-BD31-4B8C-83A1-F6EECF244321}">
                <p14:modId xmlns:p14="http://schemas.microsoft.com/office/powerpoint/2010/main" val="2471945582"/>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847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795D44-6AC1-2E76-F03B-050103E97A3A}"/>
              </a:ext>
            </a:extLst>
          </p:cNvPr>
          <p:cNvSpPr>
            <a:spLocks noGrp="1"/>
          </p:cNvSpPr>
          <p:nvPr>
            <p:ph type="title"/>
          </p:nvPr>
        </p:nvSpPr>
        <p:spPr>
          <a:xfrm>
            <a:off x="439858" y="1683756"/>
            <a:ext cx="2336449" cy="2396359"/>
          </a:xfrm>
        </p:spPr>
        <p:txBody>
          <a:bodyPr anchor="b">
            <a:normAutofit/>
          </a:bodyPr>
          <a:lstStyle/>
          <a:p>
            <a:pPr algn="r"/>
            <a:br>
              <a:rPr lang="en-US" sz="3500">
                <a:solidFill>
                  <a:srgbClr val="FFFFFF"/>
                </a:solidFill>
                <a:ea typeface="Calibri"/>
                <a:cs typeface="Calibri"/>
              </a:rPr>
            </a:br>
            <a:r>
              <a:rPr lang="en-US" sz="3500">
                <a:solidFill>
                  <a:srgbClr val="FFFFFF"/>
                </a:solidFill>
                <a:ea typeface="Calibri"/>
                <a:cs typeface="Calibri"/>
              </a:rPr>
              <a:t>Conclusion</a:t>
            </a:r>
          </a:p>
          <a:p>
            <a:pPr algn="r"/>
            <a:endParaRPr lang="en-US" sz="3500">
              <a:solidFill>
                <a:srgbClr val="FFFFFF"/>
              </a:solidFill>
              <a:ea typeface="Calibri"/>
              <a:cs typeface="Calibri"/>
            </a:endParaRPr>
          </a:p>
        </p:txBody>
      </p:sp>
      <p:graphicFrame>
        <p:nvGraphicFramePr>
          <p:cNvPr id="5" name="Content Placeholder 2">
            <a:extLst>
              <a:ext uri="{FF2B5EF4-FFF2-40B4-BE49-F238E27FC236}">
                <a16:creationId xmlns:a16="http://schemas.microsoft.com/office/drawing/2014/main" id="{10F97483-CCFB-3872-1ADD-8DFC6029A6E3}"/>
              </a:ext>
            </a:extLst>
          </p:cNvPr>
          <p:cNvGraphicFramePr>
            <a:graphicFrameLocks noGrp="1"/>
          </p:cNvGraphicFramePr>
          <p:nvPr>
            <p:ph idx="1"/>
            <p:extLst>
              <p:ext uri="{D42A27DB-BD31-4B8C-83A1-F6EECF244321}">
                <p14:modId xmlns:p14="http://schemas.microsoft.com/office/powerpoint/2010/main" val="2480558836"/>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2011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US" sz="3500">
                <a:solidFill>
                  <a:srgbClr val="FFFFFF"/>
                </a:solidFill>
              </a:rPr>
              <a:t>Introduction</a:t>
            </a:r>
          </a:p>
        </p:txBody>
      </p:sp>
      <p:graphicFrame>
        <p:nvGraphicFramePr>
          <p:cNvPr id="29" name="Content Placeholder 2">
            <a:extLst>
              <a:ext uri="{FF2B5EF4-FFF2-40B4-BE49-F238E27FC236}">
                <a16:creationId xmlns:a16="http://schemas.microsoft.com/office/drawing/2014/main" id="{B612B6C1-6CB8-CF43-AC80-13F813AE0ED6}"/>
              </a:ext>
            </a:extLst>
          </p:cNvPr>
          <p:cNvGraphicFramePr>
            <a:graphicFrameLocks noGrp="1"/>
          </p:cNvGraphicFramePr>
          <p:nvPr>
            <p:ph idx="1"/>
            <p:extLst>
              <p:ext uri="{D42A27DB-BD31-4B8C-83A1-F6EECF244321}">
                <p14:modId xmlns:p14="http://schemas.microsoft.com/office/powerpoint/2010/main" val="1369560810"/>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80EAA6-E765-ACF3-FC60-3E8D3C45E085}"/>
              </a:ext>
            </a:extLst>
          </p:cNvPr>
          <p:cNvSpPr>
            <a:spLocks noGrp="1"/>
          </p:cNvSpPr>
          <p:nvPr>
            <p:ph type="title"/>
          </p:nvPr>
        </p:nvSpPr>
        <p:spPr>
          <a:xfrm>
            <a:off x="1028697" y="348865"/>
            <a:ext cx="7533018" cy="877729"/>
          </a:xfrm>
        </p:spPr>
        <p:txBody>
          <a:bodyPr anchor="ctr">
            <a:normAutofit/>
          </a:bodyPr>
          <a:lstStyle/>
          <a:p>
            <a:pPr>
              <a:lnSpc>
                <a:spcPct val="90000"/>
              </a:lnSpc>
            </a:pPr>
            <a:br>
              <a:rPr lang="en-US" sz="2700">
                <a:solidFill>
                  <a:srgbClr val="FFFFFF"/>
                </a:solidFill>
                <a:ea typeface="Calibri"/>
                <a:cs typeface="Calibri"/>
              </a:rPr>
            </a:br>
            <a:r>
              <a:rPr lang="en-US" sz="2700">
                <a:solidFill>
                  <a:srgbClr val="FFFFFF"/>
                </a:solidFill>
                <a:ea typeface="Calibri"/>
                <a:cs typeface="Calibri"/>
              </a:rPr>
              <a:t>Project Objective</a:t>
            </a:r>
          </a:p>
          <a:p>
            <a:pPr>
              <a:lnSpc>
                <a:spcPct val="90000"/>
              </a:lnSpc>
            </a:pPr>
            <a:endParaRPr lang="en-US" sz="2700">
              <a:solidFill>
                <a:srgbClr val="FFFFFF"/>
              </a:solidFill>
              <a:ea typeface="Calibri"/>
              <a:cs typeface="Calibri"/>
            </a:endParaRPr>
          </a:p>
        </p:txBody>
      </p:sp>
      <p:graphicFrame>
        <p:nvGraphicFramePr>
          <p:cNvPr id="5" name="Content Placeholder 2">
            <a:extLst>
              <a:ext uri="{FF2B5EF4-FFF2-40B4-BE49-F238E27FC236}">
                <a16:creationId xmlns:a16="http://schemas.microsoft.com/office/drawing/2014/main" id="{AB3030CC-D4E4-DB53-A350-4302AF002FAC}"/>
              </a:ext>
            </a:extLst>
          </p:cNvPr>
          <p:cNvGraphicFramePr>
            <a:graphicFrameLocks noGrp="1"/>
          </p:cNvGraphicFramePr>
          <p:nvPr>
            <p:ph idx="1"/>
            <p:extLst>
              <p:ext uri="{D42A27DB-BD31-4B8C-83A1-F6EECF244321}">
                <p14:modId xmlns:p14="http://schemas.microsoft.com/office/powerpoint/2010/main" val="3236851544"/>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4903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AE710B-2707-75F8-E422-3A9AA47327CA}"/>
              </a:ext>
            </a:extLst>
          </p:cNvPr>
          <p:cNvSpPr>
            <a:spLocks noGrp="1"/>
          </p:cNvSpPr>
          <p:nvPr>
            <p:ph type="title"/>
          </p:nvPr>
        </p:nvSpPr>
        <p:spPr>
          <a:xfrm>
            <a:off x="439858" y="1683756"/>
            <a:ext cx="2336449" cy="2396359"/>
          </a:xfrm>
        </p:spPr>
        <p:txBody>
          <a:bodyPr anchor="b">
            <a:normAutofit/>
          </a:bodyPr>
          <a:lstStyle/>
          <a:p>
            <a:pPr algn="r"/>
            <a:br>
              <a:rPr lang="en-US" sz="3500">
                <a:solidFill>
                  <a:srgbClr val="FFFFFF"/>
                </a:solidFill>
                <a:ea typeface="Calibri"/>
                <a:cs typeface="Calibri"/>
              </a:rPr>
            </a:br>
            <a:r>
              <a:rPr lang="en-US" sz="3500">
                <a:solidFill>
                  <a:srgbClr val="FFFFFF"/>
                </a:solidFill>
                <a:ea typeface="Calibri"/>
                <a:cs typeface="Calibri"/>
              </a:rPr>
              <a:t>Data Exploration</a:t>
            </a:r>
          </a:p>
          <a:p>
            <a:pPr algn="r"/>
            <a:endParaRPr lang="en-US" sz="3500">
              <a:solidFill>
                <a:srgbClr val="FFFFFF"/>
              </a:solidFill>
              <a:ea typeface="Calibri"/>
              <a:cs typeface="Calibri"/>
            </a:endParaRPr>
          </a:p>
        </p:txBody>
      </p:sp>
      <p:graphicFrame>
        <p:nvGraphicFramePr>
          <p:cNvPr id="5" name="Content Placeholder 2">
            <a:extLst>
              <a:ext uri="{FF2B5EF4-FFF2-40B4-BE49-F238E27FC236}">
                <a16:creationId xmlns:a16="http://schemas.microsoft.com/office/drawing/2014/main" id="{7827A269-859C-0021-B13F-70F13E9BB4D6}"/>
              </a:ext>
            </a:extLst>
          </p:cNvPr>
          <p:cNvGraphicFramePr>
            <a:graphicFrameLocks noGrp="1"/>
          </p:cNvGraphicFramePr>
          <p:nvPr>
            <p:ph idx="1"/>
            <p:extLst>
              <p:ext uri="{D42A27DB-BD31-4B8C-83A1-F6EECF244321}">
                <p14:modId xmlns:p14="http://schemas.microsoft.com/office/powerpoint/2010/main" val="582044740"/>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7271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66402"/>
            <a:ext cx="9143997"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70175"/>
            <a:ext cx="9138997"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5265546"/>
            <a:ext cx="3057523"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001" y="5263483"/>
            <a:ext cx="9143999"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028699" y="5510253"/>
            <a:ext cx="7421963" cy="1033669"/>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500" kern="1200">
                <a:solidFill>
                  <a:srgbClr val="FFFFFF"/>
                </a:solidFill>
                <a:latin typeface="+mj-lt"/>
                <a:ea typeface="+mj-ea"/>
                <a:cs typeface="+mj-cs"/>
              </a:rPr>
              <a:t>Loan Status Distribution</a:t>
            </a:r>
          </a:p>
        </p:txBody>
      </p:sp>
      <p:pic>
        <p:nvPicPr>
          <p:cNvPr id="3" name="Picture 2" descr="Python 1.png"/>
          <p:cNvPicPr>
            <a:picLocks noChangeAspect="1"/>
          </p:cNvPicPr>
          <p:nvPr/>
        </p:nvPicPr>
        <p:blipFill>
          <a:blip r:embed="rId2"/>
          <a:stretch>
            <a:fillRect/>
          </a:stretch>
        </p:blipFill>
        <p:spPr>
          <a:xfrm>
            <a:off x="2089163" y="402570"/>
            <a:ext cx="4965672" cy="3215273"/>
          </a:xfrm>
          <a:prstGeom prst="rect">
            <a:avLst/>
          </a:prstGeom>
        </p:spPr>
      </p:pic>
      <p:sp>
        <p:nvSpPr>
          <p:cNvPr id="4" name="TextBox 3"/>
          <p:cNvSpPr txBox="1"/>
          <p:nvPr/>
        </p:nvSpPr>
        <p:spPr>
          <a:xfrm>
            <a:off x="1455192" y="3833199"/>
            <a:ext cx="6249619" cy="1119982"/>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1700"/>
              <a:t>- Most applicants fall under the 'non-default' category.</a:t>
            </a:r>
          </a:p>
          <a:p>
            <a:pPr indent="-228600" defTabSz="914400">
              <a:lnSpc>
                <a:spcPct val="90000"/>
              </a:lnSpc>
              <a:spcAft>
                <a:spcPts val="600"/>
              </a:spcAft>
              <a:buFont typeface="Arial" panose="020B0604020202020204" pitchFamily="34" charset="0"/>
              <a:buChar char="•"/>
            </a:pPr>
            <a:r>
              <a:rPr lang="en-US" sz="1700"/>
              <a:t>- Highlights the dataset's imbalance, which affects the model's learning.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66402"/>
            <a:ext cx="9143997"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70175"/>
            <a:ext cx="9138997"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5265546"/>
            <a:ext cx="3057523"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001" y="5263483"/>
            <a:ext cx="9143999"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028699" y="5510253"/>
            <a:ext cx="7421963" cy="1033669"/>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500" kern="1200">
                <a:solidFill>
                  <a:srgbClr val="FFFFFF"/>
                </a:solidFill>
                <a:latin typeface="+mj-lt"/>
                <a:ea typeface="+mj-ea"/>
                <a:cs typeface="+mj-cs"/>
              </a:rPr>
              <a:t>Income Distribution</a:t>
            </a:r>
          </a:p>
        </p:txBody>
      </p:sp>
      <p:pic>
        <p:nvPicPr>
          <p:cNvPr id="3" name="Picture 2" descr="Python 2.png"/>
          <p:cNvPicPr>
            <a:picLocks noChangeAspect="1"/>
          </p:cNvPicPr>
          <p:nvPr/>
        </p:nvPicPr>
        <p:blipFill>
          <a:blip r:embed="rId2"/>
          <a:stretch>
            <a:fillRect/>
          </a:stretch>
        </p:blipFill>
        <p:spPr>
          <a:xfrm>
            <a:off x="2030282" y="402570"/>
            <a:ext cx="5083435" cy="3215273"/>
          </a:xfrm>
          <a:prstGeom prst="rect">
            <a:avLst/>
          </a:prstGeom>
        </p:spPr>
      </p:pic>
      <p:sp>
        <p:nvSpPr>
          <p:cNvPr id="4" name="TextBox 3"/>
          <p:cNvSpPr txBox="1"/>
          <p:nvPr/>
        </p:nvSpPr>
        <p:spPr>
          <a:xfrm>
            <a:off x="1455192" y="3833199"/>
            <a:ext cx="6249619" cy="1119982"/>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1700"/>
              <a:t>- The majority of applicants have lower annual incomes.</a:t>
            </a:r>
          </a:p>
          <a:p>
            <a:pPr indent="-228600" defTabSz="914400">
              <a:lnSpc>
                <a:spcPct val="90000"/>
              </a:lnSpc>
              <a:spcAft>
                <a:spcPts val="600"/>
              </a:spcAft>
              <a:buFont typeface="Arial" panose="020B0604020202020204" pitchFamily="34" charset="0"/>
              <a:buChar char="•"/>
            </a:pPr>
            <a:r>
              <a:rPr lang="en-US" sz="1700"/>
              <a:t>- Indicates the need to understand risk for low-income borrowers.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30D43A-DF79-4C9B-4164-5FEC5D2F5DA3}"/>
              </a:ext>
            </a:extLst>
          </p:cNvPr>
          <p:cNvSpPr>
            <a:spLocks noGrp="1"/>
          </p:cNvSpPr>
          <p:nvPr>
            <p:ph type="title"/>
          </p:nvPr>
        </p:nvSpPr>
        <p:spPr>
          <a:xfrm>
            <a:off x="1028697" y="348865"/>
            <a:ext cx="7533018" cy="877729"/>
          </a:xfrm>
        </p:spPr>
        <p:txBody>
          <a:bodyPr anchor="ctr">
            <a:normAutofit/>
          </a:bodyPr>
          <a:lstStyle/>
          <a:p>
            <a:r>
              <a:rPr lang="en-US" sz="3500">
                <a:solidFill>
                  <a:srgbClr val="FFFFFF"/>
                </a:solidFill>
                <a:ea typeface="Calibri"/>
                <a:cs typeface="Calibri"/>
              </a:rPr>
              <a:t>Findings</a:t>
            </a:r>
            <a:endParaRPr lang="en-US" sz="3500">
              <a:solidFill>
                <a:srgbClr val="FFFFFF"/>
              </a:solidFill>
            </a:endParaRPr>
          </a:p>
        </p:txBody>
      </p:sp>
      <p:graphicFrame>
        <p:nvGraphicFramePr>
          <p:cNvPr id="5" name="Content Placeholder 2">
            <a:extLst>
              <a:ext uri="{FF2B5EF4-FFF2-40B4-BE49-F238E27FC236}">
                <a16:creationId xmlns:a16="http://schemas.microsoft.com/office/drawing/2014/main" id="{B0918835-692B-AF35-7B1A-22DE21A62603}"/>
              </a:ext>
            </a:extLst>
          </p:cNvPr>
          <p:cNvGraphicFramePr>
            <a:graphicFrameLocks noGrp="1"/>
          </p:cNvGraphicFramePr>
          <p:nvPr>
            <p:ph idx="1"/>
            <p:extLst>
              <p:ext uri="{D42A27DB-BD31-4B8C-83A1-F6EECF244321}">
                <p14:modId xmlns:p14="http://schemas.microsoft.com/office/powerpoint/2010/main" val="1968302734"/>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6674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66402"/>
            <a:ext cx="9143997"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70175"/>
            <a:ext cx="9138997"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5265546"/>
            <a:ext cx="3057523"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001" y="5263483"/>
            <a:ext cx="9143999"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028699" y="5510253"/>
            <a:ext cx="7421963" cy="1033669"/>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500" kern="1200">
                <a:solidFill>
                  <a:srgbClr val="FFFFFF"/>
                </a:solidFill>
                <a:latin typeface="+mj-lt"/>
                <a:ea typeface="+mj-ea"/>
                <a:cs typeface="+mj-cs"/>
              </a:rPr>
              <a:t>Monte Carlo Simulation</a:t>
            </a:r>
          </a:p>
        </p:txBody>
      </p:sp>
      <p:pic>
        <p:nvPicPr>
          <p:cNvPr id="3" name="Picture 2" descr="Python3.png"/>
          <p:cNvPicPr>
            <a:picLocks noChangeAspect="1"/>
          </p:cNvPicPr>
          <p:nvPr/>
        </p:nvPicPr>
        <p:blipFill>
          <a:blip r:embed="rId2"/>
          <a:stretch>
            <a:fillRect/>
          </a:stretch>
        </p:blipFill>
        <p:spPr>
          <a:xfrm>
            <a:off x="1936530" y="402570"/>
            <a:ext cx="5270939" cy="3215273"/>
          </a:xfrm>
          <a:prstGeom prst="rect">
            <a:avLst/>
          </a:prstGeom>
        </p:spPr>
      </p:pic>
      <p:sp>
        <p:nvSpPr>
          <p:cNvPr id="4" name="TextBox 3"/>
          <p:cNvSpPr txBox="1"/>
          <p:nvPr/>
        </p:nvSpPr>
        <p:spPr>
          <a:xfrm>
            <a:off x="1455192" y="3833199"/>
            <a:ext cx="6249619" cy="1119982"/>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1700"/>
              <a:t>- Shows default probabilities at varying loan interest rates.</a:t>
            </a:r>
          </a:p>
          <a:p>
            <a:pPr indent="-228600" defTabSz="914400">
              <a:lnSpc>
                <a:spcPct val="90000"/>
              </a:lnSpc>
              <a:spcAft>
                <a:spcPts val="600"/>
              </a:spcAft>
              <a:buFont typeface="Arial" panose="020B0604020202020204" pitchFamily="34" charset="0"/>
              <a:buChar char="•"/>
            </a:pPr>
            <a:r>
              <a:rPr lang="en-US" sz="1700"/>
              <a:t>- Demonstrates how higher rates increase the likelihood of defaults.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66402"/>
            <a:ext cx="9143997"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70175"/>
            <a:ext cx="9138997"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5265546"/>
            <a:ext cx="3057523"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001" y="5263483"/>
            <a:ext cx="9143999"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028699" y="5510253"/>
            <a:ext cx="7421963" cy="1033669"/>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500" kern="1200">
                <a:solidFill>
                  <a:srgbClr val="FFFFFF"/>
                </a:solidFill>
                <a:latin typeface="+mj-lt"/>
                <a:ea typeface="+mj-ea"/>
                <a:cs typeface="+mj-cs"/>
              </a:rPr>
              <a:t>Confusion Matrix</a:t>
            </a:r>
          </a:p>
        </p:txBody>
      </p:sp>
      <p:pic>
        <p:nvPicPr>
          <p:cNvPr id="3" name="Picture 2" descr="Python 4.png"/>
          <p:cNvPicPr>
            <a:picLocks noChangeAspect="1"/>
          </p:cNvPicPr>
          <p:nvPr/>
        </p:nvPicPr>
        <p:blipFill>
          <a:blip r:embed="rId2"/>
          <a:stretch>
            <a:fillRect/>
          </a:stretch>
        </p:blipFill>
        <p:spPr>
          <a:xfrm>
            <a:off x="1713980" y="402570"/>
            <a:ext cx="5716039" cy="3215273"/>
          </a:xfrm>
          <a:prstGeom prst="rect">
            <a:avLst/>
          </a:prstGeom>
        </p:spPr>
      </p:pic>
      <p:sp>
        <p:nvSpPr>
          <p:cNvPr id="4" name="TextBox 3"/>
          <p:cNvSpPr txBox="1"/>
          <p:nvPr/>
        </p:nvSpPr>
        <p:spPr>
          <a:xfrm>
            <a:off x="1455192" y="3833199"/>
            <a:ext cx="6249619" cy="1119982"/>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1700"/>
              <a:t>- Visualizes the model's performance.</a:t>
            </a:r>
          </a:p>
          <a:p>
            <a:pPr indent="-228600" defTabSz="914400">
              <a:lnSpc>
                <a:spcPct val="90000"/>
              </a:lnSpc>
              <a:spcAft>
                <a:spcPts val="600"/>
              </a:spcAft>
              <a:buFont typeface="Arial" panose="020B0604020202020204" pitchFamily="34" charset="0"/>
              <a:buChar char="•"/>
            </a:pPr>
            <a:r>
              <a:rPr lang="en-US" sz="1700"/>
              <a:t>- Highlights true positives, true negatives, false positives, and false negatives.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Office PowerPoint</Application>
  <PresentationFormat>On-screen Show (4:3)</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Modernizing Risk Management in the Banking Sector Using Advanced Data Analytics </vt:lpstr>
      <vt:lpstr>Introduction</vt:lpstr>
      <vt:lpstr> Project Objective </vt:lpstr>
      <vt:lpstr> Data Exploration </vt:lpstr>
      <vt:lpstr>PowerPoint Presentation</vt:lpstr>
      <vt:lpstr>PowerPoint Presentation</vt:lpstr>
      <vt:lpstr>Findings</vt:lpstr>
      <vt:lpstr>PowerPoint Presentation</vt:lpstr>
      <vt:lpstr>PowerPoint Presentation</vt:lpstr>
      <vt:lpstr>PowerPoint Presentation</vt:lpstr>
      <vt:lpstr>Recommendations</vt:lpstr>
      <vt:lpstr>MOST CHALLENGING ASPECT</vt:lpstr>
      <vt:lpstr>ASPECT OF MOST LEARNING.</vt:lpstr>
      <vt:lpstr>FUTURE WORK.</vt:lpstr>
      <vt:lpstr> Conclusion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99</cp:revision>
  <dcterms:created xsi:type="dcterms:W3CDTF">2013-01-27T09:14:16Z</dcterms:created>
  <dcterms:modified xsi:type="dcterms:W3CDTF">2024-12-13T04:10:40Z</dcterms:modified>
  <cp:category/>
</cp:coreProperties>
</file>