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Tahoma"/>
      <p:regular r:id="rId21"/>
      <p:bold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jTSpGkJu2HjMkyzIXewsw/oCaC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Tahoma-bold.fntdata"/><Relationship Id="rId21" Type="http://schemas.openxmlformats.org/officeDocument/2006/relationships/font" Target="fonts/Tahoma-regular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8" name="Google Shape;33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s-AR"/>
              <a:t>Ej: </a:t>
            </a:r>
            <a:r>
              <a:rPr b="1" lang="es-AR"/>
              <a:t>evitar repetición de datos, sistema bancario Caja de Ahorro y cta corriente, tener datos del cliente en ambos</a:t>
            </a:r>
            <a:r>
              <a:rPr lang="es-AR"/>
              <a:t>, necesita más espacio y puede tener problemas de actualización. Pueden llevar a inconsistencia de los datos.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s-AR"/>
              <a:t>Deben permitir acceder a los datos en cualquier momento y ante cualquier cruce de consultas. 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s-AR"/>
              <a:t>Hablar sobre las </a:t>
            </a:r>
            <a:r>
              <a:rPr b="1" lang="es-AR"/>
              <a:t>características del acceso concurrente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b="1" lang="es-AR"/>
              <a:t>Seguridad:</a:t>
            </a:r>
            <a:r>
              <a:rPr lang="es-AR"/>
              <a:t> distintos niveles de seguridad del cliente.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s-AR"/>
              <a:t>Integridad relacionado con consistencia no debe ocurrir que el </a:t>
            </a:r>
            <a:r>
              <a:rPr b="1" lang="es-AR"/>
              <a:t>saldo sea menor que 0 de una cuenta corriente</a:t>
            </a:r>
            <a:r>
              <a:rPr lang="es-AR"/>
              <a:t>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2" name="Google Shape;3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8" name="Google Shape;42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Procesador de Consultas</a:t>
            </a:r>
            <a:r>
              <a:rPr lang="es-AR"/>
              <a:t>: optimiza las consultas y las traduce a un lenguaje de más bajo nivel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Precompilador de DML</a:t>
            </a:r>
            <a:r>
              <a:rPr lang="es-AR"/>
              <a:t>: convierte las instrucciones del programa de aplicación para que puedan ser procesadas por el Procesador de Consultas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Compilador de DDL</a:t>
            </a:r>
            <a:r>
              <a:rPr lang="es-AR"/>
              <a:t>: interpreta las instrucciones de DDL y los registra en un conjunto de tablas que contienen METADATOS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Gestor de Archivos</a:t>
            </a:r>
            <a:r>
              <a:rPr lang="es-AR"/>
              <a:t>: maneja las estructuras usadas para guardar la información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Archivo de Datos</a:t>
            </a:r>
            <a:r>
              <a:rPr lang="es-AR"/>
              <a:t>: datos propiamente dichos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Diccionario de Datos</a:t>
            </a:r>
            <a:r>
              <a:rPr lang="es-AR"/>
              <a:t>: metadatos acerca de la estructura de la BD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0" name="Google Shape;30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1" name="Google Shape;30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29" name="Google Shape;129;p2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0" name="Google Shape;130;p29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46" name="Google Shape;146;p3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7" name="Google Shape;147;p3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1" name="Google Shape;151;p32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2" name="Google Shape;152;p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6" name="Google Shape;166;p3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iagrama u organigrama" type="dgm">
  <p:cSld name="DIAGRAM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1564217" y="4572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/>
          <p:nvPr>
            <p:ph idx="2" type="dgm"/>
          </p:nvPr>
        </p:nvSpPr>
        <p:spPr>
          <a:xfrm>
            <a:off x="1564217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23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23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D7C7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7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7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7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7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17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7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7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7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7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7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7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7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7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7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7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7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7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s-AR"/>
              <a:t>Diseño de Bases de Datos</a:t>
            </a:r>
            <a:endParaRPr/>
          </a:p>
        </p:txBody>
      </p:sp>
      <p:sp>
        <p:nvSpPr>
          <p:cNvPr id="176" name="Google Shape;176;p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s-AR" sz="1260"/>
              <a:t>Prof.  Luciano Marrero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s-AR" sz="1260"/>
              <a:t>	Pablo Thomas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s-AR" sz="1260"/>
              <a:t>          Rodolfo Bertone</a:t>
            </a:r>
            <a:endParaRPr sz="12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</a:t>
            </a:r>
            <a:endParaRPr/>
          </a:p>
        </p:txBody>
      </p:sp>
      <p:grpSp>
        <p:nvGrpSpPr>
          <p:cNvPr id="320" name="Google Shape;320;p11"/>
          <p:cNvGrpSpPr/>
          <p:nvPr/>
        </p:nvGrpSpPr>
        <p:grpSpPr>
          <a:xfrm>
            <a:off x="1918952" y="1635617"/>
            <a:ext cx="9585661" cy="4276233"/>
            <a:chOff x="0" y="0"/>
            <a:chExt cx="9585661" cy="4276233"/>
          </a:xfrm>
        </p:grpSpPr>
        <p:cxnSp>
          <p:nvCxnSpPr>
            <p:cNvPr id="321" name="Google Shape;321;p11"/>
            <p:cNvCxnSpPr/>
            <p:nvPr/>
          </p:nvCxnSpPr>
          <p:spPr>
            <a:xfrm>
              <a:off x="0" y="0"/>
              <a:ext cx="9585661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539E3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2" name="Google Shape;322;p11"/>
            <p:cNvSpPr/>
            <p:nvPr/>
          </p:nvSpPr>
          <p:spPr>
            <a:xfrm>
              <a:off x="0" y="0"/>
              <a:ext cx="1917132" cy="4276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1"/>
            <p:cNvSpPr txBox="1"/>
            <p:nvPr/>
          </p:nvSpPr>
          <p:spPr>
            <a:xfrm>
              <a:off x="0" y="0"/>
              <a:ext cx="1917132" cy="4276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entury Gothic"/>
                <a:buNone/>
              </a:pPr>
              <a:r>
                <a:rPr b="0" i="0" lang="es-AR" sz="3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Que es un DBMS o SGBD?</a:t>
              </a:r>
              <a:endParaRPr b="0" i="0" sz="3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2060917" y="66816"/>
              <a:ext cx="7524743" cy="1336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1"/>
            <p:cNvSpPr txBox="1"/>
            <p:nvPr/>
          </p:nvSpPr>
          <p:spPr>
            <a:xfrm>
              <a:off x="2060917" y="66816"/>
              <a:ext cx="7524743" cy="1336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entury Gothic"/>
                <a:buNone/>
              </a:pPr>
              <a:r>
                <a:rPr b="0" i="0" lang="es-AR" sz="2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Las siglas 🡪 Data Base Management System o Sistema Gerenciador de Bases de Datos</a:t>
              </a:r>
              <a:endParaRPr b="0" i="0" sz="2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26" name="Google Shape;326;p11"/>
            <p:cNvCxnSpPr/>
            <p:nvPr/>
          </p:nvCxnSpPr>
          <p:spPr>
            <a:xfrm>
              <a:off x="1917132" y="1403138"/>
              <a:ext cx="7668528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7" name="Google Shape;327;p11"/>
            <p:cNvSpPr/>
            <p:nvPr/>
          </p:nvSpPr>
          <p:spPr>
            <a:xfrm>
              <a:off x="2060917" y="1469955"/>
              <a:ext cx="7524743" cy="1336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 txBox="1"/>
            <p:nvPr/>
          </p:nvSpPr>
          <p:spPr>
            <a:xfrm>
              <a:off x="2060917" y="1469955"/>
              <a:ext cx="7524743" cy="1336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entury Gothic"/>
                <a:buNone/>
              </a:pPr>
              <a:r>
                <a:rPr b="0" i="0" lang="es-AR" sz="2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 una colección de programas que permiten a los usuarios crear y mantener la BD</a:t>
              </a:r>
              <a:endParaRPr b="0" i="0" sz="2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29" name="Google Shape;329;p11"/>
            <p:cNvCxnSpPr/>
            <p:nvPr/>
          </p:nvCxnSpPr>
          <p:spPr>
            <a:xfrm>
              <a:off x="1917132" y="2806277"/>
              <a:ext cx="7668528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0" name="Google Shape;330;p11"/>
            <p:cNvSpPr/>
            <p:nvPr/>
          </p:nvSpPr>
          <p:spPr>
            <a:xfrm>
              <a:off x="2060917" y="2873094"/>
              <a:ext cx="7524743" cy="1336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 txBox="1"/>
            <p:nvPr/>
          </p:nvSpPr>
          <p:spPr>
            <a:xfrm>
              <a:off x="2060917" y="2873094"/>
              <a:ext cx="7524743" cy="1336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entury Gothic"/>
                <a:buNone/>
              </a:pPr>
              <a:r>
                <a:rPr b="0" i="0" lang="es-AR" sz="2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 un sistema de software de propósito general que facilita los procesos de definición, construcción y manipulación de BD</a:t>
              </a:r>
              <a:endParaRPr b="0" i="0" sz="2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32" name="Google Shape;332;p11"/>
            <p:cNvCxnSpPr/>
            <p:nvPr/>
          </p:nvCxnSpPr>
          <p:spPr>
            <a:xfrm>
              <a:off x="1917132" y="4209416"/>
              <a:ext cx="7668528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33" name="Google Shape;333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334" name="Google Shape;334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1_11" id="335" name="Google Shape;3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</a:t>
            </a:r>
            <a:endParaRPr/>
          </a:p>
        </p:txBody>
      </p:sp>
      <p:grpSp>
        <p:nvGrpSpPr>
          <p:cNvPr id="342" name="Google Shape;342;p12"/>
          <p:cNvGrpSpPr/>
          <p:nvPr/>
        </p:nvGrpSpPr>
        <p:grpSpPr>
          <a:xfrm>
            <a:off x="1635617" y="1378039"/>
            <a:ext cx="10264461" cy="4881093"/>
            <a:chOff x="0" y="0"/>
            <a:chExt cx="10264461" cy="4881093"/>
          </a:xfrm>
        </p:grpSpPr>
        <p:cxnSp>
          <p:nvCxnSpPr>
            <p:cNvPr id="343" name="Google Shape;343;p12"/>
            <p:cNvCxnSpPr/>
            <p:nvPr/>
          </p:nvCxnSpPr>
          <p:spPr>
            <a:xfrm>
              <a:off x="0" y="0"/>
              <a:ext cx="10264461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539E3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4" name="Google Shape;344;p12"/>
            <p:cNvSpPr/>
            <p:nvPr/>
          </p:nvSpPr>
          <p:spPr>
            <a:xfrm>
              <a:off x="0" y="0"/>
              <a:ext cx="2052892" cy="488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2"/>
            <p:cNvSpPr txBox="1"/>
            <p:nvPr/>
          </p:nvSpPr>
          <p:spPr>
            <a:xfrm>
              <a:off x="0" y="0"/>
              <a:ext cx="2052892" cy="488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entury Gothic"/>
                <a:buNone/>
              </a:pPr>
              <a:r>
                <a:rPr b="1" i="0" lang="es-AR" sz="31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Objetivos de un DBMS:</a:t>
              </a:r>
              <a:endParaRPr b="0" i="0" sz="3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2206859" y="3294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2"/>
            <p:cNvSpPr txBox="1"/>
            <p:nvPr/>
          </p:nvSpPr>
          <p:spPr>
            <a:xfrm>
              <a:off x="2206859" y="3294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b="0" i="0" lang="es-AR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Evitar redundancia e inconsistencia de datos</a:t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48" name="Google Shape;348;p12"/>
            <p:cNvCxnSpPr/>
            <p:nvPr/>
          </p:nvCxnSpPr>
          <p:spPr>
            <a:xfrm>
              <a:off x="2052892" y="691944"/>
              <a:ext cx="8211569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9" name="Google Shape;349;p12"/>
            <p:cNvSpPr/>
            <p:nvPr/>
          </p:nvSpPr>
          <p:spPr>
            <a:xfrm>
              <a:off x="2206859" y="724894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2"/>
            <p:cNvSpPr txBox="1"/>
            <p:nvPr/>
          </p:nvSpPr>
          <p:spPr>
            <a:xfrm>
              <a:off x="2206859" y="724894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b="0" i="0" lang="es-AR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Permitir acceso a los datos en todo momento</a:t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51" name="Google Shape;351;p12"/>
            <p:cNvCxnSpPr/>
            <p:nvPr/>
          </p:nvCxnSpPr>
          <p:spPr>
            <a:xfrm>
              <a:off x="2052892" y="1383889"/>
              <a:ext cx="8211569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2" name="Google Shape;352;p12"/>
            <p:cNvSpPr/>
            <p:nvPr/>
          </p:nvSpPr>
          <p:spPr>
            <a:xfrm>
              <a:off x="2206859" y="141683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2"/>
            <p:cNvSpPr txBox="1"/>
            <p:nvPr/>
          </p:nvSpPr>
          <p:spPr>
            <a:xfrm>
              <a:off x="2206859" y="141683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b="0" i="0" lang="es-AR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Evitar anomalías en el acceso concurrente</a:t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54" name="Google Shape;354;p12"/>
            <p:cNvCxnSpPr/>
            <p:nvPr/>
          </p:nvCxnSpPr>
          <p:spPr>
            <a:xfrm>
              <a:off x="2052892" y="2075834"/>
              <a:ext cx="8211569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5" name="Google Shape;355;p12"/>
            <p:cNvSpPr/>
            <p:nvPr/>
          </p:nvSpPr>
          <p:spPr>
            <a:xfrm>
              <a:off x="2206859" y="2108784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2"/>
            <p:cNvSpPr txBox="1"/>
            <p:nvPr/>
          </p:nvSpPr>
          <p:spPr>
            <a:xfrm>
              <a:off x="2206859" y="2108784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b="0" i="0" lang="es-AR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Restricción a accesos no autorizados 🡪 seguridad. </a:t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57" name="Google Shape;357;p12"/>
            <p:cNvCxnSpPr/>
            <p:nvPr/>
          </p:nvCxnSpPr>
          <p:spPr>
            <a:xfrm>
              <a:off x="2052892" y="2767779"/>
              <a:ext cx="8211569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8" name="Google Shape;358;p12"/>
            <p:cNvSpPr/>
            <p:nvPr/>
          </p:nvSpPr>
          <p:spPr>
            <a:xfrm>
              <a:off x="2206859" y="280072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2"/>
            <p:cNvSpPr txBox="1"/>
            <p:nvPr/>
          </p:nvSpPr>
          <p:spPr>
            <a:xfrm>
              <a:off x="2206859" y="280072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b="0" i="0" lang="es-AR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Suministro de almacenamiento persistente de datos (aún ante fallos)</a:t>
              </a:r>
              <a:endParaRPr/>
            </a:p>
          </p:txBody>
        </p:sp>
        <p:cxnSp>
          <p:nvCxnSpPr>
            <p:cNvPr id="360" name="Google Shape;360;p12"/>
            <p:cNvCxnSpPr/>
            <p:nvPr/>
          </p:nvCxnSpPr>
          <p:spPr>
            <a:xfrm>
              <a:off x="2052892" y="3459724"/>
              <a:ext cx="8211569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1" name="Google Shape;361;p12"/>
            <p:cNvSpPr/>
            <p:nvPr/>
          </p:nvSpPr>
          <p:spPr>
            <a:xfrm>
              <a:off x="2206859" y="3492674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2"/>
            <p:cNvSpPr txBox="1"/>
            <p:nvPr/>
          </p:nvSpPr>
          <p:spPr>
            <a:xfrm>
              <a:off x="2206859" y="3492674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b="0" i="0" lang="es-AR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Integridad en los datos</a:t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63" name="Google Shape;363;p12"/>
            <p:cNvCxnSpPr/>
            <p:nvPr/>
          </p:nvCxnSpPr>
          <p:spPr>
            <a:xfrm>
              <a:off x="2052892" y="4151669"/>
              <a:ext cx="8211569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4" name="Google Shape;364;p12"/>
            <p:cNvSpPr/>
            <p:nvPr/>
          </p:nvSpPr>
          <p:spPr>
            <a:xfrm>
              <a:off x="2206859" y="418461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2"/>
            <p:cNvSpPr txBox="1"/>
            <p:nvPr/>
          </p:nvSpPr>
          <p:spPr>
            <a:xfrm>
              <a:off x="2206859" y="418461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b="0" i="0" lang="es-AR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Backups.</a:t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66" name="Google Shape;366;p12"/>
            <p:cNvCxnSpPr/>
            <p:nvPr/>
          </p:nvCxnSpPr>
          <p:spPr>
            <a:xfrm>
              <a:off x="2052892" y="4843614"/>
              <a:ext cx="8211569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67" name="Google Shape;367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368" name="Google Shape;368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1_12" id="369" name="Google Shape;3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</a:t>
            </a:r>
            <a:endParaRPr/>
          </a:p>
        </p:txBody>
      </p:sp>
      <p:grpSp>
        <p:nvGrpSpPr>
          <p:cNvPr id="376" name="Google Shape;376;p13"/>
          <p:cNvGrpSpPr/>
          <p:nvPr/>
        </p:nvGrpSpPr>
        <p:grpSpPr>
          <a:xfrm>
            <a:off x="2021983" y="1648496"/>
            <a:ext cx="9482630" cy="4263354"/>
            <a:chOff x="0" y="0"/>
            <a:chExt cx="9482630" cy="4263354"/>
          </a:xfrm>
        </p:grpSpPr>
        <p:cxnSp>
          <p:nvCxnSpPr>
            <p:cNvPr id="377" name="Google Shape;377;p13"/>
            <p:cNvCxnSpPr/>
            <p:nvPr/>
          </p:nvCxnSpPr>
          <p:spPr>
            <a:xfrm>
              <a:off x="0" y="0"/>
              <a:ext cx="9482630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539E3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8" name="Google Shape;378;p13"/>
            <p:cNvSpPr/>
            <p:nvPr/>
          </p:nvSpPr>
          <p:spPr>
            <a:xfrm>
              <a:off x="0" y="0"/>
              <a:ext cx="1896526" cy="4263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3"/>
            <p:cNvSpPr txBox="1"/>
            <p:nvPr/>
          </p:nvSpPr>
          <p:spPr>
            <a:xfrm>
              <a:off x="0" y="0"/>
              <a:ext cx="1896526" cy="4263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entury Gothic"/>
                <a:buNone/>
              </a:pPr>
              <a:r>
                <a:rPr b="1" i="0" lang="es-AR" sz="1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Componentes de un DBMS</a:t>
              </a:r>
              <a:endPara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2038765" y="99089"/>
              <a:ext cx="3650812" cy="1981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3"/>
            <p:cNvSpPr txBox="1"/>
            <p:nvPr/>
          </p:nvSpPr>
          <p:spPr>
            <a:xfrm>
              <a:off x="2038765" y="99089"/>
              <a:ext cx="3650812" cy="1981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entury Gothic"/>
                <a:buNone/>
              </a:pPr>
              <a:r>
                <a:rPr b="1" i="0" lang="es-AR" sz="2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DDL</a:t>
              </a:r>
              <a:r>
                <a:rPr b="0" i="0" lang="es-AR" sz="2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b="0" i="1" lang="es-AR" sz="2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(data definition languaje)</a:t>
              </a:r>
              <a:r>
                <a:rPr b="0" i="0" lang="es-AR" sz="2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: especifica el esquema de BD. Resultado: Diccionario de datos</a:t>
              </a:r>
              <a:endParaRPr b="0" i="0" sz="2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82" name="Google Shape;382;p13"/>
            <p:cNvCxnSpPr/>
            <p:nvPr/>
          </p:nvCxnSpPr>
          <p:spPr>
            <a:xfrm>
              <a:off x="1896526" y="2080883"/>
              <a:ext cx="7586104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3" name="Google Shape;383;p13"/>
            <p:cNvSpPr/>
            <p:nvPr/>
          </p:nvSpPr>
          <p:spPr>
            <a:xfrm>
              <a:off x="2038765" y="2179972"/>
              <a:ext cx="3650812" cy="1981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3"/>
            <p:cNvSpPr txBox="1"/>
            <p:nvPr/>
          </p:nvSpPr>
          <p:spPr>
            <a:xfrm>
              <a:off x="2038765" y="2179972"/>
              <a:ext cx="3650812" cy="1981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entury Gothic"/>
                <a:buNone/>
              </a:pPr>
              <a:r>
                <a:rPr b="1" i="0" lang="es-AR" sz="2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DML</a:t>
              </a:r>
              <a:r>
                <a:rPr b="0" i="0" lang="es-AR" sz="2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b="0" i="1" lang="es-AR" sz="2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(data manipulation languaje)</a:t>
              </a:r>
              <a:r>
                <a:rPr b="0" i="0" lang="es-AR" sz="2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:</a:t>
              </a:r>
              <a:endParaRPr b="0" i="0" sz="2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5831817" y="2179972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3"/>
            <p:cNvSpPr txBox="1"/>
            <p:nvPr/>
          </p:nvSpPr>
          <p:spPr>
            <a:xfrm>
              <a:off x="5831817" y="2179972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b="0" i="0" lang="es-AR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Recuperación de información</a:t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87" name="Google Shape;387;p13"/>
            <p:cNvCxnSpPr/>
            <p:nvPr/>
          </p:nvCxnSpPr>
          <p:spPr>
            <a:xfrm>
              <a:off x="5689578" y="2675421"/>
              <a:ext cx="3650812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8" name="Google Shape;388;p13"/>
            <p:cNvSpPr/>
            <p:nvPr/>
          </p:nvSpPr>
          <p:spPr>
            <a:xfrm>
              <a:off x="5831817" y="2675421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3"/>
            <p:cNvSpPr txBox="1"/>
            <p:nvPr/>
          </p:nvSpPr>
          <p:spPr>
            <a:xfrm>
              <a:off x="5831817" y="2675421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b="0" i="0" lang="es-AR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Agregar información</a:t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90" name="Google Shape;390;p13"/>
            <p:cNvCxnSpPr/>
            <p:nvPr/>
          </p:nvCxnSpPr>
          <p:spPr>
            <a:xfrm>
              <a:off x="5689578" y="3170869"/>
              <a:ext cx="3650812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1" name="Google Shape;391;p13"/>
            <p:cNvSpPr/>
            <p:nvPr/>
          </p:nvSpPr>
          <p:spPr>
            <a:xfrm>
              <a:off x="5831817" y="3170869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3"/>
            <p:cNvSpPr txBox="1"/>
            <p:nvPr/>
          </p:nvSpPr>
          <p:spPr>
            <a:xfrm>
              <a:off x="5831817" y="3170869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b="0" i="0" lang="es-AR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Quitar información</a:t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93" name="Google Shape;393;p13"/>
            <p:cNvCxnSpPr/>
            <p:nvPr/>
          </p:nvCxnSpPr>
          <p:spPr>
            <a:xfrm>
              <a:off x="5689578" y="3666317"/>
              <a:ext cx="3650812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4" name="Google Shape;394;p13"/>
            <p:cNvSpPr/>
            <p:nvPr/>
          </p:nvSpPr>
          <p:spPr>
            <a:xfrm>
              <a:off x="5831817" y="3666317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3"/>
            <p:cNvSpPr txBox="1"/>
            <p:nvPr/>
          </p:nvSpPr>
          <p:spPr>
            <a:xfrm>
              <a:off x="5831817" y="3666317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b="0" i="0" lang="es-AR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Modificar información</a:t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96" name="Google Shape;396;p13"/>
            <p:cNvCxnSpPr/>
            <p:nvPr/>
          </p:nvCxnSpPr>
          <p:spPr>
            <a:xfrm>
              <a:off x="1896526" y="4161766"/>
              <a:ext cx="7586104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97" name="Google Shape;397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398" name="Google Shape;398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1_13" id="399" name="Google Shape;3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</a:t>
            </a:r>
            <a:endParaRPr/>
          </a:p>
        </p:txBody>
      </p:sp>
      <p:grpSp>
        <p:nvGrpSpPr>
          <p:cNvPr id="405" name="Google Shape;405;p14"/>
          <p:cNvGrpSpPr/>
          <p:nvPr/>
        </p:nvGrpSpPr>
        <p:grpSpPr>
          <a:xfrm>
            <a:off x="2589213" y="2136999"/>
            <a:ext cx="8915400" cy="3771450"/>
            <a:chOff x="0" y="3399"/>
            <a:chExt cx="8915400" cy="3771450"/>
          </a:xfrm>
        </p:grpSpPr>
        <p:sp>
          <p:nvSpPr>
            <p:cNvPr id="406" name="Google Shape;406;p14"/>
            <p:cNvSpPr/>
            <p:nvPr/>
          </p:nvSpPr>
          <p:spPr>
            <a:xfrm>
              <a:off x="0" y="3399"/>
              <a:ext cx="8915400" cy="815490"/>
            </a:xfrm>
            <a:prstGeom prst="roundRect">
              <a:avLst>
                <a:gd fmla="val 16667" name="adj"/>
              </a:avLst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4"/>
            <p:cNvSpPr txBox="1"/>
            <p:nvPr/>
          </p:nvSpPr>
          <p:spPr>
            <a:xfrm>
              <a:off x="39809" y="43208"/>
              <a:ext cx="8835782" cy="735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entury Gothic"/>
                <a:buNone/>
              </a:pPr>
              <a:r>
                <a:rPr b="1" i="0" lang="es-AR" sz="3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DML 🡺 Características:</a:t>
              </a:r>
              <a:endParaRPr b="0" i="0" sz="3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0" y="818889"/>
              <a:ext cx="8915400" cy="2955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4"/>
            <p:cNvSpPr txBox="1"/>
            <p:nvPr/>
          </p:nvSpPr>
          <p:spPr>
            <a:xfrm>
              <a:off x="0" y="818889"/>
              <a:ext cx="8915400" cy="2955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3175" lIns="283050" spcFirstLastPara="1" rIns="241800" wrap="square" tIns="431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Gothic"/>
                <a:buChar char="•"/>
              </a:pPr>
              <a:r>
                <a:rPr b="1" i="0" lang="es-AR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Procedimentales</a:t>
              </a:r>
              <a:r>
                <a:rPr b="0" i="0" lang="es-AR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b="1" i="0" lang="es-AR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(SQL) 🡪 </a:t>
              </a:r>
              <a:r>
                <a:rPr b="0" i="0" lang="es-AR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requieren que el usuario especifique </a:t>
              </a:r>
              <a:r>
                <a:rPr b="1" i="0" lang="es-AR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qué</a:t>
              </a:r>
              <a:r>
                <a:rPr b="0" i="0" lang="es-AR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datos se muestran y </a:t>
              </a:r>
              <a:r>
                <a:rPr b="1" i="0" lang="es-AR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cómo</a:t>
              </a:r>
              <a:r>
                <a:rPr b="0" i="0" lang="es-AR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obtener esos datos</a:t>
              </a:r>
              <a:r>
                <a:rPr b="1" i="0" lang="es-AR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b="0" i="0" lang="es-AR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57150" lvl="1" marL="228600" marR="0" rtl="0" algn="l">
                <a:lnSpc>
                  <a:spcPct val="90000"/>
                </a:lnSpc>
                <a:spcBef>
                  <a:spcPts val="54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Gothic"/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54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Gothic"/>
                <a:buChar char="•"/>
              </a:pPr>
              <a:r>
                <a:rPr b="1" i="0" lang="es-AR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 Procedimentales (QBE)</a:t>
              </a:r>
              <a:r>
                <a:rPr b="0" i="0" lang="es-AR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b="1" i="0" lang="es-AR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🡪 </a:t>
              </a:r>
              <a:r>
                <a:rPr b="0" i="0" lang="es-AR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requieren que el usuario especifique </a:t>
              </a:r>
              <a:r>
                <a:rPr b="1" i="0" lang="es-AR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qué</a:t>
              </a:r>
              <a:r>
                <a:rPr b="0" i="0" lang="es-AR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datos se muestran y </a:t>
              </a:r>
              <a:r>
                <a:rPr b="1" i="0" lang="es-AR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sin especificar</a:t>
              </a:r>
              <a:r>
                <a:rPr b="0" i="0" lang="es-AR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b="1" i="0" lang="es-AR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cómo</a:t>
              </a:r>
              <a:r>
                <a:rPr b="0" i="0" lang="es-AR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obtener esos datos</a:t>
              </a:r>
              <a:r>
                <a:rPr b="1" i="0" lang="es-AR" sz="27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b="0" i="0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10" name="Google Shape;410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411" name="Google Shape;411;p1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1_14" id="412" name="Google Shape;4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</a:t>
            </a:r>
            <a:endParaRPr/>
          </a:p>
        </p:txBody>
      </p:sp>
      <p:grpSp>
        <p:nvGrpSpPr>
          <p:cNvPr id="418" name="Google Shape;418;p15"/>
          <p:cNvGrpSpPr/>
          <p:nvPr/>
        </p:nvGrpSpPr>
        <p:grpSpPr>
          <a:xfrm>
            <a:off x="1828800" y="1478942"/>
            <a:ext cx="10161430" cy="4646115"/>
            <a:chOff x="0" y="10750"/>
            <a:chExt cx="10161430" cy="4646115"/>
          </a:xfrm>
        </p:grpSpPr>
        <p:sp>
          <p:nvSpPr>
            <p:cNvPr id="419" name="Google Shape;419;p15"/>
            <p:cNvSpPr/>
            <p:nvPr/>
          </p:nvSpPr>
          <p:spPr>
            <a:xfrm>
              <a:off x="0" y="10750"/>
              <a:ext cx="10161430" cy="551655"/>
            </a:xfrm>
            <a:prstGeom prst="roundRect">
              <a:avLst>
                <a:gd fmla="val 16667" name="adj"/>
              </a:avLst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 txBox="1"/>
            <p:nvPr/>
          </p:nvSpPr>
          <p:spPr>
            <a:xfrm>
              <a:off x="26930" y="37680"/>
              <a:ext cx="10107570" cy="497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entury Gothic"/>
                <a:buNone/>
              </a:pPr>
              <a:r>
                <a:rPr b="0" i="0" lang="es-AR" sz="23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Actores involucrados con una BD</a:t>
              </a:r>
              <a:endParaRPr b="0" i="0" sz="2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0" y="562405"/>
              <a:ext cx="10161430" cy="4094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 txBox="1"/>
            <p:nvPr/>
          </p:nvSpPr>
          <p:spPr>
            <a:xfrm>
              <a:off x="0" y="562405"/>
              <a:ext cx="10161430" cy="4094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9200" lIns="322625" spcFirstLastPara="1" rIns="163575" wrap="square" tIns="292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b="1" i="0" lang="es-AR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DBA o ADB</a:t>
              </a:r>
              <a:endPara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b="0" i="0" lang="es-AR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Administra el recurso, que es la BD. Autoriza accesos, coordina y vigila la utilización de recursos de hardware y software, responsable ante problemas de violación de seguridad o respuesta lenta del sistema. </a:t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b="1" i="0" lang="es-AR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Diseñador de BD</a:t>
              </a:r>
              <a:endPara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b="0" i="0" lang="es-AR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Definen la estructura de la BD de acuerdo al problema del mundo real que esté representando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b="1" i="0" lang="es-AR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Analistas de Sistemas</a:t>
              </a:r>
              <a:r>
                <a:rPr b="0" i="0" lang="es-AR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b="0" i="0" lang="es-AR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Determinan los requerimientos de los usuarios finales, generando la información necesaria para el diseñador.</a:t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b="1" i="0" lang="es-AR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Programadores</a:t>
              </a:r>
              <a:endPara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b="0" i="0" lang="es-AR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Implementan las especificaciones de los analistas utilizando la BD generada por el diseñador.</a:t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b="1" i="0" lang="es-AR" sz="1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Usuarios (distintos tipos)</a:t>
              </a:r>
              <a:endPara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23" name="Google Shape;42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424" name="Google Shape;424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_15" id="425" name="Google Shape;4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432" name="Google Shape;43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6"/>
          <p:cNvSpPr txBox="1"/>
          <p:nvPr>
            <p:ph type="title"/>
          </p:nvPr>
        </p:nvSpPr>
        <p:spPr>
          <a:xfrm>
            <a:off x="2590800" y="228601"/>
            <a:ext cx="7793038" cy="50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es-AR" sz="3240"/>
              <a:t>Conceptos Básicos</a:t>
            </a:r>
            <a:endParaRPr/>
          </a:p>
        </p:txBody>
      </p:sp>
      <p:graphicFrame>
        <p:nvGraphicFramePr>
          <p:cNvPr id="434" name="Google Shape;434;p16"/>
          <p:cNvGraphicFramePr/>
          <p:nvPr/>
        </p:nvGraphicFramePr>
        <p:xfrm>
          <a:off x="2286000" y="762000"/>
          <a:ext cx="8382000" cy="5430838"/>
        </p:xfrm>
        <a:graphic>
          <a:graphicData uri="http://schemas.openxmlformats.org/presentationml/2006/ole">
            <mc:AlternateContent>
              <mc:Choice Requires="v">
                <p:oleObj r:id="rId4" imgH="5430838" imgW="8382000" progId="Visio.Drawing.3" spid="_x0000_s1">
                  <p:embed/>
                </p:oleObj>
              </mc:Choice>
              <mc:Fallback>
                <p:oleObj r:id="rId5" imgH="5430838" imgW="8382000" progId="Visio.Drawing.3">
                  <p:embed/>
                  <p:pic>
                    <p:nvPicPr>
                      <p:cNvPr id="434" name="Google Shape;434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6000" y="762000"/>
                        <a:ext cx="8382000" cy="543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La cátedra</a:t>
            </a:r>
            <a:endParaRPr/>
          </a:p>
        </p:txBody>
      </p:sp>
      <p:sp>
        <p:nvSpPr>
          <p:cNvPr id="182" name="Google Shape;182;p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Clases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Teóricas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Explicaciones de Prácticas (donde se presentan ejemplos)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Prácticas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Se utilizará la plataforma Ideas, Webex, Moodle y Skype para consultas</a:t>
            </a:r>
            <a:endParaRPr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Para aprobar la cursada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Un  Parcial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Dos recuperatorios</a:t>
            </a:r>
            <a:endParaRPr/>
          </a:p>
        </p:txBody>
      </p:sp>
      <p:sp>
        <p:nvSpPr>
          <p:cNvPr id="183" name="Google Shape;183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184" name="Google Shape;184;p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descr="c1_2" id="185" name="Google Shape;18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La Materia</a:t>
            </a:r>
            <a:endParaRPr/>
          </a:p>
        </p:txBody>
      </p:sp>
      <p:grpSp>
        <p:nvGrpSpPr>
          <p:cNvPr id="192" name="Google Shape;192;p4"/>
          <p:cNvGrpSpPr/>
          <p:nvPr/>
        </p:nvGrpSpPr>
        <p:grpSpPr>
          <a:xfrm>
            <a:off x="3021052" y="2135917"/>
            <a:ext cx="8051720" cy="3773614"/>
            <a:chOff x="431839" y="2317"/>
            <a:chExt cx="8051720" cy="3773614"/>
          </a:xfrm>
        </p:grpSpPr>
        <p:sp>
          <p:nvSpPr>
            <p:cNvPr id="193" name="Google Shape;193;p4"/>
            <p:cNvSpPr/>
            <p:nvPr/>
          </p:nvSpPr>
          <p:spPr>
            <a:xfrm>
              <a:off x="4331891" y="1440304"/>
              <a:ext cx="2767778" cy="65860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5875">
              <a:solidFill>
                <a:srgbClr val="417D2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4" name="Google Shape;194;p4"/>
            <p:cNvSpPr/>
            <p:nvPr/>
          </p:nvSpPr>
          <p:spPr>
            <a:xfrm>
              <a:off x="4286171" y="1440304"/>
              <a:ext cx="91440" cy="658605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rnd" cmpd="sng" w="15875">
              <a:solidFill>
                <a:srgbClr val="417D2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5" name="Google Shape;195;p4"/>
            <p:cNvSpPr/>
            <p:nvPr/>
          </p:nvSpPr>
          <p:spPr>
            <a:xfrm>
              <a:off x="1564112" y="1440304"/>
              <a:ext cx="2767778" cy="65860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rnd" cmpd="sng" w="15875">
              <a:solidFill>
                <a:srgbClr val="417D2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6" name="Google Shape;196;p4"/>
            <p:cNvSpPr/>
            <p:nvPr/>
          </p:nvSpPr>
          <p:spPr>
            <a:xfrm>
              <a:off x="3199618" y="2317"/>
              <a:ext cx="2264546" cy="1437986"/>
            </a:xfrm>
            <a:prstGeom prst="roundRect">
              <a:avLst>
                <a:gd fmla="val 10000" name="adj"/>
              </a:avLst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451234" y="241352"/>
              <a:ext cx="2264546" cy="143798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539E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3493351" y="283469"/>
              <a:ext cx="2180312" cy="13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None/>
              </a:pPr>
              <a:r>
                <a:rPr b="0" i="0" lang="es-AR" sz="2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Contenidos básicos</a:t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431839" y="2098910"/>
              <a:ext cx="2264546" cy="1437986"/>
            </a:xfrm>
            <a:prstGeom prst="roundRect">
              <a:avLst>
                <a:gd fmla="val 10000" name="adj"/>
              </a:avLst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83455" y="2337945"/>
              <a:ext cx="2264546" cy="143798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539E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 txBox="1"/>
            <p:nvPr/>
          </p:nvSpPr>
          <p:spPr>
            <a:xfrm>
              <a:off x="725572" y="2380062"/>
              <a:ext cx="2180312" cy="13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None/>
              </a:pPr>
              <a:r>
                <a:rPr b="0" i="0" lang="es-AR" sz="2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Modelado de Datos</a:t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199618" y="2098910"/>
              <a:ext cx="2264546" cy="1437986"/>
            </a:xfrm>
            <a:prstGeom prst="roundRect">
              <a:avLst>
                <a:gd fmla="val 10000" name="adj"/>
              </a:avLst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451234" y="2337945"/>
              <a:ext cx="2264546" cy="143798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539E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 txBox="1"/>
            <p:nvPr/>
          </p:nvSpPr>
          <p:spPr>
            <a:xfrm>
              <a:off x="3493351" y="2380062"/>
              <a:ext cx="2180312" cy="13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None/>
              </a:pPr>
              <a:r>
                <a:rPr b="0" i="0" lang="es-AR" sz="2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SQL</a:t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5967397" y="2098910"/>
              <a:ext cx="2264546" cy="1437986"/>
            </a:xfrm>
            <a:prstGeom prst="roundRect">
              <a:avLst>
                <a:gd fmla="val 10000" name="adj"/>
              </a:avLst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19013" y="2337945"/>
              <a:ext cx="2264546" cy="143798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539E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 txBox="1"/>
            <p:nvPr/>
          </p:nvSpPr>
          <p:spPr>
            <a:xfrm>
              <a:off x="6261130" y="2380062"/>
              <a:ext cx="2180312" cy="1353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None/>
              </a:pPr>
              <a:r>
                <a:rPr b="0" i="0" lang="es-AR" sz="2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Seguridad e Integridad de datos</a:t>
              </a:r>
              <a:endParaRPr/>
            </a:p>
          </p:txBody>
        </p:sp>
      </p:grpSp>
      <p:sp>
        <p:nvSpPr>
          <p:cNvPr id="208" name="Google Shape;208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209" name="Google Shape;209;p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descr="c1_4" id="210" name="Google Shape;2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Bibliografia</a:t>
            </a:r>
            <a:endParaRPr/>
          </a:p>
        </p:txBody>
      </p:sp>
      <p:sp>
        <p:nvSpPr>
          <p:cNvPr id="217" name="Google Shape;217;p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Introducción a las Bases de Datos. Conceptos Básicos (Bertone, Thomas)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Fundamentos de Bases de Datos (Korth Silvershatz)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Introducción a los sistemas de Bases de Datos. Date. Addison Wesley.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Diseño Conceptual de Bases de Datos: un enfoque entidad interrelaciones.  Batini, Navatte, Cieri.  Addison Wesley.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Fundamento de sistemas de Bases de Datos. Elmasri, Navate. Addison Wesley..</a:t>
            </a:r>
            <a:endParaRPr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8" name="Google Shape;218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219" name="Google Shape;219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descr="c1_5" id="220" name="Google Shape;2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s-AR"/>
              <a:t>Diseño de Bases de Datos	</a:t>
            </a:r>
            <a:endParaRPr/>
          </a:p>
        </p:txBody>
      </p:sp>
      <p:sp>
        <p:nvSpPr>
          <p:cNvPr id="226" name="Google Shape;226;p6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/>
              <a:t>Clase 1</a:t>
            </a:r>
            <a:endParaRPr/>
          </a:p>
        </p:txBody>
      </p:sp>
      <p:sp>
        <p:nvSpPr>
          <p:cNvPr id="227" name="Google Shape;227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228" name="Google Shape;228;p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Agenda</a:t>
            </a:r>
            <a:endParaRPr/>
          </a:p>
        </p:txBody>
      </p:sp>
      <p:grpSp>
        <p:nvGrpSpPr>
          <p:cNvPr id="235" name="Google Shape;235;p7"/>
          <p:cNvGrpSpPr/>
          <p:nvPr/>
        </p:nvGrpSpPr>
        <p:grpSpPr>
          <a:xfrm>
            <a:off x="2589213" y="2133646"/>
            <a:ext cx="8915399" cy="3778157"/>
            <a:chOff x="0" y="46"/>
            <a:chExt cx="8915399" cy="3778157"/>
          </a:xfrm>
        </p:grpSpPr>
        <p:sp>
          <p:nvSpPr>
            <p:cNvPr id="236" name="Google Shape;236;p7"/>
            <p:cNvSpPr/>
            <p:nvPr/>
          </p:nvSpPr>
          <p:spPr>
            <a:xfrm rot="5400000">
              <a:off x="5325270" y="-1931379"/>
              <a:ext cx="1474403" cy="570585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ECC">
                <a:alpha val="89803"/>
              </a:srgbClr>
            </a:solidFill>
            <a:ln cap="rnd" cmpd="sng" w="15875">
              <a:solidFill>
                <a:srgbClr val="CFDECC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 txBox="1"/>
            <p:nvPr/>
          </p:nvSpPr>
          <p:spPr>
            <a:xfrm>
              <a:off x="3209544" y="256321"/>
              <a:ext cx="5633882" cy="1330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144775" spcFirstLastPara="1" rIns="144775" wrap="square" tIns="723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entury Gothic"/>
                <a:buChar char="•"/>
              </a:pPr>
              <a:r>
                <a:rPr b="0" i="0" lang="es-AR" sz="3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Definiciones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57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entury Gothic"/>
                <a:buChar char="•"/>
              </a:pPr>
              <a:r>
                <a:rPr b="0" i="0" lang="es-AR" sz="3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Características</a:t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0" y="46"/>
              <a:ext cx="3209544" cy="1843003"/>
            </a:xfrm>
            <a:prstGeom prst="roundRect">
              <a:avLst>
                <a:gd fmla="val 16667" name="adj"/>
              </a:avLst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 txBox="1"/>
            <p:nvPr/>
          </p:nvSpPr>
          <p:spPr>
            <a:xfrm>
              <a:off x="89968" y="90014"/>
              <a:ext cx="3029608" cy="1663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137150" spcFirstLastPara="1" rIns="137150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r>
                <a:rPr b="0" i="0" lang="es-AR" sz="3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Conceptos básicos de BD</a:t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 rot="5400000">
              <a:off x="5325270" y="3773"/>
              <a:ext cx="1474403" cy="570585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ECC">
                <a:alpha val="89803"/>
              </a:srgbClr>
            </a:solidFill>
            <a:ln cap="rnd" cmpd="sng" w="15875">
              <a:solidFill>
                <a:srgbClr val="CFDECC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 txBox="1"/>
            <p:nvPr/>
          </p:nvSpPr>
          <p:spPr>
            <a:xfrm>
              <a:off x="3209544" y="2191473"/>
              <a:ext cx="5633882" cy="1330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144775" spcFirstLastPara="1" rIns="144775" wrap="square" tIns="723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entury Gothic"/>
                <a:buChar char="•"/>
              </a:pPr>
              <a:r>
                <a:rPr b="0" i="0" lang="es-AR" sz="3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Introducción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57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entury Gothic"/>
                <a:buChar char="•"/>
              </a:pPr>
              <a:r>
                <a:rPr b="0" i="0" lang="es-AR" sz="3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Entidad Relación</a:t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0" y="1935200"/>
              <a:ext cx="3209544" cy="1843003"/>
            </a:xfrm>
            <a:prstGeom prst="roundRect">
              <a:avLst>
                <a:gd fmla="val 16667" name="adj"/>
              </a:avLst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 txBox="1"/>
            <p:nvPr/>
          </p:nvSpPr>
          <p:spPr>
            <a:xfrm>
              <a:off x="89968" y="2025168"/>
              <a:ext cx="3029608" cy="1663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137150" spcFirstLastPara="1" rIns="137150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r>
                <a:rPr b="0" i="0" lang="es-AR" sz="3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Modelado</a:t>
              </a:r>
              <a:endParaRPr/>
            </a:p>
          </p:txBody>
        </p:sp>
      </p:grpSp>
      <p:sp>
        <p:nvSpPr>
          <p:cNvPr id="244" name="Google Shape;244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245" name="Google Shape;245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descr="c1_7" id="246" name="Google Shape;2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</a:t>
            </a:r>
            <a:endParaRPr/>
          </a:p>
        </p:txBody>
      </p:sp>
      <p:grpSp>
        <p:nvGrpSpPr>
          <p:cNvPr id="252" name="Google Shape;252;p8"/>
          <p:cNvGrpSpPr/>
          <p:nvPr/>
        </p:nvGrpSpPr>
        <p:grpSpPr>
          <a:xfrm>
            <a:off x="2589213" y="2133600"/>
            <a:ext cx="8915400" cy="3778250"/>
            <a:chOff x="0" y="0"/>
            <a:chExt cx="8915400" cy="3778250"/>
          </a:xfrm>
        </p:grpSpPr>
        <p:cxnSp>
          <p:nvCxnSpPr>
            <p:cNvPr id="253" name="Google Shape;253;p8"/>
            <p:cNvCxnSpPr/>
            <p:nvPr/>
          </p:nvCxnSpPr>
          <p:spPr>
            <a:xfrm>
              <a:off x="0" y="0"/>
              <a:ext cx="8915400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539E3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4" name="Google Shape;254;p8"/>
            <p:cNvSpPr/>
            <p:nvPr/>
          </p:nvSpPr>
          <p:spPr>
            <a:xfrm>
              <a:off x="0" y="0"/>
              <a:ext cx="1991525" cy="3778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 txBox="1"/>
            <p:nvPr/>
          </p:nvSpPr>
          <p:spPr>
            <a:xfrm>
              <a:off x="0" y="0"/>
              <a:ext cx="1991525" cy="3778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None/>
              </a:pPr>
              <a:r>
                <a:rPr b="1" i="0" lang="es-AR" sz="28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Qué es una   Base de Datos?</a:t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121208" y="35605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 txBox="1"/>
            <p:nvPr/>
          </p:nvSpPr>
          <p:spPr>
            <a:xfrm>
              <a:off x="2121208" y="35605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entury Gothic"/>
                <a:buNone/>
              </a:pPr>
              <a:r>
                <a:rPr b="0" i="0" lang="es-AR" sz="1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 una colección de datos relacionados.</a:t>
              </a:r>
              <a:endPara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58" name="Google Shape;258;p8"/>
            <p:cNvCxnSpPr/>
            <p:nvPr/>
          </p:nvCxnSpPr>
          <p:spPr>
            <a:xfrm>
              <a:off x="1991525" y="747717"/>
              <a:ext cx="6916400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9" name="Google Shape;259;p8"/>
            <p:cNvSpPr/>
            <p:nvPr/>
          </p:nvSpPr>
          <p:spPr>
            <a:xfrm>
              <a:off x="2121208" y="783322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 txBox="1"/>
            <p:nvPr/>
          </p:nvSpPr>
          <p:spPr>
            <a:xfrm>
              <a:off x="2121208" y="783322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entury Gothic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61" name="Google Shape;261;p8"/>
            <p:cNvCxnSpPr/>
            <p:nvPr/>
          </p:nvCxnSpPr>
          <p:spPr>
            <a:xfrm>
              <a:off x="1991525" y="1495434"/>
              <a:ext cx="6916400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2" name="Google Shape;262;p8"/>
            <p:cNvSpPr/>
            <p:nvPr/>
          </p:nvSpPr>
          <p:spPr>
            <a:xfrm>
              <a:off x="2121208" y="1531039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8"/>
            <p:cNvSpPr txBox="1"/>
            <p:nvPr/>
          </p:nvSpPr>
          <p:spPr>
            <a:xfrm>
              <a:off x="2121208" y="1531039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entury Gothic"/>
                <a:buNone/>
              </a:pPr>
              <a:r>
                <a:rPr b="0" i="0" lang="es-AR" sz="1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Colección de </a:t>
              </a:r>
              <a:r>
                <a:rPr b="1" i="0" lang="es-AR" sz="1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archivos</a:t>
              </a:r>
              <a:r>
                <a:rPr b="0" i="0" lang="es-AR" sz="1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diseñados para servir a múltiples aplicaciones</a:t>
              </a:r>
              <a:endParaRPr/>
            </a:p>
          </p:txBody>
        </p:sp>
        <p:cxnSp>
          <p:nvCxnSpPr>
            <p:cNvPr id="264" name="Google Shape;264;p8"/>
            <p:cNvCxnSpPr/>
            <p:nvPr/>
          </p:nvCxnSpPr>
          <p:spPr>
            <a:xfrm>
              <a:off x="1991525" y="2243151"/>
              <a:ext cx="6916400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5" name="Google Shape;265;p8"/>
            <p:cNvSpPr/>
            <p:nvPr/>
          </p:nvSpPr>
          <p:spPr>
            <a:xfrm>
              <a:off x="2121208" y="2278757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 txBox="1"/>
            <p:nvPr/>
          </p:nvSpPr>
          <p:spPr>
            <a:xfrm>
              <a:off x="2121208" y="2278757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entury Gothic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67" name="Google Shape;267;p8"/>
            <p:cNvCxnSpPr/>
            <p:nvPr/>
          </p:nvCxnSpPr>
          <p:spPr>
            <a:xfrm>
              <a:off x="1991525" y="2990868"/>
              <a:ext cx="6916400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8" name="Google Shape;268;p8"/>
            <p:cNvSpPr/>
            <p:nvPr/>
          </p:nvSpPr>
          <p:spPr>
            <a:xfrm>
              <a:off x="2121208" y="3026474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 txBox="1"/>
            <p:nvPr/>
          </p:nvSpPr>
          <p:spPr>
            <a:xfrm>
              <a:off x="2121208" y="3026474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entury Gothic"/>
                <a:buNone/>
              </a:pPr>
              <a:r>
                <a:rPr b="0" i="0" lang="es-AR" sz="19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 dato representa hechos conocidos que pueden registrarse y que tienen un resultado implícito. </a:t>
              </a:r>
              <a:endParaRPr b="0" i="0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70" name="Google Shape;270;p8"/>
            <p:cNvCxnSpPr/>
            <p:nvPr/>
          </p:nvCxnSpPr>
          <p:spPr>
            <a:xfrm>
              <a:off x="1991525" y="3738585"/>
              <a:ext cx="6916400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1" name="Google Shape;271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272" name="Google Shape;272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descr="c1_8" id="273" name="Google Shape;2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</a:t>
            </a:r>
            <a:endParaRPr/>
          </a:p>
        </p:txBody>
      </p:sp>
      <p:grpSp>
        <p:nvGrpSpPr>
          <p:cNvPr id="279" name="Google Shape;279;p9"/>
          <p:cNvGrpSpPr/>
          <p:nvPr/>
        </p:nvGrpSpPr>
        <p:grpSpPr>
          <a:xfrm>
            <a:off x="1790163" y="1506828"/>
            <a:ext cx="9714450" cy="4430780"/>
            <a:chOff x="0" y="0"/>
            <a:chExt cx="9714450" cy="4430780"/>
          </a:xfrm>
        </p:grpSpPr>
        <p:cxnSp>
          <p:nvCxnSpPr>
            <p:cNvPr id="280" name="Google Shape;280;p9"/>
            <p:cNvCxnSpPr/>
            <p:nvPr/>
          </p:nvCxnSpPr>
          <p:spPr>
            <a:xfrm>
              <a:off x="0" y="0"/>
              <a:ext cx="9714450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539E3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1" name="Google Shape;281;p9"/>
            <p:cNvSpPr/>
            <p:nvPr/>
          </p:nvSpPr>
          <p:spPr>
            <a:xfrm>
              <a:off x="0" y="0"/>
              <a:ext cx="2240189" cy="4430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9"/>
            <p:cNvSpPr txBox="1"/>
            <p:nvPr/>
          </p:nvSpPr>
          <p:spPr>
            <a:xfrm>
              <a:off x="0" y="0"/>
              <a:ext cx="2240189" cy="4430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1" i="0" lang="es-AR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Propiedades implícitas de una BD:</a:t>
              </a:r>
              <a:endParaRPr b="1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2380214" y="52085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9"/>
            <p:cNvSpPr txBox="1"/>
            <p:nvPr/>
          </p:nvSpPr>
          <p:spPr>
            <a:xfrm>
              <a:off x="2380214" y="52085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s-AR" sz="1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Una BD representa algunos aspectos del mundo real, a veces denominado Universo de Discurso.</a:t>
              </a:r>
              <a:endParaRPr/>
            </a:p>
          </p:txBody>
        </p:sp>
        <p:cxnSp>
          <p:nvCxnSpPr>
            <p:cNvPr id="285" name="Google Shape;285;p9"/>
            <p:cNvCxnSpPr/>
            <p:nvPr/>
          </p:nvCxnSpPr>
          <p:spPr>
            <a:xfrm>
              <a:off x="2240189" y="1093794"/>
              <a:ext cx="7467983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6" name="Google Shape;286;p9"/>
            <p:cNvSpPr/>
            <p:nvPr/>
          </p:nvSpPr>
          <p:spPr>
            <a:xfrm>
              <a:off x="2380214" y="1145880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9"/>
            <p:cNvSpPr txBox="1"/>
            <p:nvPr/>
          </p:nvSpPr>
          <p:spPr>
            <a:xfrm>
              <a:off x="2380214" y="1145880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s-AR" sz="1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Una BD es una colección coherente de datos con significados inherentes. Un conjunto aleatorio de datos no puede considerarse una BD. O sea los datos deben tener cierta lógica.</a:t>
              </a:r>
              <a:endParaRPr/>
            </a:p>
          </p:txBody>
        </p:sp>
        <p:cxnSp>
          <p:nvCxnSpPr>
            <p:cNvPr id="288" name="Google Shape;288;p9"/>
            <p:cNvCxnSpPr/>
            <p:nvPr/>
          </p:nvCxnSpPr>
          <p:spPr>
            <a:xfrm>
              <a:off x="2240189" y="2187589"/>
              <a:ext cx="7467983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9" name="Google Shape;289;p9"/>
            <p:cNvSpPr/>
            <p:nvPr/>
          </p:nvSpPr>
          <p:spPr>
            <a:xfrm>
              <a:off x="2380214" y="2239674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9"/>
            <p:cNvSpPr txBox="1"/>
            <p:nvPr/>
          </p:nvSpPr>
          <p:spPr>
            <a:xfrm>
              <a:off x="2380214" y="2239674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s-AR" sz="1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Una BD se diseña, construye y completa de datos para un propósito específico.  Está destinada a un grupo de usuarios concretos y tiene algunas aplicaciones preconcebidas en las cuales están interesados los usuarios</a:t>
              </a:r>
              <a:endParaRPr/>
            </a:p>
          </p:txBody>
        </p:sp>
        <p:cxnSp>
          <p:nvCxnSpPr>
            <p:cNvPr id="291" name="Google Shape;291;p9"/>
            <p:cNvCxnSpPr/>
            <p:nvPr/>
          </p:nvCxnSpPr>
          <p:spPr>
            <a:xfrm>
              <a:off x="2240189" y="3281384"/>
              <a:ext cx="7467983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2" name="Google Shape;292;p9"/>
            <p:cNvSpPr/>
            <p:nvPr/>
          </p:nvSpPr>
          <p:spPr>
            <a:xfrm>
              <a:off x="2380214" y="3333469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9"/>
            <p:cNvSpPr txBox="1"/>
            <p:nvPr/>
          </p:nvSpPr>
          <p:spPr>
            <a:xfrm>
              <a:off x="2380214" y="3333469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s-AR" sz="1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Una BD está sustentada físicamente en archivos en dispositivos de almacenamiento persistente de datos</a:t>
              </a:r>
              <a:endParaRPr/>
            </a:p>
          </p:txBody>
        </p:sp>
        <p:cxnSp>
          <p:nvCxnSpPr>
            <p:cNvPr id="294" name="Google Shape;294;p9"/>
            <p:cNvCxnSpPr/>
            <p:nvPr/>
          </p:nvCxnSpPr>
          <p:spPr>
            <a:xfrm>
              <a:off x="2240189" y="4375178"/>
              <a:ext cx="7467983" cy="0"/>
            </a:xfrm>
            <a:prstGeom prst="straightConnector1">
              <a:avLst/>
            </a:prstGeom>
            <a:solidFill>
              <a:srgbClr val="539E36"/>
            </a:solidFill>
            <a:ln cap="rnd" cmpd="sng" w="15875">
              <a:solidFill>
                <a:srgbClr val="C1D5B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5" name="Google Shape;295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296" name="Google Shape;296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descr="c1_9" id="297" name="Google Shape;2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  (resumiendo)</a:t>
            </a:r>
            <a:endParaRPr/>
          </a:p>
        </p:txBody>
      </p:sp>
      <p:grpSp>
        <p:nvGrpSpPr>
          <p:cNvPr id="304" name="Google Shape;304;p10"/>
          <p:cNvGrpSpPr/>
          <p:nvPr/>
        </p:nvGrpSpPr>
        <p:grpSpPr>
          <a:xfrm>
            <a:off x="2414615" y="1404150"/>
            <a:ext cx="8809494" cy="5453496"/>
            <a:chOff x="727483" y="353"/>
            <a:chExt cx="8809494" cy="5453496"/>
          </a:xfrm>
        </p:grpSpPr>
        <p:sp>
          <p:nvSpPr>
            <p:cNvPr id="305" name="Google Shape;305;p10"/>
            <p:cNvSpPr/>
            <p:nvPr/>
          </p:nvSpPr>
          <p:spPr>
            <a:xfrm>
              <a:off x="727483" y="353"/>
              <a:ext cx="4194997" cy="2516998"/>
            </a:xfrm>
            <a:prstGeom prst="rect">
              <a:avLst/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0"/>
            <p:cNvSpPr txBox="1"/>
            <p:nvPr/>
          </p:nvSpPr>
          <p:spPr>
            <a:xfrm>
              <a:off x="727483" y="353"/>
              <a:ext cx="4194997" cy="251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entury Gothic"/>
                <a:buNone/>
              </a:pPr>
              <a:r>
                <a:rPr b="0" i="0" lang="es-AR" sz="23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La definición de una BD consiste en especificar los tipos de datos, las estructuras y restricciones de los mismos.</a:t>
              </a:r>
              <a:endParaRPr b="0" i="0" sz="2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5341980" y="353"/>
              <a:ext cx="4194997" cy="2516998"/>
            </a:xfrm>
            <a:prstGeom prst="rect">
              <a:avLst/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0"/>
            <p:cNvSpPr txBox="1"/>
            <p:nvPr/>
          </p:nvSpPr>
          <p:spPr>
            <a:xfrm>
              <a:off x="5341980" y="353"/>
              <a:ext cx="4194997" cy="251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entury Gothic"/>
                <a:buNone/>
              </a:pPr>
              <a:r>
                <a:rPr b="0" i="0" lang="es-AR" sz="23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La construcción de la BD es el proceso de almacenar datos concretos en algún dispositivo de almacenamiento bajo la gestión del DBMS.</a:t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3034732" y="2936851"/>
              <a:ext cx="4194997" cy="2516998"/>
            </a:xfrm>
            <a:prstGeom prst="rect">
              <a:avLst/>
            </a:prstGeom>
            <a:solidFill>
              <a:srgbClr val="539E36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0"/>
            <p:cNvSpPr txBox="1"/>
            <p:nvPr/>
          </p:nvSpPr>
          <p:spPr>
            <a:xfrm>
              <a:off x="3034732" y="2936851"/>
              <a:ext cx="4194997" cy="251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entury Gothic"/>
                <a:buNone/>
              </a:pPr>
              <a:r>
                <a:rPr b="0" i="0" lang="es-AR" sz="23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La manipulación de BD incluye funciones tales como consultar la BD para recuperar datos específicos, actualizar los datos existentes, reflejar cambios producidos, etc</a:t>
              </a:r>
              <a:endParaRPr b="0" i="0" sz="2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11" name="Google Shape;31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312" name="Google Shape;312;p1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1_10" id="313" name="Google Shape;3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600" y="30226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piral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2014-08-28T15:33:23Z</dcterms:created>
  <dc:creator>Pampa</dc:creator>
</cp:coreProperties>
</file>