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GT6/YVREnrdRmB8fdZjY36ePP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3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0" name="Google Shape;140;p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D7C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2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AR"/>
              <a:t>Diseño de Bases de Datos	</a:t>
            </a:r>
            <a:endParaRPr/>
          </a:p>
        </p:txBody>
      </p:sp>
      <p:sp>
        <p:nvSpPr>
          <p:cNvPr id="170" name="Google Shape;170;p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Clase 1</a:t>
            </a:r>
            <a:endParaRPr/>
          </a:p>
        </p:txBody>
      </p:sp>
      <p:sp>
        <p:nvSpPr>
          <p:cNvPr id="171" name="Google Shape;171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 </a:t>
            </a:r>
            <a:endParaRPr/>
          </a:p>
        </p:txBody>
      </p:sp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2591068" y="213159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Denominacion de la tabla fruto de la relación del modelo e-r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Cursa = (</a:t>
            </a:r>
            <a:r>
              <a:rPr lang="es-AR" u="sng"/>
              <a:t>id_cursa</a:t>
            </a:r>
            <a:r>
              <a:rPr lang="es-AR"/>
              <a:t>, id_alumno, id_materia, resultadoobtenido, añoquesecursa 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Es un buen nombre CURSA para una tabla????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>
                <a:highlight>
                  <a:srgbClr val="FFFF00"/>
                </a:highlight>
              </a:rPr>
              <a:t>Alumnos_Materias = ( </a:t>
            </a:r>
            <a:r>
              <a:rPr lang="es-AR" u="sng">
                <a:highlight>
                  <a:srgbClr val="FFFF00"/>
                </a:highlight>
              </a:rPr>
              <a:t>id_alumnomateria</a:t>
            </a:r>
            <a:r>
              <a:rPr lang="es-AR">
                <a:highlight>
                  <a:srgbClr val="FFFF00"/>
                </a:highlight>
              </a:rPr>
              <a:t>, id_alumno,id_materia, resultadoobtenido, añoquesecursa )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8" name="Google Shape;268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4_10_1" id="269" name="Google Shape;2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2" y="2717800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0_2"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585" y="4116807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1770185" y="586154"/>
            <a:ext cx="9734427" cy="1318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>
            <a:off x="1043354" y="2133600"/>
            <a:ext cx="1114864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Clave Foranea e Integridad Referencial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Alumnos_Materias = ( </a:t>
            </a:r>
            <a:r>
              <a:rPr lang="es-AR" u="sng"/>
              <a:t>id_alumnomateria</a:t>
            </a:r>
            <a:r>
              <a:rPr lang="es-AR"/>
              <a:t>, id_alumno,id_materia, resultadoobtenido, añoquesecursa 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2589212" y="3833445"/>
            <a:ext cx="79732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 foránea: atributo/s de una tabla que en otra tabla es/son CP y que sirven para establecer un nexo entre ambas estructuras</a:t>
            </a:r>
            <a:endParaRPr/>
          </a:p>
        </p:txBody>
      </p:sp>
      <p:grpSp>
        <p:nvGrpSpPr>
          <p:cNvPr id="279" name="Google Shape;279;p11"/>
          <p:cNvGrpSpPr/>
          <p:nvPr/>
        </p:nvGrpSpPr>
        <p:grpSpPr>
          <a:xfrm>
            <a:off x="1982789" y="4798167"/>
            <a:ext cx="8915400" cy="1908232"/>
            <a:chOff x="0" y="353634"/>
            <a:chExt cx="8915400" cy="3395700"/>
          </a:xfrm>
        </p:grpSpPr>
        <p:sp>
          <p:nvSpPr>
            <p:cNvPr id="280" name="Google Shape;280;p11"/>
            <p:cNvSpPr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 txBox="1"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450" lIns="691925" spcFirstLastPara="1" rIns="691925" wrap="square" tIns="4582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 deseable de las BD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Asegura que un valor que aparece para un atributo en una tabla, aparezca además en otra tabla</a:t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2319803" y="4473447"/>
            <a:ext cx="6240780" cy="649440"/>
            <a:chOff x="445770" y="28914"/>
            <a:chExt cx="6240780" cy="649440"/>
          </a:xfrm>
        </p:grpSpPr>
        <p:sp>
          <p:nvSpPr>
            <p:cNvPr id="283" name="Google Shape;283;p11"/>
            <p:cNvSpPr/>
            <p:nvPr/>
          </p:nvSpPr>
          <p:spPr>
            <a:xfrm>
              <a:off x="445770" y="28914"/>
              <a:ext cx="6240780" cy="64944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 txBox="1"/>
            <p:nvPr/>
          </p:nvSpPr>
          <p:spPr>
            <a:xfrm>
              <a:off x="477473" y="60617"/>
              <a:ext cx="6177374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35875" spcFirstLastPara="1" rIns="235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b="0" i="0" lang="es-AR" sz="2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referencial</a:t>
              </a:r>
              <a:endParaRPr/>
            </a:p>
          </p:txBody>
        </p:sp>
      </p:grpSp>
      <p:cxnSp>
        <p:nvCxnSpPr>
          <p:cNvPr id="285" name="Google Shape;285;p11"/>
          <p:cNvCxnSpPr/>
          <p:nvPr/>
        </p:nvCxnSpPr>
        <p:spPr>
          <a:xfrm flipH="1">
            <a:off x="7030243" y="2703818"/>
            <a:ext cx="1219201" cy="473356"/>
          </a:xfrm>
          <a:prstGeom prst="straightConnector1">
            <a:avLst/>
          </a:prstGeom>
          <a:noFill/>
          <a:ln cap="rnd" cmpd="sng" w="9525">
            <a:solidFill>
              <a:srgbClr val="50963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11"/>
          <p:cNvCxnSpPr/>
          <p:nvPr/>
        </p:nvCxnSpPr>
        <p:spPr>
          <a:xfrm flipH="1">
            <a:off x="4079631" y="1930782"/>
            <a:ext cx="1219201" cy="473356"/>
          </a:xfrm>
          <a:prstGeom prst="straightConnector1">
            <a:avLst/>
          </a:prstGeom>
          <a:noFill/>
          <a:ln cap="rnd" cmpd="sng" w="9525">
            <a:solidFill>
              <a:srgbClr val="50963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7" name="Google Shape;287;p11"/>
          <p:cNvSpPr/>
          <p:nvPr/>
        </p:nvSpPr>
        <p:spPr>
          <a:xfrm>
            <a:off x="2766648" y="2368716"/>
            <a:ext cx="1523998" cy="646331"/>
          </a:xfrm>
          <a:prstGeom prst="donut">
            <a:avLst>
              <a:gd fmla="val 25000" name="adj"/>
            </a:avLst>
          </a:prstGeom>
          <a:solidFill>
            <a:srgbClr val="D9EFD2"/>
          </a:solidFill>
          <a:ln cap="rnd" cmpd="sng" w="15875">
            <a:solidFill>
              <a:srgbClr val="3D73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5678490" y="3120536"/>
            <a:ext cx="1523998" cy="646331"/>
          </a:xfrm>
          <a:prstGeom prst="donut">
            <a:avLst>
              <a:gd fmla="val 25000" name="adj"/>
            </a:avLst>
          </a:prstGeom>
          <a:solidFill>
            <a:srgbClr val="D9EFD2"/>
          </a:solidFill>
          <a:ln cap="rnd" cmpd="sng" w="15875">
            <a:solidFill>
              <a:srgbClr val="3D73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782893" y="2782669"/>
            <a:ext cx="1523998" cy="646331"/>
          </a:xfrm>
          <a:prstGeom prst="donut">
            <a:avLst>
              <a:gd fmla="val 25000" name="adj"/>
            </a:avLst>
          </a:prstGeom>
          <a:solidFill>
            <a:srgbClr val="FFC000"/>
          </a:solidFill>
          <a:ln cap="rnd" cmpd="sng" w="15875">
            <a:solidFill>
              <a:srgbClr val="3D73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6897691" y="3142718"/>
            <a:ext cx="1523998" cy="646331"/>
          </a:xfrm>
          <a:prstGeom prst="donut">
            <a:avLst>
              <a:gd fmla="val 25000" name="adj"/>
            </a:avLst>
          </a:prstGeom>
          <a:solidFill>
            <a:srgbClr val="FFC000"/>
          </a:solidFill>
          <a:ln cap="rnd" cmpd="sng" w="15875">
            <a:solidFill>
              <a:srgbClr val="3D73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1" name="Google Shape;291;p11"/>
          <p:cNvCxnSpPr/>
          <p:nvPr/>
        </p:nvCxnSpPr>
        <p:spPr>
          <a:xfrm flipH="1">
            <a:off x="7964486" y="2686590"/>
            <a:ext cx="1219201" cy="473356"/>
          </a:xfrm>
          <a:prstGeom prst="straightConnector1">
            <a:avLst/>
          </a:prstGeom>
          <a:noFill/>
          <a:ln cap="rnd" cmpd="sng" w="95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11"/>
          <p:cNvCxnSpPr/>
          <p:nvPr/>
        </p:nvCxnSpPr>
        <p:spPr>
          <a:xfrm flipH="1">
            <a:off x="4227515" y="2460360"/>
            <a:ext cx="1219201" cy="473356"/>
          </a:xfrm>
          <a:prstGeom prst="straightConnector1">
            <a:avLst/>
          </a:prstGeom>
          <a:noFill/>
          <a:ln cap="rnd" cmpd="sng" w="952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_4_11"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99" name="Google Shape;299;p12"/>
          <p:cNvGrpSpPr/>
          <p:nvPr/>
        </p:nvGrpSpPr>
        <p:grpSpPr>
          <a:xfrm>
            <a:off x="2589213" y="2162514"/>
            <a:ext cx="8915400" cy="3720420"/>
            <a:chOff x="0" y="28914"/>
            <a:chExt cx="8915400" cy="3720420"/>
          </a:xfrm>
        </p:grpSpPr>
        <p:sp>
          <p:nvSpPr>
            <p:cNvPr id="300" name="Google Shape;300;p12"/>
            <p:cNvSpPr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2"/>
            <p:cNvSpPr txBox="1"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450" lIns="691925" spcFirstLastPara="1" rIns="691925" wrap="square" tIns="4582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 deseable de las BD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Asegura que un valor que aparece para un atributo en una tabla, aparezca además en otra tabla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Como se inscribiria un alumno en una materia???  (alta)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 otras operaciones podria haber??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Eliminación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Modificación</a:t>
              </a:r>
              <a:endParaRPr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445770" y="28914"/>
              <a:ext cx="6240780" cy="64944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2"/>
            <p:cNvSpPr txBox="1"/>
            <p:nvPr/>
          </p:nvSpPr>
          <p:spPr>
            <a:xfrm>
              <a:off x="477473" y="60617"/>
              <a:ext cx="6177374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35875" spcFirstLastPara="1" rIns="235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b="0" i="0" lang="es-AR" sz="2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referencial</a:t>
              </a:r>
              <a:endParaRPr/>
            </a:p>
          </p:txBody>
        </p:sp>
      </p:grpSp>
      <p:sp>
        <p:nvSpPr>
          <p:cNvPr id="304" name="Google Shape;30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4_12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11" name="Google Shape;311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Integridad Referencial	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Borrado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Tipos de IR: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Restringir la operación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Realizar la operación en cascada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Establecer la clave Foránea en nulo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No hacer nada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PASA CON LA MODIFICACION???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_4_13" id="313" name="Google Shape;3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56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3_2" id="314" name="Google Shape;3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086" y="489712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20" name="Google Shape;320;p14"/>
          <p:cNvSpPr txBox="1"/>
          <p:nvPr>
            <p:ph idx="1" type="body"/>
          </p:nvPr>
        </p:nvSpPr>
        <p:spPr>
          <a:xfrm>
            <a:off x="1346565" y="2165979"/>
            <a:ext cx="1036052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muchos  (cobertura total)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La relación no se convierte en tabla.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Empleados (id_empleado, dni, legajo, fecha_nacimiento, nombre, id_departamento)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Departamentos ( id_departamento, nombre)</a:t>
            </a:r>
            <a:endParaRPr/>
          </a:p>
        </p:txBody>
      </p:sp>
      <p:sp>
        <p:nvSpPr>
          <p:cNvPr id="321" name="Google Shape;321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b="56370" l="0" r="78791" t="26"/>
          <a:stretch/>
        </p:blipFill>
        <p:spPr>
          <a:xfrm>
            <a:off x="9085385" y="297799"/>
            <a:ext cx="2813537" cy="3252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4" id="323" name="Google Shape;3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1091" y="4813578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29" name="Google Shape;329;p15"/>
          <p:cNvSpPr txBox="1"/>
          <p:nvPr>
            <p:ph idx="1" type="body"/>
          </p:nvPr>
        </p:nvSpPr>
        <p:spPr>
          <a:xfrm>
            <a:off x="1276227" y="1899138"/>
            <a:ext cx="10541699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muchos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     (cobertura parcial del lado de muchos)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La relación no se convierte en tabla y no modifica el analisis.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Empleados = (id_empleado, nombre, dni, legajo, fecha_nacimiento, id_localidad)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Localidades =( id_localidad, nombre)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b="12861" l="0" r="56294" t="0"/>
          <a:stretch/>
        </p:blipFill>
        <p:spPr>
          <a:xfrm>
            <a:off x="9073660" y="257907"/>
            <a:ext cx="2930771" cy="3528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5" id="332" name="Google Shape;3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5672" y="5093484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38" name="Google Shape;338;p16"/>
          <p:cNvSpPr txBox="1"/>
          <p:nvPr>
            <p:ph idx="1" type="body"/>
          </p:nvPr>
        </p:nvSpPr>
        <p:spPr>
          <a:xfrm>
            <a:off x="1592750" y="2157046"/>
            <a:ext cx="9911861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Relaciones uno a muchos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AR"/>
              <a:t>     (cobertura parcial del lado de uno)</a:t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Opcion 1: La relación no se convierte en tabla y no modifica el analisis.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Empleados = (id_empleado, nombre, dni, legajo, fecha_nacimiento, id_estado)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Estados=( id_estado, nombre)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Genera un posible valor nulo para id_estado  🡪 inconvenientes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Opcion 2: La relación se convierte en tabla.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Empleados = (id_empleado, nombre, dni, legajo, fecha_nacimiento,)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Estados=( id_estado, nombre)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Tiene = (id_tiene, id_empleado, id_estado)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No se generan atributos nulos  🡪 opiniones??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8535" y="238609"/>
            <a:ext cx="2629267" cy="3543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6" id="341" name="Google Shape;3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47" name="Google Shape;347;p17"/>
          <p:cNvSpPr txBox="1"/>
          <p:nvPr>
            <p:ph idx="1" type="body"/>
          </p:nvPr>
        </p:nvSpPr>
        <p:spPr>
          <a:xfrm>
            <a:off x="1792043" y="168812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ternarias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En general relaciones muchos a muchos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Cada entidad general tabla , idem la relacion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Empleados (id_empleado, nombre, dni, legajo, fecha_nacimiento)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Aulas (id_aula, nombre)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Materias (id_materia, nombre)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Cursa (id_cursa, id_empleado, id_aula, id_materia)</a:t>
            </a:r>
            <a:endParaRPr/>
          </a:p>
        </p:txBody>
      </p:sp>
      <p:sp>
        <p:nvSpPr>
          <p:cNvPr id="348" name="Google Shape;34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49" name="Google Shape;3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729" y="204847"/>
            <a:ext cx="5706271" cy="2210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7" id="350" name="Google Shape;3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2929" y="4987977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56" name="Google Shape;356;p18"/>
          <p:cNvSpPr txBox="1"/>
          <p:nvPr>
            <p:ph idx="1" type="body"/>
          </p:nvPr>
        </p:nvSpPr>
        <p:spPr>
          <a:xfrm>
            <a:off x="1932719" y="1863969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recursivas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Se tratan igual que la binarias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Parcial del lado de uno en este ejemplo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Opcion 1 atributo nulo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Empleados (id_empleado, nombre, dni, legajo, fecha_nacimiento, id_jefe)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Opcion 2 sin atributo nulo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Empleados (id_empleado, nombre, dni, legajo, fecha_nacimiento)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Esjefe  (id_empleado, id_jefe)    </a:t>
            </a:r>
            <a:endParaRPr/>
          </a:p>
        </p:txBody>
      </p:sp>
      <p:sp>
        <p:nvSpPr>
          <p:cNvPr id="357" name="Google Shape;357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 b="14196" l="15486" r="12403" t="0"/>
          <a:stretch/>
        </p:blipFill>
        <p:spPr>
          <a:xfrm>
            <a:off x="7866185" y="427584"/>
            <a:ext cx="4114800" cy="18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8" id="359" name="Google Shape;3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481" y="34290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65" name="Google Shape;365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uno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Un elemento de remito solo existe a partir de una factura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Facturas = (id_factura, tipo, numero, fecha, montototal, nro_remito, fecharemito)</a:t>
            </a:r>
            <a:endParaRPr/>
          </a:p>
          <a:p>
            <a:pPr indent="-190500" lvl="1" marL="742950" rtl="0" algn="l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Los dos ultimos atributos deben aceptar valores nulos</a:t>
            </a:r>
            <a:endParaRPr/>
          </a:p>
          <a:p>
            <a:pPr indent="-190500" lvl="1" marL="742950" rtl="0" algn="l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Unico caso donde no se genera una tabla a partir de una entidad</a:t>
            </a:r>
            <a:endParaRPr sz="1500"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67" name="Google Shape;3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055" y="1564447"/>
            <a:ext cx="5220844" cy="774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19" id="368" name="Google Shape;3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436" y="316112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Agenda</a:t>
            </a:r>
            <a:endParaRPr/>
          </a:p>
        </p:txBody>
      </p:sp>
      <p:grpSp>
        <p:nvGrpSpPr>
          <p:cNvPr id="178" name="Google Shape;178;p2"/>
          <p:cNvGrpSpPr/>
          <p:nvPr/>
        </p:nvGrpSpPr>
        <p:grpSpPr>
          <a:xfrm>
            <a:off x="2589213" y="2133600"/>
            <a:ext cx="8915399" cy="3778203"/>
            <a:chOff x="0" y="0"/>
            <a:chExt cx="8915399" cy="3778203"/>
          </a:xfrm>
        </p:grpSpPr>
        <p:sp>
          <p:nvSpPr>
            <p:cNvPr id="179" name="Google Shape;179;p2"/>
            <p:cNvSpPr/>
            <p:nvPr/>
          </p:nvSpPr>
          <p:spPr>
            <a:xfrm rot="5400000">
              <a:off x="5325270" y="-1931379"/>
              <a:ext cx="1474403" cy="57058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CC">
                <a:alpha val="89803"/>
              </a:srgbClr>
            </a:solidFill>
            <a:ln cap="rnd" cmpd="sng" w="15875">
              <a:solidFill>
                <a:srgbClr val="CFDE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3209544" y="256321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entidades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relaciones</a:t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0" y="0"/>
              <a:ext cx="3209544" cy="1843003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89968" y="899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b="0" i="0" lang="es-AR" sz="3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Modelo físico</a:t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5400000">
              <a:off x="5325270" y="3773"/>
              <a:ext cx="1474403" cy="57058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CC">
                <a:alpha val="89803"/>
              </a:srgbClr>
            </a:solidFill>
            <a:ln cap="rnd" cmpd="sng" w="15875">
              <a:solidFill>
                <a:srgbClr val="CFDE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 txBox="1"/>
            <p:nvPr/>
          </p:nvSpPr>
          <p:spPr>
            <a:xfrm>
              <a:off x="3209544" y="2191473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Dependencias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Normallización</a:t>
              </a:r>
              <a:endPara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0" y="1935200"/>
              <a:ext cx="3209544" cy="1843003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89968" y="20251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b="0" i="0" lang="es-AR" sz="3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Normalización</a:t>
              </a:r>
              <a:endParaRPr/>
            </a:p>
          </p:txBody>
        </p:sp>
      </p:grpSp>
      <p:sp>
        <p:nvSpPr>
          <p:cNvPr id="187" name="Google Shape;187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4_2" id="188" name="Google Shape;1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374" name="Google Shape;374;p20"/>
          <p:cNvGrpSpPr/>
          <p:nvPr/>
        </p:nvGrpSpPr>
        <p:grpSpPr>
          <a:xfrm>
            <a:off x="2279561" y="2012878"/>
            <a:ext cx="9225051" cy="3637620"/>
            <a:chOff x="0" y="261351"/>
            <a:chExt cx="9225051" cy="3637620"/>
          </a:xfrm>
        </p:grpSpPr>
        <p:sp>
          <p:nvSpPr>
            <p:cNvPr id="375" name="Google Shape;375;p20"/>
            <p:cNvSpPr/>
            <p:nvPr/>
          </p:nvSpPr>
          <p:spPr>
            <a:xfrm>
              <a:off x="0" y="261351"/>
              <a:ext cx="9225051" cy="67158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 txBox="1"/>
            <p:nvPr/>
          </p:nvSpPr>
          <p:spPr>
            <a:xfrm>
              <a:off x="32784" y="29413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b="0" i="0" lang="es-AR" sz="2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dominio</a:t>
              </a:r>
              <a:endPara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0" y="932931"/>
              <a:ext cx="9225051" cy="69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0" y="932931"/>
              <a:ext cx="9225051" cy="69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292875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Especifican que el valor de c/atributo A debe ser un valor atómico del dominio de A.</a:t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0" y="1628451"/>
              <a:ext cx="9225051" cy="67158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 txBox="1"/>
            <p:nvPr/>
          </p:nvSpPr>
          <p:spPr>
            <a:xfrm>
              <a:off x="32784" y="166123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b="0" i="0" lang="es-AR" sz="2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clave </a:t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0" y="230003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 txBox="1"/>
            <p:nvPr/>
          </p:nvSpPr>
          <p:spPr>
            <a:xfrm>
              <a:off x="0" y="230003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292875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 que el valor del atributo clave genere valores repetidos</a:t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2763711"/>
              <a:ext cx="9225051" cy="67158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 txBox="1"/>
            <p:nvPr/>
          </p:nvSpPr>
          <p:spPr>
            <a:xfrm>
              <a:off x="32784" y="279649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b="0" i="0" lang="es-AR" sz="2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sobre nulos	</a:t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0" y="343529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0" y="343529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292875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 que un atributo tome </a:t>
              </a:r>
              <a:r>
                <a:rPr b="0" i="1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nulo </a:t>
              </a: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 caso de no ingresarle valor</a:t>
              </a:r>
              <a:endParaRPr/>
            </a:p>
          </p:txBody>
        </p:sp>
      </p:grpSp>
      <p:sp>
        <p:nvSpPr>
          <p:cNvPr id="387" name="Google Shape;387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" id="388" name="Google Shape;3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394" name="Google Shape;394;p21"/>
          <p:cNvGrpSpPr/>
          <p:nvPr/>
        </p:nvGrpSpPr>
        <p:grpSpPr>
          <a:xfrm>
            <a:off x="2021983" y="1714330"/>
            <a:ext cx="9482630" cy="4183200"/>
            <a:chOff x="0" y="14319"/>
            <a:chExt cx="9482630" cy="4183200"/>
          </a:xfrm>
        </p:grpSpPr>
        <p:sp>
          <p:nvSpPr>
            <p:cNvPr id="395" name="Google Shape;395;p21"/>
            <p:cNvSpPr/>
            <p:nvPr/>
          </p:nvSpPr>
          <p:spPr>
            <a:xfrm>
              <a:off x="0" y="14319"/>
              <a:ext cx="9482630" cy="67158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32784" y="47103"/>
              <a:ext cx="941706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b="0" i="0" lang="es-AR" sz="2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integridad</a:t>
              </a:r>
              <a:endPara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0" y="685899"/>
              <a:ext cx="9482630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0" y="685899"/>
              <a:ext cx="9482630" cy="46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301050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Ningún valor de la clave primaria puede ser nulo.  </a:t>
              </a:r>
              <a:endPara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0" y="1149579"/>
              <a:ext cx="9482630" cy="67158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32784" y="1182363"/>
              <a:ext cx="941706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b="0" i="0" lang="es-AR" sz="2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Restricción de integridad referencial</a:t>
              </a:r>
              <a:endPara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0" y="1821159"/>
              <a:ext cx="9482630" cy="2376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0" y="1821159"/>
              <a:ext cx="9482630" cy="2376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301050" spcFirstLastPara="1" rIns="199125" wrap="square" tIns="35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 especifica entre dos relaciones y sirve para mantener la consistencia entre tuplas de la dos relaciones</a:t>
              </a:r>
              <a:endPara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Establece que una tupla en una relación que haga referencia a otra relación deberá referirse a una tupla existente en esa relación</a:t>
              </a:r>
              <a:endPara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b="0" i="1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 foránea</a:t>
              </a:r>
              <a:r>
                <a:rPr b="0" i="0" lang="es-AR" sz="2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está representada por un atributo de una relación que en otra es clave primaria.</a:t>
              </a:r>
              <a:endPara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3" name="Google Shape;40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" id="404" name="Google Shape;4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2279561" y="1827249"/>
            <a:ext cx="9225051" cy="3996000"/>
            <a:chOff x="0" y="88601"/>
            <a:chExt cx="9225051" cy="3996000"/>
          </a:xfrm>
        </p:grpSpPr>
        <p:sp>
          <p:nvSpPr>
            <p:cNvPr id="411" name="Google Shape;411;p22"/>
            <p:cNvSpPr/>
            <p:nvPr/>
          </p:nvSpPr>
          <p:spPr>
            <a:xfrm>
              <a:off x="0" y="88601"/>
              <a:ext cx="9225051" cy="99450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48547" y="137148"/>
              <a:ext cx="9127957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b="0" i="0" lang="es-AR" sz="2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Las operaciones de Alta, Baja y Modificación (ABM) pueden generar violaciones a las restricciones anteriores.</a:t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0" y="1083101"/>
              <a:ext cx="9225051" cy="30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0" y="1083101"/>
              <a:ext cx="9225051" cy="30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750" lIns="292875" spcFirstLastPara="1" rIns="177800" wrap="square" tIns="317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Alta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 valor nulo para clave, repetición de la clave, integridad referencial, restricciones de dominio.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 se viola la regla, la operación se rechaza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Baja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integridad referencial (se procede como en el caso anterior)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Modificación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 cualquiera de las operaciones.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5" name="Google Shape;415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" id="416" name="Google Shape;4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194" name="Google Shape;194;p3"/>
          <p:cNvGrpSpPr/>
          <p:nvPr/>
        </p:nvGrpSpPr>
        <p:grpSpPr>
          <a:xfrm>
            <a:off x="2099256" y="2133695"/>
            <a:ext cx="9405356" cy="3671460"/>
            <a:chOff x="0" y="330653"/>
            <a:chExt cx="9405356" cy="3671460"/>
          </a:xfrm>
        </p:grpSpPr>
        <p:sp>
          <p:nvSpPr>
            <p:cNvPr id="195" name="Google Shape;195;p3"/>
            <p:cNvSpPr/>
            <p:nvPr/>
          </p:nvSpPr>
          <p:spPr>
            <a:xfrm>
              <a:off x="0" y="330653"/>
              <a:ext cx="9405356" cy="103428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50489" y="381142"/>
              <a:ext cx="9304378" cy="933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b="0" i="0" lang="es-AR" sz="2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 modelo físico (relacional) representa la BD como una colección de </a:t>
              </a:r>
              <a:r>
                <a:rPr b="0" i="1" lang="es-AR" sz="2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relaciones.</a:t>
              </a:r>
              <a:endPara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1364933"/>
              <a:ext cx="9405356" cy="263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0" y="1364933"/>
              <a:ext cx="9405356" cy="2637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00" lIns="298600" spcFirstLastPara="1" rIns="184900" wrap="square" tIns="33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 otros términos 🡪 cada relación se asemeja a una tabla de valores, o a un archivo plano de registros.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 registro o un elemento de una relación (tabla) se denomina </a:t>
              </a:r>
              <a:r>
                <a:rPr b="0" i="1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tupla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atributo mantiene su nombre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Cada tabla de valores resultante se denomina </a:t>
              </a:r>
              <a:r>
                <a:rPr b="0" i="1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relación</a:t>
              </a:r>
              <a:endParaRPr b="0" i="1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Cada </a:t>
              </a:r>
              <a:r>
                <a:rPr b="0" i="1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relación 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 obtiene a partir de una entidad o una relación ER.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 tipo de datos que describe los tipo de valores de un atributo se denomina </a:t>
              </a:r>
              <a:r>
                <a:rPr b="0" i="1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dominio</a:t>
              </a:r>
              <a:r>
                <a:rPr b="0" i="0" lang="es-AR" sz="20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 </a:t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9" name="Google Shape;19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4_3" id="200" name="Google Shape;2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550" y="34290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06" name="Google Shape;206;p4"/>
          <p:cNvGrpSpPr/>
          <p:nvPr/>
        </p:nvGrpSpPr>
        <p:grpSpPr>
          <a:xfrm>
            <a:off x="2589213" y="2137854"/>
            <a:ext cx="8915400" cy="3769740"/>
            <a:chOff x="0" y="4254"/>
            <a:chExt cx="8915400" cy="3769740"/>
          </a:xfrm>
        </p:grpSpPr>
        <p:sp>
          <p:nvSpPr>
            <p:cNvPr id="207" name="Google Shape;207;p4"/>
            <p:cNvSpPr/>
            <p:nvPr/>
          </p:nvSpPr>
          <p:spPr>
            <a:xfrm>
              <a:off x="0" y="4254"/>
              <a:ext cx="8915400" cy="86346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42151" y="46405"/>
              <a:ext cx="8831098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s-AR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Pasos</a:t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0" y="867714"/>
              <a:ext cx="8915400" cy="2906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0" y="867714"/>
              <a:ext cx="8915400" cy="2906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83050" spcFirstLastPara="1" rIns="256025" wrap="square" tIns="457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0" i="0" lang="es-AR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Eliminación de identificadores externos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0" i="0" lang="es-AR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Selección de claves</a:t>
              </a:r>
              <a:endParaRPr/>
            </a:p>
            <a:p>
              <a:pPr indent="-285750" lvl="2" marL="5715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0" i="0" lang="es-AR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Primaria</a:t>
              </a:r>
              <a:endParaRPr/>
            </a:p>
            <a:p>
              <a:pPr indent="-285750" lvl="2" marL="5715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0" i="0" lang="es-AR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Candidata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0" i="0" lang="es-AR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entidades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b="0" i="0" lang="es-AR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</a:t>
              </a:r>
              <a:endParaRPr/>
            </a:p>
          </p:txBody>
        </p:sp>
      </p:grpSp>
      <p:sp>
        <p:nvSpPr>
          <p:cNvPr id="211" name="Google Shape;211;p4"/>
          <p:cNvSpPr txBox="1"/>
          <p:nvPr>
            <p:ph idx="11" type="ftr"/>
          </p:nvPr>
        </p:nvSpPr>
        <p:spPr>
          <a:xfrm>
            <a:off x="2589237" y="57040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4_4" id="212" name="Google Shape;2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5175" y="109685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elemento del Modelo E-R es una tabla?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>
                <a:highlight>
                  <a:srgbClr val="FFFF00"/>
                </a:highlight>
              </a:rPr>
              <a:t>Cada entidad del modelo E-R es una tabla!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apellidoynombre, dni, nroalumno 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Recordar que telefono, al ser un polivalente fue modificado en el modelo logico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(nombre, añocurso)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762086"/>
            <a:ext cx="7761401" cy="1333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5" id="221" name="Google Shape;2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	</a:t>
            </a:r>
            <a:endParaRPr/>
          </a:p>
        </p:txBody>
      </p:sp>
      <p:sp>
        <p:nvSpPr>
          <p:cNvPr id="227" name="Google Shape;227;p6"/>
          <p:cNvSpPr txBox="1"/>
          <p:nvPr>
            <p:ph idx="1" type="body"/>
          </p:nvPr>
        </p:nvSpPr>
        <p:spPr>
          <a:xfrm>
            <a:off x="2589212" y="2133599"/>
            <a:ext cx="8915400" cy="436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Selección de Claves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Entidad 🡪 alumnos  = (nombre y apellido, dni, nroalumno )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Dos identificadores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Cual elegimos como CP y cual CC?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Autoincremental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ID_alumno  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Alumnos = (</a:t>
            </a:r>
            <a:r>
              <a:rPr lang="es-AR" u="sng"/>
              <a:t>id_alumno</a:t>
            </a:r>
            <a:r>
              <a:rPr lang="es-AR"/>
              <a:t>, nombreyapellido, dni, nroalumno 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Materias = (</a:t>
            </a:r>
            <a:r>
              <a:rPr lang="es-AR" u="sng"/>
              <a:t>id_materia</a:t>
            </a:r>
            <a:r>
              <a:rPr lang="es-AR"/>
              <a:t>, nombre, añocurso)</a:t>
            </a:r>
            <a:endParaRPr/>
          </a:p>
        </p:txBody>
      </p:sp>
      <p:sp>
        <p:nvSpPr>
          <p:cNvPr id="228" name="Google Shape;22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510" y="2762086"/>
            <a:ext cx="7761401" cy="1333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6" id="230" name="Google Shape;2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289" y="227232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6_2" id="231" name="Google Shape;2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451" y="5323008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37" name="Google Shape;237;p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pasa si no quiero usar una CP autoincremental?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No es obligatorio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Supongamos que en la entidad 1, tengo estos identificadores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Atr1 integer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Atr2 real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Atr3 string[20]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Atri4+atr5:  integer+string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Cual elijo?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Porque?</a:t>
            </a:r>
            <a:endParaRPr/>
          </a:p>
        </p:txBody>
      </p:sp>
      <p:sp>
        <p:nvSpPr>
          <p:cNvPr id="238" name="Google Shape;238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4_7" id="239" name="Google Shape;2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>
            <a:off x="2589213" y="2134007"/>
            <a:ext cx="8915400" cy="3777435"/>
            <a:chOff x="0" y="407"/>
            <a:chExt cx="8915400" cy="377743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407"/>
              <a:ext cx="8915400" cy="647595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31613" y="32020"/>
              <a:ext cx="88521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b="0" i="0" lang="es-AR" sz="2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</a:t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0" y="648002"/>
              <a:ext cx="8915400" cy="3129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0" y="648002"/>
              <a:ext cx="8915400" cy="3129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283050" spcFirstLastPara="1" rIns="192000" wrap="square" tIns="342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b="0" i="0" lang="es-AR" sz="2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Cardinalidad Muchos a muchos</a:t>
              </a:r>
              <a:endPara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b="0" i="0" lang="es-AR" sz="2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Cardinalidad Uno a Muchos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b="1" i="0" lang="es-AR" sz="2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 foránea: atributo/s de una tabla que en otra tabla es/son CP y que sirven para establecer un nexo entre ambas estructuras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b="0" i="0" lang="es-AR" sz="2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Cobertura total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b="0" i="0" lang="es-AR" sz="2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Cobertura Parcial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b="0" i="0" lang="es-AR" sz="2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 recursivas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b="0" i="0" lang="es-AR" sz="2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 ternarias</a:t>
              </a:r>
              <a:endParaRPr/>
            </a:p>
          </p:txBody>
        </p:sp>
      </p:grpSp>
      <p:sp>
        <p:nvSpPr>
          <p:cNvPr id="250" name="Google Shape;250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descr="c4_8" id="251" name="Google Shape;2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57" name="Google Shape;257;p9"/>
          <p:cNvSpPr txBox="1"/>
          <p:nvPr>
            <p:ph idx="1" type="body"/>
          </p:nvPr>
        </p:nvSpPr>
        <p:spPr>
          <a:xfrm>
            <a:off x="1395046" y="1219200"/>
            <a:ext cx="10109566" cy="5281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muchos a muchos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Cursa es una tabla!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Quien cursa: 🡪 un alumno 🡪 como identifico un alumno 🡪 id_alumno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Que cursa: 🡪 una materia 🡪 como identifico una materia 🡪 id_materia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Entonces   CURSA = ( id_alumno,  id_materia,  resultadoobtenido, añoquesecursa) 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CP??? 🡪 ID_CURSA???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Cursa = (</a:t>
            </a:r>
            <a:r>
              <a:rPr lang="es-AR" u="sng"/>
              <a:t>id_cursa</a:t>
            </a:r>
            <a:r>
              <a:rPr lang="es-AR"/>
              <a:t>, id_alumno, id_materia, resultadoobtenido, añoquesecursa )</a:t>
            </a:r>
            <a:endParaRPr/>
          </a:p>
        </p:txBody>
      </p:sp>
      <p:sp>
        <p:nvSpPr>
          <p:cNvPr id="258" name="Google Shape;258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299" y="1861129"/>
            <a:ext cx="7761401" cy="1333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9_1" id="260" name="Google Shape;2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246" y="2788557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4_9_2" id="261" name="Google Shape;2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076" y="5170714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2014-08-28T15:33:23Z</dcterms:created>
  <dc:creator>Pampa</dc:creator>
</cp:coreProperties>
</file>