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sldIdLst>
    <p:sldId id="256" r:id="rId2"/>
    <p:sldId id="286" r:id="rId3"/>
    <p:sldId id="308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olfo Bertone" initials="R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/>
            <a:t>Lenguaje de Consultas Estructurado</a:t>
          </a:r>
        </a:p>
        <a:p>
          <a:r>
            <a:rPr lang="es-AR" dirty="0"/>
            <a:t>(SQL)</a:t>
          </a:r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/>
      <dgm:spPr/>
      <dgm:t>
        <a:bodyPr/>
        <a:lstStyle/>
        <a:p>
          <a:r>
            <a:rPr lang="es-AR" dirty="0"/>
            <a:t>Ejemplos</a:t>
          </a:r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5D32C6D0-CA0B-43E3-B6CD-BD4FD5DBA0AE}">
      <dgm:prSet phldrT="[Texto]"/>
      <dgm:spPr/>
      <dgm:t>
        <a:bodyPr/>
        <a:lstStyle/>
        <a:p>
          <a:endParaRPr lang="es-AR" dirty="0"/>
        </a:p>
      </dgm:t>
    </dgm:pt>
    <dgm:pt modelId="{2FE7AC59-8874-47D0-9BC4-90D4F298897A}" type="parTrans" cxnId="{A21F9CE2-F09E-4C3A-A6DD-938516B50695}">
      <dgm:prSet/>
      <dgm:spPr/>
    </dgm:pt>
    <dgm:pt modelId="{2B62666F-ED86-457F-B593-921D8E9DB13A}" type="sibTrans" cxnId="{A21F9CE2-F09E-4C3A-A6DD-938516B50695}">
      <dgm:prSet/>
      <dgm:spPr/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E1D1331-8F3F-4607-A99D-B7446B0C3843}" type="pres">
      <dgm:prSet presAssocID="{9219E759-7CC1-4DA0-B800-AC63B8DD937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C5CA344A-C7C8-4FB8-9D22-B72B0CFA0E68}" type="presOf" srcId="{5D32C6D0-CA0B-43E3-B6CD-BD4FD5DBA0AE}" destId="{6E1D1331-8F3F-4607-A99D-B7446B0C3843}" srcOrd="0" destOrd="1" presId="urn:microsoft.com/office/officeart/2005/8/layout/vList5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A21F9CE2-F09E-4C3A-A6DD-938516B50695}" srcId="{9219E759-7CC1-4DA0-B800-AC63B8DD9376}" destId="{5D32C6D0-CA0B-43E3-B6CD-BD4FD5DBA0AE}" srcOrd="1" destOrd="0" parTransId="{2FE7AC59-8874-47D0-9BC4-90D4F298897A}" sibTransId="{2B62666F-ED86-457F-B593-921D8E9DB13A}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D1331-8F3F-4607-A99D-B7446B0C3843}">
      <dsp:nvSpPr>
        <dsp:cNvPr id="0" name=""/>
        <dsp:cNvSpPr/>
      </dsp:nvSpPr>
      <dsp:spPr>
        <a:xfrm rot="5400000">
          <a:off x="4551172" y="-963803"/>
          <a:ext cx="3022600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6500" kern="1200" dirty="0"/>
            <a:t>Ejemplos</a:t>
          </a:r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AR" sz="6500" kern="1200" dirty="0"/>
        </a:p>
      </dsp:txBody>
      <dsp:txXfrm rot="-5400000">
        <a:off x="3209545" y="525375"/>
        <a:ext cx="5558305" cy="2727498"/>
      </dsp:txXfrm>
    </dsp:sp>
    <dsp:sp modelId="{3CC59D61-847D-47BB-AC19-1E1D6CA6BF10}">
      <dsp:nvSpPr>
        <dsp:cNvPr id="0" name=""/>
        <dsp:cNvSpPr/>
      </dsp:nvSpPr>
      <dsp:spPr>
        <a:xfrm>
          <a:off x="0" y="0"/>
          <a:ext cx="3209544" cy="3778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kern="1200" dirty="0"/>
            <a:t>Lenguaje de Consultas Estructurado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kern="1200" dirty="0"/>
            <a:t>(SQL)</a:t>
          </a:r>
        </a:p>
      </dsp:txBody>
      <dsp:txXfrm>
        <a:off x="156677" y="156677"/>
        <a:ext cx="2896190" cy="3464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21/9/20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DBD  - CLASE 6_2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2.xm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4" y="1664594"/>
            <a:ext cx="8915399" cy="2262781"/>
          </a:xfrm>
        </p:spPr>
        <p:txBody>
          <a:bodyPr/>
          <a:lstStyle/>
          <a:p>
            <a:r>
              <a:rPr lang="es-AR" dirty="0"/>
              <a:t>Diseño de Bases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72745" y="4777379"/>
            <a:ext cx="9031868" cy="1649179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Clase 4</a:t>
            </a:r>
          </a:p>
          <a:p>
            <a:r>
              <a:rPr lang="es-AR" dirty="0"/>
              <a:t>Curso 2015</a:t>
            </a:r>
          </a:p>
          <a:p>
            <a:r>
              <a:rPr lang="es-AR" dirty="0"/>
              <a:t>Prof.  Luciano Marrero</a:t>
            </a:r>
          </a:p>
          <a:p>
            <a:r>
              <a:rPr lang="es-AR" dirty="0"/>
              <a:t>	  Pablo Thomas</a:t>
            </a:r>
          </a:p>
          <a:p>
            <a:r>
              <a:rPr lang="es-AR" dirty="0"/>
              <a:t>          Rodolfo Bertone</a:t>
            </a:r>
          </a:p>
        </p:txBody>
      </p:sp>
    </p:spTree>
    <p:extLst>
      <p:ext uri="{BB962C8B-B14F-4D97-AF65-F5344CB8AC3E}">
        <p14:creationId xmlns:p14="http://schemas.microsoft.com/office/powerpoint/2010/main" val="250617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10</a:t>
            </a:fld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8372B1-E318-374D-9DE7-24C9C664A40D}"/>
              </a:ext>
            </a:extLst>
          </p:cNvPr>
          <p:cNvSpPr txBox="1"/>
          <p:nvPr/>
        </p:nvSpPr>
        <p:spPr>
          <a:xfrm>
            <a:off x="1282462" y="1544651"/>
            <a:ext cx="9801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13 SELECT  DISTINCT ( l.nombre_ciudad. l.poblacion )</a:t>
            </a:r>
          </a:p>
          <a:p>
            <a:r>
              <a:rPr lang="es-AR" dirty="0"/>
              <a:t>    FROM localidades l INNER JOIN embarque e ON (e.destino= l.nombre_ciudad )</a:t>
            </a:r>
          </a:p>
          <a:p>
            <a:r>
              <a:rPr lang="es-AR" dirty="0"/>
              <a:t>    WHERE e.peso &gt; 100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A694BF-1356-7B44-BF10-0E1C19E38D0C}"/>
              </a:ext>
            </a:extLst>
          </p:cNvPr>
          <p:cNvSpPr txBox="1"/>
          <p:nvPr/>
        </p:nvSpPr>
        <p:spPr>
          <a:xfrm>
            <a:off x="1463978" y="4912143"/>
            <a:ext cx="9259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16 SELECT ca.nombre_chofer</a:t>
            </a:r>
          </a:p>
          <a:p>
            <a:r>
              <a:rPr lang="es-AR" dirty="0"/>
              <a:t>     FROM clientes c INNER JOIN embarque e ON (c.id_cliente = e.id_cliente )</a:t>
            </a:r>
          </a:p>
          <a:p>
            <a:r>
              <a:rPr lang="es-AR" dirty="0"/>
              <a:t>                                  INNER JOIN camiones ca ON (ca.camion_# = e.camion_# )</a:t>
            </a:r>
          </a:p>
          <a:p>
            <a:r>
              <a:rPr lang="es-AR" dirty="0"/>
              <a:t>  		     INNER JOIN localidades l ON (l.nombre_ciudad = e.destino)</a:t>
            </a:r>
          </a:p>
          <a:p>
            <a:r>
              <a:rPr lang="es-AR" dirty="0"/>
              <a:t>     WHERE rentaanual &gt; 20000000  AND l.poblacion &gt; 1000000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1F23E7-AA00-9645-B060-A871038A65BE}"/>
              </a:ext>
            </a:extLst>
          </p:cNvPr>
          <p:cNvSpPr txBox="1"/>
          <p:nvPr/>
        </p:nvSpPr>
        <p:spPr>
          <a:xfrm>
            <a:off x="1183892" y="2665416"/>
            <a:ext cx="9025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14 SELECT c.nombre</a:t>
            </a:r>
          </a:p>
          <a:p>
            <a:r>
              <a:rPr lang="es-AR" dirty="0"/>
              <a:t>     FROM clientes c INNER JOIN embarque e ON (c.id_cliente = e.id_cliente )</a:t>
            </a:r>
          </a:p>
          <a:p>
            <a:r>
              <a:rPr lang="es-AR" dirty="0"/>
              <a:t>     WHERE c.renta_anual &gt; 5000000 AND e.peso &lt;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7C1205-365B-2F4B-B496-CC1D87AA14EA}"/>
              </a:ext>
            </a:extLst>
          </p:cNvPr>
          <p:cNvSpPr txBox="1"/>
          <p:nvPr/>
        </p:nvSpPr>
        <p:spPr>
          <a:xfrm>
            <a:off x="1183891" y="3645990"/>
            <a:ext cx="9025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15 SELECT c.nombre</a:t>
            </a:r>
          </a:p>
          <a:p>
            <a:r>
              <a:rPr lang="es-AR" dirty="0"/>
              <a:t>     FROM clientes c INNER JOIN embarque e ON (c.id_cliente = e.id_cliente )</a:t>
            </a:r>
          </a:p>
          <a:p>
            <a:r>
              <a:rPr lang="es-AR" dirty="0"/>
              <a:t>     WHERE ( c.renta_anual &gt; 5000000 AND e.peso &lt; 1) OR e.destino =“VLA”</a:t>
            </a:r>
          </a:p>
        </p:txBody>
      </p:sp>
    </p:spTree>
    <p:extLst>
      <p:ext uri="{BB962C8B-B14F-4D97-AF65-F5344CB8AC3E}">
        <p14:creationId xmlns:p14="http://schemas.microsoft.com/office/powerpoint/2010/main" val="341871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11</a:t>
            </a:fld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8372B1-E318-374D-9DE7-24C9C664A40D}"/>
              </a:ext>
            </a:extLst>
          </p:cNvPr>
          <p:cNvSpPr txBox="1"/>
          <p:nvPr/>
        </p:nvSpPr>
        <p:spPr>
          <a:xfrm>
            <a:off x="1373943" y="640445"/>
            <a:ext cx="9801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17 SELECT  ca.nombre_chofer </a:t>
            </a:r>
          </a:p>
          <a:p>
            <a:r>
              <a:rPr lang="es-AR" dirty="0"/>
              <a:t>     FROM camiones ca</a:t>
            </a:r>
          </a:p>
          <a:p>
            <a:r>
              <a:rPr lang="es-AR" dirty="0"/>
              <a:t>    WHERE NOT EXIST  (SELECT *</a:t>
            </a:r>
          </a:p>
          <a:p>
            <a:r>
              <a:rPr lang="es-AR" dirty="0"/>
              <a:t>		         FROM localidades l</a:t>
            </a:r>
          </a:p>
          <a:p>
            <a:r>
              <a:rPr lang="es-AR" dirty="0"/>
              <a:t>		         WHERE NOT EXIST ( SELECT *</a:t>
            </a:r>
          </a:p>
          <a:p>
            <a:r>
              <a:rPr lang="es-AR" dirty="0"/>
              <a:t>				             FROM embarques e</a:t>
            </a:r>
          </a:p>
          <a:p>
            <a:r>
              <a:rPr lang="es-AR" dirty="0"/>
              <a:t>				             WHERE e.destino = l.nombre_localidad AND</a:t>
            </a:r>
          </a:p>
          <a:p>
            <a:r>
              <a:rPr lang="es-AR" dirty="0"/>
              <a:t>						e.camion_# = ca.camion_#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A694BF-1356-7B44-BF10-0E1C19E38D0C}"/>
              </a:ext>
            </a:extLst>
          </p:cNvPr>
          <p:cNvSpPr txBox="1"/>
          <p:nvPr/>
        </p:nvSpPr>
        <p:spPr>
          <a:xfrm>
            <a:off x="1553328" y="2864847"/>
            <a:ext cx="925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18 SELECT e.destino</a:t>
            </a:r>
          </a:p>
          <a:p>
            <a:r>
              <a:rPr lang="es-AR" dirty="0"/>
              <a:t>     FROM clientes c INNER JOIN embarque e ON (c.id_cliente = e.id_cliente )</a:t>
            </a:r>
          </a:p>
          <a:p>
            <a:r>
              <a:rPr lang="es-AR" dirty="0"/>
              <a:t>     WHERE rentaanual &gt; 15000000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D2D6C6-5875-E742-910A-4C5093066C1F}"/>
              </a:ext>
            </a:extLst>
          </p:cNvPr>
          <p:cNvSpPr txBox="1"/>
          <p:nvPr/>
        </p:nvSpPr>
        <p:spPr>
          <a:xfrm>
            <a:off x="1466280" y="3788177"/>
            <a:ext cx="925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19 SELECT c.nombre_cliente, c.renta_anual</a:t>
            </a:r>
          </a:p>
          <a:p>
            <a:r>
              <a:rPr lang="es-AR" dirty="0"/>
              <a:t>     FROM clientes c INNER JOIN embarque e ON (c.id_cliente = e.id_cliente )</a:t>
            </a:r>
          </a:p>
          <a:p>
            <a:r>
              <a:rPr lang="es-AR" dirty="0"/>
              <a:t>     WHERE e.peso &gt; 100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87549E2-6F8F-A84D-8CBC-73622C82370D}"/>
              </a:ext>
            </a:extLst>
          </p:cNvPr>
          <p:cNvSpPr txBox="1"/>
          <p:nvPr/>
        </p:nvSpPr>
        <p:spPr>
          <a:xfrm>
            <a:off x="1466280" y="4910469"/>
            <a:ext cx="9259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19 SELECT c.nombre_cliente, c.renta_anual</a:t>
            </a:r>
          </a:p>
          <a:p>
            <a:r>
              <a:rPr lang="es-AR" dirty="0"/>
              <a:t>     FROM clientes c </a:t>
            </a:r>
          </a:p>
          <a:p>
            <a:r>
              <a:rPr lang="es-AR" dirty="0"/>
              <a:t>     WHERE c.id_cliente IN  (SELECT e.id_cliente</a:t>
            </a:r>
          </a:p>
          <a:p>
            <a:r>
              <a:rPr lang="es-AR" dirty="0"/>
              <a:t>			   FROM embarques e</a:t>
            </a:r>
          </a:p>
          <a:p>
            <a:r>
              <a:rPr lang="es-AR" dirty="0"/>
              <a:t>			   WHERE e.peso &gt; 100 ) </a:t>
            </a:r>
          </a:p>
        </p:txBody>
      </p:sp>
    </p:spTree>
    <p:extLst>
      <p:ext uri="{BB962C8B-B14F-4D97-AF65-F5344CB8AC3E}">
        <p14:creationId xmlns:p14="http://schemas.microsoft.com/office/powerpoint/2010/main" val="322839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12</a:t>
            </a:fld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8372B1-E318-374D-9DE7-24C9C664A40D}"/>
              </a:ext>
            </a:extLst>
          </p:cNvPr>
          <p:cNvSpPr txBox="1"/>
          <p:nvPr/>
        </p:nvSpPr>
        <p:spPr>
          <a:xfrm>
            <a:off x="1373943" y="640445"/>
            <a:ext cx="9801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20 SELECT  c.nombre_chofer </a:t>
            </a:r>
          </a:p>
          <a:p>
            <a:r>
              <a:rPr lang="es-AR" dirty="0"/>
              <a:t>     FROM clientes c</a:t>
            </a:r>
          </a:p>
          <a:p>
            <a:r>
              <a:rPr lang="es-AR" dirty="0"/>
              <a:t>    WHERE NOT EXIST  (SELECT *</a:t>
            </a:r>
          </a:p>
          <a:p>
            <a:r>
              <a:rPr lang="es-AR" dirty="0"/>
              <a:t>		         FROM camion ca</a:t>
            </a:r>
          </a:p>
          <a:p>
            <a:r>
              <a:rPr lang="es-AR" dirty="0"/>
              <a:t>		         WHERE NOT EXIST ( SELECT *</a:t>
            </a:r>
          </a:p>
          <a:p>
            <a:r>
              <a:rPr lang="es-AR" dirty="0"/>
              <a:t>				             FROM embarques e</a:t>
            </a:r>
          </a:p>
          <a:p>
            <a:r>
              <a:rPr lang="es-AR" dirty="0"/>
              <a:t>				             WHERE e.id_cliente = c.idcliente AND</a:t>
            </a:r>
          </a:p>
          <a:p>
            <a:r>
              <a:rPr lang="es-AR" dirty="0"/>
              <a:t>						e.camion_# = ca.camion_# 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A694BF-1356-7B44-BF10-0E1C19E38D0C}"/>
              </a:ext>
            </a:extLst>
          </p:cNvPr>
          <p:cNvSpPr txBox="1"/>
          <p:nvPr/>
        </p:nvSpPr>
        <p:spPr>
          <a:xfrm>
            <a:off x="1311579" y="3051304"/>
            <a:ext cx="393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21 SELECT  AVG( peso )e.destino</a:t>
            </a:r>
          </a:p>
          <a:p>
            <a:r>
              <a:rPr lang="es-AR" dirty="0"/>
              <a:t>     FROM embarque</a:t>
            </a:r>
          </a:p>
          <a:p>
            <a:r>
              <a:rPr lang="es-AR" dirty="0"/>
              <a:t> 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D2D6C6-5875-E742-910A-4C5093066C1F}"/>
              </a:ext>
            </a:extLst>
          </p:cNvPr>
          <p:cNvSpPr txBox="1"/>
          <p:nvPr/>
        </p:nvSpPr>
        <p:spPr>
          <a:xfrm>
            <a:off x="1466280" y="4132875"/>
            <a:ext cx="9259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23 SELECT c.nombre_cliente</a:t>
            </a:r>
          </a:p>
          <a:p>
            <a:r>
              <a:rPr lang="es-AR" dirty="0"/>
              <a:t>     FROM clientes c</a:t>
            </a:r>
          </a:p>
          <a:p>
            <a:r>
              <a:rPr lang="es-AR" dirty="0"/>
              <a:t>     WHERE NOT EXIST  ( SELECT *</a:t>
            </a:r>
          </a:p>
          <a:p>
            <a:r>
              <a:rPr lang="es-AR" dirty="0"/>
              <a:t>  		          FROM embarques e</a:t>
            </a:r>
          </a:p>
          <a:p>
            <a:r>
              <a:rPr lang="es-AR" dirty="0"/>
              <a:t>		          WHERE e.peso &lt; 25 AND e.id_cliente = c.id_Cliente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A23730-11B5-D74B-BADD-8CC77FD04A5A}"/>
              </a:ext>
            </a:extLst>
          </p:cNvPr>
          <p:cNvSpPr txBox="1"/>
          <p:nvPr/>
        </p:nvSpPr>
        <p:spPr>
          <a:xfrm>
            <a:off x="6792648" y="3269908"/>
            <a:ext cx="3933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22 SELECT  AVG( peso )e.destino</a:t>
            </a:r>
          </a:p>
          <a:p>
            <a:r>
              <a:rPr lang="es-AR" dirty="0"/>
              <a:t>     FROM embarque</a:t>
            </a:r>
          </a:p>
          <a:p>
            <a:r>
              <a:rPr lang="es-AR" dirty="0"/>
              <a:t>     WHERE destino = “NQN”</a:t>
            </a:r>
          </a:p>
          <a:p>
            <a:r>
              <a:rPr lang="es-AR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2540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13</a:t>
            </a:fld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A694BF-1356-7B44-BF10-0E1C19E38D0C}"/>
              </a:ext>
            </a:extLst>
          </p:cNvPr>
          <p:cNvSpPr txBox="1"/>
          <p:nvPr/>
        </p:nvSpPr>
        <p:spPr>
          <a:xfrm>
            <a:off x="1602525" y="1247797"/>
            <a:ext cx="73198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24 SELECT  nombre_ciudad</a:t>
            </a:r>
          </a:p>
          <a:p>
            <a:r>
              <a:rPr lang="es-AR" dirty="0"/>
              <a:t>      FROM localidades</a:t>
            </a:r>
          </a:p>
          <a:p>
            <a:r>
              <a:rPr lang="es-AR" dirty="0"/>
              <a:t>      where poblacion = (SELECT  MIN( poblacion)</a:t>
            </a:r>
          </a:p>
          <a:p>
            <a:r>
              <a:rPr lang="es-AR" dirty="0"/>
              <a:t>			FROM localidades )  </a:t>
            </a:r>
          </a:p>
          <a:p>
            <a:endParaRPr lang="es-AR" dirty="0"/>
          </a:p>
          <a:p>
            <a:r>
              <a:rPr lang="es-AR" dirty="0"/>
              <a:t>      SELECT  nombre_ciudad</a:t>
            </a:r>
          </a:p>
          <a:p>
            <a:r>
              <a:rPr lang="es-AR" dirty="0"/>
              <a:t>      FROM localidades</a:t>
            </a:r>
          </a:p>
          <a:p>
            <a:r>
              <a:rPr lang="es-AR" dirty="0"/>
              <a:t>      where poblacion = (SELECT  MAX( poblacion)</a:t>
            </a:r>
          </a:p>
          <a:p>
            <a:r>
              <a:rPr lang="es-AR" dirty="0"/>
              <a:t>			FROM localidades )  </a:t>
            </a:r>
          </a:p>
          <a:p>
            <a:endParaRPr lang="es-AR" dirty="0"/>
          </a:p>
          <a:p>
            <a:r>
              <a:rPr lang="es-AR" dirty="0"/>
              <a:t> 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D2D6C6-5875-E742-910A-4C5093066C1F}"/>
              </a:ext>
            </a:extLst>
          </p:cNvPr>
          <p:cNvSpPr txBox="1"/>
          <p:nvPr/>
        </p:nvSpPr>
        <p:spPr>
          <a:xfrm>
            <a:off x="1602525" y="3763542"/>
            <a:ext cx="92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25  INSERT INTO camion ( “Garcia” )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38794A-D7E8-9F42-AA20-8789A4F12591}"/>
              </a:ext>
            </a:extLst>
          </p:cNvPr>
          <p:cNvSpPr txBox="1"/>
          <p:nvPr/>
        </p:nvSpPr>
        <p:spPr>
          <a:xfrm>
            <a:off x="1602525" y="4387118"/>
            <a:ext cx="9259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6"/>
            </a:pPr>
            <a:r>
              <a:rPr lang="es-AR" dirty="0"/>
              <a:t>DELETE FROM embarques</a:t>
            </a:r>
          </a:p>
          <a:p>
            <a:r>
              <a:rPr lang="es-AR" dirty="0"/>
              <a:t>      WHERE destino IN ( SELECT nombre_ciudad</a:t>
            </a:r>
          </a:p>
          <a:p>
            <a:r>
              <a:rPr lang="es-AR" dirty="0"/>
              <a:t>		           FROM localidades</a:t>
            </a:r>
          </a:p>
          <a:p>
            <a:r>
              <a:rPr lang="es-AR" dirty="0"/>
              <a:t>		           WHERE poblacion &lt; 5000 )</a:t>
            </a:r>
          </a:p>
          <a:p>
            <a:r>
              <a:rPr lang="es-AR" dirty="0"/>
              <a:t>      DELETE FROM localidades</a:t>
            </a:r>
          </a:p>
          <a:p>
            <a:r>
              <a:rPr lang="es-AR" dirty="0"/>
              <a:t>      WHERE poblacion &lt; 5000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3236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14</a:t>
            </a:fld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D2D6C6-5875-E742-910A-4C5093066C1F}"/>
              </a:ext>
            </a:extLst>
          </p:cNvPr>
          <p:cNvSpPr txBox="1"/>
          <p:nvPr/>
        </p:nvSpPr>
        <p:spPr>
          <a:xfrm>
            <a:off x="1602524" y="2770574"/>
            <a:ext cx="925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28 UPDATE embarques</a:t>
            </a:r>
          </a:p>
          <a:p>
            <a:r>
              <a:rPr lang="es-AR" dirty="0"/>
              <a:t>     SET peso =  peso / 2.2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38794A-D7E8-9F42-AA20-8789A4F12591}"/>
              </a:ext>
            </a:extLst>
          </p:cNvPr>
          <p:cNvSpPr txBox="1"/>
          <p:nvPr/>
        </p:nvSpPr>
        <p:spPr>
          <a:xfrm>
            <a:off x="1602524" y="1215315"/>
            <a:ext cx="9716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27 DELETE FROM localidades l</a:t>
            </a:r>
          </a:p>
          <a:p>
            <a:r>
              <a:rPr lang="es-AR" dirty="0"/>
              <a:t>      WHERE l. poblacion &lt; 5000  AND NOT EXIST ( SELECT *</a:t>
            </a:r>
          </a:p>
          <a:p>
            <a:r>
              <a:rPr lang="es-AR" dirty="0"/>
              <a:t>					          FROM embarques e</a:t>
            </a:r>
          </a:p>
          <a:p>
            <a:r>
              <a:rPr lang="es-AR" dirty="0"/>
              <a:t>					          WHERE e.destino = l.nombre_ciudad </a:t>
            </a:r>
          </a:p>
          <a:p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9B42864-A296-624B-B337-EA72357D8DBA}"/>
              </a:ext>
            </a:extLst>
          </p:cNvPr>
          <p:cNvSpPr txBox="1"/>
          <p:nvPr/>
        </p:nvSpPr>
        <p:spPr>
          <a:xfrm>
            <a:off x="1602524" y="3827484"/>
            <a:ext cx="9801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29 SELECT  l.nombre_ciudad</a:t>
            </a:r>
          </a:p>
          <a:p>
            <a:r>
              <a:rPr lang="es-AR" dirty="0"/>
              <a:t>     FROM localidades l</a:t>
            </a:r>
          </a:p>
          <a:p>
            <a:r>
              <a:rPr lang="es-AR" dirty="0"/>
              <a:t>    WHERE NOT EXIST  (SELECT *</a:t>
            </a:r>
          </a:p>
          <a:p>
            <a:r>
              <a:rPr lang="es-AR" dirty="0"/>
              <a:t>		         FROM clientes c</a:t>
            </a:r>
          </a:p>
          <a:p>
            <a:r>
              <a:rPr lang="es-AR" dirty="0"/>
              <a:t>		         WHERE NOT EXIST ( SELECT *</a:t>
            </a:r>
          </a:p>
          <a:p>
            <a:r>
              <a:rPr lang="es-AR" dirty="0"/>
              <a:t>				             FROM embarques e</a:t>
            </a:r>
          </a:p>
          <a:p>
            <a:r>
              <a:rPr lang="es-AR" dirty="0"/>
              <a:t>				             WHERE e.destino = l.nombre_localidad AND</a:t>
            </a:r>
          </a:p>
          <a:p>
            <a:r>
              <a:rPr lang="es-AR" dirty="0"/>
              <a:t>						e.id_cliente = c.id_cliente )</a:t>
            </a:r>
          </a:p>
        </p:txBody>
      </p:sp>
    </p:spTree>
    <p:extLst>
      <p:ext uri="{BB962C8B-B14F-4D97-AF65-F5344CB8AC3E}">
        <p14:creationId xmlns:p14="http://schemas.microsoft.com/office/powerpoint/2010/main" val="147234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15</a:t>
            </a:fld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D2D6C6-5875-E742-910A-4C5093066C1F}"/>
              </a:ext>
            </a:extLst>
          </p:cNvPr>
          <p:cNvSpPr txBox="1"/>
          <p:nvPr/>
        </p:nvSpPr>
        <p:spPr>
          <a:xfrm>
            <a:off x="1602524" y="2496205"/>
            <a:ext cx="925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31 SELECT id_cliente, AVG (peso )</a:t>
            </a:r>
          </a:p>
          <a:p>
            <a:r>
              <a:rPr lang="es-AR" dirty="0"/>
              <a:t>     FROM embarques</a:t>
            </a:r>
          </a:p>
          <a:p>
            <a:r>
              <a:rPr lang="es-AR" dirty="0"/>
              <a:t>     GROUP BY id_cliente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38794A-D7E8-9F42-AA20-8789A4F12591}"/>
              </a:ext>
            </a:extLst>
          </p:cNvPr>
          <p:cNvSpPr txBox="1"/>
          <p:nvPr/>
        </p:nvSpPr>
        <p:spPr>
          <a:xfrm>
            <a:off x="1602524" y="1215315"/>
            <a:ext cx="9716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30 SELECT COUNT (* )</a:t>
            </a:r>
          </a:p>
          <a:p>
            <a:r>
              <a:rPr lang="es-AR" dirty="0"/>
              <a:t>     FROM embarques</a:t>
            </a:r>
          </a:p>
          <a:p>
            <a:r>
              <a:rPr lang="es-AR" dirty="0"/>
              <a:t>    WHERE id_cliente = 433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B14C5A-3C56-3649-829B-286268284797}"/>
              </a:ext>
            </a:extLst>
          </p:cNvPr>
          <p:cNvSpPr txBox="1"/>
          <p:nvPr/>
        </p:nvSpPr>
        <p:spPr>
          <a:xfrm>
            <a:off x="1602524" y="3777095"/>
            <a:ext cx="9259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31 CREATE VIEW cte</a:t>
            </a:r>
          </a:p>
          <a:p>
            <a:r>
              <a:rPr lang="es-AR" dirty="0"/>
              <a:t>     SELECT id_cliente, AVG (peso ) AS promedio</a:t>
            </a:r>
          </a:p>
          <a:p>
            <a:r>
              <a:rPr lang="es-AR" dirty="0"/>
              <a:t>     FROM embarques</a:t>
            </a:r>
          </a:p>
          <a:p>
            <a:r>
              <a:rPr lang="es-AR" dirty="0"/>
              <a:t>     GROUP BY id_cliente</a:t>
            </a:r>
          </a:p>
          <a:p>
            <a:endParaRPr lang="es-AR" dirty="0"/>
          </a:p>
          <a:p>
            <a:r>
              <a:rPr lang="es-AR" dirty="0"/>
              <a:t>     SELECT  c.nombre, ct.promedio</a:t>
            </a:r>
          </a:p>
          <a:p>
            <a:r>
              <a:rPr lang="es-AR" dirty="0"/>
              <a:t>     FROM clientes c INNER JOIN cte ct ON( ct.id_cliente = c.id_cliente</a:t>
            </a:r>
          </a:p>
        </p:txBody>
      </p:sp>
    </p:spTree>
    <p:extLst>
      <p:ext uri="{BB962C8B-B14F-4D97-AF65-F5344CB8AC3E}">
        <p14:creationId xmlns:p14="http://schemas.microsoft.com/office/powerpoint/2010/main" val="52646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16</a:t>
            </a:fld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D2D6C6-5875-E742-910A-4C5093066C1F}"/>
              </a:ext>
            </a:extLst>
          </p:cNvPr>
          <p:cNvSpPr txBox="1"/>
          <p:nvPr/>
        </p:nvSpPr>
        <p:spPr>
          <a:xfrm>
            <a:off x="1602523" y="2496205"/>
            <a:ext cx="9898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33 SELECT  e.destino, MIN (e.peso)</a:t>
            </a:r>
          </a:p>
          <a:p>
            <a:r>
              <a:rPr lang="es-AR" dirty="0"/>
              <a:t>     FROM embarques e INNER JOIN localidades l ON (l.nombre_ciudad = e.destino )</a:t>
            </a:r>
          </a:p>
          <a:p>
            <a:r>
              <a:rPr lang="es-AR" dirty="0"/>
              <a:t>    WHERE l.poblacion &gt; 1000000</a:t>
            </a:r>
          </a:p>
          <a:p>
            <a:r>
              <a:rPr lang="es-AR" dirty="0"/>
              <a:t>    GROUP BY destino</a:t>
            </a:r>
          </a:p>
          <a:p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38794A-D7E8-9F42-AA20-8789A4F12591}"/>
              </a:ext>
            </a:extLst>
          </p:cNvPr>
          <p:cNvSpPr txBox="1"/>
          <p:nvPr/>
        </p:nvSpPr>
        <p:spPr>
          <a:xfrm>
            <a:off x="1602524" y="1215315"/>
            <a:ext cx="9716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32 SELECT  destino, MAX (peso)</a:t>
            </a:r>
          </a:p>
          <a:p>
            <a:r>
              <a:rPr lang="es-AR" dirty="0"/>
              <a:t>     FROM embarques</a:t>
            </a:r>
          </a:p>
          <a:p>
            <a:r>
              <a:rPr lang="es-AR" dirty="0"/>
              <a:t>    GROUP BY destino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B14C5A-3C56-3649-829B-286268284797}"/>
              </a:ext>
            </a:extLst>
          </p:cNvPr>
          <p:cNvSpPr txBox="1"/>
          <p:nvPr/>
        </p:nvSpPr>
        <p:spPr>
          <a:xfrm>
            <a:off x="1602524" y="3777095"/>
            <a:ext cx="9259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34 SELECT  destino, AVG (peso)</a:t>
            </a:r>
          </a:p>
          <a:p>
            <a:r>
              <a:rPr lang="es-AR" dirty="0"/>
              <a:t>     FROM embarques</a:t>
            </a:r>
          </a:p>
          <a:p>
            <a:r>
              <a:rPr lang="es-AR" dirty="0"/>
              <a:t>    GROUP BY destino</a:t>
            </a:r>
          </a:p>
          <a:p>
            <a:r>
              <a:rPr lang="es-AR" dirty="0"/>
              <a:t>    HAVING COUNT( * ) &gt; 10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5765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43527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  <p:pic>
        <p:nvPicPr>
          <p:cNvPr id="3" name="c6_2" descr="c6_2">
            <a:hlinkClick r:id="" action="ppaction://media"/>
            <a:extLst>
              <a:ext uri="{FF2B5EF4-FFF2-40B4-BE49-F238E27FC236}">
                <a16:creationId xmlns:a16="http://schemas.microsoft.com/office/drawing/2014/main" id="{EE17CEEC-7927-D94C-A5DA-B66947A86B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67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Ejercicios para resolver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2119745" y="2978727"/>
            <a:ext cx="8797637" cy="24468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dirty="0"/>
              <a:t>Dadas las siguientes tablas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Cliente ( </a:t>
            </a:r>
            <a:r>
              <a:rPr lang="es-ES" altLang="es-AR" dirty="0" err="1">
                <a:ea typeface="Times New Roman" panose="02020603050405020304" pitchFamily="18" charset="0"/>
              </a:rPr>
              <a:t>id_cliente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nombre_cliente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renta_anual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tipo_cliente</a:t>
            </a:r>
            <a:r>
              <a:rPr lang="es-ES" altLang="es-AR" dirty="0">
                <a:ea typeface="Times New Roman" panose="02020603050405020304" pitchFamily="18" charset="0"/>
              </a:rPr>
              <a:t>)</a:t>
            </a:r>
            <a:endParaRPr lang="es-AR" altLang="es-A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Embarque ( embarque_#, </a:t>
            </a:r>
            <a:r>
              <a:rPr lang="es-ES" altLang="es-AR" dirty="0" err="1">
                <a:ea typeface="Times New Roman" panose="02020603050405020304" pitchFamily="18" charset="0"/>
              </a:rPr>
              <a:t>id_cliente</a:t>
            </a:r>
            <a:r>
              <a:rPr lang="es-ES" altLang="es-AR" dirty="0">
                <a:ea typeface="Times New Roman" panose="02020603050405020304" pitchFamily="18" charset="0"/>
              </a:rPr>
              <a:t>, peso, camión_#, destino, fecha)</a:t>
            </a:r>
            <a:endParaRPr lang="es-AR" altLang="es-A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Camión (camión_#, </a:t>
            </a:r>
            <a:r>
              <a:rPr lang="es-ES" altLang="es-AR" dirty="0" err="1">
                <a:ea typeface="Times New Roman" panose="02020603050405020304" pitchFamily="18" charset="0"/>
              </a:rPr>
              <a:t>nombre_chofer</a:t>
            </a:r>
            <a:r>
              <a:rPr lang="es-ES" altLang="es-AR" dirty="0">
                <a:ea typeface="Times New Roman" panose="02020603050405020304" pitchFamily="18" charset="0"/>
              </a:rPr>
              <a:t>)</a:t>
            </a:r>
            <a:endParaRPr lang="es-AR" altLang="es-A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Ciudad ( </a:t>
            </a:r>
            <a:r>
              <a:rPr lang="es-ES" altLang="es-AR" dirty="0" err="1">
                <a:ea typeface="Times New Roman" panose="02020603050405020304" pitchFamily="18" charset="0"/>
              </a:rPr>
              <a:t>nombre_ciudad</a:t>
            </a:r>
            <a:r>
              <a:rPr lang="es-ES" altLang="es-AR" dirty="0">
                <a:ea typeface="Times New Roman" panose="02020603050405020304" pitchFamily="18" charset="0"/>
              </a:rPr>
              <a:t>, población)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3743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90448" y="1421418"/>
            <a:ext cx="9371012" cy="490156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s-ES" altLang="es-AR" sz="1600" dirty="0"/>
              <a:t>Cuál es el nombre del cliente 433?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Cuál es la ciudad destino del embarque 3244?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Cuales son los números de los camiones que han llevado paquetes (embarques) por encima de 100 kg?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Presente todos los datos de los embarques de más de 20 kg?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Cree una lista por orden alfabético de los clientes con renta anual de más de 10 millones?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Cual es el Id del cliente José García?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Mostrar  los nombres de los clientes que han enviado embarques a las ciudades cuyo nombre empieza con C.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Mostrar los nombres de los clientes que han enviado embarques a las ciudades cuyo nombre termina con City.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Mostrar los nombres de los clientes que tienen una D como tercera letra del nombre.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Mostrar los nombres de los clientes que sean minoristas</a:t>
            </a:r>
            <a:endParaRPr lang="es-AR" altLang="es-AR" sz="16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312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89018" y="1454727"/>
            <a:ext cx="9315594" cy="4456495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 startAt="11"/>
            </a:pPr>
            <a:r>
              <a:rPr lang="es-ES" altLang="es-AR" dirty="0"/>
              <a:t>Cómo se llaman los clientes que han enviado paquetes a Bariloche?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A cuales destinos han hecho envíos las compañías con renta anual menor que 1 millón?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Cuales son los nombres y las poblaciones de las ciudades que han recibido embarques que pesen más de 100 kg?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Cuales son los clientes que tienen más de 5 millones de renta anual y que han enviado embarques de menos de 1 kg?</a:t>
            </a:r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Quienes son los clientes que tienen más de 5 millones de renta anual y que han enviado embarques de menos de 1kg. O han enviado embarques a Villa La Angostura?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Quienes son los choferes que han conducido embarques de clientes que tienen renta anual mayor de 20 millones a ciudades con más de 1 millón de habitantes?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Indique los choferes que han transportado embarques a cada una de las ciudades.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Indique las ciudades que han recibido embarques de clientes que tienen más de 15 millones de renta anual.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Indique el nombre y la renta anual de los clientes que han enviado embarques que pesan más de 100 kg.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Indique los clientes que han tenido embarques transportados en cada camión.</a:t>
            </a:r>
            <a:endParaRPr lang="es-AR" alt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34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21"/>
            </a:pPr>
            <a:r>
              <a:rPr lang="es-ES" altLang="es-AR" dirty="0"/>
              <a:t>Cual es el peso promedio de los embarques?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dirty="0"/>
              <a:t>Cual es el peso promedio de los embarques que van a Neuquén?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dirty="0"/>
              <a:t>Presente una lista de los clientes para los que todos sus embarques han pesado más de 25 kg.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dirty="0"/>
              <a:t>Cuales ciudades de la BD tienen la menor y la mayor población?</a:t>
            </a:r>
          </a:p>
          <a:p>
            <a:pPr>
              <a:buFont typeface="+mj-lt"/>
              <a:buAutoNum type="arabicPeriod" startAt="21"/>
            </a:pPr>
            <a:r>
              <a:rPr lang="es-ES" altLang="es-AR" dirty="0"/>
              <a:t>Agregue el camión 95 con el chofer García a la BD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sz="1800" dirty="0"/>
              <a:t>Borre de la BD todas las ciudades con población de menos de 5000 habitantes. Debe sacar, además los embarques que haya en dicha ciudad.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sz="1800" dirty="0"/>
              <a:t>Borre de la BD todas las ciudades con población de menos de 5000 habitantes que no posean embarques enviados.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sz="1800" dirty="0"/>
              <a:t>Convierta el peso de cada envío a libras, para ello se sabe que una libra son 2.2 kg. (aproximadamente).</a:t>
            </a:r>
            <a:endParaRPr lang="es-AR" altLang="es-AR" sz="1800" dirty="0"/>
          </a:p>
          <a:p>
            <a:pPr>
              <a:buFont typeface="+mj-lt"/>
              <a:buAutoNum type="arabicPeriod" startAt="21"/>
            </a:pPr>
            <a:endParaRPr lang="es-AR" altLang="es-AR" dirty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471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29"/>
            </a:pPr>
            <a:r>
              <a:rPr lang="es-ES" altLang="es-AR" dirty="0"/>
              <a:t>Indique las ciudades que han recibido embarques de todos los clientes</a:t>
            </a:r>
            <a:endParaRPr lang="es-AR" altLang="es-AR" dirty="0"/>
          </a:p>
          <a:p>
            <a:pPr>
              <a:buFont typeface="+mj-lt"/>
              <a:buAutoNum type="arabicPeriod" startAt="29"/>
            </a:pPr>
            <a:r>
              <a:rPr lang="es-ES" altLang="es-AR" dirty="0"/>
              <a:t>Cuantos embarques han sido enviados pro el cliente 433?</a:t>
            </a:r>
            <a:endParaRPr lang="es-AR" altLang="es-AR" dirty="0"/>
          </a:p>
          <a:p>
            <a:pPr>
              <a:buFont typeface="+mj-lt"/>
              <a:buAutoNum type="arabicPeriod" startAt="29"/>
            </a:pPr>
            <a:r>
              <a:rPr lang="es-ES" altLang="es-AR" dirty="0"/>
              <a:t>Para cada cliente ¿cuál es el peso medio de los paquetes enviados por él?</a:t>
            </a:r>
            <a:endParaRPr lang="es-AR" altLang="es-AR" dirty="0"/>
          </a:p>
          <a:p>
            <a:pPr>
              <a:buFont typeface="+mj-lt"/>
              <a:buAutoNum type="arabicPeriod" startAt="29"/>
            </a:pPr>
            <a:r>
              <a:rPr lang="es-ES" altLang="es-AR" dirty="0"/>
              <a:t>Para cada ciudad ¿cuál es el peso máximo de un paquete que haya sido enviado a dicha ciudad?</a:t>
            </a:r>
            <a:endParaRPr lang="es-AR" altLang="es-AR" dirty="0"/>
          </a:p>
          <a:p>
            <a:pPr>
              <a:buFont typeface="+mj-lt"/>
              <a:buAutoNum type="arabicPeriod" startAt="29"/>
            </a:pPr>
            <a:r>
              <a:rPr lang="es-ES" altLang="es-AR" dirty="0"/>
              <a:t>Para cada ciudad con población por encima de un millón de habitantes ¿cuál es el peso menor de un paquete enviado a dicha ciudad?</a:t>
            </a:r>
            <a:endParaRPr lang="es-AR" altLang="es-AR" dirty="0"/>
          </a:p>
          <a:p>
            <a:pPr>
              <a:buFont typeface="+mj-lt"/>
              <a:buAutoNum type="arabicPeriod" startAt="29"/>
            </a:pPr>
            <a:r>
              <a:rPr lang="es-ES" altLang="es-AR" dirty="0"/>
              <a:t>Para cada ciudad que haya recibido al menos diez paquetes, ¿cuál es el peso medio de los paquetes enviados a dicha ciudad?</a:t>
            </a:r>
            <a:endParaRPr lang="es-AR" altLang="es-AR" dirty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846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8</a:t>
            </a:fld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8372B1-E318-374D-9DE7-24C9C664A40D}"/>
              </a:ext>
            </a:extLst>
          </p:cNvPr>
          <p:cNvSpPr txBox="1"/>
          <p:nvPr/>
        </p:nvSpPr>
        <p:spPr>
          <a:xfrm>
            <a:off x="1282463" y="1544651"/>
            <a:ext cx="418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 SELECT nombre</a:t>
            </a:r>
          </a:p>
          <a:p>
            <a:r>
              <a:rPr lang="es-AR" dirty="0"/>
              <a:t>   FROM clientes</a:t>
            </a:r>
          </a:p>
          <a:p>
            <a:r>
              <a:rPr lang="es-AR" dirty="0"/>
              <a:t>   WHERE id_cliente = 433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D9619D-E8B4-AB4B-A9E4-897519E25CC9}"/>
              </a:ext>
            </a:extLst>
          </p:cNvPr>
          <p:cNvSpPr txBox="1"/>
          <p:nvPr/>
        </p:nvSpPr>
        <p:spPr>
          <a:xfrm>
            <a:off x="7048767" y="3879201"/>
            <a:ext cx="418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6 SELECT id_cliente</a:t>
            </a:r>
          </a:p>
          <a:p>
            <a:r>
              <a:rPr lang="es-AR" dirty="0"/>
              <a:t>   FROM clientes</a:t>
            </a:r>
          </a:p>
          <a:p>
            <a:r>
              <a:rPr lang="es-AR" dirty="0"/>
              <a:t>   WHERE nombre = “Jose Garcia”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885CE7-9488-D044-86F0-3E8F999C78C7}"/>
              </a:ext>
            </a:extLst>
          </p:cNvPr>
          <p:cNvSpPr txBox="1"/>
          <p:nvPr/>
        </p:nvSpPr>
        <p:spPr>
          <a:xfrm>
            <a:off x="1249434" y="2519065"/>
            <a:ext cx="418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 SELECT camion_#</a:t>
            </a:r>
          </a:p>
          <a:p>
            <a:r>
              <a:rPr lang="es-AR" dirty="0"/>
              <a:t>   FROM embarque</a:t>
            </a:r>
          </a:p>
          <a:p>
            <a:r>
              <a:rPr lang="es-AR" dirty="0"/>
              <a:t>   WHERE peso &gt; 100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3F906BB-E7FB-3141-AF57-81120A1498FD}"/>
              </a:ext>
            </a:extLst>
          </p:cNvPr>
          <p:cNvSpPr txBox="1"/>
          <p:nvPr/>
        </p:nvSpPr>
        <p:spPr>
          <a:xfrm>
            <a:off x="7048767" y="2655536"/>
            <a:ext cx="418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 SELECT *</a:t>
            </a:r>
          </a:p>
          <a:p>
            <a:r>
              <a:rPr lang="es-AR" dirty="0"/>
              <a:t>   FROM embarque</a:t>
            </a:r>
          </a:p>
          <a:p>
            <a:r>
              <a:rPr lang="es-AR" dirty="0"/>
              <a:t>   WHERE peso &gt; 20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A694BF-1356-7B44-BF10-0E1C19E38D0C}"/>
              </a:ext>
            </a:extLst>
          </p:cNvPr>
          <p:cNvSpPr txBox="1"/>
          <p:nvPr/>
        </p:nvSpPr>
        <p:spPr>
          <a:xfrm>
            <a:off x="1463978" y="4912143"/>
            <a:ext cx="925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7 SELECT c.nombre</a:t>
            </a:r>
          </a:p>
          <a:p>
            <a:r>
              <a:rPr lang="es-AR" dirty="0"/>
              <a:t>   FROM clientes c INNER JOIN embarque e ON (c.id_cliente = e.id_cliente )</a:t>
            </a:r>
          </a:p>
          <a:p>
            <a:r>
              <a:rPr lang="es-AR" dirty="0"/>
              <a:t>   WHERE destino LIKE “C%”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1F23E7-AA00-9645-B060-A871038A65BE}"/>
              </a:ext>
            </a:extLst>
          </p:cNvPr>
          <p:cNvSpPr txBox="1"/>
          <p:nvPr/>
        </p:nvSpPr>
        <p:spPr>
          <a:xfrm>
            <a:off x="1282463" y="3607813"/>
            <a:ext cx="4184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5 SELECT nombre</a:t>
            </a:r>
          </a:p>
          <a:p>
            <a:r>
              <a:rPr lang="es-AR" dirty="0"/>
              <a:t>   FROM clientes</a:t>
            </a:r>
          </a:p>
          <a:p>
            <a:r>
              <a:rPr lang="es-AR" dirty="0"/>
              <a:t>   WHERE rentaanual&gt; 10000000</a:t>
            </a:r>
          </a:p>
          <a:p>
            <a:r>
              <a:rPr lang="es-AR" dirty="0"/>
              <a:t>   ORDER BY nombre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E94B7F-9057-2F44-B993-327837F6D612}"/>
              </a:ext>
            </a:extLst>
          </p:cNvPr>
          <p:cNvSpPr txBox="1"/>
          <p:nvPr/>
        </p:nvSpPr>
        <p:spPr>
          <a:xfrm>
            <a:off x="7081796" y="1537855"/>
            <a:ext cx="418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 SELECT destino</a:t>
            </a:r>
          </a:p>
          <a:p>
            <a:r>
              <a:rPr lang="es-AR" dirty="0"/>
              <a:t>   FROM embarque</a:t>
            </a:r>
          </a:p>
          <a:p>
            <a:r>
              <a:rPr lang="es-AR" dirty="0"/>
              <a:t>   WHERE embarque_# = 3244</a:t>
            </a:r>
          </a:p>
        </p:txBody>
      </p:sp>
    </p:spTree>
    <p:extLst>
      <p:ext uri="{BB962C8B-B14F-4D97-AF65-F5344CB8AC3E}">
        <p14:creationId xmlns:p14="http://schemas.microsoft.com/office/powerpoint/2010/main" val="327198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9</a:t>
            </a:fld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8372B1-E318-374D-9DE7-24C9C664A40D}"/>
              </a:ext>
            </a:extLst>
          </p:cNvPr>
          <p:cNvSpPr txBox="1"/>
          <p:nvPr/>
        </p:nvSpPr>
        <p:spPr>
          <a:xfrm>
            <a:off x="1282462" y="1544651"/>
            <a:ext cx="9801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8 SELECT c.nombre</a:t>
            </a:r>
          </a:p>
          <a:p>
            <a:r>
              <a:rPr lang="es-AR" dirty="0"/>
              <a:t>   FROM clientes c INNER JOIN embarque e ON (c.id_cliente = e.id_cliente )</a:t>
            </a:r>
          </a:p>
          <a:p>
            <a:r>
              <a:rPr lang="es-AR" dirty="0"/>
              <a:t>   WHERE e.destino LIKE “%City”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885CE7-9488-D044-86F0-3E8F999C78C7}"/>
              </a:ext>
            </a:extLst>
          </p:cNvPr>
          <p:cNvSpPr txBox="1"/>
          <p:nvPr/>
        </p:nvSpPr>
        <p:spPr>
          <a:xfrm>
            <a:off x="1249434" y="2519065"/>
            <a:ext cx="418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9 SELECT nombre</a:t>
            </a:r>
          </a:p>
          <a:p>
            <a:r>
              <a:rPr lang="es-AR" dirty="0"/>
              <a:t>   FROM cliente</a:t>
            </a:r>
          </a:p>
          <a:p>
            <a:r>
              <a:rPr lang="es-AR" dirty="0"/>
              <a:t>   WHERE nombre LIKE “__D%”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3F906BB-E7FB-3141-AF57-81120A1498FD}"/>
              </a:ext>
            </a:extLst>
          </p:cNvPr>
          <p:cNvSpPr txBox="1"/>
          <p:nvPr/>
        </p:nvSpPr>
        <p:spPr>
          <a:xfrm>
            <a:off x="6758494" y="2643050"/>
            <a:ext cx="418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10 SELECT nombre</a:t>
            </a:r>
          </a:p>
          <a:p>
            <a:r>
              <a:rPr lang="es-AR" dirty="0"/>
              <a:t>    FROM clientes</a:t>
            </a:r>
          </a:p>
          <a:p>
            <a:r>
              <a:rPr lang="es-AR" dirty="0"/>
              <a:t>     WHERE tipo_cliente  &gt; “minorista”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A694BF-1356-7B44-BF10-0E1C19E38D0C}"/>
              </a:ext>
            </a:extLst>
          </p:cNvPr>
          <p:cNvSpPr txBox="1"/>
          <p:nvPr/>
        </p:nvSpPr>
        <p:spPr>
          <a:xfrm>
            <a:off x="1463978" y="4912143"/>
            <a:ext cx="925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12 SELECT e. destino</a:t>
            </a:r>
          </a:p>
          <a:p>
            <a:r>
              <a:rPr lang="es-AR" dirty="0"/>
              <a:t>     FROM clientes c INNER JOIN embarque e ON (c.id_cliente = e.id_cliente )</a:t>
            </a:r>
          </a:p>
          <a:p>
            <a:r>
              <a:rPr lang="es-AR" dirty="0"/>
              <a:t>     WHERE rentaanual &gt; 1000000  AND tipo_cliente =“compañía”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1F23E7-AA00-9645-B060-A871038A65BE}"/>
              </a:ext>
            </a:extLst>
          </p:cNvPr>
          <p:cNvSpPr txBox="1"/>
          <p:nvPr/>
        </p:nvSpPr>
        <p:spPr>
          <a:xfrm>
            <a:off x="1249434" y="3789470"/>
            <a:ext cx="9025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11 SELECT c.nombre</a:t>
            </a:r>
          </a:p>
          <a:p>
            <a:r>
              <a:rPr lang="es-AR" dirty="0"/>
              <a:t>   FROM clientes c INNER JOIN embarque e ON (c.id_cliente = e.id_cliente )</a:t>
            </a:r>
          </a:p>
          <a:p>
            <a:r>
              <a:rPr lang="es-AR" dirty="0"/>
              <a:t>   WHERE e.destino = ”bariloche”</a:t>
            </a:r>
          </a:p>
        </p:txBody>
      </p:sp>
    </p:spTree>
    <p:extLst>
      <p:ext uri="{BB962C8B-B14F-4D97-AF65-F5344CB8AC3E}">
        <p14:creationId xmlns:p14="http://schemas.microsoft.com/office/powerpoint/2010/main" val="65691840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4176</TotalTime>
  <Words>1983</Words>
  <Application>Microsoft Macintosh PowerPoint</Application>
  <PresentationFormat>Panorámica</PresentationFormat>
  <Paragraphs>242</Paragraphs>
  <Slides>16</Slides>
  <Notes>2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Espiral</vt:lpstr>
      <vt:lpstr>Diseño de Bases de Datos</vt:lpstr>
      <vt:lpstr>Agenda</vt:lpstr>
      <vt:lpstr>SQL  DML</vt:lpstr>
      <vt:lpstr>SQL  DML</vt:lpstr>
      <vt:lpstr>SQL  DML</vt:lpstr>
      <vt:lpstr>SQL  DML</vt:lpstr>
      <vt:lpstr>SQL  DML</vt:lpstr>
      <vt:lpstr>Soluciones </vt:lpstr>
      <vt:lpstr>Soluciones </vt:lpstr>
      <vt:lpstr>Soluciones </vt:lpstr>
      <vt:lpstr>Soluciones </vt:lpstr>
      <vt:lpstr>Soluciones </vt:lpstr>
      <vt:lpstr>Soluciones </vt:lpstr>
      <vt:lpstr>Soluciones </vt:lpstr>
      <vt:lpstr>Soluciones </vt:lpstr>
      <vt:lpstr>Soluciones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Rodolfo Bertone</cp:lastModifiedBy>
  <cp:revision>105</cp:revision>
  <dcterms:created xsi:type="dcterms:W3CDTF">2014-08-28T15:33:23Z</dcterms:created>
  <dcterms:modified xsi:type="dcterms:W3CDTF">2020-09-21T17:51:06Z</dcterms:modified>
</cp:coreProperties>
</file>