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  <p:sldMasterId id="2147483694" r:id="rId2"/>
  </p:sldMasterIdLst>
  <p:notesMasterIdLst>
    <p:notesMasterId r:id="rId15"/>
  </p:notesMasterIdLst>
  <p:handoutMasterIdLst>
    <p:handoutMasterId r:id="rId16"/>
  </p:handoutMasterIdLst>
  <p:sldIdLst>
    <p:sldId id="261" r:id="rId3"/>
    <p:sldId id="264" r:id="rId4"/>
    <p:sldId id="265" r:id="rId5"/>
    <p:sldId id="266" r:id="rId6"/>
    <p:sldId id="269" r:id="rId7"/>
    <p:sldId id="267" r:id="rId8"/>
    <p:sldId id="262" r:id="rId9"/>
    <p:sldId id="274" r:id="rId10"/>
    <p:sldId id="273" r:id="rId11"/>
    <p:sldId id="271" r:id="rId12"/>
    <p:sldId id="272" r:id="rId13"/>
    <p:sldId id="275" r:id="rId14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4D5D"/>
    <a:srgbClr val="DCE7F0"/>
    <a:srgbClr val="1D8DB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AA8A04-12D4-460A-9619-10C43F24D404}" v="112" dt="2023-02-28T12:59:58.522"/>
    <p1510:client id="{DC12B1EE-0C56-4BE8-A259-30474126B49A}" v="19" dt="2023-02-28T10:29:31.6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16" autoAdjust="0"/>
    <p:restoredTop sz="95039" autoAdjust="0"/>
  </p:normalViewPr>
  <p:slideViewPr>
    <p:cSldViewPr snapToGrid="0" snapToObjects="1">
      <p:cViewPr varScale="1">
        <p:scale>
          <a:sx n="82" d="100"/>
          <a:sy n="82" d="100"/>
        </p:scale>
        <p:origin x="10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8" d="100"/>
          <a:sy n="158" d="100"/>
        </p:scale>
        <p:origin x="424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3-3-2023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3-3-2023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I </a:t>
            </a:r>
            <a:r>
              <a:rPr lang="nl-BE" dirty="0" err="1"/>
              <a:t>am</a:t>
            </a:r>
            <a:r>
              <a:rPr lang="nl-BE" dirty="0"/>
              <a:t> Quinten Danneels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welcome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my</a:t>
            </a:r>
            <a:r>
              <a:rPr lang="nl-BE" dirty="0"/>
              <a:t> </a:t>
            </a:r>
            <a:r>
              <a:rPr lang="nl-BE" dirty="0" err="1"/>
              <a:t>intermediate</a:t>
            </a:r>
            <a:r>
              <a:rPr lang="nl-BE" dirty="0"/>
              <a:t> thesis </a:t>
            </a:r>
            <a:r>
              <a:rPr lang="nl-BE" dirty="0" err="1"/>
              <a:t>presentation</a:t>
            </a:r>
            <a:r>
              <a:rPr lang="nl-BE" dirty="0"/>
              <a:t>. </a:t>
            </a:r>
          </a:p>
          <a:p>
            <a:r>
              <a:rPr lang="nl-BE" dirty="0"/>
              <a:t>My master thesis is </a:t>
            </a:r>
            <a:r>
              <a:rPr lang="nl-BE" dirty="0" err="1"/>
              <a:t>called</a:t>
            </a:r>
            <a:r>
              <a:rPr lang="nl-BE" dirty="0"/>
              <a:t>: Active Learning </a:t>
            </a:r>
            <a:r>
              <a:rPr lang="nl-BE" dirty="0" err="1"/>
              <a:t>for</a:t>
            </a:r>
            <a:r>
              <a:rPr lang="nl-BE" dirty="0"/>
              <a:t> Multi-Target </a:t>
            </a:r>
            <a:r>
              <a:rPr lang="nl-BE" dirty="0" err="1"/>
              <a:t>Regression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is </a:t>
            </a:r>
            <a:r>
              <a:rPr lang="nl-BE" dirty="0" err="1"/>
              <a:t>situated</a:t>
            </a:r>
            <a:r>
              <a:rPr lang="nl-BE" dirty="0"/>
              <a:t> in </a:t>
            </a:r>
            <a:r>
              <a:rPr lang="nl-BE" dirty="0" err="1"/>
              <a:t>the</a:t>
            </a:r>
            <a:r>
              <a:rPr lang="nl-BE" dirty="0"/>
              <a:t> field of Machine Learning. </a:t>
            </a:r>
          </a:p>
          <a:p>
            <a:r>
              <a:rPr lang="nl-BE" dirty="0"/>
              <a:t>The supervisor </a:t>
            </a:r>
            <a:r>
              <a:rPr lang="nl-BE" dirty="0" err="1"/>
              <a:t>and</a:t>
            </a:r>
            <a:r>
              <a:rPr lang="nl-BE" dirty="0"/>
              <a:t> co-supervisor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this</a:t>
            </a:r>
            <a:r>
              <a:rPr lang="nl-BE" dirty="0"/>
              <a:t> thesis topic are: …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46434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I </a:t>
            </a:r>
            <a:r>
              <a:rPr lang="nl-BE" dirty="0" err="1"/>
              <a:t>would</a:t>
            </a:r>
            <a:r>
              <a:rPr lang="nl-BE" dirty="0"/>
              <a:t> first like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provide</a:t>
            </a:r>
            <a:r>
              <a:rPr lang="nl-BE" dirty="0"/>
              <a:t> </a:t>
            </a:r>
            <a:r>
              <a:rPr lang="nl-BE" dirty="0" err="1"/>
              <a:t>you</a:t>
            </a:r>
            <a:r>
              <a:rPr lang="nl-BE" dirty="0"/>
              <a:t> </a:t>
            </a:r>
            <a:r>
              <a:rPr lang="nl-BE" dirty="0" err="1"/>
              <a:t>with</a:t>
            </a:r>
            <a:r>
              <a:rPr lang="nl-BE" dirty="0"/>
              <a:t> </a:t>
            </a:r>
            <a:r>
              <a:rPr lang="nl-BE" dirty="0" err="1"/>
              <a:t>an</a:t>
            </a:r>
            <a:r>
              <a:rPr lang="nl-BE" dirty="0"/>
              <a:t> </a:t>
            </a:r>
            <a:r>
              <a:rPr lang="nl-BE" dirty="0" err="1"/>
              <a:t>overview</a:t>
            </a:r>
            <a:r>
              <a:rPr lang="nl-BE" dirty="0"/>
              <a:t> of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presentation</a:t>
            </a:r>
            <a:r>
              <a:rPr lang="nl-BE" dirty="0"/>
              <a:t>: </a:t>
            </a:r>
          </a:p>
          <a:p>
            <a:r>
              <a:rPr lang="nl-BE" dirty="0"/>
              <a:t>1st brief summary of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lietarture</a:t>
            </a:r>
            <a:r>
              <a:rPr lang="nl-BE" dirty="0"/>
              <a:t> </a:t>
            </a:r>
            <a:r>
              <a:rPr lang="nl-BE" dirty="0" err="1"/>
              <a:t>study</a:t>
            </a:r>
            <a:r>
              <a:rPr lang="nl-BE" dirty="0"/>
              <a:t> </a:t>
            </a:r>
            <a:r>
              <a:rPr lang="nl-BE" dirty="0" err="1"/>
              <a:t>that</a:t>
            </a:r>
            <a:r>
              <a:rPr lang="nl-BE" dirty="0"/>
              <a:t> I </a:t>
            </a:r>
            <a:r>
              <a:rPr lang="nl-BE" dirty="0" err="1"/>
              <a:t>conducted</a:t>
            </a:r>
            <a:endParaRPr lang="nl-BE" dirty="0"/>
          </a:p>
          <a:p>
            <a:r>
              <a:rPr lang="nl-BE" dirty="0"/>
              <a:t>2nd present </a:t>
            </a:r>
            <a:r>
              <a:rPr lang="nl-BE" dirty="0" err="1"/>
              <a:t>my</a:t>
            </a:r>
            <a:r>
              <a:rPr lang="nl-BE" dirty="0"/>
              <a:t> research question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relevancy</a:t>
            </a:r>
            <a:r>
              <a:rPr lang="nl-BE" dirty="0"/>
              <a:t> of </a:t>
            </a:r>
            <a:r>
              <a:rPr lang="nl-BE" dirty="0" err="1"/>
              <a:t>it</a:t>
            </a:r>
            <a:endParaRPr lang="nl-BE" dirty="0"/>
          </a:p>
          <a:p>
            <a:r>
              <a:rPr lang="nl-BE" dirty="0"/>
              <a:t>3rd approach</a:t>
            </a:r>
          </a:p>
          <a:p>
            <a:r>
              <a:rPr lang="nl-BE" dirty="0"/>
              <a:t>4th next steps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887889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Active </a:t>
            </a:r>
            <a:r>
              <a:rPr lang="nl-BE" dirty="0" err="1"/>
              <a:t>learning</a:t>
            </a:r>
            <a:r>
              <a:rPr lang="nl-BE" dirty="0"/>
              <a:t> </a:t>
            </a:r>
            <a:r>
              <a:rPr lang="nl-BE" dirty="0" err="1"/>
              <a:t>tries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select </a:t>
            </a:r>
            <a:r>
              <a:rPr lang="nl-BE" dirty="0" err="1"/>
              <a:t>the</a:t>
            </a:r>
            <a:r>
              <a:rPr lang="nl-BE" dirty="0"/>
              <a:t> most </a:t>
            </a:r>
            <a:r>
              <a:rPr lang="nl-BE" dirty="0" err="1"/>
              <a:t>informative</a:t>
            </a:r>
            <a:r>
              <a:rPr lang="nl-BE" dirty="0"/>
              <a:t> </a:t>
            </a:r>
            <a:r>
              <a:rPr lang="nl-BE" dirty="0" err="1"/>
              <a:t>instances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train </a:t>
            </a:r>
            <a:r>
              <a:rPr lang="nl-BE" dirty="0" err="1"/>
              <a:t>an</a:t>
            </a:r>
            <a:r>
              <a:rPr lang="nl-BE" dirty="0"/>
              <a:t> </a:t>
            </a:r>
            <a:r>
              <a:rPr lang="nl-BE" dirty="0" err="1"/>
              <a:t>algorithm</a:t>
            </a:r>
            <a:r>
              <a:rPr lang="nl-BE" dirty="0"/>
              <a:t> on, </a:t>
            </a:r>
            <a:r>
              <a:rPr lang="nl-BE" dirty="0" err="1"/>
              <a:t>where</a:t>
            </a:r>
            <a:r>
              <a:rPr lang="nl-BE" dirty="0"/>
              <a:t> </a:t>
            </a:r>
            <a:r>
              <a:rPr lang="nl-BE" dirty="0" err="1"/>
              <a:t>passive</a:t>
            </a:r>
            <a:r>
              <a:rPr lang="nl-BE" dirty="0"/>
              <a:t> </a:t>
            </a:r>
            <a:r>
              <a:rPr lang="nl-BE" dirty="0" err="1"/>
              <a:t>learning</a:t>
            </a:r>
            <a:r>
              <a:rPr lang="nl-BE" dirty="0"/>
              <a:t> </a:t>
            </a:r>
            <a:r>
              <a:rPr lang="nl-BE" dirty="0" err="1"/>
              <a:t>just</a:t>
            </a:r>
            <a:r>
              <a:rPr lang="nl-BE" dirty="0"/>
              <a:t> </a:t>
            </a:r>
            <a:r>
              <a:rPr lang="nl-BE" dirty="0" err="1"/>
              <a:t>uses</a:t>
            </a:r>
            <a:r>
              <a:rPr lang="nl-BE" dirty="0"/>
              <a:t> </a:t>
            </a:r>
            <a:r>
              <a:rPr lang="nl-BE" dirty="0" err="1"/>
              <a:t>all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possible</a:t>
            </a:r>
            <a:r>
              <a:rPr lang="nl-BE" dirty="0"/>
              <a:t> </a:t>
            </a:r>
            <a:r>
              <a:rPr lang="nl-BE" dirty="0" err="1"/>
              <a:t>instances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train </a:t>
            </a:r>
            <a:r>
              <a:rPr lang="nl-BE" dirty="0" err="1"/>
              <a:t>an</a:t>
            </a:r>
            <a:r>
              <a:rPr lang="nl-BE" dirty="0"/>
              <a:t> </a:t>
            </a:r>
            <a:r>
              <a:rPr lang="nl-BE" dirty="0" err="1"/>
              <a:t>algorithm</a:t>
            </a:r>
            <a:r>
              <a:rPr lang="nl-BE" dirty="0"/>
              <a:t> on.</a:t>
            </a:r>
          </a:p>
          <a:p>
            <a:r>
              <a:rPr lang="nl-BE" dirty="0"/>
              <a:t>The </a:t>
            </a:r>
            <a:r>
              <a:rPr lang="nl-BE" dirty="0" err="1"/>
              <a:t>active</a:t>
            </a:r>
            <a:r>
              <a:rPr lang="nl-BE" dirty="0"/>
              <a:t> </a:t>
            </a:r>
            <a:r>
              <a:rPr lang="nl-BE" dirty="0" err="1"/>
              <a:t>learning</a:t>
            </a:r>
            <a:r>
              <a:rPr lang="nl-BE" dirty="0"/>
              <a:t> </a:t>
            </a:r>
            <a:r>
              <a:rPr lang="nl-BE" dirty="0" err="1"/>
              <a:t>cycle</a:t>
            </a:r>
            <a:r>
              <a:rPr lang="nl-BE" dirty="0"/>
              <a:t> starts </a:t>
            </a:r>
            <a:r>
              <a:rPr lang="nl-BE" dirty="0" err="1"/>
              <a:t>with</a:t>
            </a:r>
            <a:r>
              <a:rPr lang="nl-BE" dirty="0"/>
              <a:t> </a:t>
            </a:r>
            <a:r>
              <a:rPr lang="nl-BE" dirty="0" err="1"/>
              <a:t>an</a:t>
            </a:r>
            <a:r>
              <a:rPr lang="nl-BE" dirty="0"/>
              <a:t> </a:t>
            </a:r>
            <a:r>
              <a:rPr lang="nl-BE" dirty="0" err="1"/>
              <a:t>initial</a:t>
            </a:r>
            <a:r>
              <a:rPr lang="nl-BE" dirty="0"/>
              <a:t> small </a:t>
            </a:r>
            <a:r>
              <a:rPr lang="nl-BE" dirty="0" err="1"/>
              <a:t>labelled</a:t>
            </a:r>
            <a:r>
              <a:rPr lang="nl-BE" dirty="0"/>
              <a:t> training dataset L. An </a:t>
            </a:r>
            <a:r>
              <a:rPr lang="nl-BE" dirty="0" err="1"/>
              <a:t>algorithm</a:t>
            </a:r>
            <a:r>
              <a:rPr lang="nl-BE" dirty="0"/>
              <a:t> is </a:t>
            </a:r>
            <a:r>
              <a:rPr lang="nl-BE" dirty="0" err="1"/>
              <a:t>trained</a:t>
            </a:r>
            <a:r>
              <a:rPr lang="nl-BE" dirty="0"/>
              <a:t> on </a:t>
            </a:r>
            <a:r>
              <a:rPr lang="nl-BE" dirty="0" err="1"/>
              <a:t>this</a:t>
            </a:r>
            <a:r>
              <a:rPr lang="nl-BE" dirty="0"/>
              <a:t> dataset L. Next,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algorithm</a:t>
            </a:r>
            <a:r>
              <a:rPr lang="nl-BE" dirty="0"/>
              <a:t> </a:t>
            </a:r>
            <a:r>
              <a:rPr lang="nl-BE" dirty="0" err="1"/>
              <a:t>chooses</a:t>
            </a:r>
            <a:r>
              <a:rPr lang="nl-BE" dirty="0"/>
              <a:t> </a:t>
            </a:r>
            <a:r>
              <a:rPr lang="nl-BE" dirty="0" err="1"/>
              <a:t>which</a:t>
            </a:r>
            <a:r>
              <a:rPr lang="nl-BE" dirty="0"/>
              <a:t> data </a:t>
            </a:r>
            <a:r>
              <a:rPr lang="nl-BE" dirty="0" err="1"/>
              <a:t>instances</a:t>
            </a:r>
            <a:r>
              <a:rPr lang="nl-BE" dirty="0"/>
              <a:t> </a:t>
            </a:r>
            <a:r>
              <a:rPr lang="nl-BE" dirty="0" err="1"/>
              <a:t>that</a:t>
            </a:r>
            <a:r>
              <a:rPr lang="nl-BE" dirty="0"/>
              <a:t> are </a:t>
            </a:r>
            <a:r>
              <a:rPr lang="nl-BE" dirty="0" err="1"/>
              <a:t>the</a:t>
            </a:r>
            <a:r>
              <a:rPr lang="nl-BE" dirty="0"/>
              <a:t> most </a:t>
            </a:r>
            <a:r>
              <a:rPr lang="nl-BE" dirty="0" err="1"/>
              <a:t>informative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presents </a:t>
            </a:r>
            <a:r>
              <a:rPr lang="nl-BE" dirty="0" err="1"/>
              <a:t>them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an</a:t>
            </a:r>
            <a:r>
              <a:rPr lang="nl-BE" dirty="0"/>
              <a:t> </a:t>
            </a:r>
            <a:r>
              <a:rPr lang="nl-BE" dirty="0" err="1"/>
              <a:t>oracle</a:t>
            </a:r>
            <a:r>
              <a:rPr lang="nl-BE" dirty="0"/>
              <a:t>, </a:t>
            </a:r>
            <a:r>
              <a:rPr lang="nl-BE" dirty="0" err="1"/>
              <a:t>which</a:t>
            </a:r>
            <a:r>
              <a:rPr lang="nl-BE" dirty="0"/>
              <a:t> in turn labels these </a:t>
            </a:r>
            <a:r>
              <a:rPr lang="nl-BE" dirty="0" err="1"/>
              <a:t>instances</a:t>
            </a:r>
            <a:r>
              <a:rPr lang="nl-BE" dirty="0"/>
              <a:t>. These </a:t>
            </a:r>
            <a:r>
              <a:rPr lang="nl-BE" dirty="0" err="1"/>
              <a:t>newly</a:t>
            </a:r>
            <a:r>
              <a:rPr lang="nl-BE" dirty="0"/>
              <a:t> </a:t>
            </a:r>
            <a:r>
              <a:rPr lang="nl-BE" dirty="0" err="1"/>
              <a:t>labelled</a:t>
            </a:r>
            <a:r>
              <a:rPr lang="nl-BE" dirty="0"/>
              <a:t> </a:t>
            </a:r>
            <a:r>
              <a:rPr lang="nl-BE" dirty="0" err="1"/>
              <a:t>instances</a:t>
            </a:r>
            <a:r>
              <a:rPr lang="nl-BE" dirty="0"/>
              <a:t> are </a:t>
            </a:r>
            <a:r>
              <a:rPr lang="nl-BE" dirty="0" err="1"/>
              <a:t>added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training set L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cycle</a:t>
            </a:r>
            <a:r>
              <a:rPr lang="nl-BE" dirty="0"/>
              <a:t> is </a:t>
            </a:r>
            <a:r>
              <a:rPr lang="nl-BE" dirty="0" err="1"/>
              <a:t>restarted</a:t>
            </a:r>
            <a:r>
              <a:rPr lang="nl-BE" dirty="0"/>
              <a:t>. </a:t>
            </a:r>
            <a:r>
              <a:rPr lang="nl-BE" dirty="0" err="1"/>
              <a:t>This</a:t>
            </a:r>
            <a:r>
              <a:rPr lang="nl-BE" dirty="0"/>
              <a:t> is </a:t>
            </a:r>
            <a:r>
              <a:rPr lang="nl-BE" dirty="0" err="1"/>
              <a:t>done</a:t>
            </a:r>
            <a:r>
              <a:rPr lang="nl-BE" dirty="0"/>
              <a:t> </a:t>
            </a:r>
            <a:r>
              <a:rPr lang="nl-BE" dirty="0" err="1"/>
              <a:t>untill</a:t>
            </a:r>
            <a:r>
              <a:rPr lang="nl-BE" dirty="0"/>
              <a:t> a stop </a:t>
            </a:r>
            <a:r>
              <a:rPr lang="nl-BE" dirty="0" err="1"/>
              <a:t>criterion</a:t>
            </a:r>
            <a:r>
              <a:rPr lang="nl-BE" dirty="0"/>
              <a:t> is </a:t>
            </a:r>
            <a:r>
              <a:rPr lang="nl-BE" dirty="0" err="1"/>
              <a:t>reached</a:t>
            </a:r>
            <a:r>
              <a:rPr lang="nl-BE" dirty="0"/>
              <a:t>.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56406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In </a:t>
            </a:r>
            <a:r>
              <a:rPr lang="nl-BE" dirty="0" err="1"/>
              <a:t>active</a:t>
            </a:r>
            <a:r>
              <a:rPr lang="nl-BE" dirty="0"/>
              <a:t> </a:t>
            </a:r>
            <a:r>
              <a:rPr lang="nl-BE" dirty="0" err="1"/>
              <a:t>learning</a:t>
            </a:r>
            <a:r>
              <a:rPr lang="nl-BE" dirty="0"/>
              <a:t>, </a:t>
            </a:r>
            <a:r>
              <a:rPr lang="nl-BE" dirty="0" err="1"/>
              <a:t>there</a:t>
            </a:r>
            <a:r>
              <a:rPr lang="nl-BE" dirty="0"/>
              <a:t> are </a:t>
            </a:r>
            <a:r>
              <a:rPr lang="nl-BE" dirty="0" err="1"/>
              <a:t>some</a:t>
            </a:r>
            <a:r>
              <a:rPr lang="nl-BE" dirty="0"/>
              <a:t> different </a:t>
            </a:r>
            <a:r>
              <a:rPr lang="nl-BE" dirty="0" err="1"/>
              <a:t>problem</a:t>
            </a:r>
            <a:r>
              <a:rPr lang="nl-BE" dirty="0"/>
              <a:t> </a:t>
            </a:r>
            <a:r>
              <a:rPr lang="nl-BE" dirty="0" err="1"/>
              <a:t>scenarios</a:t>
            </a:r>
            <a:r>
              <a:rPr lang="nl-BE" dirty="0"/>
              <a:t>. These </a:t>
            </a:r>
            <a:r>
              <a:rPr lang="nl-BE" dirty="0" err="1"/>
              <a:t>scenarios</a:t>
            </a:r>
            <a:r>
              <a:rPr lang="nl-BE" dirty="0"/>
              <a:t> </a:t>
            </a:r>
            <a:r>
              <a:rPr lang="nl-BE" dirty="0" err="1"/>
              <a:t>describe</a:t>
            </a:r>
            <a:r>
              <a:rPr lang="nl-BE" dirty="0"/>
              <a:t> </a:t>
            </a:r>
            <a:r>
              <a:rPr lang="nl-BE" dirty="0" err="1"/>
              <a:t>from</a:t>
            </a:r>
            <a:r>
              <a:rPr lang="nl-BE" dirty="0"/>
              <a:t> </a:t>
            </a:r>
            <a:r>
              <a:rPr lang="nl-BE" dirty="0" err="1"/>
              <a:t>where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instances</a:t>
            </a:r>
            <a:r>
              <a:rPr lang="nl-BE" dirty="0"/>
              <a:t> are </a:t>
            </a:r>
            <a:r>
              <a:rPr lang="nl-BE" dirty="0" err="1"/>
              <a:t>originated</a:t>
            </a:r>
            <a:r>
              <a:rPr lang="nl-BE" dirty="0"/>
              <a:t>. </a:t>
            </a:r>
          </a:p>
          <a:p>
            <a:r>
              <a:rPr lang="nl-BE" dirty="0"/>
              <a:t>1st </a:t>
            </a:r>
            <a:r>
              <a:rPr lang="nl-BE" dirty="0" err="1"/>
              <a:t>membership</a:t>
            </a:r>
            <a:r>
              <a:rPr lang="nl-BE" dirty="0"/>
              <a:t> query </a:t>
            </a:r>
            <a:r>
              <a:rPr lang="nl-BE" dirty="0" err="1"/>
              <a:t>synthesis</a:t>
            </a:r>
            <a:r>
              <a:rPr lang="nl-BE" dirty="0"/>
              <a:t>. Here,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instances</a:t>
            </a:r>
            <a:r>
              <a:rPr lang="nl-BE" dirty="0"/>
              <a:t> </a:t>
            </a:r>
            <a:r>
              <a:rPr lang="nl-BE" dirty="0" err="1"/>
              <a:t>that</a:t>
            </a:r>
            <a:r>
              <a:rPr lang="nl-BE" dirty="0"/>
              <a:t> </a:t>
            </a:r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queried</a:t>
            </a:r>
            <a:r>
              <a:rPr lang="nl-BE" dirty="0"/>
              <a:t> are </a:t>
            </a:r>
            <a:r>
              <a:rPr lang="nl-BE" dirty="0" err="1"/>
              <a:t>existing</a:t>
            </a:r>
            <a:r>
              <a:rPr lang="nl-BE" dirty="0"/>
              <a:t> </a:t>
            </a:r>
            <a:r>
              <a:rPr lang="nl-BE" dirty="0" err="1"/>
              <a:t>instances</a:t>
            </a:r>
            <a:r>
              <a:rPr lang="nl-BE" dirty="0"/>
              <a:t> </a:t>
            </a:r>
            <a:r>
              <a:rPr lang="nl-BE" dirty="0" err="1"/>
              <a:t>from</a:t>
            </a:r>
            <a:r>
              <a:rPr lang="nl-BE" dirty="0"/>
              <a:t> </a:t>
            </a:r>
            <a:r>
              <a:rPr lang="nl-BE" dirty="0" err="1"/>
              <a:t>an</a:t>
            </a:r>
            <a:r>
              <a:rPr lang="nl-BE" dirty="0"/>
              <a:t> </a:t>
            </a:r>
            <a:r>
              <a:rPr lang="nl-BE" dirty="0" err="1"/>
              <a:t>underlying</a:t>
            </a:r>
            <a:r>
              <a:rPr lang="nl-BE" dirty="0"/>
              <a:t> </a:t>
            </a:r>
            <a:r>
              <a:rPr lang="nl-BE" dirty="0" err="1"/>
              <a:t>distribution</a:t>
            </a:r>
            <a:r>
              <a:rPr lang="nl-BE" dirty="0"/>
              <a:t> or </a:t>
            </a:r>
            <a:r>
              <a:rPr lang="nl-BE" dirty="0" err="1"/>
              <a:t>self-generated</a:t>
            </a:r>
            <a:r>
              <a:rPr lang="nl-BE" dirty="0"/>
              <a:t> </a:t>
            </a:r>
            <a:r>
              <a:rPr lang="nl-BE" dirty="0" err="1"/>
              <a:t>instances</a:t>
            </a:r>
            <a:r>
              <a:rPr lang="nl-BE" dirty="0"/>
              <a:t> </a:t>
            </a:r>
            <a:r>
              <a:rPr lang="nl-BE" dirty="0" err="1"/>
              <a:t>by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model </a:t>
            </a:r>
            <a:r>
              <a:rPr lang="nl-BE" dirty="0" err="1"/>
              <a:t>itself</a:t>
            </a:r>
            <a:r>
              <a:rPr lang="nl-BE" dirty="0"/>
              <a:t>.</a:t>
            </a:r>
          </a:p>
          <a:p>
            <a:r>
              <a:rPr lang="nl-BE" dirty="0"/>
              <a:t>2nd stream </a:t>
            </a:r>
            <a:r>
              <a:rPr lang="nl-BE" dirty="0" err="1"/>
              <a:t>based</a:t>
            </a:r>
            <a:r>
              <a:rPr lang="nl-BE" dirty="0"/>
              <a:t> </a:t>
            </a:r>
            <a:r>
              <a:rPr lang="nl-BE" dirty="0" err="1"/>
              <a:t>selective</a:t>
            </a:r>
            <a:r>
              <a:rPr lang="nl-BE" dirty="0"/>
              <a:t> sampling. Here, </a:t>
            </a:r>
            <a:r>
              <a:rPr lang="nl-BE" dirty="0" err="1"/>
              <a:t>only</a:t>
            </a:r>
            <a:r>
              <a:rPr lang="nl-BE" dirty="0"/>
              <a:t> </a:t>
            </a:r>
            <a:r>
              <a:rPr lang="nl-BE" dirty="0" err="1"/>
              <a:t>existing</a:t>
            </a:r>
            <a:r>
              <a:rPr lang="nl-BE" dirty="0"/>
              <a:t> </a:t>
            </a:r>
            <a:r>
              <a:rPr lang="nl-BE" dirty="0" err="1"/>
              <a:t>instances</a:t>
            </a:r>
            <a:r>
              <a:rPr lang="nl-BE" dirty="0"/>
              <a:t> are </a:t>
            </a:r>
            <a:r>
              <a:rPr lang="nl-BE" dirty="0" err="1"/>
              <a:t>one</a:t>
            </a:r>
            <a:r>
              <a:rPr lang="nl-BE" dirty="0"/>
              <a:t> </a:t>
            </a:r>
            <a:r>
              <a:rPr lang="nl-BE" dirty="0" err="1"/>
              <a:t>by</a:t>
            </a:r>
            <a:r>
              <a:rPr lang="nl-BE" dirty="0"/>
              <a:t> </a:t>
            </a:r>
            <a:r>
              <a:rPr lang="nl-BE" dirty="0" err="1"/>
              <a:t>one</a:t>
            </a:r>
            <a:r>
              <a:rPr lang="nl-BE" dirty="0"/>
              <a:t> </a:t>
            </a:r>
            <a:r>
              <a:rPr lang="nl-BE" dirty="0" err="1"/>
              <a:t>presented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model. </a:t>
            </a:r>
            <a:r>
              <a:rPr lang="nl-BE" dirty="0" err="1"/>
              <a:t>Then</a:t>
            </a:r>
            <a:r>
              <a:rPr lang="nl-BE" dirty="0"/>
              <a:t>, </a:t>
            </a:r>
            <a:r>
              <a:rPr lang="nl-BE" dirty="0" err="1"/>
              <a:t>the</a:t>
            </a:r>
            <a:r>
              <a:rPr lang="nl-BE" dirty="0"/>
              <a:t> model has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decide</a:t>
            </a:r>
            <a:r>
              <a:rPr lang="nl-BE" dirty="0"/>
              <a:t> </a:t>
            </a:r>
            <a:r>
              <a:rPr lang="nl-BE" dirty="0" err="1"/>
              <a:t>if</a:t>
            </a:r>
            <a:r>
              <a:rPr lang="nl-BE" dirty="0"/>
              <a:t> </a:t>
            </a:r>
            <a:r>
              <a:rPr lang="nl-BE" dirty="0" err="1"/>
              <a:t>it</a:t>
            </a:r>
            <a:r>
              <a:rPr lang="nl-BE" dirty="0"/>
              <a:t> wants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know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label or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discard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instance</a:t>
            </a:r>
            <a:r>
              <a:rPr lang="nl-BE" dirty="0"/>
              <a:t>.</a:t>
            </a:r>
          </a:p>
          <a:p>
            <a:r>
              <a:rPr lang="nl-BE" dirty="0"/>
              <a:t>3rd </a:t>
            </a:r>
            <a:r>
              <a:rPr lang="nl-BE" dirty="0" err="1"/>
              <a:t>and</a:t>
            </a:r>
            <a:r>
              <a:rPr lang="nl-BE" dirty="0"/>
              <a:t> last pool </a:t>
            </a:r>
            <a:r>
              <a:rPr lang="nl-BE" dirty="0" err="1"/>
              <a:t>based</a:t>
            </a:r>
            <a:r>
              <a:rPr lang="nl-BE" dirty="0"/>
              <a:t> sampling. Most </a:t>
            </a:r>
            <a:r>
              <a:rPr lang="nl-BE" dirty="0" err="1"/>
              <a:t>frequently</a:t>
            </a:r>
            <a:r>
              <a:rPr lang="nl-BE" dirty="0"/>
              <a:t> </a:t>
            </a:r>
            <a:r>
              <a:rPr lang="nl-BE" dirty="0" err="1"/>
              <a:t>used</a:t>
            </a:r>
            <a:r>
              <a:rPr lang="nl-BE" dirty="0"/>
              <a:t> scenario. Here, a pool of </a:t>
            </a:r>
            <a:r>
              <a:rPr lang="nl-BE" dirty="0" err="1"/>
              <a:t>existing</a:t>
            </a:r>
            <a:r>
              <a:rPr lang="nl-BE" dirty="0"/>
              <a:t> </a:t>
            </a:r>
            <a:r>
              <a:rPr lang="nl-BE" dirty="0" err="1"/>
              <a:t>instances</a:t>
            </a:r>
            <a:r>
              <a:rPr lang="nl-BE" dirty="0"/>
              <a:t> are </a:t>
            </a:r>
            <a:r>
              <a:rPr lang="nl-BE" dirty="0" err="1"/>
              <a:t>collected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model </a:t>
            </a:r>
            <a:r>
              <a:rPr lang="nl-BE" dirty="0" err="1"/>
              <a:t>queries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most </a:t>
            </a:r>
            <a:r>
              <a:rPr lang="nl-BE" dirty="0" err="1"/>
              <a:t>informative</a:t>
            </a:r>
            <a:r>
              <a:rPr lang="nl-BE" dirty="0"/>
              <a:t> </a:t>
            </a:r>
            <a:r>
              <a:rPr lang="nl-BE" dirty="0" err="1"/>
              <a:t>instances</a:t>
            </a:r>
            <a:r>
              <a:rPr lang="nl-BE" dirty="0"/>
              <a:t> of </a:t>
            </a:r>
            <a:r>
              <a:rPr lang="nl-BE" dirty="0" err="1"/>
              <a:t>this</a:t>
            </a:r>
            <a:r>
              <a:rPr lang="nl-BE" dirty="0"/>
              <a:t> pool.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462859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In </a:t>
            </a:r>
            <a:r>
              <a:rPr lang="nl-BE" dirty="0" err="1"/>
              <a:t>active</a:t>
            </a:r>
            <a:r>
              <a:rPr lang="nl-BE" dirty="0"/>
              <a:t> </a:t>
            </a:r>
            <a:r>
              <a:rPr lang="nl-BE" dirty="0" err="1"/>
              <a:t>learning</a:t>
            </a:r>
            <a:r>
              <a:rPr lang="nl-BE" dirty="0"/>
              <a:t> is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selection</a:t>
            </a:r>
            <a:r>
              <a:rPr lang="nl-BE" dirty="0"/>
              <a:t> of </a:t>
            </a:r>
            <a:r>
              <a:rPr lang="nl-BE" dirty="0" err="1"/>
              <a:t>the</a:t>
            </a:r>
            <a:r>
              <a:rPr lang="nl-BE" dirty="0"/>
              <a:t> most </a:t>
            </a:r>
            <a:r>
              <a:rPr lang="nl-BE" dirty="0" err="1"/>
              <a:t>informative</a:t>
            </a:r>
            <a:r>
              <a:rPr lang="nl-BE" dirty="0"/>
              <a:t> </a:t>
            </a:r>
            <a:r>
              <a:rPr lang="nl-BE" dirty="0" err="1"/>
              <a:t>instances</a:t>
            </a:r>
            <a:r>
              <a:rPr lang="nl-BE" dirty="0"/>
              <a:t> </a:t>
            </a:r>
            <a:r>
              <a:rPr lang="nl-BE" dirty="0" err="1"/>
              <a:t>central</a:t>
            </a:r>
            <a:r>
              <a:rPr lang="nl-BE" dirty="0"/>
              <a:t>. </a:t>
            </a:r>
            <a:r>
              <a:rPr lang="nl-BE" dirty="0" err="1"/>
              <a:t>Therefore</a:t>
            </a:r>
            <a:r>
              <a:rPr lang="nl-BE" dirty="0"/>
              <a:t> </a:t>
            </a:r>
            <a:r>
              <a:rPr lang="nl-BE" dirty="0" err="1"/>
              <a:t>some</a:t>
            </a:r>
            <a:r>
              <a:rPr lang="nl-BE" dirty="0"/>
              <a:t> </a:t>
            </a:r>
            <a:r>
              <a:rPr lang="nl-BE" dirty="0" err="1"/>
              <a:t>frequently</a:t>
            </a:r>
            <a:r>
              <a:rPr lang="nl-BE" dirty="0"/>
              <a:t> </a:t>
            </a:r>
            <a:r>
              <a:rPr lang="nl-BE" dirty="0" err="1"/>
              <a:t>occuring</a:t>
            </a:r>
            <a:r>
              <a:rPr lang="nl-BE" dirty="0"/>
              <a:t> query </a:t>
            </a:r>
            <a:r>
              <a:rPr lang="nl-BE" dirty="0" err="1"/>
              <a:t>strategies</a:t>
            </a:r>
            <a:r>
              <a:rPr lang="nl-BE" dirty="0"/>
              <a:t> </a:t>
            </a:r>
            <a:r>
              <a:rPr lang="nl-BE" dirty="0" err="1"/>
              <a:t>will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explained</a:t>
            </a:r>
            <a:r>
              <a:rPr lang="nl-BE" dirty="0"/>
              <a:t> here.</a:t>
            </a:r>
          </a:p>
          <a:p>
            <a:r>
              <a:rPr lang="nl-BE" dirty="0"/>
              <a:t>1st is </a:t>
            </a:r>
            <a:r>
              <a:rPr lang="nl-BE" dirty="0" err="1"/>
              <a:t>Uncertainty</a:t>
            </a:r>
            <a:r>
              <a:rPr lang="nl-BE" dirty="0"/>
              <a:t> sampling. </a:t>
            </a:r>
            <a:r>
              <a:rPr lang="nl-BE" dirty="0" err="1"/>
              <a:t>This</a:t>
            </a:r>
            <a:r>
              <a:rPr lang="nl-BE" dirty="0"/>
              <a:t> </a:t>
            </a:r>
            <a:r>
              <a:rPr lang="nl-BE" dirty="0" err="1"/>
              <a:t>strategy</a:t>
            </a:r>
            <a:r>
              <a:rPr lang="nl-BE" dirty="0"/>
              <a:t> is </a:t>
            </a:r>
            <a:r>
              <a:rPr lang="nl-BE" dirty="0" err="1"/>
              <a:t>mainly</a:t>
            </a:r>
            <a:r>
              <a:rPr lang="nl-BE" dirty="0"/>
              <a:t> </a:t>
            </a:r>
            <a:r>
              <a:rPr lang="nl-BE" dirty="0" err="1"/>
              <a:t>used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classification</a:t>
            </a:r>
            <a:r>
              <a:rPr lang="nl-BE" dirty="0"/>
              <a:t> </a:t>
            </a:r>
            <a:r>
              <a:rPr lang="nl-BE" dirty="0" err="1"/>
              <a:t>problems</a:t>
            </a:r>
            <a:r>
              <a:rPr lang="nl-BE" dirty="0"/>
              <a:t>. The </a:t>
            </a:r>
            <a:r>
              <a:rPr lang="nl-BE" dirty="0" err="1"/>
              <a:t>instance</a:t>
            </a:r>
            <a:r>
              <a:rPr lang="nl-BE" dirty="0"/>
              <a:t> </a:t>
            </a:r>
            <a:r>
              <a:rPr lang="nl-BE" dirty="0" err="1"/>
              <a:t>that</a:t>
            </a:r>
            <a:r>
              <a:rPr lang="nl-BE" dirty="0"/>
              <a:t> </a:t>
            </a:r>
            <a:r>
              <a:rPr lang="nl-BE" dirty="0" err="1"/>
              <a:t>will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queried</a:t>
            </a:r>
            <a:r>
              <a:rPr lang="nl-BE" dirty="0"/>
              <a:t> is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instance</a:t>
            </a:r>
            <a:r>
              <a:rPr lang="nl-BE" dirty="0"/>
              <a:t> </a:t>
            </a:r>
            <a:r>
              <a:rPr lang="nl-BE" dirty="0" err="1"/>
              <a:t>where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model is </a:t>
            </a:r>
            <a:r>
              <a:rPr lang="nl-BE" dirty="0" err="1"/>
              <a:t>the</a:t>
            </a:r>
            <a:r>
              <a:rPr lang="nl-BE" dirty="0"/>
              <a:t> most </a:t>
            </a:r>
            <a:r>
              <a:rPr lang="nl-BE" dirty="0" err="1"/>
              <a:t>uncertain</a:t>
            </a:r>
            <a:r>
              <a:rPr lang="nl-BE" dirty="0"/>
              <a:t> </a:t>
            </a:r>
            <a:r>
              <a:rPr lang="nl-BE" dirty="0" err="1"/>
              <a:t>about</a:t>
            </a:r>
            <a:r>
              <a:rPr lang="nl-BE" dirty="0"/>
              <a:t>.</a:t>
            </a:r>
          </a:p>
          <a:p>
            <a:r>
              <a:rPr lang="nl-BE" dirty="0"/>
              <a:t>2nd is QBC. </a:t>
            </a:r>
            <a:r>
              <a:rPr lang="nl-BE" dirty="0" err="1"/>
              <a:t>This</a:t>
            </a:r>
            <a:r>
              <a:rPr lang="nl-BE" dirty="0"/>
              <a:t> </a:t>
            </a:r>
            <a:r>
              <a:rPr lang="nl-BE" dirty="0" err="1"/>
              <a:t>strategy</a:t>
            </a:r>
            <a:r>
              <a:rPr lang="nl-BE" dirty="0"/>
              <a:t> assembles a </a:t>
            </a:r>
            <a:r>
              <a:rPr lang="nl-BE" dirty="0" err="1"/>
              <a:t>commitee</a:t>
            </a:r>
            <a:r>
              <a:rPr lang="nl-BE" dirty="0"/>
              <a:t> of </a:t>
            </a:r>
            <a:r>
              <a:rPr lang="nl-BE" dirty="0" err="1"/>
              <a:t>models</a:t>
            </a:r>
            <a:r>
              <a:rPr lang="nl-BE" dirty="0"/>
              <a:t> </a:t>
            </a:r>
            <a:r>
              <a:rPr lang="nl-BE" dirty="0" err="1"/>
              <a:t>trained</a:t>
            </a:r>
            <a:r>
              <a:rPr lang="nl-BE" dirty="0"/>
              <a:t> on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same</a:t>
            </a:r>
            <a:r>
              <a:rPr lang="nl-BE" dirty="0"/>
              <a:t> dataset. The </a:t>
            </a:r>
            <a:r>
              <a:rPr lang="nl-BE" dirty="0" err="1"/>
              <a:t>instance</a:t>
            </a:r>
            <a:r>
              <a:rPr lang="nl-BE" dirty="0"/>
              <a:t> </a:t>
            </a:r>
            <a:r>
              <a:rPr lang="nl-BE" dirty="0" err="1"/>
              <a:t>that</a:t>
            </a:r>
            <a:r>
              <a:rPr lang="nl-BE" dirty="0"/>
              <a:t> </a:t>
            </a:r>
            <a:r>
              <a:rPr lang="nl-BE" dirty="0" err="1"/>
              <a:t>will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queried</a:t>
            </a:r>
            <a:r>
              <a:rPr lang="nl-BE" dirty="0"/>
              <a:t> is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instance</a:t>
            </a:r>
            <a:r>
              <a:rPr lang="nl-BE" dirty="0"/>
              <a:t> </a:t>
            </a:r>
            <a:r>
              <a:rPr lang="nl-BE" dirty="0" err="1"/>
              <a:t>where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committee</a:t>
            </a:r>
            <a:r>
              <a:rPr lang="nl-BE" dirty="0"/>
              <a:t> has </a:t>
            </a:r>
            <a:r>
              <a:rPr lang="nl-BE" dirty="0" err="1"/>
              <a:t>the</a:t>
            </a:r>
            <a:r>
              <a:rPr lang="nl-BE" dirty="0"/>
              <a:t> most </a:t>
            </a:r>
            <a:r>
              <a:rPr lang="nl-BE" dirty="0" err="1"/>
              <a:t>disagreement</a:t>
            </a:r>
            <a:r>
              <a:rPr lang="nl-BE" dirty="0"/>
              <a:t> </a:t>
            </a:r>
            <a:r>
              <a:rPr lang="nl-BE" dirty="0" err="1"/>
              <a:t>about</a:t>
            </a:r>
            <a:r>
              <a:rPr lang="nl-BE" dirty="0"/>
              <a:t>.</a:t>
            </a:r>
          </a:p>
          <a:p>
            <a:r>
              <a:rPr lang="nl-BE" dirty="0"/>
              <a:t>3rd is EMC. </a:t>
            </a:r>
            <a:r>
              <a:rPr lang="nl-BE" dirty="0" err="1"/>
              <a:t>This</a:t>
            </a:r>
            <a:r>
              <a:rPr lang="nl-BE" dirty="0"/>
              <a:t> </a:t>
            </a:r>
            <a:r>
              <a:rPr lang="nl-BE" dirty="0" err="1"/>
              <a:t>stratgey</a:t>
            </a:r>
            <a:r>
              <a:rPr lang="nl-BE" dirty="0"/>
              <a:t> </a:t>
            </a:r>
            <a:r>
              <a:rPr lang="nl-BE" dirty="0" err="1"/>
              <a:t>speaks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itself</a:t>
            </a:r>
            <a:r>
              <a:rPr lang="nl-BE" dirty="0"/>
              <a:t>. The </a:t>
            </a:r>
            <a:r>
              <a:rPr lang="nl-BE" dirty="0" err="1"/>
              <a:t>instance</a:t>
            </a:r>
            <a:r>
              <a:rPr lang="nl-BE" dirty="0"/>
              <a:t> </a:t>
            </a:r>
            <a:r>
              <a:rPr lang="nl-BE" dirty="0" err="1"/>
              <a:t>that</a:t>
            </a:r>
            <a:r>
              <a:rPr lang="nl-BE" dirty="0"/>
              <a:t> </a:t>
            </a:r>
            <a:r>
              <a:rPr lang="nl-BE" dirty="0" err="1"/>
              <a:t>will</a:t>
            </a:r>
            <a:r>
              <a:rPr lang="nl-BE" dirty="0"/>
              <a:t> produce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biggest</a:t>
            </a:r>
            <a:r>
              <a:rPr lang="nl-BE" dirty="0"/>
              <a:t> change in model </a:t>
            </a:r>
            <a:r>
              <a:rPr lang="nl-BE" dirty="0" err="1"/>
              <a:t>paramters</a:t>
            </a:r>
            <a:r>
              <a:rPr lang="nl-BE" dirty="0"/>
              <a:t> </a:t>
            </a:r>
            <a:r>
              <a:rPr lang="nl-BE" dirty="0" err="1"/>
              <a:t>will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chosen</a:t>
            </a:r>
            <a:r>
              <a:rPr lang="nl-BE" dirty="0"/>
              <a:t> as query.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636497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The second part of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literature</a:t>
            </a:r>
            <a:r>
              <a:rPr lang="nl-BE" dirty="0"/>
              <a:t> </a:t>
            </a:r>
            <a:r>
              <a:rPr lang="nl-BE" dirty="0" err="1"/>
              <a:t>study</a:t>
            </a:r>
            <a:r>
              <a:rPr lang="nl-BE" dirty="0"/>
              <a:t> handles </a:t>
            </a:r>
            <a:r>
              <a:rPr lang="nl-BE" dirty="0" err="1"/>
              <a:t>multi</a:t>
            </a:r>
            <a:r>
              <a:rPr lang="nl-BE" dirty="0"/>
              <a:t> target </a:t>
            </a:r>
            <a:r>
              <a:rPr lang="nl-BE" dirty="0" err="1"/>
              <a:t>regression</a:t>
            </a:r>
            <a:r>
              <a:rPr lang="nl-BE" dirty="0"/>
              <a:t>. MTR </a:t>
            </a:r>
            <a:r>
              <a:rPr lang="nl-BE" dirty="0" err="1"/>
              <a:t>problem</a:t>
            </a:r>
            <a:r>
              <a:rPr lang="nl-BE" dirty="0"/>
              <a:t> </a:t>
            </a:r>
            <a:r>
              <a:rPr lang="nl-BE" dirty="0" err="1"/>
              <a:t>consists</a:t>
            </a:r>
            <a:r>
              <a:rPr lang="nl-BE" dirty="0"/>
              <a:t> of a dataset D </a:t>
            </a:r>
            <a:r>
              <a:rPr lang="nl-BE" dirty="0" err="1"/>
              <a:t>where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upper</a:t>
            </a:r>
            <a:r>
              <a:rPr lang="nl-BE" dirty="0"/>
              <a:t> digit </a:t>
            </a:r>
            <a:r>
              <a:rPr lang="nl-BE" dirty="0" err="1"/>
              <a:t>corresponds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number</a:t>
            </a:r>
            <a:r>
              <a:rPr lang="nl-BE" dirty="0"/>
              <a:t> of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instance</a:t>
            </a:r>
            <a:r>
              <a:rPr lang="nl-BE" dirty="0"/>
              <a:t>. </a:t>
            </a:r>
            <a:r>
              <a:rPr lang="nl-BE" dirty="0" err="1"/>
              <a:t>When</a:t>
            </a:r>
            <a:r>
              <a:rPr lang="nl-BE" dirty="0"/>
              <a:t> we look closer at </a:t>
            </a:r>
            <a:r>
              <a:rPr lang="nl-BE" dirty="0" err="1"/>
              <a:t>the</a:t>
            </a:r>
            <a:r>
              <a:rPr lang="nl-BE" dirty="0"/>
              <a:t> x </a:t>
            </a:r>
            <a:r>
              <a:rPr lang="nl-BE" dirty="0" err="1"/>
              <a:t>and</a:t>
            </a:r>
            <a:r>
              <a:rPr lang="nl-BE" dirty="0"/>
              <a:t> y vector, we </a:t>
            </a:r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see</a:t>
            </a:r>
            <a:r>
              <a:rPr lang="nl-BE" dirty="0"/>
              <a:t> </a:t>
            </a:r>
            <a:r>
              <a:rPr lang="nl-BE" dirty="0" err="1"/>
              <a:t>that</a:t>
            </a:r>
            <a:r>
              <a:rPr lang="nl-BE" dirty="0"/>
              <a:t> </a:t>
            </a:r>
            <a:r>
              <a:rPr lang="nl-BE" dirty="0" err="1"/>
              <a:t>they</a:t>
            </a:r>
            <a:r>
              <a:rPr lang="nl-BE" dirty="0"/>
              <a:t> </a:t>
            </a:r>
            <a:r>
              <a:rPr lang="nl-BE" dirty="0" err="1"/>
              <a:t>consist</a:t>
            </a:r>
            <a:r>
              <a:rPr lang="nl-BE" dirty="0"/>
              <a:t> of multiple feature </a:t>
            </a:r>
            <a:r>
              <a:rPr lang="nl-BE" dirty="0" err="1"/>
              <a:t>values</a:t>
            </a:r>
            <a:r>
              <a:rPr lang="nl-BE" dirty="0"/>
              <a:t>. </a:t>
            </a:r>
            <a:r>
              <a:rPr lang="nl-BE" dirty="0" err="1"/>
              <a:t>Where</a:t>
            </a:r>
            <a:r>
              <a:rPr lang="nl-BE" dirty="0"/>
              <a:t> x has input features </a:t>
            </a:r>
            <a:r>
              <a:rPr lang="nl-BE" dirty="0" err="1"/>
              <a:t>and</a:t>
            </a:r>
            <a:r>
              <a:rPr lang="nl-BE" dirty="0"/>
              <a:t> y has target features. </a:t>
            </a:r>
          </a:p>
          <a:p>
            <a:r>
              <a:rPr lang="nl-BE" dirty="0" err="1"/>
              <a:t>There</a:t>
            </a:r>
            <a:r>
              <a:rPr lang="nl-BE" dirty="0"/>
              <a:t> are 2 </a:t>
            </a:r>
            <a:r>
              <a:rPr lang="nl-BE" dirty="0" err="1"/>
              <a:t>main</a:t>
            </a:r>
            <a:r>
              <a:rPr lang="nl-BE" dirty="0"/>
              <a:t> </a:t>
            </a:r>
            <a:r>
              <a:rPr lang="nl-BE" dirty="0" err="1"/>
              <a:t>methods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tackle these MTR </a:t>
            </a:r>
            <a:r>
              <a:rPr lang="nl-BE" dirty="0" err="1"/>
              <a:t>problems</a:t>
            </a:r>
            <a:r>
              <a:rPr lang="nl-BE" dirty="0"/>
              <a:t>. First, we have PT or </a:t>
            </a:r>
            <a:r>
              <a:rPr lang="nl-BE" dirty="0" err="1"/>
              <a:t>local</a:t>
            </a:r>
            <a:r>
              <a:rPr lang="nl-BE" dirty="0"/>
              <a:t> </a:t>
            </a:r>
            <a:r>
              <a:rPr lang="nl-BE" dirty="0" err="1"/>
              <a:t>methods</a:t>
            </a:r>
            <a:r>
              <a:rPr lang="nl-BE" dirty="0"/>
              <a:t>. These </a:t>
            </a:r>
            <a:r>
              <a:rPr lang="nl-BE" dirty="0" err="1"/>
              <a:t>methods</a:t>
            </a:r>
            <a:r>
              <a:rPr lang="nl-BE" dirty="0"/>
              <a:t> </a:t>
            </a:r>
            <a:r>
              <a:rPr lang="nl-BE" dirty="0" err="1"/>
              <a:t>build</a:t>
            </a:r>
            <a:r>
              <a:rPr lang="nl-BE" dirty="0"/>
              <a:t> a model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each</a:t>
            </a:r>
            <a:r>
              <a:rPr lang="nl-BE" dirty="0"/>
              <a:t> target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they</a:t>
            </a:r>
            <a:r>
              <a:rPr lang="nl-BE" dirty="0"/>
              <a:t> combine these </a:t>
            </a:r>
            <a:r>
              <a:rPr lang="nl-BE" dirty="0" err="1"/>
              <a:t>models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obtain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MT </a:t>
            </a:r>
            <a:r>
              <a:rPr lang="nl-BE" dirty="0" err="1"/>
              <a:t>prediction</a:t>
            </a:r>
            <a:r>
              <a:rPr lang="nl-BE" dirty="0"/>
              <a:t>. </a:t>
            </a:r>
            <a:r>
              <a:rPr lang="nl-BE" dirty="0" err="1"/>
              <a:t>Secondly</a:t>
            </a:r>
            <a:r>
              <a:rPr lang="nl-BE" dirty="0"/>
              <a:t>, we have </a:t>
            </a:r>
            <a:r>
              <a:rPr lang="nl-BE" dirty="0" err="1"/>
              <a:t>algorithm</a:t>
            </a:r>
            <a:r>
              <a:rPr lang="nl-BE" dirty="0"/>
              <a:t> </a:t>
            </a:r>
            <a:r>
              <a:rPr lang="nl-BE" dirty="0" err="1"/>
              <a:t>adaptation</a:t>
            </a:r>
            <a:r>
              <a:rPr lang="nl-BE" dirty="0"/>
              <a:t> or </a:t>
            </a:r>
            <a:r>
              <a:rPr lang="nl-BE" dirty="0" err="1"/>
              <a:t>global</a:t>
            </a:r>
            <a:r>
              <a:rPr lang="nl-BE" dirty="0"/>
              <a:t> </a:t>
            </a:r>
            <a:r>
              <a:rPr lang="nl-BE" dirty="0" err="1"/>
              <a:t>methods</a:t>
            </a:r>
            <a:r>
              <a:rPr lang="nl-BE" dirty="0"/>
              <a:t>. These </a:t>
            </a:r>
            <a:r>
              <a:rPr lang="nl-BE" dirty="0" err="1"/>
              <a:t>methods</a:t>
            </a:r>
            <a:r>
              <a:rPr lang="nl-BE" dirty="0"/>
              <a:t> </a:t>
            </a:r>
            <a:r>
              <a:rPr lang="nl-BE" dirty="0" err="1"/>
              <a:t>methods</a:t>
            </a:r>
            <a:r>
              <a:rPr lang="nl-BE" dirty="0"/>
              <a:t> </a:t>
            </a:r>
            <a:r>
              <a:rPr lang="nl-BE" dirty="0" err="1"/>
              <a:t>try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create</a:t>
            </a:r>
            <a:r>
              <a:rPr lang="nl-BE" dirty="0"/>
              <a:t> a model </a:t>
            </a:r>
            <a:r>
              <a:rPr lang="nl-BE" dirty="0" err="1"/>
              <a:t>that</a:t>
            </a:r>
            <a:r>
              <a:rPr lang="nl-BE" dirty="0"/>
              <a:t> </a:t>
            </a:r>
            <a:r>
              <a:rPr lang="nl-BE" dirty="0" err="1"/>
              <a:t>predicts</a:t>
            </a:r>
            <a:r>
              <a:rPr lang="nl-BE" dirty="0"/>
              <a:t> </a:t>
            </a:r>
            <a:r>
              <a:rPr lang="nl-BE" dirty="0" err="1"/>
              <a:t>all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targets </a:t>
            </a:r>
            <a:r>
              <a:rPr lang="nl-BE" dirty="0" err="1"/>
              <a:t>simultaneously</a:t>
            </a:r>
            <a:r>
              <a:rPr lang="nl-BE" dirty="0"/>
              <a:t>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722412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/>
              <a:t>This</a:t>
            </a:r>
            <a:r>
              <a:rPr lang="nl-BE" dirty="0"/>
              <a:t> research topic is relevant </a:t>
            </a:r>
            <a:r>
              <a:rPr lang="nl-BE" dirty="0" err="1"/>
              <a:t>mainly</a:t>
            </a:r>
            <a:r>
              <a:rPr lang="nl-BE" dirty="0"/>
              <a:t> </a:t>
            </a:r>
            <a:r>
              <a:rPr lang="nl-BE" dirty="0" err="1"/>
              <a:t>because</a:t>
            </a:r>
            <a:r>
              <a:rPr lang="nl-BE" dirty="0"/>
              <a:t> </a:t>
            </a:r>
            <a:r>
              <a:rPr lang="nl-BE" dirty="0" err="1"/>
              <a:t>there</a:t>
            </a:r>
            <a:r>
              <a:rPr lang="nl-BE" dirty="0"/>
              <a:t> are no or few research studies </a:t>
            </a:r>
            <a:r>
              <a:rPr lang="nl-BE" dirty="0" err="1"/>
              <a:t>performed</a:t>
            </a:r>
            <a:r>
              <a:rPr lang="nl-BE" dirty="0"/>
              <a:t> on </a:t>
            </a:r>
            <a:r>
              <a:rPr lang="nl-BE" dirty="0" err="1"/>
              <a:t>combining</a:t>
            </a:r>
            <a:r>
              <a:rPr lang="nl-BE" dirty="0"/>
              <a:t> these 2 </a:t>
            </a:r>
            <a:r>
              <a:rPr lang="nl-BE" dirty="0" err="1"/>
              <a:t>concepts</a:t>
            </a:r>
            <a:r>
              <a:rPr lang="nl-BE" dirty="0"/>
              <a:t>. Is </a:t>
            </a:r>
            <a:r>
              <a:rPr lang="nl-BE" dirty="0" err="1"/>
              <a:t>it</a:t>
            </a:r>
            <a:r>
              <a:rPr lang="nl-BE" dirty="0"/>
              <a:t> </a:t>
            </a:r>
            <a:r>
              <a:rPr lang="nl-BE" dirty="0" err="1"/>
              <a:t>because</a:t>
            </a:r>
            <a:r>
              <a:rPr lang="nl-BE" dirty="0"/>
              <a:t> </a:t>
            </a:r>
            <a:r>
              <a:rPr lang="nl-BE" dirty="0" err="1"/>
              <a:t>people</a:t>
            </a:r>
            <a:r>
              <a:rPr lang="nl-BE" dirty="0"/>
              <a:t> </a:t>
            </a:r>
            <a:r>
              <a:rPr lang="nl-BE" dirty="0" err="1"/>
              <a:t>tried</a:t>
            </a:r>
            <a:r>
              <a:rPr lang="nl-BE" dirty="0"/>
              <a:t> </a:t>
            </a:r>
            <a:r>
              <a:rPr lang="nl-BE" dirty="0" err="1"/>
              <a:t>it</a:t>
            </a:r>
            <a:r>
              <a:rPr lang="nl-BE" dirty="0"/>
              <a:t> </a:t>
            </a:r>
            <a:r>
              <a:rPr lang="nl-BE" dirty="0" err="1"/>
              <a:t>already</a:t>
            </a:r>
            <a:r>
              <a:rPr lang="nl-BE" dirty="0"/>
              <a:t> but </a:t>
            </a:r>
            <a:r>
              <a:rPr lang="nl-BE" dirty="0" err="1"/>
              <a:t>it</a:t>
            </a:r>
            <a:r>
              <a:rPr lang="nl-BE" dirty="0"/>
              <a:t> led </a:t>
            </a:r>
            <a:r>
              <a:rPr lang="nl-BE" dirty="0" err="1"/>
              <a:t>to</a:t>
            </a:r>
            <a:r>
              <a:rPr lang="nl-BE" dirty="0"/>
              <a:t> bad </a:t>
            </a:r>
            <a:r>
              <a:rPr lang="nl-BE" dirty="0" err="1"/>
              <a:t>results</a:t>
            </a:r>
            <a:r>
              <a:rPr lang="nl-BE" dirty="0"/>
              <a:t> or </a:t>
            </a:r>
            <a:r>
              <a:rPr lang="nl-BE" dirty="0" err="1"/>
              <a:t>nobody</a:t>
            </a:r>
            <a:r>
              <a:rPr lang="nl-BE" dirty="0"/>
              <a:t> </a:t>
            </a:r>
            <a:r>
              <a:rPr lang="nl-BE" dirty="0" err="1"/>
              <a:t>did</a:t>
            </a:r>
            <a:r>
              <a:rPr lang="nl-BE" dirty="0"/>
              <a:t> </a:t>
            </a:r>
            <a:r>
              <a:rPr lang="nl-BE" dirty="0" err="1"/>
              <a:t>think</a:t>
            </a:r>
            <a:r>
              <a:rPr lang="nl-BE" dirty="0"/>
              <a:t> </a:t>
            </a:r>
            <a:r>
              <a:rPr lang="nl-BE" dirty="0" err="1"/>
              <a:t>about</a:t>
            </a:r>
            <a:r>
              <a:rPr lang="nl-BE" dirty="0"/>
              <a:t> </a:t>
            </a:r>
            <a:r>
              <a:rPr lang="nl-BE" dirty="0" err="1"/>
              <a:t>this</a:t>
            </a:r>
            <a:r>
              <a:rPr lang="nl-BE" dirty="0"/>
              <a:t> gap. We </a:t>
            </a:r>
            <a:r>
              <a:rPr lang="nl-BE" dirty="0" err="1"/>
              <a:t>don’t</a:t>
            </a:r>
            <a:r>
              <a:rPr lang="nl-BE" dirty="0"/>
              <a:t> </a:t>
            </a:r>
            <a:r>
              <a:rPr lang="nl-BE" dirty="0" err="1"/>
              <a:t>know</a:t>
            </a:r>
            <a:r>
              <a:rPr lang="nl-BE" dirty="0"/>
              <a:t>. </a:t>
            </a:r>
            <a:r>
              <a:rPr lang="nl-BE" dirty="0" err="1"/>
              <a:t>Also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application</a:t>
            </a:r>
            <a:r>
              <a:rPr lang="nl-BE" dirty="0"/>
              <a:t> of </a:t>
            </a:r>
            <a:r>
              <a:rPr lang="nl-BE" dirty="0" err="1"/>
              <a:t>active</a:t>
            </a:r>
            <a:r>
              <a:rPr lang="nl-BE" dirty="0"/>
              <a:t> </a:t>
            </a:r>
            <a:r>
              <a:rPr lang="nl-BE" dirty="0" err="1"/>
              <a:t>learning</a:t>
            </a:r>
            <a:r>
              <a:rPr lang="nl-BE" dirty="0"/>
              <a:t>, </a:t>
            </a:r>
            <a:r>
              <a:rPr lang="nl-BE" dirty="0" err="1"/>
              <a:t>which</a:t>
            </a:r>
            <a:r>
              <a:rPr lang="nl-BE" dirty="0"/>
              <a:t> leads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fewer</a:t>
            </a:r>
            <a:r>
              <a:rPr lang="nl-BE" dirty="0"/>
              <a:t> </a:t>
            </a:r>
            <a:r>
              <a:rPr lang="nl-BE" dirty="0" err="1"/>
              <a:t>labelling</a:t>
            </a:r>
            <a:r>
              <a:rPr lang="nl-BE" dirty="0"/>
              <a:t> </a:t>
            </a:r>
            <a:r>
              <a:rPr lang="nl-BE" dirty="0" err="1"/>
              <a:t>costs</a:t>
            </a:r>
            <a:r>
              <a:rPr lang="nl-BE" dirty="0"/>
              <a:t>, is </a:t>
            </a:r>
            <a:r>
              <a:rPr lang="nl-BE" dirty="0" err="1"/>
              <a:t>also</a:t>
            </a:r>
            <a:r>
              <a:rPr lang="nl-BE" dirty="0"/>
              <a:t> relevant in practical </a:t>
            </a:r>
            <a:r>
              <a:rPr lang="nl-BE" dirty="0" err="1"/>
              <a:t>circumstances</a:t>
            </a:r>
            <a:r>
              <a:rPr lang="nl-BE" dirty="0"/>
              <a:t>.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5869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The approach of </a:t>
            </a:r>
            <a:r>
              <a:rPr lang="nl-BE" dirty="0" err="1"/>
              <a:t>this</a:t>
            </a:r>
            <a:r>
              <a:rPr lang="nl-BE" dirty="0"/>
              <a:t> thesis is as </a:t>
            </a:r>
            <a:r>
              <a:rPr lang="nl-BE" dirty="0" err="1"/>
              <a:t>follows</a:t>
            </a:r>
            <a:r>
              <a:rPr lang="nl-BE" dirty="0"/>
              <a:t>:</a:t>
            </a:r>
          </a:p>
          <a:p>
            <a:r>
              <a:rPr lang="nl-BE" dirty="0"/>
              <a:t>We have 24 benchmark datasets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our</a:t>
            </a:r>
            <a:r>
              <a:rPr lang="nl-BE" dirty="0"/>
              <a:t> </a:t>
            </a:r>
            <a:r>
              <a:rPr lang="nl-BE" dirty="0" err="1"/>
              <a:t>disposal</a:t>
            </a:r>
            <a:r>
              <a:rPr lang="nl-BE" dirty="0"/>
              <a:t>. These datasets range </a:t>
            </a:r>
            <a:r>
              <a:rPr lang="nl-BE" dirty="0" err="1"/>
              <a:t>from</a:t>
            </a:r>
            <a:r>
              <a:rPr lang="nl-BE" dirty="0"/>
              <a:t> 7 </a:t>
            </a:r>
            <a:r>
              <a:rPr lang="nl-BE" dirty="0" err="1"/>
              <a:t>to</a:t>
            </a:r>
            <a:r>
              <a:rPr lang="nl-BE" dirty="0"/>
              <a:t> 700 input features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from</a:t>
            </a:r>
            <a:r>
              <a:rPr lang="nl-BE" dirty="0"/>
              <a:t> 2 </a:t>
            </a:r>
            <a:r>
              <a:rPr lang="nl-BE" dirty="0" err="1"/>
              <a:t>to</a:t>
            </a:r>
            <a:r>
              <a:rPr lang="nl-BE" dirty="0"/>
              <a:t> 16 target features. These </a:t>
            </a:r>
            <a:r>
              <a:rPr lang="nl-BE" dirty="0" err="1"/>
              <a:t>also</a:t>
            </a:r>
            <a:r>
              <a:rPr lang="nl-BE" dirty="0"/>
              <a:t> have a practical </a:t>
            </a:r>
            <a:r>
              <a:rPr lang="nl-BE" dirty="0" err="1"/>
              <a:t>meaning</a:t>
            </a:r>
            <a:r>
              <a:rPr lang="nl-BE" dirty="0"/>
              <a:t>, </a:t>
            </a:r>
            <a:r>
              <a:rPr lang="nl-BE" dirty="0" err="1"/>
              <a:t>some</a:t>
            </a:r>
            <a:r>
              <a:rPr lang="nl-BE" dirty="0"/>
              <a:t> </a:t>
            </a:r>
            <a:r>
              <a:rPr lang="nl-BE" dirty="0" err="1"/>
              <a:t>describe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product </a:t>
            </a:r>
            <a:r>
              <a:rPr lang="nl-BE" dirty="0" err="1"/>
              <a:t>prices</a:t>
            </a:r>
            <a:r>
              <a:rPr lang="nl-BE" dirty="0"/>
              <a:t> </a:t>
            </a:r>
            <a:r>
              <a:rPr lang="nl-BE" dirty="0" err="1"/>
              <a:t>after</a:t>
            </a:r>
            <a:r>
              <a:rPr lang="nl-BE" dirty="0"/>
              <a:t> 1 </a:t>
            </a:r>
            <a:r>
              <a:rPr lang="nl-BE" dirty="0" err="1"/>
              <a:t>day</a:t>
            </a:r>
            <a:r>
              <a:rPr lang="nl-BE" dirty="0"/>
              <a:t>,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other</a:t>
            </a:r>
            <a:r>
              <a:rPr lang="nl-BE" dirty="0"/>
              <a:t> </a:t>
            </a:r>
            <a:r>
              <a:rPr lang="nl-BE" dirty="0" err="1"/>
              <a:t>describe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water </a:t>
            </a:r>
            <a:r>
              <a:rPr lang="nl-BE" dirty="0" err="1"/>
              <a:t>quality</a:t>
            </a:r>
            <a:r>
              <a:rPr lang="nl-BE" dirty="0"/>
              <a:t>,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so</a:t>
            </a:r>
            <a:r>
              <a:rPr lang="nl-BE" dirty="0"/>
              <a:t> on.</a:t>
            </a:r>
          </a:p>
          <a:p>
            <a:r>
              <a:rPr lang="nl-BE" dirty="0"/>
              <a:t>The AL </a:t>
            </a:r>
            <a:r>
              <a:rPr lang="nl-BE" dirty="0" err="1"/>
              <a:t>method</a:t>
            </a:r>
            <a:r>
              <a:rPr lang="nl-BE" dirty="0"/>
              <a:t> </a:t>
            </a:r>
            <a:r>
              <a:rPr lang="nl-BE" dirty="0" err="1"/>
              <a:t>that</a:t>
            </a:r>
            <a:r>
              <a:rPr lang="nl-BE" dirty="0"/>
              <a:t> is </a:t>
            </a:r>
            <a:r>
              <a:rPr lang="nl-BE" dirty="0" err="1"/>
              <a:t>proposed</a:t>
            </a:r>
            <a:r>
              <a:rPr lang="nl-BE" dirty="0"/>
              <a:t> </a:t>
            </a:r>
            <a:r>
              <a:rPr lang="nl-BE" dirty="0" err="1"/>
              <a:t>consists</a:t>
            </a:r>
            <a:r>
              <a:rPr lang="nl-BE" dirty="0"/>
              <a:t> of a </a:t>
            </a:r>
            <a:r>
              <a:rPr lang="nl-BE" dirty="0" err="1"/>
              <a:t>local</a:t>
            </a:r>
            <a:r>
              <a:rPr lang="nl-BE" dirty="0"/>
              <a:t> MTR </a:t>
            </a:r>
            <a:r>
              <a:rPr lang="nl-BE" dirty="0" err="1"/>
              <a:t>method</a:t>
            </a:r>
            <a:r>
              <a:rPr lang="nl-BE" dirty="0"/>
              <a:t>, </a:t>
            </a:r>
            <a:r>
              <a:rPr lang="nl-BE" dirty="0" err="1"/>
              <a:t>namely</a:t>
            </a:r>
            <a:r>
              <a:rPr lang="nl-BE" dirty="0"/>
              <a:t> random </a:t>
            </a:r>
            <a:r>
              <a:rPr lang="nl-BE" dirty="0" err="1"/>
              <a:t>forest</a:t>
            </a:r>
            <a:r>
              <a:rPr lang="nl-BE" dirty="0"/>
              <a:t> </a:t>
            </a:r>
            <a:r>
              <a:rPr lang="nl-BE" dirty="0" err="1"/>
              <a:t>fro</a:t>
            </a:r>
            <a:r>
              <a:rPr lang="nl-BE" dirty="0"/>
              <a:t> </a:t>
            </a:r>
            <a:r>
              <a:rPr lang="nl-BE" dirty="0" err="1"/>
              <a:t>each</a:t>
            </a:r>
            <a:r>
              <a:rPr lang="nl-BE" dirty="0"/>
              <a:t> target. </a:t>
            </a:r>
            <a:r>
              <a:rPr lang="nl-BE" dirty="0" err="1"/>
              <a:t>Why</a:t>
            </a:r>
            <a:r>
              <a:rPr lang="nl-BE" dirty="0"/>
              <a:t>? </a:t>
            </a:r>
            <a:r>
              <a:rPr lang="nl-BE" dirty="0" err="1"/>
              <a:t>Because</a:t>
            </a:r>
            <a:r>
              <a:rPr lang="nl-BE" dirty="0"/>
              <a:t> </a:t>
            </a:r>
            <a:r>
              <a:rPr lang="nl-BE" dirty="0" err="1"/>
              <a:t>it</a:t>
            </a:r>
            <a:r>
              <a:rPr lang="nl-BE" dirty="0"/>
              <a:t> </a:t>
            </a:r>
            <a:r>
              <a:rPr lang="nl-BE" dirty="0" err="1"/>
              <a:t>yields</a:t>
            </a:r>
            <a:r>
              <a:rPr lang="nl-BE" dirty="0"/>
              <a:t> </a:t>
            </a:r>
            <a:r>
              <a:rPr lang="nl-BE" dirty="0" err="1"/>
              <a:t>good</a:t>
            </a:r>
            <a:r>
              <a:rPr lang="nl-BE" dirty="0"/>
              <a:t> </a:t>
            </a:r>
            <a:r>
              <a:rPr lang="nl-BE" dirty="0" err="1"/>
              <a:t>results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STR, </a:t>
            </a:r>
            <a:r>
              <a:rPr lang="nl-BE" dirty="0" err="1"/>
              <a:t>not</a:t>
            </a:r>
            <a:r>
              <a:rPr lang="nl-BE" dirty="0"/>
              <a:t> a lot of time </a:t>
            </a:r>
            <a:r>
              <a:rPr lang="nl-BE" dirty="0" err="1"/>
              <a:t>needed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train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it</a:t>
            </a:r>
            <a:r>
              <a:rPr lang="nl-BE" dirty="0"/>
              <a:t> </a:t>
            </a:r>
            <a:r>
              <a:rPr lang="nl-BE" dirty="0" err="1"/>
              <a:t>can</a:t>
            </a:r>
            <a:r>
              <a:rPr lang="nl-BE" dirty="0"/>
              <a:t> handle missing </a:t>
            </a:r>
            <a:r>
              <a:rPr lang="nl-BE" dirty="0" err="1"/>
              <a:t>values</a:t>
            </a:r>
            <a:r>
              <a:rPr lang="nl-BE" dirty="0"/>
              <a:t>. The AL scenario is pool </a:t>
            </a:r>
            <a:r>
              <a:rPr lang="nl-BE" dirty="0" err="1"/>
              <a:t>based</a:t>
            </a:r>
            <a:r>
              <a:rPr lang="nl-BE" dirty="0"/>
              <a:t> sampling </a:t>
            </a:r>
            <a:r>
              <a:rPr lang="nl-BE" dirty="0" err="1"/>
              <a:t>because</a:t>
            </a:r>
            <a:r>
              <a:rPr lang="nl-BE" dirty="0"/>
              <a:t> we </a:t>
            </a:r>
            <a:r>
              <a:rPr lang="nl-BE" dirty="0" err="1"/>
              <a:t>already</a:t>
            </a:r>
            <a:r>
              <a:rPr lang="nl-BE" dirty="0"/>
              <a:t> have a pool of </a:t>
            </a:r>
            <a:r>
              <a:rPr lang="nl-BE" dirty="0" err="1"/>
              <a:t>instances</a:t>
            </a:r>
            <a:r>
              <a:rPr lang="nl-BE" dirty="0"/>
              <a:t>, </a:t>
            </a:r>
            <a:r>
              <a:rPr lang="nl-BE" dirty="0" err="1"/>
              <a:t>the</a:t>
            </a:r>
            <a:r>
              <a:rPr lang="nl-BE" dirty="0"/>
              <a:t> datasets,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our</a:t>
            </a:r>
            <a:r>
              <a:rPr lang="nl-BE" dirty="0"/>
              <a:t> </a:t>
            </a:r>
            <a:r>
              <a:rPr lang="nl-BE" dirty="0" err="1"/>
              <a:t>disposal</a:t>
            </a:r>
            <a:r>
              <a:rPr lang="nl-BE" dirty="0"/>
              <a:t>.  The query </a:t>
            </a:r>
            <a:r>
              <a:rPr lang="nl-BE" dirty="0" err="1"/>
              <a:t>strategy</a:t>
            </a:r>
            <a:r>
              <a:rPr lang="nl-BE" dirty="0"/>
              <a:t> </a:t>
            </a:r>
            <a:r>
              <a:rPr lang="nl-BE" dirty="0" err="1"/>
              <a:t>that</a:t>
            </a:r>
            <a:r>
              <a:rPr lang="nl-BE" dirty="0"/>
              <a:t> </a:t>
            </a:r>
            <a:r>
              <a:rPr lang="nl-BE" dirty="0" err="1"/>
              <a:t>will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used</a:t>
            </a:r>
            <a:r>
              <a:rPr lang="nl-BE" dirty="0"/>
              <a:t> in </a:t>
            </a:r>
            <a:r>
              <a:rPr lang="nl-BE" dirty="0" err="1"/>
              <a:t>this</a:t>
            </a:r>
            <a:r>
              <a:rPr lang="nl-BE" dirty="0"/>
              <a:t> </a:t>
            </a:r>
            <a:r>
              <a:rPr lang="nl-BE" dirty="0" err="1"/>
              <a:t>method</a:t>
            </a:r>
            <a:r>
              <a:rPr lang="nl-BE" dirty="0"/>
              <a:t> is QBC. </a:t>
            </a:r>
            <a:r>
              <a:rPr lang="nl-BE" dirty="0" err="1"/>
              <a:t>Due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random </a:t>
            </a:r>
            <a:r>
              <a:rPr lang="nl-BE" dirty="0" err="1"/>
              <a:t>forest</a:t>
            </a:r>
            <a:r>
              <a:rPr lang="nl-BE" dirty="0"/>
              <a:t>, </a:t>
            </a:r>
            <a:r>
              <a:rPr lang="nl-BE" dirty="0" err="1"/>
              <a:t>there</a:t>
            </a:r>
            <a:r>
              <a:rPr lang="nl-BE" dirty="0"/>
              <a:t> are multiple </a:t>
            </a:r>
            <a:r>
              <a:rPr lang="nl-BE" dirty="0" err="1"/>
              <a:t>models</a:t>
            </a:r>
            <a:r>
              <a:rPr lang="nl-BE" dirty="0"/>
              <a:t> </a:t>
            </a:r>
            <a:r>
              <a:rPr lang="nl-BE" dirty="0" err="1"/>
              <a:t>build</a:t>
            </a:r>
            <a:r>
              <a:rPr lang="nl-BE" dirty="0"/>
              <a:t> </a:t>
            </a:r>
            <a:r>
              <a:rPr lang="nl-BE" dirty="0" err="1"/>
              <a:t>so</a:t>
            </a:r>
            <a:r>
              <a:rPr lang="nl-BE" dirty="0"/>
              <a:t> a </a:t>
            </a:r>
            <a:r>
              <a:rPr lang="nl-BE" dirty="0" err="1"/>
              <a:t>committee</a:t>
            </a:r>
            <a:r>
              <a:rPr lang="nl-BE" dirty="0"/>
              <a:t> is </a:t>
            </a:r>
            <a:r>
              <a:rPr lang="nl-BE" dirty="0" err="1"/>
              <a:t>already</a:t>
            </a:r>
            <a:r>
              <a:rPr lang="nl-BE" dirty="0"/>
              <a:t> </a:t>
            </a:r>
            <a:r>
              <a:rPr lang="nl-BE" dirty="0" err="1"/>
              <a:t>available</a:t>
            </a:r>
            <a:r>
              <a:rPr lang="nl-BE" dirty="0"/>
              <a:t>. It </a:t>
            </a:r>
            <a:r>
              <a:rPr lang="nl-BE" dirty="0" err="1"/>
              <a:t>also</a:t>
            </a:r>
            <a:r>
              <a:rPr lang="nl-BE" dirty="0"/>
              <a:t> </a:t>
            </a:r>
            <a:r>
              <a:rPr lang="nl-BE" dirty="0" err="1"/>
              <a:t>works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multi</a:t>
            </a:r>
            <a:r>
              <a:rPr lang="nl-BE" dirty="0"/>
              <a:t>-label </a:t>
            </a:r>
            <a:r>
              <a:rPr lang="nl-BE" dirty="0" err="1"/>
              <a:t>classification</a:t>
            </a:r>
            <a:r>
              <a:rPr lang="nl-BE" dirty="0"/>
              <a:t>. </a:t>
            </a:r>
          </a:p>
          <a:p>
            <a:r>
              <a:rPr lang="nl-BE" dirty="0"/>
              <a:t>The different approaches </a:t>
            </a:r>
            <a:r>
              <a:rPr lang="nl-BE" dirty="0" err="1"/>
              <a:t>that</a:t>
            </a:r>
            <a:r>
              <a:rPr lang="nl-BE" dirty="0"/>
              <a:t> </a:t>
            </a:r>
            <a:r>
              <a:rPr lang="nl-BE" dirty="0" err="1"/>
              <a:t>will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looked</a:t>
            </a:r>
            <a:r>
              <a:rPr lang="nl-BE" dirty="0"/>
              <a:t> at are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instance</a:t>
            </a:r>
            <a:r>
              <a:rPr lang="nl-BE" dirty="0"/>
              <a:t> </a:t>
            </a:r>
            <a:r>
              <a:rPr lang="nl-BE" dirty="0" err="1"/>
              <a:t>based</a:t>
            </a:r>
            <a:r>
              <a:rPr lang="nl-BE" dirty="0"/>
              <a:t> approach. Here, </a:t>
            </a:r>
            <a:r>
              <a:rPr lang="nl-BE" dirty="0" err="1"/>
              <a:t>when</a:t>
            </a:r>
            <a:r>
              <a:rPr lang="nl-BE" dirty="0"/>
              <a:t> we </a:t>
            </a:r>
            <a:r>
              <a:rPr lang="nl-BE" dirty="0" err="1"/>
              <a:t>ask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oracle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label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instance</a:t>
            </a:r>
            <a:r>
              <a:rPr lang="nl-BE" dirty="0"/>
              <a:t>, we get </a:t>
            </a:r>
            <a:r>
              <a:rPr lang="nl-BE" dirty="0" err="1"/>
              <a:t>all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target features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this</a:t>
            </a:r>
            <a:r>
              <a:rPr lang="nl-BE" dirty="0"/>
              <a:t> </a:t>
            </a:r>
            <a:r>
              <a:rPr lang="nl-BE" dirty="0" err="1"/>
              <a:t>instance</a:t>
            </a:r>
            <a:r>
              <a:rPr lang="nl-BE" dirty="0"/>
              <a:t>. </a:t>
            </a:r>
            <a:r>
              <a:rPr lang="nl-BE" dirty="0" err="1"/>
              <a:t>This</a:t>
            </a:r>
            <a:r>
              <a:rPr lang="nl-BE" dirty="0"/>
              <a:t> </a:t>
            </a:r>
            <a:r>
              <a:rPr lang="nl-BE" dirty="0" err="1"/>
              <a:t>will</a:t>
            </a:r>
            <a:r>
              <a:rPr lang="nl-BE" dirty="0"/>
              <a:t> </a:t>
            </a:r>
            <a:r>
              <a:rPr lang="nl-BE" dirty="0" err="1"/>
              <a:t>not</a:t>
            </a:r>
            <a:r>
              <a:rPr lang="nl-BE" dirty="0"/>
              <a:t> have a </a:t>
            </a:r>
            <a:r>
              <a:rPr lang="nl-BE" dirty="0" err="1"/>
              <a:t>beneficial</a:t>
            </a:r>
            <a:r>
              <a:rPr lang="nl-BE" dirty="0"/>
              <a:t> effect in </a:t>
            </a:r>
            <a:r>
              <a:rPr lang="nl-BE" dirty="0" err="1"/>
              <a:t>all</a:t>
            </a:r>
            <a:r>
              <a:rPr lang="nl-BE" dirty="0"/>
              <a:t> cases. </a:t>
            </a:r>
            <a:r>
              <a:rPr lang="nl-BE" dirty="0" err="1"/>
              <a:t>Therefore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other</a:t>
            </a:r>
            <a:r>
              <a:rPr lang="nl-BE" dirty="0"/>
              <a:t> approach, </a:t>
            </a:r>
            <a:r>
              <a:rPr lang="nl-BE" dirty="0" err="1"/>
              <a:t>the</a:t>
            </a:r>
            <a:r>
              <a:rPr lang="nl-BE" dirty="0"/>
              <a:t> target </a:t>
            </a:r>
            <a:r>
              <a:rPr lang="nl-BE" dirty="0" err="1"/>
              <a:t>based</a:t>
            </a:r>
            <a:r>
              <a:rPr lang="nl-BE" dirty="0"/>
              <a:t> approach, </a:t>
            </a:r>
            <a:r>
              <a:rPr lang="nl-BE" dirty="0" err="1"/>
              <a:t>just</a:t>
            </a:r>
            <a:r>
              <a:rPr lang="nl-BE" dirty="0"/>
              <a:t> </a:t>
            </a:r>
            <a:r>
              <a:rPr lang="nl-BE" dirty="0" err="1"/>
              <a:t>queries</a:t>
            </a:r>
            <a:r>
              <a:rPr lang="nl-BE" dirty="0"/>
              <a:t> </a:t>
            </a:r>
            <a:r>
              <a:rPr lang="nl-BE" dirty="0" err="1"/>
              <a:t>specific</a:t>
            </a:r>
            <a:r>
              <a:rPr lang="nl-BE" dirty="0"/>
              <a:t> targets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specific</a:t>
            </a:r>
            <a:r>
              <a:rPr lang="nl-BE" dirty="0"/>
              <a:t> </a:t>
            </a:r>
            <a:r>
              <a:rPr lang="nl-BE" dirty="0" err="1"/>
              <a:t>instances</a:t>
            </a:r>
            <a:r>
              <a:rPr lang="nl-BE" dirty="0"/>
              <a:t>.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676326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The baseline </a:t>
            </a:r>
            <a:r>
              <a:rPr lang="nl-BE" dirty="0" err="1"/>
              <a:t>method</a:t>
            </a:r>
            <a:r>
              <a:rPr lang="nl-BE" dirty="0"/>
              <a:t> is a </a:t>
            </a:r>
            <a:r>
              <a:rPr lang="nl-BE" dirty="0" err="1"/>
              <a:t>method</a:t>
            </a:r>
            <a:r>
              <a:rPr lang="nl-BE" dirty="0"/>
              <a:t> </a:t>
            </a:r>
            <a:r>
              <a:rPr lang="nl-BE" dirty="0" err="1"/>
              <a:t>that</a:t>
            </a:r>
            <a:r>
              <a:rPr lang="nl-BE" dirty="0"/>
              <a:t> is </a:t>
            </a:r>
            <a:r>
              <a:rPr lang="nl-BE" dirty="0" err="1"/>
              <a:t>the</a:t>
            </a:r>
            <a:r>
              <a:rPr lang="nl-BE" dirty="0"/>
              <a:t> best </a:t>
            </a:r>
            <a:r>
              <a:rPr lang="nl-BE" dirty="0" err="1"/>
              <a:t>competitor</a:t>
            </a:r>
            <a:r>
              <a:rPr lang="nl-BE" dirty="0"/>
              <a:t> in </a:t>
            </a:r>
            <a:r>
              <a:rPr lang="nl-BE" dirty="0" err="1"/>
              <a:t>literature</a:t>
            </a:r>
            <a:r>
              <a:rPr lang="nl-BE" dirty="0"/>
              <a:t>. </a:t>
            </a:r>
            <a:r>
              <a:rPr lang="nl-BE" dirty="0" err="1"/>
              <a:t>This</a:t>
            </a:r>
            <a:r>
              <a:rPr lang="nl-BE" dirty="0"/>
              <a:t> is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one</a:t>
            </a:r>
            <a:r>
              <a:rPr lang="nl-BE" dirty="0"/>
              <a:t> we </a:t>
            </a:r>
            <a:r>
              <a:rPr lang="nl-BE" dirty="0" err="1"/>
              <a:t>try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beat. The </a:t>
            </a:r>
            <a:r>
              <a:rPr lang="nl-BE" dirty="0" err="1"/>
              <a:t>upperbound</a:t>
            </a:r>
            <a:r>
              <a:rPr lang="nl-BE" dirty="0"/>
              <a:t> </a:t>
            </a:r>
            <a:r>
              <a:rPr lang="nl-BE" dirty="0" err="1"/>
              <a:t>method</a:t>
            </a:r>
            <a:r>
              <a:rPr lang="nl-BE" dirty="0"/>
              <a:t> </a:t>
            </a:r>
            <a:r>
              <a:rPr lang="nl-BE" dirty="0" err="1"/>
              <a:t>just</a:t>
            </a:r>
            <a:r>
              <a:rPr lang="nl-BE" dirty="0"/>
              <a:t> labels </a:t>
            </a:r>
            <a:r>
              <a:rPr lang="nl-BE" dirty="0" err="1"/>
              <a:t>every</a:t>
            </a:r>
            <a:r>
              <a:rPr lang="nl-BE" dirty="0"/>
              <a:t> </a:t>
            </a:r>
            <a:r>
              <a:rPr lang="nl-BE" dirty="0" err="1"/>
              <a:t>instance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is in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initial</a:t>
            </a:r>
            <a:r>
              <a:rPr lang="nl-BE" dirty="0"/>
              <a:t> </a:t>
            </a:r>
            <a:r>
              <a:rPr lang="nl-BE" dirty="0" err="1"/>
              <a:t>phase</a:t>
            </a:r>
            <a:r>
              <a:rPr lang="nl-BE" dirty="0"/>
              <a:t> </a:t>
            </a:r>
            <a:r>
              <a:rPr lang="nl-BE" dirty="0" err="1"/>
              <a:t>putted</a:t>
            </a:r>
            <a:r>
              <a:rPr lang="nl-BE" dirty="0"/>
              <a:t> in </a:t>
            </a:r>
            <a:r>
              <a:rPr lang="nl-BE" dirty="0" err="1"/>
              <a:t>the</a:t>
            </a:r>
            <a:r>
              <a:rPr lang="nl-BE" dirty="0"/>
              <a:t> training dataset L. The </a:t>
            </a:r>
            <a:r>
              <a:rPr lang="nl-BE" dirty="0" err="1"/>
              <a:t>lowerbound</a:t>
            </a:r>
            <a:r>
              <a:rPr lang="nl-BE" dirty="0"/>
              <a:t> </a:t>
            </a:r>
            <a:r>
              <a:rPr lang="nl-BE" dirty="0" err="1"/>
              <a:t>uses</a:t>
            </a:r>
            <a:r>
              <a:rPr lang="nl-BE" dirty="0"/>
              <a:t> no </a:t>
            </a:r>
            <a:r>
              <a:rPr lang="nl-BE" dirty="0" err="1"/>
              <a:t>heuristic</a:t>
            </a:r>
            <a:r>
              <a:rPr lang="nl-BE" dirty="0"/>
              <a:t> </a:t>
            </a:r>
            <a:r>
              <a:rPr lang="nl-BE" dirty="0" err="1"/>
              <a:t>when</a:t>
            </a:r>
            <a:r>
              <a:rPr lang="nl-BE" dirty="0"/>
              <a:t> </a:t>
            </a:r>
            <a:r>
              <a:rPr lang="nl-BE" dirty="0" err="1"/>
              <a:t>querying</a:t>
            </a:r>
            <a:r>
              <a:rPr lang="nl-BE" dirty="0"/>
              <a:t>, </a:t>
            </a:r>
            <a:r>
              <a:rPr lang="nl-BE" dirty="0" err="1"/>
              <a:t>so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instances</a:t>
            </a:r>
            <a:r>
              <a:rPr lang="nl-BE" dirty="0"/>
              <a:t> are </a:t>
            </a:r>
            <a:r>
              <a:rPr lang="nl-BE" dirty="0" err="1"/>
              <a:t>queried</a:t>
            </a:r>
            <a:r>
              <a:rPr lang="nl-BE" dirty="0"/>
              <a:t> at random.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311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10" name="Rechthoek 9"/>
          <p:cNvSpPr/>
          <p:nvPr userDrawn="1"/>
        </p:nvSpPr>
        <p:spPr>
          <a:xfrm>
            <a:off x="0" y="648000"/>
            <a:ext cx="12193200" cy="62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 userDrawn="1"/>
        </p:nvSpPr>
        <p:spPr>
          <a:xfrm>
            <a:off x="0" y="647998"/>
            <a:ext cx="12193200" cy="445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75999" y="1080000"/>
            <a:ext cx="6096524" cy="4024798"/>
          </a:xfrm>
        </p:spPr>
        <p:txBody>
          <a:bodyPr anchor="ctr" anchorCtr="0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75999" y="5392801"/>
            <a:ext cx="6096524" cy="730188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nl-NL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48525" y="1654175"/>
            <a:ext cx="4368673" cy="44688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86177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97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0" y="647998"/>
            <a:ext cx="12193200" cy="6210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1350253"/>
            <a:ext cx="4648209" cy="5507747"/>
          </a:xfrm>
          <a:prstGeom prst="rect">
            <a:avLst/>
          </a:prstGeom>
        </p:spPr>
      </p:pic>
      <p:sp>
        <p:nvSpPr>
          <p:cNvPr id="12" name="Ondertitel 2"/>
          <p:cNvSpPr>
            <a:spLocks noGrp="1"/>
          </p:cNvSpPr>
          <p:nvPr>
            <p:ph type="subTitle" idx="1"/>
          </p:nvPr>
        </p:nvSpPr>
        <p:spPr>
          <a:xfrm>
            <a:off x="576003" y="4359604"/>
            <a:ext cx="8333999" cy="1655999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6000" y="1800000"/>
            <a:ext cx="8334000" cy="2386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3320380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D19EA-D6BF-43AA-A7F1-655BEF8602DE}" type="datetime1">
              <a:rPr lang="nl-BE" smtClean="0"/>
              <a:t>3/03/2023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Master AI in Business &amp; Industry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‹nr.›</a:t>
            </a:fld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rgbClr val="1D8DB0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5E77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322770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F5A68-F166-449F-B6B7-0B3C514F4AFE}" type="datetime1">
              <a:rPr lang="nl-BE" smtClean="0"/>
              <a:t>3/03/2023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Master AI in Business &amp; Industry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‹nr.›</a:t>
            </a:fld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9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2F4D5D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27069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496-FF62-4B36-841B-364DB37BF90E}" type="datetime1">
              <a:rPr lang="nl-BE" smtClean="0"/>
              <a:t>3/03/2023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Master AI in Business &amp; Industry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524" cy="2386800"/>
          </a:xfrm>
        </p:spPr>
        <p:txBody>
          <a:bodyPr anchor="b"/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C89F2-8D44-433C-865A-CC86FD04C8F5}" type="datetime1">
              <a:rPr lang="nl-BE" smtClean="0"/>
              <a:t>3/03/2023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Master AI in Business &amp; Industry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248262" y="3248513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264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CACF1-2BA6-4789-9B92-D179D11B550D}" type="datetime1">
              <a:rPr lang="nl-BE" smtClean="0"/>
              <a:t>3/03/2023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Master AI in Business &amp; Industry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504031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 userDrawn="1">
          <p15:clr>
            <a:srgbClr val="FBAE40"/>
          </p15:clr>
        </p15:guide>
        <p15:guide id="2" pos="4203" userDrawn="1">
          <p15:clr>
            <a:srgbClr val="FBAE40"/>
          </p15:clr>
        </p15:guide>
        <p15:guide id="3" orient="horz" pos="36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B7071-C36A-4003-89CD-80670ED4CA52}" type="datetime1">
              <a:rPr lang="nl-BE" smtClean="0"/>
              <a:t>3/03/2023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Master AI in Business &amp; Industry</a:t>
            </a: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9" name="Tijdelijke aanduiding voor tekst 2"/>
          <p:cNvSpPr>
            <a:spLocks noGrp="1"/>
          </p:cNvSpPr>
          <p:nvPr>
            <p:ph idx="1"/>
          </p:nvPr>
        </p:nvSpPr>
        <p:spPr>
          <a:xfrm>
            <a:off x="576000" y="1656000"/>
            <a:ext cx="54000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6217200" y="1656000"/>
            <a:ext cx="5400000" cy="446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958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5421575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76000" y="2276271"/>
            <a:ext cx="5421575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56000"/>
            <a:ext cx="5445000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276271"/>
            <a:ext cx="5445000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13F58-F20F-4965-A99E-AC2BC592DEC0}" type="datetime1">
              <a:rPr lang="nl-BE" smtClean="0"/>
              <a:t>3/03/2023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Master AI in Business &amp; Industry</a:t>
            </a:r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400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2BCCA-9444-4987-899C-C089E18E270B}" type="datetime1">
              <a:rPr lang="nl-BE" smtClean="0"/>
              <a:t>3/03/2023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Master AI in Business &amp; Industry</a:t>
            </a: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663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D9A5F-B0D0-4E22-B702-3B9B0B83EE13}" type="datetime1">
              <a:rPr lang="nl-BE" smtClean="0"/>
              <a:t>3/03/2023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Master AI in Business &amp; Industry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77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_Finis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 userDrawn="1"/>
        </p:nvSpPr>
        <p:spPr>
          <a:xfrm>
            <a:off x="0" y="0"/>
            <a:ext cx="12193200" cy="6209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9120" y="510988"/>
            <a:ext cx="11039793" cy="5184424"/>
          </a:xfrm>
        </p:spPr>
        <p:txBody>
          <a:bodyPr anchor="ctr" anchorCtr="0">
            <a:noAutofit/>
          </a:bodyPr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25C9D-1E60-4397-9BE6-5FBF1F82B060}" type="datetime1">
              <a:rPr lang="nl-BE" smtClean="0"/>
              <a:t>3/03/2023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Master AI in Business &amp; Industry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D061FB7-8C7D-44F6-B106-AF5A2C34B4F9}" type="datetime1">
              <a:rPr lang="nl-BE" smtClean="0"/>
              <a:t>3/03/2023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en-US"/>
              <a:t>Advanced Master AI in Business &amp; Industry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61" r:id="rId9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42" userDrawn="1">
          <p15:clr>
            <a:srgbClr val="F26B43"/>
          </p15:clr>
        </p15:guide>
        <p15:guide id="2" pos="7319" userDrawn="1">
          <p15:clr>
            <a:srgbClr val="F26B43"/>
          </p15:clr>
        </p15:guide>
        <p15:guide id="3" orient="horz" pos="3857" userDrawn="1">
          <p15:clr>
            <a:srgbClr val="F26B43"/>
          </p15:clr>
        </p15:guide>
        <p15:guide id="4" pos="36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16000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B5F31B87-EF1E-4997-89F2-F8905C46DC3F}" type="datetime1">
              <a:rPr lang="nl-BE" smtClean="0"/>
              <a:t>3/03/2023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en-US"/>
              <a:t>Advanced Master AI in Business &amp; Industry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3252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nl-NL" dirty="0"/>
              <a:t>Active Learning for </a:t>
            </a:r>
            <a:br>
              <a:rPr lang="nl-NL" dirty="0"/>
            </a:br>
            <a:r>
              <a:rPr lang="nl-NL" dirty="0"/>
              <a:t>Multi-Target Regression </a:t>
            </a:r>
          </a:p>
        </p:txBody>
      </p:sp>
      <p:sp>
        <p:nvSpPr>
          <p:cNvPr id="9" name="Ondertitel 8"/>
          <p:cNvSpPr>
            <a:spLocks noGrp="1"/>
          </p:cNvSpPr>
          <p:nvPr>
            <p:ph type="subTitle" idx="1"/>
          </p:nvPr>
        </p:nvSpPr>
        <p:spPr>
          <a:xfrm>
            <a:off x="574802" y="5660219"/>
            <a:ext cx="6096524" cy="1465199"/>
          </a:xfrm>
        </p:spPr>
        <p:txBody>
          <a:bodyPr>
            <a:normAutofit fontScale="92500" lnSpcReduction="20000"/>
          </a:bodyPr>
          <a:lstStyle/>
          <a:p>
            <a:r>
              <a:rPr lang="nl-NL" dirty="0"/>
              <a:t>Quinten Danneels</a:t>
            </a:r>
          </a:p>
          <a:p>
            <a:r>
              <a:rPr lang="nl-NL" dirty="0"/>
              <a:t>Thesis supervisor: prof. dr. Celine </a:t>
            </a:r>
            <a:r>
              <a:rPr lang="nl-NL" dirty="0" err="1"/>
              <a:t>Vens</a:t>
            </a:r>
            <a:endParaRPr lang="nl-NL" dirty="0"/>
          </a:p>
          <a:p>
            <a:r>
              <a:rPr lang="nl-NL" dirty="0"/>
              <a:t>Daily </a:t>
            </a:r>
            <a:r>
              <a:rPr lang="nl-NL" dirty="0" err="1"/>
              <a:t>advisor</a:t>
            </a:r>
            <a:r>
              <a:rPr lang="nl-NL" dirty="0"/>
              <a:t>: dr. Felipe Kenji </a:t>
            </a:r>
            <a:r>
              <a:rPr lang="nl-NL" dirty="0" err="1"/>
              <a:t>Nakano</a:t>
            </a:r>
            <a:endParaRPr lang="nl-NL" dirty="0"/>
          </a:p>
          <a:p>
            <a:r>
              <a:rPr lang="nl-NL" dirty="0"/>
              <a:t> </a:t>
            </a:r>
          </a:p>
        </p:txBody>
      </p:sp>
      <p:pic>
        <p:nvPicPr>
          <p:cNvPr id="19" name="Tijdelijke aanduiding voor afbeelding 18" descr="Afbeelding met tekst&#10;&#10;Automatisch gegenereerde beschrijving">
            <a:extLst>
              <a:ext uri="{FF2B5EF4-FFF2-40B4-BE49-F238E27FC236}">
                <a16:creationId xmlns:a16="http://schemas.microsoft.com/office/drawing/2014/main" id="{014E0FF9-8C02-61A5-3012-72778528806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18024" r="1802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2829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F06BAAD4-BF0F-351D-3628-D85A90029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March</a:t>
            </a:r>
            <a:r>
              <a:rPr lang="nl-BE" dirty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nl-BE" dirty="0"/>
              <a:t> </a:t>
            </a:r>
            <a:r>
              <a:rPr lang="nl-BE" dirty="0" err="1"/>
              <a:t>Proposed</a:t>
            </a:r>
            <a:r>
              <a:rPr lang="nl-BE" dirty="0"/>
              <a:t> </a:t>
            </a:r>
            <a:r>
              <a:rPr lang="nl-BE" dirty="0" err="1"/>
              <a:t>active</a:t>
            </a:r>
            <a:r>
              <a:rPr lang="nl-BE" dirty="0"/>
              <a:t> </a:t>
            </a:r>
            <a:r>
              <a:rPr lang="nl-BE" dirty="0" err="1"/>
              <a:t>learning</a:t>
            </a:r>
            <a:r>
              <a:rPr lang="nl-BE" dirty="0"/>
              <a:t> </a:t>
            </a:r>
            <a:r>
              <a:rPr lang="nl-BE" dirty="0" err="1"/>
              <a:t>method</a:t>
            </a:r>
            <a:r>
              <a:rPr lang="nl-BE" dirty="0"/>
              <a:t>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nl-BE" dirty="0"/>
              <a:t> Baseline </a:t>
            </a:r>
            <a:r>
              <a:rPr lang="nl-BE" dirty="0" err="1"/>
              <a:t>method</a:t>
            </a:r>
            <a:endParaRPr lang="nl-BE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nl-BE" dirty="0"/>
              <a:t> </a:t>
            </a:r>
            <a:r>
              <a:rPr lang="nl-BE" dirty="0" err="1"/>
              <a:t>Upper</a:t>
            </a:r>
            <a:r>
              <a:rPr lang="nl-BE" dirty="0"/>
              <a:t> + </a:t>
            </a:r>
            <a:r>
              <a:rPr lang="nl-BE" dirty="0" err="1"/>
              <a:t>lower</a:t>
            </a:r>
            <a:r>
              <a:rPr lang="nl-BE" dirty="0"/>
              <a:t> </a:t>
            </a:r>
            <a:r>
              <a:rPr lang="nl-BE" dirty="0" err="1"/>
              <a:t>bound</a:t>
            </a:r>
            <a:r>
              <a:rPr lang="nl-BE" dirty="0"/>
              <a:t> </a:t>
            </a:r>
            <a:r>
              <a:rPr lang="nl-BE" dirty="0" err="1"/>
              <a:t>method</a:t>
            </a:r>
            <a:r>
              <a:rPr lang="nl-BE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April: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nl-BE" dirty="0"/>
              <a:t> </a:t>
            </a:r>
            <a:r>
              <a:rPr lang="nl-BE" dirty="0" err="1"/>
              <a:t>Experiments</a:t>
            </a:r>
            <a:r>
              <a:rPr lang="nl-BE" dirty="0"/>
              <a:t>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nl-BE" dirty="0"/>
              <a:t> Evaluation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May: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nl-BE" dirty="0"/>
              <a:t> </a:t>
            </a:r>
            <a:r>
              <a:rPr lang="nl-BE" dirty="0" err="1"/>
              <a:t>Conclusion</a:t>
            </a:r>
            <a:r>
              <a:rPr lang="nl-BE" dirty="0"/>
              <a:t> + Abstract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nl-BE" dirty="0"/>
              <a:t> </a:t>
            </a:r>
            <a:r>
              <a:rPr lang="nl-BE" dirty="0" err="1"/>
              <a:t>Revision</a:t>
            </a:r>
            <a:endParaRPr lang="nl-BE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23AF7E53-B669-D146-6AEC-57630DFC2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Master AI in Business &amp; Industry</a:t>
            </a:r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4FBD0D6-C79F-6233-2321-2E1517FF3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10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3ACC0E5E-5A45-262A-EA45-18846DC16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b="1" u="sng" dirty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2596511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5BD95D-E4DB-6FAD-08AE-62E27E7A2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Questions</a:t>
            </a:r>
            <a:r>
              <a:rPr lang="nl-BE" dirty="0"/>
              <a:t>?</a:t>
            </a: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35C9E390-BFC8-12DB-1DE1-FFDFF4CB6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Master AI in Business &amp; Industry</a:t>
            </a:r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B20EB6A-AA22-B864-5F80-B3A5580D2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5542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EE6FB29D-3C54-02DC-998E-3FA0E1086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Use</a:t>
            </a:r>
            <a:r>
              <a:rPr lang="nl-BE" dirty="0"/>
              <a:t> more </a:t>
            </a:r>
            <a:r>
              <a:rPr lang="nl-BE" dirty="0" err="1"/>
              <a:t>figures</a:t>
            </a:r>
            <a:r>
              <a:rPr lang="nl-BE" dirty="0"/>
              <a:t> (</a:t>
            </a:r>
            <a:r>
              <a:rPr lang="nl-BE" dirty="0" err="1"/>
              <a:t>f.e</a:t>
            </a:r>
            <a:r>
              <a:rPr lang="nl-BE" dirty="0"/>
              <a:t>. </a:t>
            </a:r>
            <a:r>
              <a:rPr lang="nl-BE" dirty="0" err="1"/>
              <a:t>instance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target </a:t>
            </a:r>
            <a:r>
              <a:rPr lang="nl-BE" dirty="0" err="1"/>
              <a:t>based</a:t>
            </a:r>
            <a:r>
              <a:rPr lang="nl-BE" dirty="0"/>
              <a:t>)</a:t>
            </a:r>
          </a:p>
          <a:p>
            <a:r>
              <a:rPr lang="nl-BE" dirty="0" err="1"/>
              <a:t>Instance</a:t>
            </a:r>
            <a:r>
              <a:rPr lang="nl-BE" dirty="0"/>
              <a:t> </a:t>
            </a:r>
            <a:r>
              <a:rPr lang="nl-BE" dirty="0" err="1"/>
              <a:t>with</a:t>
            </a:r>
            <a:r>
              <a:rPr lang="nl-BE" dirty="0"/>
              <a:t> missing target </a:t>
            </a:r>
            <a:r>
              <a:rPr lang="nl-BE" dirty="0" err="1"/>
              <a:t>values</a:t>
            </a:r>
            <a:r>
              <a:rPr lang="nl-BE" dirty="0"/>
              <a:t> </a:t>
            </a:r>
            <a:r>
              <a:rPr lang="nl-BE" dirty="0">
                <a:sym typeface="Wingdings" panose="05000000000000000000" pitchFamily="2" charset="2"/>
              </a:rPr>
              <a:t> </a:t>
            </a:r>
            <a:r>
              <a:rPr lang="nl-BE" dirty="0" err="1">
                <a:sym typeface="Wingdings" panose="05000000000000000000" pitchFamily="2" charset="2"/>
              </a:rPr>
              <a:t>not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used</a:t>
            </a:r>
            <a:r>
              <a:rPr lang="nl-BE" dirty="0">
                <a:sym typeface="Wingdings" panose="05000000000000000000" pitchFamily="2" charset="2"/>
              </a:rPr>
              <a:t> in </a:t>
            </a:r>
            <a:r>
              <a:rPr lang="nl-BE" dirty="0" err="1">
                <a:sym typeface="Wingdings" panose="05000000000000000000" pitchFamily="2" charset="2"/>
              </a:rPr>
              <a:t>instance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based</a:t>
            </a:r>
            <a:r>
              <a:rPr lang="nl-BE" dirty="0">
                <a:sym typeface="Wingdings" panose="05000000000000000000" pitchFamily="2" charset="2"/>
              </a:rPr>
              <a:t>, </a:t>
            </a:r>
            <a:r>
              <a:rPr lang="nl-BE" dirty="0" err="1">
                <a:sym typeface="Wingdings" panose="05000000000000000000" pitchFamily="2" charset="2"/>
              </a:rPr>
              <a:t>used</a:t>
            </a:r>
            <a:r>
              <a:rPr lang="nl-BE" dirty="0">
                <a:sym typeface="Wingdings" panose="05000000000000000000" pitchFamily="2" charset="2"/>
              </a:rPr>
              <a:t> in target </a:t>
            </a:r>
            <a:r>
              <a:rPr lang="nl-BE" dirty="0" err="1">
                <a:sym typeface="Wingdings" panose="05000000000000000000" pitchFamily="2" charset="2"/>
              </a:rPr>
              <a:t>based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for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the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available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values</a:t>
            </a:r>
            <a:endParaRPr lang="nl-BE" dirty="0">
              <a:sym typeface="Wingdings" panose="05000000000000000000" pitchFamily="2" charset="2"/>
            </a:endParaRPr>
          </a:p>
          <a:p>
            <a:r>
              <a:rPr lang="nl-BE" dirty="0" err="1">
                <a:sym typeface="Wingdings" panose="05000000000000000000" pitchFamily="2" charset="2"/>
              </a:rPr>
              <a:t>Instance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based</a:t>
            </a:r>
            <a:r>
              <a:rPr lang="nl-BE" dirty="0">
                <a:sym typeface="Wingdings" panose="05000000000000000000" pitchFamily="2" charset="2"/>
              </a:rPr>
              <a:t>  1 </a:t>
            </a:r>
            <a:r>
              <a:rPr lang="nl-BE" dirty="0" err="1">
                <a:sym typeface="Wingdings" panose="05000000000000000000" pitchFamily="2" charset="2"/>
              </a:rPr>
              <a:t>oracle</a:t>
            </a:r>
            <a:endParaRPr lang="nl-BE" dirty="0">
              <a:sym typeface="Wingdings" panose="05000000000000000000" pitchFamily="2" charset="2"/>
            </a:endParaRPr>
          </a:p>
          <a:p>
            <a:r>
              <a:rPr lang="nl-BE" dirty="0">
                <a:sym typeface="Wingdings" panose="05000000000000000000" pitchFamily="2" charset="2"/>
              </a:rPr>
              <a:t>Target </a:t>
            </a:r>
            <a:r>
              <a:rPr lang="nl-BE" dirty="0" err="1">
                <a:sym typeface="Wingdings" panose="05000000000000000000" pitchFamily="2" charset="2"/>
              </a:rPr>
              <a:t>based</a:t>
            </a:r>
            <a:r>
              <a:rPr lang="nl-BE" dirty="0">
                <a:sym typeface="Wingdings" panose="05000000000000000000" pitchFamily="2" charset="2"/>
              </a:rPr>
              <a:t>  multiple </a:t>
            </a:r>
            <a:r>
              <a:rPr lang="nl-BE" dirty="0" err="1">
                <a:sym typeface="Wingdings" panose="05000000000000000000" pitchFamily="2" charset="2"/>
              </a:rPr>
              <a:t>oracles</a:t>
            </a:r>
            <a:r>
              <a:rPr lang="nl-BE" dirty="0">
                <a:sym typeface="Wingdings" panose="05000000000000000000" pitchFamily="2" charset="2"/>
              </a:rPr>
              <a:t> (practical </a:t>
            </a:r>
            <a:r>
              <a:rPr lang="nl-BE" dirty="0" err="1">
                <a:sym typeface="Wingdings" panose="05000000000000000000" pitchFamily="2" charset="2"/>
              </a:rPr>
              <a:t>why</a:t>
            </a:r>
            <a:r>
              <a:rPr lang="nl-BE" dirty="0">
                <a:sym typeface="Wingdings" panose="05000000000000000000" pitchFamily="2" charset="2"/>
              </a:rPr>
              <a:t>? Domain </a:t>
            </a:r>
            <a:r>
              <a:rPr lang="nl-BE" dirty="0" err="1">
                <a:sym typeface="Wingdings" panose="05000000000000000000" pitchFamily="2" charset="2"/>
              </a:rPr>
              <a:t>knowledge</a:t>
            </a:r>
            <a:r>
              <a:rPr lang="nl-BE" dirty="0">
                <a:sym typeface="Wingdings" panose="05000000000000000000" pitchFamily="2" charset="2"/>
              </a:rPr>
              <a:t>, </a:t>
            </a:r>
            <a:r>
              <a:rPr lang="nl-BE" dirty="0" err="1">
                <a:sym typeface="Wingdings" panose="05000000000000000000" pitchFamily="2" charset="2"/>
              </a:rPr>
              <a:t>dividing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the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labelling</a:t>
            </a:r>
            <a:r>
              <a:rPr lang="nl-BE" dirty="0">
                <a:sym typeface="Wingdings" panose="05000000000000000000" pitchFamily="2" charset="2"/>
              </a:rPr>
              <a:t> effort, have </a:t>
            </a:r>
            <a:r>
              <a:rPr lang="nl-BE" dirty="0" err="1">
                <a:sym typeface="Wingdings" panose="05000000000000000000" pitchFamily="2" charset="2"/>
              </a:rPr>
              <a:t>to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use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the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same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quality</a:t>
            </a:r>
            <a:r>
              <a:rPr lang="nl-BE" dirty="0">
                <a:sym typeface="Wingdings" panose="05000000000000000000" pitchFamily="2" charset="2"/>
              </a:rPr>
              <a:t> of </a:t>
            </a:r>
            <a:r>
              <a:rPr lang="nl-BE" dirty="0" err="1">
                <a:sym typeface="Wingdings" panose="05000000000000000000" pitchFamily="2" charset="2"/>
              </a:rPr>
              <a:t>targeting</a:t>
            </a:r>
            <a:r>
              <a:rPr lang="nl-BE">
                <a:sym typeface="Wingdings" panose="05000000000000000000" pitchFamily="2" charset="2"/>
              </a:rPr>
              <a:t>)</a:t>
            </a:r>
            <a:endParaRPr lang="nl-BE" dirty="0"/>
          </a:p>
          <a:p>
            <a:endParaRPr lang="nl-BE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1DD61492-AB41-1018-9DC2-FF9DD8805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Master AI in Business &amp; Industry</a:t>
            </a:r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14F7F95-82E0-1AD6-212B-5EC0372C0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12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0CA949F1-FB80-F9B5-1438-AC0C22B72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Presentation </a:t>
            </a:r>
            <a:r>
              <a:rPr lang="nl-BE" dirty="0" err="1"/>
              <a:t>remarks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72105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BA4E5083-E0AE-8DB1-B4B2-5E1D42CB4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Literature</a:t>
            </a:r>
            <a:r>
              <a:rPr lang="nl-NL" dirty="0"/>
              <a:t> </a:t>
            </a:r>
            <a:r>
              <a:rPr lang="nl-NL" dirty="0" err="1"/>
              <a:t>study</a:t>
            </a:r>
            <a:endParaRPr lang="nl-NL" dirty="0"/>
          </a:p>
          <a:p>
            <a:pPr lvl="1"/>
            <a:r>
              <a:rPr lang="nl-NL" dirty="0"/>
              <a:t>Active </a:t>
            </a:r>
            <a:r>
              <a:rPr lang="nl-NL" dirty="0" err="1"/>
              <a:t>learning</a:t>
            </a:r>
            <a:endParaRPr lang="nl-NL" dirty="0"/>
          </a:p>
          <a:p>
            <a:pPr lvl="1"/>
            <a:r>
              <a:rPr lang="nl-NL" dirty="0"/>
              <a:t>Multi-target regression</a:t>
            </a:r>
            <a:endParaRPr lang="nl-BE" dirty="0"/>
          </a:p>
          <a:p>
            <a:pPr marL="457200" lvl="1" indent="0">
              <a:buNone/>
            </a:pPr>
            <a:endParaRPr lang="nl-BE" dirty="0"/>
          </a:p>
          <a:p>
            <a:r>
              <a:rPr lang="nl-BE" dirty="0"/>
              <a:t>Research question</a:t>
            </a:r>
          </a:p>
          <a:p>
            <a:endParaRPr lang="nl-BE" dirty="0"/>
          </a:p>
          <a:p>
            <a:r>
              <a:rPr lang="nl-BE" dirty="0"/>
              <a:t>Approach</a:t>
            </a:r>
          </a:p>
          <a:p>
            <a:endParaRPr lang="nl-BE" dirty="0"/>
          </a:p>
          <a:p>
            <a:r>
              <a:rPr lang="nl-BE" dirty="0"/>
              <a:t>Next steps</a:t>
            </a:r>
            <a:endParaRPr lang="nl-NL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DBFF472D-879A-89C3-D9D4-83BB8B7C7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Master AI in Business &amp; Industry</a:t>
            </a:r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7274CA5-EEBA-EC51-DF2A-3A40D3ABD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E4001B98-E158-EF53-2689-26DE4197A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u="sng" dirty="0" err="1"/>
              <a:t>Overview</a:t>
            </a:r>
            <a:endParaRPr lang="nl-BE" b="1" u="sng" dirty="0"/>
          </a:p>
        </p:txBody>
      </p:sp>
    </p:spTree>
    <p:extLst>
      <p:ext uri="{BB962C8B-B14F-4D97-AF65-F5344CB8AC3E}">
        <p14:creationId xmlns:p14="http://schemas.microsoft.com/office/powerpoint/2010/main" val="761482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F06BAAD4-BF0F-351D-3628-D85A90029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359036"/>
            <a:ext cx="11041200" cy="4464000"/>
          </a:xfrm>
        </p:spPr>
        <p:txBody>
          <a:bodyPr/>
          <a:lstStyle/>
          <a:p>
            <a:pPr marL="0" indent="0" algn="ctr">
              <a:buNone/>
            </a:pPr>
            <a:r>
              <a:rPr lang="nl-NL" dirty="0"/>
              <a:t>Active </a:t>
            </a:r>
            <a:r>
              <a:rPr lang="nl-NL" dirty="0" err="1"/>
              <a:t>learning</a:t>
            </a:r>
            <a:r>
              <a:rPr lang="nl-NL" dirty="0"/>
              <a:t>: </a:t>
            </a:r>
            <a:r>
              <a:rPr lang="nl-NL" dirty="0" err="1"/>
              <a:t>selecting</a:t>
            </a:r>
            <a:r>
              <a:rPr lang="nl-NL" dirty="0"/>
              <a:t> the </a:t>
            </a:r>
            <a:r>
              <a:rPr lang="nl-NL" dirty="0" err="1"/>
              <a:t>instances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train the </a:t>
            </a:r>
            <a:r>
              <a:rPr lang="nl-NL" dirty="0" err="1"/>
              <a:t>algorithm</a:t>
            </a:r>
            <a:r>
              <a:rPr lang="nl-NL" dirty="0"/>
              <a:t> on</a:t>
            </a:r>
          </a:p>
          <a:p>
            <a:pPr marL="0" indent="0" algn="ctr">
              <a:buNone/>
            </a:pPr>
            <a:endParaRPr lang="nl-NL" dirty="0"/>
          </a:p>
          <a:p>
            <a:pPr marL="0" indent="0" algn="ctr">
              <a:buNone/>
            </a:pPr>
            <a:r>
              <a:rPr lang="nl-NL" dirty="0" err="1"/>
              <a:t>Passive</a:t>
            </a:r>
            <a:r>
              <a:rPr lang="nl-NL" dirty="0"/>
              <a:t> </a:t>
            </a:r>
            <a:r>
              <a:rPr lang="nl-NL" dirty="0" err="1"/>
              <a:t>learning</a:t>
            </a:r>
            <a:r>
              <a:rPr lang="nl-NL" dirty="0"/>
              <a:t>: </a:t>
            </a:r>
            <a:r>
              <a:rPr lang="nl-NL" dirty="0" err="1"/>
              <a:t>using</a:t>
            </a:r>
            <a:r>
              <a:rPr lang="nl-NL" dirty="0"/>
              <a:t> </a:t>
            </a:r>
            <a:r>
              <a:rPr lang="nl-NL" dirty="0" err="1"/>
              <a:t>all</a:t>
            </a:r>
            <a:r>
              <a:rPr lang="nl-NL" dirty="0"/>
              <a:t> the </a:t>
            </a:r>
            <a:r>
              <a:rPr lang="nl-NL" dirty="0" err="1"/>
              <a:t>instances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train the </a:t>
            </a:r>
            <a:r>
              <a:rPr lang="nl-NL" dirty="0" err="1"/>
              <a:t>algorithm</a:t>
            </a:r>
            <a:r>
              <a:rPr lang="nl-NL" dirty="0"/>
              <a:t> on</a:t>
            </a:r>
          </a:p>
          <a:p>
            <a:pPr marL="0" indent="0" algn="ctr">
              <a:buNone/>
            </a:pPr>
            <a:endParaRPr lang="nl-NL" dirty="0"/>
          </a:p>
          <a:p>
            <a:pPr marL="0" indent="0" algn="ctr">
              <a:buNone/>
            </a:pPr>
            <a:endParaRPr lang="nl-BE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23AF7E53-B669-D146-6AEC-57630DFC2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Master AI in Business &amp; Industry</a:t>
            </a:r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4FBD0D6-C79F-6233-2321-2E1517FF3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3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3ACC0E5E-5A45-262A-EA45-18846DC16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u="sng" dirty="0"/>
              <a:t>Literature </a:t>
            </a:r>
            <a:r>
              <a:rPr lang="nl-NL" b="1" u="sng" dirty="0" err="1"/>
              <a:t>study</a:t>
            </a:r>
            <a:r>
              <a:rPr lang="nl-NL" b="1" u="sng" dirty="0"/>
              <a:t>: Active </a:t>
            </a:r>
            <a:r>
              <a:rPr lang="nl-NL" b="1" u="sng" dirty="0" err="1"/>
              <a:t>learning</a:t>
            </a:r>
            <a:endParaRPr lang="nl-BE" b="1" u="sng" dirty="0"/>
          </a:p>
        </p:txBody>
      </p:sp>
      <p:sp>
        <p:nvSpPr>
          <p:cNvPr id="6" name="Pijl: omhoog/omlaag 5">
            <a:extLst>
              <a:ext uri="{FF2B5EF4-FFF2-40B4-BE49-F238E27FC236}">
                <a16:creationId xmlns:a16="http://schemas.microsoft.com/office/drawing/2014/main" id="{E7DFCD00-06DF-E97D-1A11-F7D10877B270}"/>
              </a:ext>
            </a:extLst>
          </p:cNvPr>
          <p:cNvSpPr/>
          <p:nvPr/>
        </p:nvSpPr>
        <p:spPr>
          <a:xfrm>
            <a:off x="5959052" y="1852126"/>
            <a:ext cx="273894" cy="56916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404546F2-D938-1BBF-FCFA-19E6C8558C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7343" y="3092841"/>
            <a:ext cx="5077313" cy="2918912"/>
          </a:xfrm>
          <a:prstGeom prst="rect">
            <a:avLst/>
          </a:prstGeom>
        </p:spPr>
      </p:pic>
      <p:sp>
        <p:nvSpPr>
          <p:cNvPr id="8" name="Tekstvak 7">
            <a:extLst>
              <a:ext uri="{FF2B5EF4-FFF2-40B4-BE49-F238E27FC236}">
                <a16:creationId xmlns:a16="http://schemas.microsoft.com/office/drawing/2014/main" id="{D6AFC6EB-3498-4996-30BF-F26A324BE420}"/>
              </a:ext>
            </a:extLst>
          </p:cNvPr>
          <p:cNvSpPr txBox="1"/>
          <p:nvPr/>
        </p:nvSpPr>
        <p:spPr>
          <a:xfrm>
            <a:off x="2147976" y="6373965"/>
            <a:ext cx="4925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Burr Settles. Active learning literature survey. 01 2010. </a:t>
            </a:r>
            <a:endParaRPr lang="nl-BE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01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F06BAAD4-BF0F-351D-3628-D85A90029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Scenarios</a:t>
            </a:r>
            <a:r>
              <a:rPr lang="nl-BE" dirty="0"/>
              <a:t>:</a:t>
            </a: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23AF7E53-B669-D146-6AEC-57630DFC2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Master AI in Business &amp; Industry</a:t>
            </a:r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4FBD0D6-C79F-6233-2321-2E1517FF3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4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3ACC0E5E-5A45-262A-EA45-18846DC16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u="sng" dirty="0"/>
              <a:t>Literature </a:t>
            </a:r>
            <a:r>
              <a:rPr lang="nl-NL" b="1" u="sng" dirty="0" err="1"/>
              <a:t>study</a:t>
            </a:r>
            <a:r>
              <a:rPr lang="nl-NL" b="1" u="sng" dirty="0"/>
              <a:t>: Active </a:t>
            </a:r>
            <a:r>
              <a:rPr lang="nl-NL" b="1" u="sng" dirty="0" err="1"/>
              <a:t>learning</a:t>
            </a:r>
            <a:endParaRPr lang="nl-BE" b="1" u="sng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02F14703-FAD2-9B31-ED27-D6489F36E3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9832" y="2392429"/>
            <a:ext cx="7447536" cy="3462541"/>
          </a:xfrm>
          <a:prstGeom prst="rect">
            <a:avLst/>
          </a:prstGeom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id="{DC8C5467-7029-3667-CDE1-869C753DD00C}"/>
              </a:ext>
            </a:extLst>
          </p:cNvPr>
          <p:cNvSpPr txBox="1"/>
          <p:nvPr/>
        </p:nvSpPr>
        <p:spPr>
          <a:xfrm>
            <a:off x="2147976" y="6373965"/>
            <a:ext cx="4925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Burr Settles. Active learning literature survey. 01 2010. </a:t>
            </a:r>
            <a:endParaRPr lang="nl-BE" sz="1200" dirty="0">
              <a:solidFill>
                <a:schemeClr val="bg1"/>
              </a:solidFill>
            </a:endParaRPr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FC00EE75-ADFF-8D42-99FE-FE3426DC9335}"/>
              </a:ext>
            </a:extLst>
          </p:cNvPr>
          <p:cNvSpPr/>
          <p:nvPr/>
        </p:nvSpPr>
        <p:spPr>
          <a:xfrm>
            <a:off x="4700016" y="4690872"/>
            <a:ext cx="1938528" cy="256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6108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F06BAAD4-BF0F-351D-3628-D85A90029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Query </a:t>
            </a:r>
            <a:r>
              <a:rPr lang="nl-NL" dirty="0" err="1"/>
              <a:t>strategies</a:t>
            </a:r>
            <a:r>
              <a:rPr lang="nl-NL" dirty="0"/>
              <a:t>: 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NL" dirty="0" err="1"/>
              <a:t>Uncertainty</a:t>
            </a:r>
            <a:r>
              <a:rPr lang="nl-NL" dirty="0"/>
              <a:t> sampling: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nl-NL" dirty="0"/>
              <a:t> </a:t>
            </a:r>
            <a:r>
              <a:rPr lang="nl-NL" dirty="0" err="1"/>
              <a:t>Probabilistic</a:t>
            </a:r>
            <a:r>
              <a:rPr lang="nl-NL" dirty="0"/>
              <a:t> </a:t>
            </a:r>
            <a:r>
              <a:rPr lang="nl-NL" dirty="0" err="1"/>
              <a:t>methods</a:t>
            </a:r>
            <a:r>
              <a:rPr lang="nl-NL" dirty="0"/>
              <a:t>: </a:t>
            </a:r>
            <a:r>
              <a:rPr lang="nl-NL" dirty="0" err="1"/>
              <a:t>classification</a:t>
            </a:r>
            <a:endParaRPr lang="nl-NL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nl-NL" dirty="0"/>
              <a:t> Query = </a:t>
            </a:r>
            <a:r>
              <a:rPr lang="nl-NL" dirty="0" err="1"/>
              <a:t>instance</a:t>
            </a:r>
            <a:r>
              <a:rPr lang="nl-NL" dirty="0"/>
              <a:t> </a:t>
            </a:r>
            <a:r>
              <a:rPr lang="nl-NL" dirty="0" err="1"/>
              <a:t>where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model is the most </a:t>
            </a:r>
            <a:r>
              <a:rPr lang="nl-NL" dirty="0" err="1"/>
              <a:t>uncertain</a:t>
            </a:r>
            <a:r>
              <a:rPr lang="nl-NL" dirty="0"/>
              <a:t> </a:t>
            </a:r>
            <a:r>
              <a:rPr lang="nl-NL" dirty="0" err="1"/>
              <a:t>about</a:t>
            </a:r>
            <a:r>
              <a:rPr lang="nl-NL" dirty="0"/>
              <a:t> 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NL" dirty="0"/>
              <a:t>Query </a:t>
            </a:r>
            <a:r>
              <a:rPr lang="nl-NL" dirty="0" err="1"/>
              <a:t>by</a:t>
            </a:r>
            <a:r>
              <a:rPr lang="nl-NL" dirty="0"/>
              <a:t> </a:t>
            </a:r>
            <a:r>
              <a:rPr lang="nl-NL" dirty="0" err="1"/>
              <a:t>committee</a:t>
            </a:r>
            <a:r>
              <a:rPr lang="nl-NL" dirty="0"/>
              <a:t> (QBC):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nl-NL" dirty="0"/>
              <a:t> </a:t>
            </a:r>
            <a:r>
              <a:rPr lang="nl-NL" dirty="0" err="1"/>
              <a:t>Committee</a:t>
            </a:r>
            <a:r>
              <a:rPr lang="nl-NL" dirty="0"/>
              <a:t> of </a:t>
            </a:r>
            <a:r>
              <a:rPr lang="nl-NL" dirty="0" err="1"/>
              <a:t>models</a:t>
            </a:r>
            <a:endParaRPr lang="nl-NL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nl-NL" dirty="0"/>
              <a:t> Query = </a:t>
            </a:r>
            <a:r>
              <a:rPr lang="nl-NL" dirty="0" err="1"/>
              <a:t>instance</a:t>
            </a:r>
            <a:r>
              <a:rPr lang="nl-NL" dirty="0"/>
              <a:t> on </a:t>
            </a:r>
            <a:r>
              <a:rPr lang="nl-NL" dirty="0" err="1"/>
              <a:t>which</a:t>
            </a:r>
            <a:r>
              <a:rPr lang="nl-NL" dirty="0"/>
              <a:t> the </a:t>
            </a:r>
            <a:r>
              <a:rPr lang="nl-NL" dirty="0" err="1"/>
              <a:t>committee</a:t>
            </a:r>
            <a:r>
              <a:rPr lang="nl-NL" dirty="0"/>
              <a:t> </a:t>
            </a:r>
            <a:r>
              <a:rPr lang="nl-NL" dirty="0" err="1"/>
              <a:t>disagrees</a:t>
            </a:r>
            <a:r>
              <a:rPr lang="nl-NL" dirty="0"/>
              <a:t> the most 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NL" dirty="0" err="1"/>
              <a:t>Expected</a:t>
            </a:r>
            <a:r>
              <a:rPr lang="nl-NL" dirty="0"/>
              <a:t> model change (EMC):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nl-NL" dirty="0"/>
              <a:t> Query = </a:t>
            </a:r>
            <a:r>
              <a:rPr lang="nl-NL" dirty="0" err="1"/>
              <a:t>instance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implies</a:t>
            </a:r>
            <a:r>
              <a:rPr lang="nl-NL" dirty="0"/>
              <a:t> the </a:t>
            </a:r>
            <a:r>
              <a:rPr lang="nl-NL" dirty="0" err="1"/>
              <a:t>biggest</a:t>
            </a:r>
            <a:r>
              <a:rPr lang="nl-NL" dirty="0"/>
              <a:t> change in the model parameters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nl-BE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23AF7E53-B669-D146-6AEC-57630DFC2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Master AI in Business &amp; Industry</a:t>
            </a:r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4FBD0D6-C79F-6233-2321-2E1517FF3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5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3ACC0E5E-5A45-262A-EA45-18846DC16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u="sng" dirty="0"/>
              <a:t>Literature </a:t>
            </a:r>
            <a:r>
              <a:rPr lang="nl-NL" b="1" u="sng" dirty="0" err="1"/>
              <a:t>study</a:t>
            </a:r>
            <a:r>
              <a:rPr lang="nl-NL" b="1" u="sng" dirty="0"/>
              <a:t>: Active </a:t>
            </a:r>
            <a:r>
              <a:rPr lang="nl-NL" b="1" u="sng" dirty="0" err="1"/>
              <a:t>learning</a:t>
            </a:r>
            <a:endParaRPr lang="nl-BE" b="1" u="sng" dirty="0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F5C75DB2-E2C4-E23F-78FE-320255618417}"/>
              </a:ext>
            </a:extLst>
          </p:cNvPr>
          <p:cNvSpPr/>
          <p:nvPr/>
        </p:nvSpPr>
        <p:spPr>
          <a:xfrm>
            <a:off x="1517904" y="3300984"/>
            <a:ext cx="3867912" cy="3840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4636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jdelijke aanduiding voor inhoud 1">
                <a:extLst>
                  <a:ext uri="{FF2B5EF4-FFF2-40B4-BE49-F238E27FC236}">
                    <a16:creationId xmlns:a16="http://schemas.microsoft.com/office/drawing/2014/main" id="{F06BAAD4-BF0F-351D-3628-D85A900299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nl-BE" dirty="0"/>
                  <a:t>Multiple input variables &amp; target variables: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={</m:t>
                      </m:r>
                      <m:d>
                        <m:dPr>
                          <m:ctrlPr>
                            <a:rPr lang="nl-B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l-BE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nl-B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nl-B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l-BE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nl-B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nl-B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, …,</m:t>
                      </m:r>
                      <m:d>
                        <m:dPr>
                          <m:ctrlPr>
                            <a:rPr lang="nl-B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nl-B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l-BE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nl-B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nl-BE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</m:d>
                            </m:sup>
                          </m:sSup>
                          <m:r>
                            <a:rPr lang="nl-BE" i="1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nl-B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l-BE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nl-B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nl-BE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nl-BE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BE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nl-B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nl-B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nl-BE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bSup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, …,</m:t>
                          </m:r>
                          <m:sSubSup>
                            <m:sSubSupPr>
                              <m:ctrlPr>
                                <a:rPr lang="nl-BE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nl-B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nl-B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nl-BE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nl-B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BE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nl-BE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nl-BE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nl-BE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nl-BE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nl-B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nl-BE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nl-B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nl-B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nl-BE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bSup>
                          <m:r>
                            <a:rPr lang="nl-BE" i="1">
                              <a:latin typeface="Cambria Math" panose="02040503050406030204" pitchFamily="18" charset="0"/>
                            </a:rPr>
                            <m:t>, …,</m:t>
                          </m:r>
                          <m:sSubSup>
                            <m:sSubSupPr>
                              <m:ctrlPr>
                                <a:rPr lang="nl-BE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nl-B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nl-BE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</m:oMath>
                  </m:oMathPara>
                </a14:m>
                <a:endParaRPr lang="nl-BE" dirty="0"/>
              </a:p>
              <a:p>
                <a:endParaRPr lang="nl-BE" dirty="0"/>
              </a:p>
              <a:p>
                <a:r>
                  <a:rPr lang="nl-BE" dirty="0"/>
                  <a:t>2 different </a:t>
                </a:r>
                <a:r>
                  <a:rPr lang="nl-BE" dirty="0" err="1"/>
                  <a:t>methods</a:t>
                </a:r>
                <a:r>
                  <a:rPr lang="nl-BE" dirty="0"/>
                  <a:t>: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nl-BE" dirty="0" err="1"/>
                  <a:t>Problem</a:t>
                </a:r>
                <a:r>
                  <a:rPr lang="nl-BE" dirty="0"/>
                  <a:t> </a:t>
                </a:r>
                <a:r>
                  <a:rPr lang="nl-BE" dirty="0" err="1"/>
                  <a:t>transformation</a:t>
                </a:r>
                <a:r>
                  <a:rPr lang="nl-BE" dirty="0"/>
                  <a:t> or </a:t>
                </a:r>
                <a:r>
                  <a:rPr lang="nl-BE" dirty="0" err="1"/>
                  <a:t>local</a:t>
                </a:r>
                <a:r>
                  <a:rPr lang="nl-BE" dirty="0"/>
                  <a:t> </a:t>
                </a:r>
                <a:r>
                  <a:rPr lang="nl-BE" dirty="0" err="1"/>
                  <a:t>methods</a:t>
                </a:r>
                <a:r>
                  <a:rPr lang="nl-BE" dirty="0"/>
                  <a:t>:</a:t>
                </a:r>
              </a:p>
              <a:p>
                <a:pPr lvl="2">
                  <a:buFont typeface="Wingdings" panose="05000000000000000000" pitchFamily="2" charset="2"/>
                  <a:buChar char="Ø"/>
                </a:pPr>
                <a:r>
                  <a:rPr lang="nl-BE" dirty="0"/>
                  <a:t> a model </a:t>
                </a:r>
                <a:r>
                  <a:rPr lang="nl-BE" dirty="0" err="1"/>
                  <a:t>for</a:t>
                </a:r>
                <a:r>
                  <a:rPr lang="nl-BE" dirty="0"/>
                  <a:t> </a:t>
                </a:r>
                <a:r>
                  <a:rPr lang="nl-BE" dirty="0" err="1"/>
                  <a:t>each</a:t>
                </a:r>
                <a:r>
                  <a:rPr lang="nl-BE" dirty="0"/>
                  <a:t> target; </a:t>
                </a:r>
                <a:r>
                  <a:rPr lang="nl-BE" dirty="0" err="1"/>
                  <a:t>combining</a:t>
                </a:r>
                <a:r>
                  <a:rPr lang="nl-BE" dirty="0"/>
                  <a:t> these </a:t>
                </a:r>
                <a:r>
                  <a:rPr lang="nl-BE" dirty="0" err="1"/>
                  <a:t>models</a:t>
                </a:r>
                <a:r>
                  <a:rPr lang="nl-BE" dirty="0"/>
                  <a:t> </a:t>
                </a:r>
                <a:r>
                  <a:rPr lang="nl-BE" dirty="0" err="1"/>
                  <a:t>to</a:t>
                </a:r>
                <a:r>
                  <a:rPr lang="nl-BE" dirty="0"/>
                  <a:t> </a:t>
                </a:r>
                <a:r>
                  <a:rPr lang="nl-BE" dirty="0" err="1"/>
                  <a:t>obtain</a:t>
                </a:r>
                <a:r>
                  <a:rPr lang="nl-BE" dirty="0"/>
                  <a:t> </a:t>
                </a:r>
                <a:r>
                  <a:rPr lang="nl-BE" dirty="0" err="1"/>
                  <a:t>the</a:t>
                </a:r>
                <a:r>
                  <a:rPr lang="nl-BE" dirty="0"/>
                  <a:t> </a:t>
                </a:r>
                <a:r>
                  <a:rPr lang="nl-BE" dirty="0" err="1"/>
                  <a:t>multi</a:t>
                </a:r>
                <a:r>
                  <a:rPr lang="nl-BE" dirty="0"/>
                  <a:t>-target </a:t>
                </a:r>
                <a:r>
                  <a:rPr lang="nl-BE" dirty="0" err="1"/>
                  <a:t>prediction</a:t>
                </a:r>
                <a:endParaRPr lang="nl-BE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nl-BE" dirty="0" err="1"/>
                  <a:t>Algorithm</a:t>
                </a:r>
                <a:r>
                  <a:rPr lang="nl-BE" dirty="0"/>
                  <a:t> </a:t>
                </a:r>
                <a:r>
                  <a:rPr lang="nl-BE" dirty="0" err="1"/>
                  <a:t>adaptation</a:t>
                </a:r>
                <a:r>
                  <a:rPr lang="nl-BE" dirty="0"/>
                  <a:t> or </a:t>
                </a:r>
                <a:r>
                  <a:rPr lang="nl-BE" dirty="0" err="1"/>
                  <a:t>global</a:t>
                </a:r>
                <a:r>
                  <a:rPr lang="nl-BE" dirty="0"/>
                  <a:t> </a:t>
                </a:r>
                <a:r>
                  <a:rPr lang="nl-BE" dirty="0" err="1"/>
                  <a:t>methods</a:t>
                </a:r>
                <a:r>
                  <a:rPr lang="nl-BE" dirty="0"/>
                  <a:t>:</a:t>
                </a:r>
              </a:p>
              <a:p>
                <a:pPr lvl="2">
                  <a:buFont typeface="Wingdings" panose="05000000000000000000" pitchFamily="2" charset="2"/>
                  <a:buChar char="Ø"/>
                </a:pPr>
                <a:r>
                  <a:rPr lang="nl-BE" dirty="0"/>
                  <a:t> a model </a:t>
                </a:r>
                <a:r>
                  <a:rPr lang="nl-BE" dirty="0" err="1"/>
                  <a:t>that</a:t>
                </a:r>
                <a:r>
                  <a:rPr lang="nl-BE" dirty="0"/>
                  <a:t> </a:t>
                </a:r>
                <a:r>
                  <a:rPr lang="nl-BE" dirty="0" err="1"/>
                  <a:t>predicts</a:t>
                </a:r>
                <a:r>
                  <a:rPr lang="nl-BE" dirty="0"/>
                  <a:t> </a:t>
                </a:r>
                <a:r>
                  <a:rPr lang="nl-BE" dirty="0" err="1"/>
                  <a:t>all</a:t>
                </a:r>
                <a:r>
                  <a:rPr lang="nl-BE" dirty="0"/>
                  <a:t> the targets </a:t>
                </a:r>
                <a:r>
                  <a:rPr lang="nl-BE" dirty="0" err="1"/>
                  <a:t>simultaneously</a:t>
                </a:r>
                <a:endParaRPr lang="nl-BE" dirty="0"/>
              </a:p>
            </p:txBody>
          </p:sp>
        </mc:Choice>
        <mc:Fallback xmlns="">
          <p:sp>
            <p:nvSpPr>
              <p:cNvPr id="2" name="Tijdelijke aanduiding voor inhoud 1">
                <a:extLst>
                  <a:ext uri="{FF2B5EF4-FFF2-40B4-BE49-F238E27FC236}">
                    <a16:creationId xmlns:a16="http://schemas.microsoft.com/office/drawing/2014/main" id="{F06BAAD4-BF0F-351D-3628-D85A900299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17" t="-956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23AF7E53-B669-D146-6AEC-57630DFC2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Master AI in Business &amp; Industry</a:t>
            </a:r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4FBD0D6-C79F-6233-2321-2E1517FF3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6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3ACC0E5E-5A45-262A-EA45-18846DC16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u="sng" dirty="0"/>
              <a:t>Literature </a:t>
            </a:r>
            <a:r>
              <a:rPr lang="nl-NL" b="1" u="sng" dirty="0" err="1"/>
              <a:t>study</a:t>
            </a:r>
            <a:r>
              <a:rPr lang="nl-NL" b="1" u="sng" dirty="0"/>
              <a:t>: Multi-target regression</a:t>
            </a:r>
            <a:endParaRPr lang="nl-BE" b="1" u="sng" dirty="0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9B6011D0-C09D-82E4-547F-599FE421C4A6}"/>
              </a:ext>
            </a:extLst>
          </p:cNvPr>
          <p:cNvSpPr/>
          <p:nvPr/>
        </p:nvSpPr>
        <p:spPr>
          <a:xfrm>
            <a:off x="1517904" y="4069080"/>
            <a:ext cx="5687568" cy="3840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9425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D76ECC8B-E3B1-67E2-102F-F37EA03F7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How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active</a:t>
            </a:r>
            <a:r>
              <a:rPr lang="nl-NL" dirty="0"/>
              <a:t> </a:t>
            </a:r>
            <a:r>
              <a:rPr lang="nl-NL" dirty="0" err="1"/>
              <a:t>learning</a:t>
            </a:r>
            <a:r>
              <a:rPr lang="nl-NL" dirty="0"/>
              <a:t> </a:t>
            </a:r>
            <a:r>
              <a:rPr lang="nl-NL" dirty="0" err="1"/>
              <a:t>effectively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combined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multi</a:t>
            </a:r>
            <a:r>
              <a:rPr lang="nl-NL" dirty="0"/>
              <a:t>-target regression?</a:t>
            </a:r>
          </a:p>
          <a:p>
            <a:pPr marL="0" indent="0">
              <a:buNone/>
            </a:pPr>
            <a:r>
              <a:rPr lang="nl-BE" dirty="0" err="1">
                <a:sym typeface="Wingdings" panose="05000000000000000000" pitchFamily="2" charset="2"/>
              </a:rPr>
              <a:t>Which</a:t>
            </a:r>
            <a:r>
              <a:rPr lang="nl-BE" dirty="0">
                <a:sym typeface="Wingdings" panose="05000000000000000000" pitchFamily="2" charset="2"/>
              </a:rPr>
              <a:t> approach has </a:t>
            </a:r>
            <a:r>
              <a:rPr lang="nl-BE" dirty="0" err="1">
                <a:sym typeface="Wingdings" panose="05000000000000000000" pitchFamily="2" charset="2"/>
              </a:rPr>
              <a:t>the</a:t>
            </a:r>
            <a:r>
              <a:rPr lang="nl-BE" dirty="0">
                <a:sym typeface="Wingdings" panose="05000000000000000000" pitchFamily="2" charset="2"/>
              </a:rPr>
              <a:t> best effect performance </a:t>
            </a:r>
            <a:r>
              <a:rPr lang="nl-BE" dirty="0" err="1">
                <a:sym typeface="Wingdings" panose="05000000000000000000" pitchFamily="2" charset="2"/>
              </a:rPr>
              <a:t>wise</a:t>
            </a:r>
            <a:r>
              <a:rPr lang="nl-BE" dirty="0">
                <a:sym typeface="Wingdings" panose="05000000000000000000" pitchFamily="2" charset="2"/>
              </a:rPr>
              <a:t>, </a:t>
            </a:r>
            <a:r>
              <a:rPr lang="nl-BE" dirty="0" err="1">
                <a:sym typeface="Wingdings" panose="05000000000000000000" pitchFamily="2" charset="2"/>
              </a:rPr>
              <a:t>instance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based</a:t>
            </a:r>
            <a:r>
              <a:rPr lang="nl-BE" dirty="0">
                <a:sym typeface="Wingdings" panose="05000000000000000000" pitchFamily="2" charset="2"/>
              </a:rPr>
              <a:t> or target </a:t>
            </a:r>
            <a:r>
              <a:rPr lang="nl-BE" dirty="0" err="1">
                <a:sym typeface="Wingdings" panose="05000000000000000000" pitchFamily="2" charset="2"/>
              </a:rPr>
              <a:t>based</a:t>
            </a:r>
            <a:r>
              <a:rPr lang="nl-BE" dirty="0">
                <a:sym typeface="Wingdings" panose="05000000000000000000" pitchFamily="2" charset="2"/>
              </a:rPr>
              <a:t>? </a:t>
            </a:r>
          </a:p>
          <a:p>
            <a:pPr marL="0" indent="0">
              <a:buNone/>
            </a:pPr>
            <a:endParaRPr lang="nl-BE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nl-BE" dirty="0" err="1">
                <a:sym typeface="Wingdings" panose="05000000000000000000" pitchFamily="2" charset="2"/>
              </a:rPr>
              <a:t>Relevancy</a:t>
            </a:r>
            <a:r>
              <a:rPr lang="nl-BE" dirty="0">
                <a:sym typeface="Wingdings" panose="05000000000000000000" pitchFamily="2" charset="2"/>
              </a:rPr>
              <a:t>:</a:t>
            </a:r>
          </a:p>
          <a:p>
            <a:pPr lvl="1"/>
            <a:r>
              <a:rPr lang="nl-BE" dirty="0">
                <a:sym typeface="Wingdings" panose="05000000000000000000" pitchFamily="2" charset="2"/>
              </a:rPr>
              <a:t>Gap in research</a:t>
            </a:r>
          </a:p>
          <a:p>
            <a:pPr lvl="1"/>
            <a:r>
              <a:rPr lang="nl-BE" dirty="0" err="1">
                <a:sym typeface="Wingdings" panose="05000000000000000000" pitchFamily="2" charset="2"/>
              </a:rPr>
              <a:t>Beneficial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cost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wise</a:t>
            </a:r>
            <a:endParaRPr lang="nl-BE" dirty="0">
              <a:sym typeface="Wingdings" panose="05000000000000000000" pitchFamily="2" charset="2"/>
            </a:endParaRP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38022CDD-40DE-345D-564C-9363ABE3D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Master AI in Business &amp; Industry</a:t>
            </a:r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D06CAB1-0E93-BD4D-7931-1CA705E5F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7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F298E7E6-CFFA-45B1-CE3D-11773A716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u="sng" dirty="0"/>
              <a:t>Research question </a:t>
            </a:r>
            <a:endParaRPr lang="nl-BE" b="1" u="sng" dirty="0"/>
          </a:p>
        </p:txBody>
      </p:sp>
    </p:spTree>
    <p:extLst>
      <p:ext uri="{BB962C8B-B14F-4D97-AF65-F5344CB8AC3E}">
        <p14:creationId xmlns:p14="http://schemas.microsoft.com/office/powerpoint/2010/main" val="2891820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311A85C1-C2F3-A013-0149-00AE137AB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dirty="0"/>
              <a:t>Datasets:</a:t>
            </a:r>
          </a:p>
          <a:p>
            <a:pPr lvl="1"/>
            <a:r>
              <a:rPr lang="nl-BE" dirty="0"/>
              <a:t>24 benchmark datasets</a:t>
            </a:r>
          </a:p>
          <a:p>
            <a:pPr lvl="1"/>
            <a:r>
              <a:rPr lang="nl-BE" dirty="0"/>
              <a:t>7 </a:t>
            </a:r>
            <a:r>
              <a:rPr lang="nl-BE" dirty="0">
                <a:sym typeface="Wingdings" panose="05000000000000000000" pitchFamily="2" charset="2"/>
              </a:rPr>
              <a:t> 700 input features </a:t>
            </a:r>
            <a:r>
              <a:rPr lang="nl-BE" dirty="0" err="1">
                <a:sym typeface="Wingdings" panose="05000000000000000000" pitchFamily="2" charset="2"/>
              </a:rPr>
              <a:t>and</a:t>
            </a:r>
            <a:r>
              <a:rPr lang="nl-BE" dirty="0">
                <a:sym typeface="Wingdings" panose="05000000000000000000" pitchFamily="2" charset="2"/>
              </a:rPr>
              <a:t> 2  16 target features </a:t>
            </a:r>
          </a:p>
          <a:p>
            <a:pPr marL="0" indent="0">
              <a:buNone/>
            </a:pPr>
            <a:endParaRPr lang="nl-BE" dirty="0">
              <a:sym typeface="Wingdings" panose="05000000000000000000" pitchFamily="2" charset="2"/>
            </a:endParaRPr>
          </a:p>
          <a:p>
            <a:r>
              <a:rPr lang="nl-BE" dirty="0" err="1">
                <a:sym typeface="Wingdings" panose="05000000000000000000" pitchFamily="2" charset="2"/>
              </a:rPr>
              <a:t>Proposed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active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learning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method</a:t>
            </a:r>
            <a:r>
              <a:rPr lang="nl-BE" dirty="0">
                <a:sym typeface="Wingdings" panose="05000000000000000000" pitchFamily="2" charset="2"/>
              </a:rPr>
              <a:t>:</a:t>
            </a:r>
          </a:p>
          <a:p>
            <a:pPr lvl="1"/>
            <a:r>
              <a:rPr lang="nl-BE" dirty="0" err="1">
                <a:sym typeface="Wingdings" panose="05000000000000000000" pitchFamily="2" charset="2"/>
              </a:rPr>
              <a:t>Local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method</a:t>
            </a:r>
            <a:r>
              <a:rPr lang="nl-BE" dirty="0">
                <a:sym typeface="Wingdings" panose="05000000000000000000" pitchFamily="2" charset="2"/>
              </a:rPr>
              <a:t>: random </a:t>
            </a:r>
            <a:r>
              <a:rPr lang="nl-BE" dirty="0" err="1">
                <a:sym typeface="Wingdings" panose="05000000000000000000" pitchFamily="2" charset="2"/>
              </a:rPr>
              <a:t>forest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for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each</a:t>
            </a:r>
            <a:r>
              <a:rPr lang="nl-BE" dirty="0">
                <a:sym typeface="Wingdings" panose="05000000000000000000" pitchFamily="2" charset="2"/>
              </a:rPr>
              <a:t> target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Yields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good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results</a:t>
            </a:r>
            <a:endParaRPr lang="nl-BE" dirty="0">
              <a:sym typeface="Wingdings" panose="05000000000000000000" pitchFamily="2" charset="2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Not</a:t>
            </a:r>
            <a:r>
              <a:rPr lang="nl-BE" dirty="0">
                <a:sym typeface="Wingdings" panose="05000000000000000000" pitchFamily="2" charset="2"/>
              </a:rPr>
              <a:t> a lot of time </a:t>
            </a:r>
            <a:r>
              <a:rPr lang="nl-BE" dirty="0" err="1">
                <a:sym typeface="Wingdings" panose="05000000000000000000" pitchFamily="2" charset="2"/>
              </a:rPr>
              <a:t>needed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to</a:t>
            </a:r>
            <a:r>
              <a:rPr lang="nl-BE" dirty="0">
                <a:sym typeface="Wingdings" panose="05000000000000000000" pitchFamily="2" charset="2"/>
              </a:rPr>
              <a:t> train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Local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methods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can</a:t>
            </a:r>
            <a:r>
              <a:rPr lang="nl-BE" dirty="0">
                <a:sym typeface="Wingdings" panose="05000000000000000000" pitchFamily="2" charset="2"/>
              </a:rPr>
              <a:t> handle missing </a:t>
            </a:r>
            <a:r>
              <a:rPr lang="nl-BE" dirty="0" err="1">
                <a:sym typeface="Wingdings" panose="05000000000000000000" pitchFamily="2" charset="2"/>
              </a:rPr>
              <a:t>values</a:t>
            </a:r>
            <a:endParaRPr lang="nl-BE" dirty="0">
              <a:sym typeface="Wingdings" panose="05000000000000000000" pitchFamily="2" charset="2"/>
            </a:endParaRPr>
          </a:p>
          <a:p>
            <a:pPr lvl="1"/>
            <a:r>
              <a:rPr lang="nl-BE" dirty="0">
                <a:sym typeface="Wingdings" panose="05000000000000000000" pitchFamily="2" charset="2"/>
              </a:rPr>
              <a:t>Scenario: pool-</a:t>
            </a:r>
            <a:r>
              <a:rPr lang="nl-BE" dirty="0" err="1">
                <a:sym typeface="Wingdings" panose="05000000000000000000" pitchFamily="2" charset="2"/>
              </a:rPr>
              <a:t>based</a:t>
            </a:r>
            <a:r>
              <a:rPr lang="nl-BE" dirty="0">
                <a:sym typeface="Wingdings" panose="05000000000000000000" pitchFamily="2" charset="2"/>
              </a:rPr>
              <a:t> sampling</a:t>
            </a:r>
          </a:p>
          <a:p>
            <a:pPr lvl="1"/>
            <a:r>
              <a:rPr lang="nl-BE" dirty="0">
                <a:sym typeface="Wingdings" panose="05000000000000000000" pitchFamily="2" charset="2"/>
              </a:rPr>
              <a:t>Query </a:t>
            </a:r>
            <a:r>
              <a:rPr lang="nl-BE" dirty="0" err="1">
                <a:sym typeface="Wingdings" panose="05000000000000000000" pitchFamily="2" charset="2"/>
              </a:rPr>
              <a:t>strategy</a:t>
            </a:r>
            <a:r>
              <a:rPr lang="nl-BE" dirty="0">
                <a:sym typeface="Wingdings" panose="05000000000000000000" pitchFamily="2" charset="2"/>
              </a:rPr>
              <a:t>: QBC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nl-BE" dirty="0">
                <a:sym typeface="Wingdings" panose="05000000000000000000" pitchFamily="2" charset="2"/>
              </a:rPr>
              <a:t> It </a:t>
            </a:r>
            <a:r>
              <a:rPr lang="nl-BE" dirty="0" err="1">
                <a:sym typeface="Wingdings" panose="05000000000000000000" pitchFamily="2" charset="2"/>
              </a:rPr>
              <a:t>works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for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multi</a:t>
            </a:r>
            <a:r>
              <a:rPr lang="nl-BE" dirty="0">
                <a:sym typeface="Wingdings" panose="05000000000000000000" pitchFamily="2" charset="2"/>
              </a:rPr>
              <a:t>-label </a:t>
            </a:r>
            <a:r>
              <a:rPr lang="nl-BE" dirty="0" err="1">
                <a:sym typeface="Wingdings" panose="05000000000000000000" pitchFamily="2" charset="2"/>
              </a:rPr>
              <a:t>classification</a:t>
            </a:r>
            <a:r>
              <a:rPr lang="nl-BE" dirty="0">
                <a:sym typeface="Wingdings" panose="05000000000000000000" pitchFamily="2" charset="2"/>
              </a:rPr>
              <a:t>			</a:t>
            </a: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1E26A663-DE31-2B3E-385B-C3915106F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Master AI in Business &amp; Industry</a:t>
            </a:r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38617CB-892C-1305-2939-2E67DEBF4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8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9EB03F84-A577-7129-D57D-3C04AE307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u="sng" dirty="0"/>
              <a:t>Approach</a:t>
            </a:r>
            <a:endParaRPr lang="nl-BE" dirty="0"/>
          </a:p>
        </p:txBody>
      </p:sp>
      <p:sp>
        <p:nvSpPr>
          <p:cNvPr id="6" name="Pijl: rechts 5">
            <a:extLst>
              <a:ext uri="{FF2B5EF4-FFF2-40B4-BE49-F238E27FC236}">
                <a16:creationId xmlns:a16="http://schemas.microsoft.com/office/drawing/2014/main" id="{82889423-387F-3078-E94F-1CD1F5AE0459}"/>
              </a:ext>
            </a:extLst>
          </p:cNvPr>
          <p:cNvSpPr/>
          <p:nvPr/>
        </p:nvSpPr>
        <p:spPr>
          <a:xfrm>
            <a:off x="7662672" y="3835908"/>
            <a:ext cx="960120" cy="4114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Pijl: rechts 6">
            <a:extLst>
              <a:ext uri="{FF2B5EF4-FFF2-40B4-BE49-F238E27FC236}">
                <a16:creationId xmlns:a16="http://schemas.microsoft.com/office/drawing/2014/main" id="{0FC9DDDF-37F6-7EAE-AC2F-13FB7E47932F}"/>
              </a:ext>
            </a:extLst>
          </p:cNvPr>
          <p:cNvSpPr/>
          <p:nvPr/>
        </p:nvSpPr>
        <p:spPr>
          <a:xfrm>
            <a:off x="7662672" y="4977954"/>
            <a:ext cx="960120" cy="4114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81F6A4AE-E8EB-7F87-8563-83A3DF9402EF}"/>
              </a:ext>
            </a:extLst>
          </p:cNvPr>
          <p:cNvSpPr txBox="1"/>
          <p:nvPr/>
        </p:nvSpPr>
        <p:spPr>
          <a:xfrm>
            <a:off x="8972172" y="3785723"/>
            <a:ext cx="2761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 err="1"/>
              <a:t>Instance</a:t>
            </a:r>
            <a:r>
              <a:rPr lang="nl-BE" sz="2400" dirty="0"/>
              <a:t> </a:t>
            </a:r>
            <a:r>
              <a:rPr lang="nl-BE" sz="2400" dirty="0" err="1"/>
              <a:t>based</a:t>
            </a:r>
            <a:endParaRPr lang="nl-BE" sz="2400" dirty="0"/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2A7670B7-5AF2-6C3A-0178-93E07D9149B4}"/>
              </a:ext>
            </a:extLst>
          </p:cNvPr>
          <p:cNvSpPr txBox="1"/>
          <p:nvPr/>
        </p:nvSpPr>
        <p:spPr>
          <a:xfrm>
            <a:off x="8972172" y="4979478"/>
            <a:ext cx="2761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/>
              <a:t>Target </a:t>
            </a:r>
            <a:r>
              <a:rPr lang="nl-BE" sz="2400" dirty="0" err="1"/>
              <a:t>based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378464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311A85C1-C2F3-A013-0149-00AE137AB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Baseline </a:t>
            </a:r>
            <a:r>
              <a:rPr lang="nl-BE" dirty="0" err="1"/>
              <a:t>method</a:t>
            </a:r>
            <a:r>
              <a:rPr lang="nl-BE" dirty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nl-BE" dirty="0"/>
              <a:t> Best </a:t>
            </a:r>
            <a:r>
              <a:rPr lang="nl-BE" dirty="0" err="1"/>
              <a:t>competitor</a:t>
            </a:r>
            <a:r>
              <a:rPr lang="nl-BE" dirty="0"/>
              <a:t>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nl-BE" dirty="0"/>
              <a:t> Method we want </a:t>
            </a:r>
            <a:r>
              <a:rPr lang="nl-BE" dirty="0" err="1"/>
              <a:t>to</a:t>
            </a:r>
            <a:r>
              <a:rPr lang="nl-BE" dirty="0"/>
              <a:t> beat</a:t>
            </a:r>
          </a:p>
          <a:p>
            <a:r>
              <a:rPr lang="nl-BE" dirty="0" err="1"/>
              <a:t>Upper</a:t>
            </a:r>
            <a:r>
              <a:rPr lang="nl-BE" dirty="0"/>
              <a:t> </a:t>
            </a:r>
            <a:r>
              <a:rPr lang="nl-BE" dirty="0" err="1"/>
              <a:t>bound</a:t>
            </a:r>
            <a:r>
              <a:rPr lang="nl-BE" dirty="0"/>
              <a:t> </a:t>
            </a:r>
            <a:r>
              <a:rPr lang="nl-BE" dirty="0" err="1"/>
              <a:t>method</a:t>
            </a:r>
            <a:r>
              <a:rPr lang="nl-BE" dirty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nl-BE" dirty="0"/>
              <a:t> Label </a:t>
            </a:r>
            <a:r>
              <a:rPr lang="nl-BE" dirty="0" err="1"/>
              <a:t>every</a:t>
            </a:r>
            <a:r>
              <a:rPr lang="nl-BE" dirty="0"/>
              <a:t> </a:t>
            </a:r>
            <a:r>
              <a:rPr lang="nl-BE" dirty="0" err="1"/>
              <a:t>instance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putting </a:t>
            </a:r>
            <a:r>
              <a:rPr lang="nl-BE" dirty="0" err="1"/>
              <a:t>it</a:t>
            </a:r>
            <a:r>
              <a:rPr lang="nl-BE" dirty="0"/>
              <a:t> in </a:t>
            </a:r>
            <a:r>
              <a:rPr lang="nl-BE" dirty="0" err="1"/>
              <a:t>the</a:t>
            </a:r>
            <a:r>
              <a:rPr lang="nl-BE" dirty="0"/>
              <a:t> training dataset L</a:t>
            </a:r>
          </a:p>
          <a:p>
            <a:r>
              <a:rPr lang="nl-BE" dirty="0" err="1"/>
              <a:t>Lower</a:t>
            </a:r>
            <a:r>
              <a:rPr lang="nl-BE" dirty="0"/>
              <a:t> </a:t>
            </a:r>
            <a:r>
              <a:rPr lang="nl-BE" dirty="0" err="1"/>
              <a:t>bound</a:t>
            </a:r>
            <a:r>
              <a:rPr lang="nl-BE" dirty="0"/>
              <a:t> </a:t>
            </a:r>
            <a:r>
              <a:rPr lang="nl-BE" dirty="0" err="1"/>
              <a:t>method</a:t>
            </a:r>
            <a:r>
              <a:rPr lang="nl-BE" dirty="0"/>
              <a:t>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nl-BE" dirty="0"/>
              <a:t> Query </a:t>
            </a:r>
            <a:r>
              <a:rPr lang="nl-BE" dirty="0" err="1"/>
              <a:t>instances</a:t>
            </a:r>
            <a:r>
              <a:rPr lang="nl-BE" dirty="0"/>
              <a:t> at random</a:t>
            </a: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1E26A663-DE31-2B3E-385B-C3915106F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Master AI in Business &amp; Industry</a:t>
            </a:r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38617CB-892C-1305-2939-2E67DEBF4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9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9EB03F84-A577-7129-D57D-3C04AE307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u="sng" dirty="0"/>
              <a:t>Approach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908703306"/>
      </p:ext>
    </p:extLst>
  </p:cSld>
  <p:clrMapOvr>
    <a:masterClrMapping/>
  </p:clrMapOvr>
</p:sld>
</file>

<file path=ppt/theme/theme1.xml><?xml version="1.0" encoding="utf-8"?>
<a:theme xmlns:a="http://schemas.openxmlformats.org/drawingml/2006/main" name="KU Leuven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U Leuven Sedes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U Leuven" id="{BC384CAF-57B4-4083-BC3D-22218BF4A46A}" vid="{75672E21-F18C-4958-94B8-19E54344552B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KU Leuven</Template>
  <TotalTime>0</TotalTime>
  <Words>1488</Words>
  <Application>Microsoft Office PowerPoint</Application>
  <PresentationFormat>Breedbeeld</PresentationFormat>
  <Paragraphs>148</Paragraphs>
  <Slides>12</Slides>
  <Notes>9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2</vt:i4>
      </vt:variant>
      <vt:variant>
        <vt:lpstr>Diatitels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Cambria Math</vt:lpstr>
      <vt:lpstr>Wingdings</vt:lpstr>
      <vt:lpstr>KU Leuven</vt:lpstr>
      <vt:lpstr>KU Leuven Sedes</vt:lpstr>
      <vt:lpstr>Active Learning for  Multi-Target Regression </vt:lpstr>
      <vt:lpstr>Overview</vt:lpstr>
      <vt:lpstr>Literature study: Active learning</vt:lpstr>
      <vt:lpstr>Literature study: Active learning</vt:lpstr>
      <vt:lpstr>Literature study: Active learning</vt:lpstr>
      <vt:lpstr>Literature study: Multi-target regression</vt:lpstr>
      <vt:lpstr>Research question </vt:lpstr>
      <vt:lpstr>Approach</vt:lpstr>
      <vt:lpstr>Approach</vt:lpstr>
      <vt:lpstr>Next steps</vt:lpstr>
      <vt:lpstr>Questions?</vt:lpstr>
      <vt:lpstr>Presentation remarks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2017-09-13T11:47:32Z</dcterms:created>
  <dcterms:modified xsi:type="dcterms:W3CDTF">2023-03-03T10:28:07Z</dcterms:modified>
</cp:coreProperties>
</file>