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0"/>
  </p:notesMasterIdLst>
  <p:handoutMasterIdLst>
    <p:handoutMasterId r:id="rId31"/>
  </p:handoutMasterIdLst>
  <p:sldIdLst>
    <p:sldId id="261" r:id="rId3"/>
    <p:sldId id="262" r:id="rId4"/>
    <p:sldId id="263" r:id="rId5"/>
    <p:sldId id="270" r:id="rId6"/>
    <p:sldId id="264" r:id="rId7"/>
    <p:sldId id="273" r:id="rId8"/>
    <p:sldId id="271" r:id="rId9"/>
    <p:sldId id="272" r:id="rId10"/>
    <p:sldId id="265" r:id="rId11"/>
    <p:sldId id="274" r:id="rId12"/>
    <p:sldId id="266" r:id="rId13"/>
    <p:sldId id="276" r:id="rId14"/>
    <p:sldId id="277" r:id="rId15"/>
    <p:sldId id="278" r:id="rId16"/>
    <p:sldId id="279" r:id="rId17"/>
    <p:sldId id="267" r:id="rId18"/>
    <p:sldId id="280" r:id="rId19"/>
    <p:sldId id="281" r:id="rId20"/>
    <p:sldId id="288" r:id="rId21"/>
    <p:sldId id="282" r:id="rId22"/>
    <p:sldId id="283" r:id="rId23"/>
    <p:sldId id="284" r:id="rId24"/>
    <p:sldId id="285" r:id="rId25"/>
    <p:sldId id="286" r:id="rId26"/>
    <p:sldId id="268" r:id="rId27"/>
    <p:sldId id="287" r:id="rId28"/>
    <p:sldId id="269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83660" autoAdjust="0"/>
  </p:normalViewPr>
  <p:slideViewPr>
    <p:cSldViewPr snapToGrid="0" snapToObjects="1">
      <p:cViewPr varScale="1">
        <p:scale>
          <a:sx n="69" d="100"/>
          <a:sy n="69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28-6-2023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28-6-2023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afternoon</a:t>
            </a:r>
            <a:r>
              <a:rPr lang="nl-BE" dirty="0"/>
              <a:t>, I </a:t>
            </a:r>
            <a:r>
              <a:rPr lang="nl-BE" dirty="0" err="1"/>
              <a:t>am</a:t>
            </a:r>
            <a:r>
              <a:rPr lang="nl-BE" dirty="0"/>
              <a:t> Quinten Danneels and </a:t>
            </a:r>
            <a:r>
              <a:rPr lang="nl-BE" dirty="0" err="1"/>
              <a:t>welcome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thesis </a:t>
            </a:r>
            <a:r>
              <a:rPr lang="nl-BE" dirty="0" err="1"/>
              <a:t>presentation</a:t>
            </a:r>
            <a:r>
              <a:rPr lang="nl-BE" dirty="0"/>
              <a:t>. </a:t>
            </a:r>
          </a:p>
          <a:p>
            <a:r>
              <a:rPr lang="nl-BE" dirty="0"/>
              <a:t>My master thesis is </a:t>
            </a:r>
            <a:r>
              <a:rPr lang="nl-BE" dirty="0" err="1"/>
              <a:t>called</a:t>
            </a:r>
            <a:r>
              <a:rPr lang="nl-BE" dirty="0"/>
              <a:t>: Active Learning </a:t>
            </a:r>
            <a:r>
              <a:rPr lang="nl-BE" dirty="0" err="1"/>
              <a:t>for</a:t>
            </a:r>
            <a:r>
              <a:rPr lang="nl-BE" dirty="0"/>
              <a:t> Multi-Target </a:t>
            </a:r>
            <a:r>
              <a:rPr lang="nl-BE" dirty="0" err="1"/>
              <a:t>Regression</a:t>
            </a:r>
            <a:r>
              <a:rPr lang="nl-BE" dirty="0"/>
              <a:t> and is </a:t>
            </a:r>
            <a:r>
              <a:rPr lang="nl-BE" dirty="0" err="1"/>
              <a:t>situated</a:t>
            </a:r>
            <a:r>
              <a:rPr lang="nl-BE" dirty="0"/>
              <a:t> in the field of Machine Learning. </a:t>
            </a:r>
          </a:p>
          <a:p>
            <a:r>
              <a:rPr lang="en-US" dirty="0"/>
              <a:t>This thesis is conducted to obtain the degree for the advanced master of AI in business and industry.</a:t>
            </a:r>
            <a:endParaRPr lang="nl-BE" dirty="0"/>
          </a:p>
          <a:p>
            <a:r>
              <a:rPr lang="nl-BE" dirty="0"/>
              <a:t>The supervisor and co-supervisor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thesis topic are: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79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The </a:t>
            </a:r>
            <a:r>
              <a:rPr lang="nl-NL" dirty="0" err="1"/>
              <a:t>active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have </a:t>
            </a:r>
            <a:r>
              <a:rPr lang="nl-NL" dirty="0" err="1"/>
              <a:t>designed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multi</a:t>
            </a:r>
            <a:r>
              <a:rPr lang="nl-NL" dirty="0"/>
              <a:t>-target </a:t>
            </a:r>
            <a:r>
              <a:rPr lang="nl-NL" dirty="0" err="1"/>
              <a:t>regression</a:t>
            </a:r>
            <a:r>
              <a:rPr lang="nl-NL" dirty="0"/>
              <a:t> is </a:t>
            </a:r>
            <a:r>
              <a:rPr lang="nl-NL" dirty="0" err="1"/>
              <a:t>called</a:t>
            </a:r>
            <a:r>
              <a:rPr lang="nl-NL" dirty="0"/>
              <a:t> Query-</a:t>
            </a:r>
            <a:r>
              <a:rPr lang="nl-NL" dirty="0" err="1"/>
              <a:t>By</a:t>
            </a:r>
            <a:r>
              <a:rPr lang="nl-NL" dirty="0"/>
              <a:t>-</a:t>
            </a:r>
            <a:r>
              <a:rPr lang="nl-NL" dirty="0" err="1"/>
              <a:t>Commitee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Random </a:t>
            </a:r>
            <a:r>
              <a:rPr lang="nl-NL" dirty="0" err="1"/>
              <a:t>Forest</a:t>
            </a:r>
            <a:r>
              <a:rPr lang="nl-NL" dirty="0"/>
              <a:t> or in short QBC-RF. Like </a:t>
            </a:r>
            <a:r>
              <a:rPr lang="nl-NL" dirty="0" err="1"/>
              <a:t>I’ve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said</a:t>
            </a:r>
            <a:r>
              <a:rPr lang="nl-NL" dirty="0"/>
              <a:t> QBC </a:t>
            </a:r>
            <a:r>
              <a:rPr lang="nl-NL" dirty="0" err="1"/>
              <a:t>consists</a:t>
            </a:r>
            <a:r>
              <a:rPr lang="nl-NL" dirty="0"/>
              <a:t> a </a:t>
            </a:r>
            <a:r>
              <a:rPr lang="nl-NL" dirty="0" err="1"/>
              <a:t>committee</a:t>
            </a:r>
            <a:r>
              <a:rPr lang="nl-NL" dirty="0"/>
              <a:t> of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chooses</a:t>
            </a:r>
            <a:r>
              <a:rPr lang="nl-NL" dirty="0"/>
              <a:t> the most </a:t>
            </a:r>
            <a:r>
              <a:rPr lang="nl-NL" dirty="0" err="1"/>
              <a:t>informative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disagreement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. Here, the </a:t>
            </a:r>
            <a:r>
              <a:rPr lang="nl-NL" dirty="0" err="1"/>
              <a:t>committee</a:t>
            </a:r>
            <a:r>
              <a:rPr lang="nl-NL" dirty="0"/>
              <a:t> of </a:t>
            </a:r>
            <a:r>
              <a:rPr lang="nl-NL" dirty="0" err="1"/>
              <a:t>models</a:t>
            </a:r>
            <a:r>
              <a:rPr lang="nl-NL" dirty="0"/>
              <a:t> is </a:t>
            </a:r>
            <a:r>
              <a:rPr lang="nl-NL" dirty="0" err="1"/>
              <a:t>composed</a:t>
            </a:r>
            <a:r>
              <a:rPr lang="nl-NL" dirty="0"/>
              <a:t>  of a random </a:t>
            </a:r>
            <a:r>
              <a:rPr lang="nl-NL" dirty="0" err="1"/>
              <a:t>forest</a:t>
            </a:r>
            <a:r>
              <a:rPr lang="nl-NL" dirty="0"/>
              <a:t> </a:t>
            </a:r>
            <a:r>
              <a:rPr lang="nl-NL" dirty="0" err="1"/>
              <a:t>regressor</a:t>
            </a:r>
            <a:r>
              <a:rPr lang="nl-NL" dirty="0"/>
              <a:t> per target </a:t>
            </a:r>
            <a:r>
              <a:rPr lang="nl-NL" dirty="0" err="1"/>
              <a:t>because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. In </a:t>
            </a:r>
            <a:r>
              <a:rPr lang="nl-NL" dirty="0" err="1"/>
              <a:t>our</a:t>
            </a:r>
            <a:r>
              <a:rPr lang="nl-NL" dirty="0"/>
              <a:t> case we chose 100 </a:t>
            </a:r>
            <a:r>
              <a:rPr lang="nl-NL" dirty="0" err="1"/>
              <a:t>regressor</a:t>
            </a:r>
            <a:r>
              <a:rPr lang="nl-NL" dirty="0"/>
              <a:t> trees per random </a:t>
            </a:r>
            <a:r>
              <a:rPr lang="nl-NL" dirty="0" err="1"/>
              <a:t>forest</a:t>
            </a:r>
            <a:r>
              <a:rPr lang="nl-NL" dirty="0"/>
              <a:t>. The </a:t>
            </a:r>
            <a:r>
              <a:rPr lang="nl-NL" dirty="0" err="1"/>
              <a:t>variance</a:t>
            </a:r>
            <a:r>
              <a:rPr lang="nl-NL" dirty="0"/>
              <a:t> of the </a:t>
            </a:r>
            <a:r>
              <a:rPr lang="nl-NL" dirty="0" err="1"/>
              <a:t>predictions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as a </a:t>
            </a:r>
            <a:r>
              <a:rPr lang="nl-NL" dirty="0" err="1"/>
              <a:t>disagreement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. The </a:t>
            </a:r>
            <a:r>
              <a:rPr lang="nl-NL" dirty="0" err="1"/>
              <a:t>bigger</a:t>
            </a:r>
            <a:r>
              <a:rPr lang="nl-NL" dirty="0"/>
              <a:t> the </a:t>
            </a:r>
            <a:r>
              <a:rPr lang="nl-NL" dirty="0" err="1"/>
              <a:t>variance</a:t>
            </a:r>
            <a:r>
              <a:rPr lang="nl-NL" dirty="0"/>
              <a:t> the more the </a:t>
            </a:r>
            <a:r>
              <a:rPr lang="nl-NL" dirty="0" err="1"/>
              <a:t>committee</a:t>
            </a:r>
            <a:r>
              <a:rPr lang="nl-NL" dirty="0"/>
              <a:t> of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disagree</a:t>
            </a:r>
            <a:r>
              <a:rPr lang="nl-NL" dirty="0"/>
              <a:t> on the </a:t>
            </a:r>
            <a:r>
              <a:rPr lang="nl-NL" dirty="0" err="1"/>
              <a:t>labelling</a:t>
            </a:r>
            <a:r>
              <a:rPr lang="nl-NL" dirty="0"/>
              <a:t> of the data </a:t>
            </a:r>
            <a:r>
              <a:rPr lang="nl-NL" dirty="0" err="1"/>
              <a:t>instance</a:t>
            </a:r>
            <a:r>
              <a:rPr lang="nl-NL" dirty="0"/>
              <a:t>. A batch of </a:t>
            </a:r>
            <a:r>
              <a:rPr lang="nl-NL" dirty="0" err="1"/>
              <a:t>instances</a:t>
            </a:r>
            <a:r>
              <a:rPr lang="nl-NL" dirty="0"/>
              <a:t> is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presented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oracle</a:t>
            </a:r>
            <a:r>
              <a:rPr lang="nl-NL" dirty="0"/>
              <a:t>. </a:t>
            </a:r>
            <a:r>
              <a:rPr lang="nl-NL" dirty="0" err="1"/>
              <a:t>Because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approach, the </a:t>
            </a:r>
            <a:r>
              <a:rPr lang="nl-NL" dirty="0" err="1"/>
              <a:t>oracle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 label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target. </a:t>
            </a:r>
            <a:r>
              <a:rPr lang="nl-NL" dirty="0" err="1"/>
              <a:t>This</a:t>
            </a:r>
            <a:r>
              <a:rPr lang="nl-NL" dirty="0"/>
              <a:t> is the </a:t>
            </a:r>
            <a:r>
              <a:rPr lang="nl-NL" dirty="0" err="1"/>
              <a:t>opposite</a:t>
            </a:r>
            <a:r>
              <a:rPr lang="nl-NL" dirty="0"/>
              <a:t> of a target </a:t>
            </a:r>
            <a:r>
              <a:rPr lang="nl-NL" dirty="0" err="1"/>
              <a:t>based</a:t>
            </a:r>
            <a:r>
              <a:rPr lang="nl-NL" dirty="0"/>
              <a:t> approach </a:t>
            </a:r>
            <a:r>
              <a:rPr lang="nl-NL" dirty="0" err="1"/>
              <a:t>where</a:t>
            </a:r>
            <a:r>
              <a:rPr lang="nl-NL" dirty="0"/>
              <a:t> the </a:t>
            </a:r>
            <a:r>
              <a:rPr lang="nl-NL" dirty="0" err="1"/>
              <a:t>oracle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label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target. 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321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illustrate</a:t>
            </a:r>
            <a:r>
              <a:rPr lang="nl-NL" dirty="0"/>
              <a:t> the </a:t>
            </a:r>
            <a:r>
              <a:rPr lang="nl-NL" dirty="0" err="1"/>
              <a:t>computation</a:t>
            </a:r>
            <a:r>
              <a:rPr lang="nl-NL" dirty="0"/>
              <a:t> of the </a:t>
            </a:r>
            <a:r>
              <a:rPr lang="nl-NL" dirty="0" err="1"/>
              <a:t>variance</a:t>
            </a:r>
            <a:r>
              <a:rPr lang="nl-NL" dirty="0"/>
              <a:t> a </a:t>
            </a:r>
            <a:r>
              <a:rPr lang="nl-NL" dirty="0" err="1"/>
              <a:t>little</a:t>
            </a:r>
            <a:r>
              <a:rPr lang="nl-NL" dirty="0"/>
              <a:t> bit more: here we are </a:t>
            </a:r>
            <a:r>
              <a:rPr lang="nl-NL" dirty="0" err="1"/>
              <a:t>focused</a:t>
            </a:r>
            <a:r>
              <a:rPr lang="nl-NL" dirty="0"/>
              <a:t> on the target </a:t>
            </a:r>
            <a:r>
              <a:rPr lang="nl-NL" dirty="0" err="1"/>
              <a:t>yi</a:t>
            </a:r>
            <a:r>
              <a:rPr lang="nl-NL" dirty="0"/>
              <a:t>. The </a:t>
            </a:r>
            <a:r>
              <a:rPr lang="nl-NL" dirty="0" err="1"/>
              <a:t>rows</a:t>
            </a:r>
            <a:r>
              <a:rPr lang="nl-NL" dirty="0"/>
              <a:t> </a:t>
            </a:r>
            <a:r>
              <a:rPr lang="nl-NL" dirty="0" err="1"/>
              <a:t>consist</a:t>
            </a:r>
            <a:r>
              <a:rPr lang="nl-NL" dirty="0"/>
              <a:t> of the features x of the data </a:t>
            </a:r>
            <a:r>
              <a:rPr lang="nl-NL" dirty="0" err="1"/>
              <a:t>instances</a:t>
            </a:r>
            <a:r>
              <a:rPr lang="nl-NL" dirty="0"/>
              <a:t> in the </a:t>
            </a:r>
            <a:r>
              <a:rPr lang="nl-NL" dirty="0" err="1"/>
              <a:t>unlabelled</a:t>
            </a:r>
            <a:r>
              <a:rPr lang="nl-NL" dirty="0"/>
              <a:t> pool. The columns </a:t>
            </a:r>
            <a:r>
              <a:rPr lang="nl-NL" dirty="0" err="1"/>
              <a:t>consists</a:t>
            </a:r>
            <a:r>
              <a:rPr lang="nl-NL" dirty="0"/>
              <a:t> of the 100 </a:t>
            </a:r>
            <a:r>
              <a:rPr lang="nl-NL" dirty="0" err="1"/>
              <a:t>regressor</a:t>
            </a:r>
            <a:r>
              <a:rPr lang="nl-NL" dirty="0"/>
              <a:t> trees 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trained</a:t>
            </a:r>
            <a:r>
              <a:rPr lang="nl-NL" dirty="0"/>
              <a:t> on the </a:t>
            </a:r>
            <a:r>
              <a:rPr lang="nl-NL" dirty="0" err="1"/>
              <a:t>labelled</a:t>
            </a:r>
            <a:r>
              <a:rPr lang="nl-NL" dirty="0"/>
              <a:t>. </a:t>
            </a:r>
            <a:r>
              <a:rPr lang="nl-NL" dirty="0" err="1"/>
              <a:t>Each</a:t>
            </a:r>
            <a:r>
              <a:rPr lang="nl-NL" dirty="0"/>
              <a:t> model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a value </a:t>
            </a:r>
            <a:r>
              <a:rPr lang="nl-NL" dirty="0" err="1"/>
              <a:t>for</a:t>
            </a:r>
            <a:r>
              <a:rPr lang="nl-NL" dirty="0"/>
              <a:t> target </a:t>
            </a:r>
            <a:r>
              <a:rPr lang="nl-NL" dirty="0" err="1"/>
              <a:t>yi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data </a:t>
            </a:r>
            <a:r>
              <a:rPr lang="nl-NL" dirty="0" err="1"/>
              <a:t>instance</a:t>
            </a:r>
            <a:r>
              <a:rPr lang="nl-NL" dirty="0"/>
              <a:t>. </a:t>
            </a:r>
            <a:r>
              <a:rPr lang="nl-NL" dirty="0" err="1"/>
              <a:t>Based</a:t>
            </a:r>
            <a:r>
              <a:rPr lang="nl-NL" dirty="0"/>
              <a:t> on these </a:t>
            </a:r>
            <a:r>
              <a:rPr lang="nl-NL" dirty="0" err="1"/>
              <a:t>predictions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compute</a:t>
            </a:r>
            <a:r>
              <a:rPr lang="nl-NL" dirty="0"/>
              <a:t> the </a:t>
            </a:r>
            <a:r>
              <a:rPr lang="nl-NL" dirty="0" err="1"/>
              <a:t>variance</a:t>
            </a:r>
            <a:r>
              <a:rPr lang="nl-NL" dirty="0"/>
              <a:t> per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target </a:t>
            </a:r>
            <a:r>
              <a:rPr lang="nl-NL" dirty="0" err="1"/>
              <a:t>yi</a:t>
            </a:r>
            <a:r>
              <a:rPr lang="nl-NL" dirty="0"/>
              <a:t>. </a:t>
            </a:r>
            <a:r>
              <a:rPr lang="nl-NL" dirty="0" err="1"/>
              <a:t>If</a:t>
            </a:r>
            <a:r>
              <a:rPr lang="nl-NL" dirty="0"/>
              <a:t> we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the targets, </a:t>
            </a:r>
            <a:r>
              <a:rPr lang="nl-NL" dirty="0" err="1"/>
              <a:t>then</a:t>
            </a:r>
            <a:r>
              <a:rPr lang="nl-NL" dirty="0"/>
              <a:t> we </a:t>
            </a:r>
            <a:r>
              <a:rPr lang="nl-NL" dirty="0" err="1"/>
              <a:t>compute</a:t>
            </a:r>
            <a:r>
              <a:rPr lang="nl-NL" dirty="0"/>
              <a:t> the </a:t>
            </a:r>
            <a:r>
              <a:rPr lang="nl-NL" dirty="0" err="1"/>
              <a:t>sum</a:t>
            </a:r>
            <a:r>
              <a:rPr lang="nl-NL" dirty="0"/>
              <a:t> of </a:t>
            </a:r>
            <a:r>
              <a:rPr lang="nl-NL" dirty="0" err="1"/>
              <a:t>variances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obtain</a:t>
            </a:r>
            <a:r>
              <a:rPr lang="nl-NL" dirty="0"/>
              <a:t> the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per data </a:t>
            </a:r>
            <a:r>
              <a:rPr lang="nl-NL" dirty="0" err="1"/>
              <a:t>instance</a:t>
            </a:r>
            <a:r>
              <a:rPr lang="nl-NL" dirty="0"/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11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thesis, 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 baseline </a:t>
            </a:r>
            <a:r>
              <a:rPr lang="nl-NL" dirty="0" err="1"/>
              <a:t>method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easy </a:t>
            </a:r>
            <a:r>
              <a:rPr lang="nl-NL" dirty="0" err="1"/>
              <a:t>because</a:t>
            </a:r>
            <a:r>
              <a:rPr lang="nl-NL" dirty="0"/>
              <a:t> we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research on AL </a:t>
            </a:r>
            <a:r>
              <a:rPr lang="nl-NL" dirty="0" err="1"/>
              <a:t>for</a:t>
            </a:r>
            <a:r>
              <a:rPr lang="nl-NL" dirty="0"/>
              <a:t> MTR. </a:t>
            </a:r>
            <a:r>
              <a:rPr lang="nl-NL" dirty="0" err="1"/>
              <a:t>Therefore</a:t>
            </a:r>
            <a:r>
              <a:rPr lang="nl-NL" dirty="0"/>
              <a:t>, we </a:t>
            </a:r>
            <a:r>
              <a:rPr lang="nl-NL" dirty="0" err="1"/>
              <a:t>used</a:t>
            </a:r>
            <a:r>
              <a:rPr lang="nl-NL" dirty="0"/>
              <a:t> a AL </a:t>
            </a:r>
            <a:r>
              <a:rPr lang="nl-NL" dirty="0" err="1"/>
              <a:t>for</a:t>
            </a:r>
            <a:r>
              <a:rPr lang="nl-NL" dirty="0"/>
              <a:t> STR </a:t>
            </a:r>
            <a:r>
              <a:rPr lang="nl-NL" dirty="0" err="1"/>
              <a:t>that</a:t>
            </a:r>
            <a:r>
              <a:rPr lang="nl-NL" dirty="0"/>
              <a:t> we have </a:t>
            </a:r>
            <a:r>
              <a:rPr lang="nl-NL" dirty="0" err="1"/>
              <a:t>adapted</a:t>
            </a:r>
            <a:r>
              <a:rPr lang="nl-NL" dirty="0"/>
              <a:t> in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approach. </a:t>
            </a:r>
            <a:r>
              <a:rPr lang="nl-NL" dirty="0" err="1"/>
              <a:t>This</a:t>
            </a:r>
            <a:r>
              <a:rPr lang="nl-NL" dirty="0"/>
              <a:t> baseline </a:t>
            </a:r>
            <a:r>
              <a:rPr lang="nl-NL" dirty="0" err="1"/>
              <a:t>method</a:t>
            </a:r>
            <a:r>
              <a:rPr lang="nl-NL" dirty="0"/>
              <a:t> is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QBC-RF. The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lies in the </a:t>
            </a:r>
            <a:r>
              <a:rPr lang="nl-NL" dirty="0" err="1"/>
              <a:t>selection</a:t>
            </a:r>
            <a:r>
              <a:rPr lang="nl-NL" dirty="0"/>
              <a:t> of the </a:t>
            </a:r>
            <a:r>
              <a:rPr lang="nl-NL" dirty="0" err="1"/>
              <a:t>queries</a:t>
            </a:r>
            <a:r>
              <a:rPr lang="nl-NL" dirty="0"/>
              <a:t>. </a:t>
            </a:r>
            <a:r>
              <a:rPr lang="nl-NL" dirty="0" err="1"/>
              <a:t>Greedy</a:t>
            </a:r>
            <a:r>
              <a:rPr lang="nl-NL" dirty="0"/>
              <a:t> sampling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the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the </a:t>
            </a:r>
            <a:r>
              <a:rPr lang="nl-NL" dirty="0" err="1"/>
              <a:t>furthest</a:t>
            </a:r>
            <a:r>
              <a:rPr lang="nl-NL" dirty="0"/>
              <a:t> </a:t>
            </a:r>
            <a:r>
              <a:rPr lang="nl-NL" dirty="0" err="1"/>
              <a:t>removed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the </a:t>
            </a:r>
            <a:r>
              <a:rPr lang="nl-NL" dirty="0" err="1"/>
              <a:t>labelled</a:t>
            </a:r>
            <a:r>
              <a:rPr lang="nl-NL" dirty="0"/>
              <a:t> training set L and present these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oracle</a:t>
            </a:r>
            <a:r>
              <a:rPr lang="nl-NL" dirty="0"/>
              <a:t>. 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competitor</a:t>
            </a:r>
            <a:r>
              <a:rPr lang="nl-NL" dirty="0"/>
              <a:t> in the form of random sampling. Here, 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heuristic</a:t>
            </a:r>
            <a:r>
              <a:rPr lang="nl-NL" dirty="0"/>
              <a:t> but </a:t>
            </a:r>
            <a:r>
              <a:rPr lang="nl-NL" dirty="0" err="1"/>
              <a:t>choose</a:t>
            </a:r>
            <a:r>
              <a:rPr lang="nl-NL" dirty="0"/>
              <a:t> random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the </a:t>
            </a:r>
            <a:r>
              <a:rPr lang="nl-NL" dirty="0" err="1"/>
              <a:t>unlabelled</a:t>
            </a:r>
            <a:r>
              <a:rPr lang="nl-NL" dirty="0"/>
              <a:t> pool. </a:t>
            </a:r>
            <a:r>
              <a:rPr lang="nl-NL" dirty="0" err="1"/>
              <a:t>Finally</a:t>
            </a:r>
            <a:r>
              <a:rPr lang="nl-NL" dirty="0"/>
              <a:t>, 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just</a:t>
            </a:r>
            <a:r>
              <a:rPr lang="nl-NL" dirty="0"/>
              <a:t> a </a:t>
            </a:r>
            <a:r>
              <a:rPr lang="nl-NL" dirty="0" err="1"/>
              <a:t>passive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. Here, we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trained</a:t>
            </a:r>
            <a:r>
              <a:rPr lang="nl-NL" dirty="0"/>
              <a:t> a random </a:t>
            </a:r>
            <a:r>
              <a:rPr lang="nl-NL" dirty="0" err="1"/>
              <a:t>forest</a:t>
            </a:r>
            <a:r>
              <a:rPr lang="nl-NL" dirty="0"/>
              <a:t> </a:t>
            </a:r>
            <a:r>
              <a:rPr lang="nl-NL" dirty="0" err="1"/>
              <a:t>regressor</a:t>
            </a:r>
            <a:r>
              <a:rPr lang="nl-NL" dirty="0"/>
              <a:t> on the </a:t>
            </a:r>
            <a:r>
              <a:rPr lang="nl-NL" dirty="0" err="1"/>
              <a:t>concatenation</a:t>
            </a:r>
            <a:r>
              <a:rPr lang="nl-NL" dirty="0"/>
              <a:t> of the </a:t>
            </a:r>
            <a:r>
              <a:rPr lang="nl-NL" dirty="0" err="1"/>
              <a:t>labelled</a:t>
            </a:r>
            <a:r>
              <a:rPr lang="nl-NL" dirty="0"/>
              <a:t> training set L and the </a:t>
            </a:r>
            <a:r>
              <a:rPr lang="nl-NL" dirty="0" err="1"/>
              <a:t>labelled</a:t>
            </a:r>
            <a:r>
              <a:rPr lang="nl-NL" dirty="0"/>
              <a:t> </a:t>
            </a:r>
            <a:r>
              <a:rPr lang="nl-NL" dirty="0" err="1"/>
              <a:t>unlabelled</a:t>
            </a:r>
            <a:r>
              <a:rPr lang="nl-NL" dirty="0"/>
              <a:t> pool U.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20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a </a:t>
            </a:r>
            <a:r>
              <a:rPr lang="nl-NL" dirty="0" err="1"/>
              <a:t>selection</a:t>
            </a:r>
            <a:r>
              <a:rPr lang="nl-NL" dirty="0"/>
              <a:t> of 10 benchmark datasets </a:t>
            </a:r>
            <a:r>
              <a:rPr lang="nl-NL" dirty="0" err="1"/>
              <a:t>which</a:t>
            </a:r>
            <a:r>
              <a:rPr lang="nl-NL" dirty="0"/>
              <a:t> cover relevant </a:t>
            </a:r>
            <a:r>
              <a:rPr lang="nl-NL" dirty="0" err="1"/>
              <a:t>applications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as water </a:t>
            </a:r>
            <a:r>
              <a:rPr lang="nl-NL" dirty="0" err="1"/>
              <a:t>quality</a:t>
            </a:r>
            <a:r>
              <a:rPr lang="nl-NL" dirty="0"/>
              <a:t> or product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1 </a:t>
            </a:r>
            <a:r>
              <a:rPr lang="nl-NL" dirty="0" err="1"/>
              <a:t>day</a:t>
            </a:r>
            <a:r>
              <a:rPr lang="nl-NL" dirty="0"/>
              <a:t>. The </a:t>
            </a:r>
            <a:r>
              <a:rPr lang="nl-NL" dirty="0" err="1"/>
              <a:t>amount</a:t>
            </a:r>
            <a:r>
              <a:rPr lang="nl-NL" dirty="0"/>
              <a:t> of features ranges </a:t>
            </a:r>
            <a:r>
              <a:rPr lang="nl-NL" dirty="0" err="1"/>
              <a:t>from</a:t>
            </a:r>
            <a:r>
              <a:rPr lang="nl-NL" dirty="0"/>
              <a:t> 10 </a:t>
            </a:r>
            <a:r>
              <a:rPr lang="nl-NL" dirty="0" err="1"/>
              <a:t>to</a:t>
            </a:r>
            <a:r>
              <a:rPr lang="nl-NL" dirty="0"/>
              <a:t> 700 and the </a:t>
            </a:r>
            <a:r>
              <a:rPr lang="nl-NL" dirty="0" err="1"/>
              <a:t>amount</a:t>
            </a:r>
            <a:r>
              <a:rPr lang="nl-NL" dirty="0"/>
              <a:t> of targets range </a:t>
            </a:r>
            <a:r>
              <a:rPr lang="nl-NL" dirty="0" err="1"/>
              <a:t>from</a:t>
            </a:r>
            <a:r>
              <a:rPr lang="nl-NL" dirty="0"/>
              <a:t> 2 tot 16. 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splitted</a:t>
            </a:r>
            <a:r>
              <a:rPr lang="nl-NL" dirty="0"/>
              <a:t> the dataset in a 10:70:20 ratio </a:t>
            </a:r>
            <a:r>
              <a:rPr lang="nl-NL" dirty="0" err="1"/>
              <a:t>meaning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10% of the dataset is </a:t>
            </a:r>
            <a:r>
              <a:rPr lang="nl-NL" dirty="0" err="1"/>
              <a:t>used</a:t>
            </a:r>
            <a:r>
              <a:rPr lang="nl-NL" dirty="0"/>
              <a:t> as the training dataset L, 70% is </a:t>
            </a:r>
            <a:r>
              <a:rPr lang="nl-NL" dirty="0" err="1"/>
              <a:t>used</a:t>
            </a:r>
            <a:r>
              <a:rPr lang="nl-NL" dirty="0"/>
              <a:t> as the </a:t>
            </a:r>
            <a:r>
              <a:rPr lang="nl-NL" dirty="0" err="1"/>
              <a:t>unlabelled</a:t>
            </a:r>
            <a:r>
              <a:rPr lang="nl-NL" dirty="0"/>
              <a:t> pool U and 20% is </a:t>
            </a:r>
            <a:r>
              <a:rPr lang="nl-NL" dirty="0" err="1"/>
              <a:t>used</a:t>
            </a:r>
            <a:r>
              <a:rPr lang="nl-NL" dirty="0"/>
              <a:t> as test set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As performance </a:t>
            </a:r>
            <a:r>
              <a:rPr lang="nl-NL" dirty="0" err="1"/>
              <a:t>metrics</a:t>
            </a:r>
            <a:r>
              <a:rPr lang="nl-NL" dirty="0"/>
              <a:t>, we </a:t>
            </a:r>
            <a:r>
              <a:rPr lang="nl-NL" dirty="0" err="1"/>
              <a:t>use</a:t>
            </a:r>
            <a:r>
              <a:rPr lang="nl-NL" dirty="0"/>
              <a:t> the R </a:t>
            </a:r>
            <a:r>
              <a:rPr lang="nl-NL" dirty="0" err="1"/>
              <a:t>squared</a:t>
            </a:r>
            <a:r>
              <a:rPr lang="nl-NL" dirty="0"/>
              <a:t> score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interpreted</a:t>
            </a:r>
            <a:r>
              <a:rPr lang="nl-NL" dirty="0"/>
              <a:t> as the percentage of </a:t>
            </a:r>
            <a:r>
              <a:rPr lang="nl-NL" dirty="0" err="1"/>
              <a:t>variation</a:t>
            </a:r>
            <a:r>
              <a:rPr lang="nl-NL" dirty="0"/>
              <a:t> in the target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the percentage of </a:t>
            </a:r>
            <a:r>
              <a:rPr lang="nl-NL" dirty="0" err="1"/>
              <a:t>variation</a:t>
            </a:r>
            <a:r>
              <a:rPr lang="nl-NL" dirty="0"/>
              <a:t> in the feature </a:t>
            </a:r>
            <a:r>
              <a:rPr lang="nl-NL" dirty="0" err="1"/>
              <a:t>values</a:t>
            </a:r>
            <a:r>
              <a:rPr lang="nl-NL" dirty="0"/>
              <a:t>. 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the </a:t>
            </a:r>
            <a:r>
              <a:rPr lang="nl-NL" dirty="0" err="1"/>
              <a:t>mean</a:t>
            </a:r>
            <a:r>
              <a:rPr lang="nl-NL" dirty="0"/>
              <a:t> absolute and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error. In </a:t>
            </a:r>
            <a:r>
              <a:rPr lang="nl-NL" dirty="0" err="1"/>
              <a:t>addition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these </a:t>
            </a:r>
            <a:r>
              <a:rPr lang="nl-NL" dirty="0" err="1"/>
              <a:t>metrics</a:t>
            </a:r>
            <a:r>
              <a:rPr lang="nl-NL" dirty="0"/>
              <a:t>, 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 </a:t>
            </a:r>
            <a:r>
              <a:rPr lang="nl-NL" dirty="0" err="1"/>
              <a:t>friemand-nemenyi</a:t>
            </a:r>
            <a:r>
              <a:rPr lang="nl-NL" dirty="0"/>
              <a:t> test. The </a:t>
            </a:r>
            <a:r>
              <a:rPr lang="nl-NL" dirty="0" err="1"/>
              <a:t>friedmann</a:t>
            </a:r>
            <a:r>
              <a:rPr lang="nl-NL" dirty="0"/>
              <a:t> test shows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</a:t>
            </a:r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and the </a:t>
            </a:r>
            <a:r>
              <a:rPr lang="nl-NL" dirty="0" err="1"/>
              <a:t>nemenyi</a:t>
            </a:r>
            <a:r>
              <a:rPr lang="nl-NL" dirty="0"/>
              <a:t> test shows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are </a:t>
            </a:r>
            <a:r>
              <a:rPr lang="nl-NL" dirty="0" err="1"/>
              <a:t>statistically</a:t>
            </a:r>
            <a:r>
              <a:rPr lang="nl-NL" dirty="0"/>
              <a:t> different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08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we have </a:t>
            </a:r>
            <a:r>
              <a:rPr lang="nl-BE" dirty="0" err="1"/>
              <a:t>covered</a:t>
            </a:r>
            <a:r>
              <a:rPr lang="nl-BE" dirty="0"/>
              <a:t> the </a:t>
            </a:r>
            <a:r>
              <a:rPr lang="nl-BE" dirty="0" err="1"/>
              <a:t>methodology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thesis, we </a:t>
            </a:r>
            <a:r>
              <a:rPr lang="nl-BE" dirty="0" err="1"/>
              <a:t>can</a:t>
            </a:r>
            <a:r>
              <a:rPr lang="nl-BE" dirty="0"/>
              <a:t> go over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results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356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the </a:t>
            </a:r>
            <a:r>
              <a:rPr lang="nl-BE" dirty="0" err="1"/>
              <a:t>following</a:t>
            </a:r>
            <a:r>
              <a:rPr lang="nl-BE" dirty="0"/>
              <a:t> slides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look at the R </a:t>
            </a:r>
            <a:r>
              <a:rPr lang="nl-BE" dirty="0" err="1"/>
              <a:t>squared</a:t>
            </a:r>
            <a:r>
              <a:rPr lang="nl-BE" dirty="0"/>
              <a:t> scores and the MAE </a:t>
            </a:r>
            <a:r>
              <a:rPr lang="nl-BE" dirty="0" err="1"/>
              <a:t>values</a:t>
            </a:r>
            <a:r>
              <a:rPr lang="nl-BE" dirty="0"/>
              <a:t>. The MSE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handled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the </a:t>
            </a:r>
            <a:r>
              <a:rPr lang="nl-BE" dirty="0" err="1"/>
              <a:t>errors</a:t>
            </a:r>
            <a:r>
              <a:rPr lang="nl-BE" dirty="0"/>
              <a:t> are </a:t>
            </a:r>
            <a:r>
              <a:rPr lang="nl-BE" dirty="0" err="1"/>
              <a:t>quite</a:t>
            </a:r>
            <a:r>
              <a:rPr lang="nl-BE" dirty="0"/>
              <a:t> small and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square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even smaller. These </a:t>
            </a:r>
            <a:r>
              <a:rPr lang="nl-BE" dirty="0" err="1"/>
              <a:t>values</a:t>
            </a:r>
            <a:r>
              <a:rPr lang="nl-BE" dirty="0"/>
              <a:t> are hard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compare</a:t>
            </a:r>
            <a:r>
              <a:rPr lang="nl-BE" dirty="0"/>
              <a:t> the performance of the </a:t>
            </a:r>
            <a:r>
              <a:rPr lang="nl-BE" dirty="0" err="1"/>
              <a:t>methods</a:t>
            </a:r>
            <a:r>
              <a:rPr lang="nl-BE" dirty="0"/>
              <a:t>.</a:t>
            </a:r>
          </a:p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look at a small </a:t>
            </a:r>
            <a:r>
              <a:rPr lang="nl-BE" dirty="0" err="1"/>
              <a:t>selection</a:t>
            </a:r>
            <a:r>
              <a:rPr lang="nl-BE" dirty="0"/>
              <a:t> of the curves,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overview</a:t>
            </a:r>
            <a:r>
              <a:rPr lang="nl-BE" dirty="0"/>
              <a:t> of the area </a:t>
            </a:r>
            <a:r>
              <a:rPr lang="nl-BE" dirty="0" err="1"/>
              <a:t>under</a:t>
            </a:r>
            <a:r>
              <a:rPr lang="nl-BE" dirty="0"/>
              <a:t> the curve of </a:t>
            </a:r>
            <a:r>
              <a:rPr lang="nl-BE" dirty="0" err="1"/>
              <a:t>all</a:t>
            </a:r>
            <a:r>
              <a:rPr lang="nl-BE" dirty="0"/>
              <a:t> the curves and </a:t>
            </a:r>
            <a:r>
              <a:rPr lang="nl-BE" dirty="0" err="1"/>
              <a:t>finally</a:t>
            </a:r>
            <a:r>
              <a:rPr lang="nl-BE" dirty="0"/>
              <a:t> we </a:t>
            </a:r>
            <a:r>
              <a:rPr lang="nl-BE" dirty="0" err="1"/>
              <a:t>used</a:t>
            </a:r>
            <a:r>
              <a:rPr lang="nl-BE" dirty="0"/>
              <a:t> these AUC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perform</a:t>
            </a:r>
            <a:r>
              <a:rPr lang="nl-BE" dirty="0"/>
              <a:t> the Friedman-</a:t>
            </a:r>
            <a:r>
              <a:rPr lang="nl-BE" dirty="0" err="1"/>
              <a:t>Nemenyi</a:t>
            </a:r>
            <a:r>
              <a:rPr lang="nl-BE" dirty="0"/>
              <a:t> test. </a:t>
            </a:r>
          </a:p>
          <a:p>
            <a:r>
              <a:rPr lang="nl-BE" dirty="0"/>
              <a:t>It is important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</a:t>
            </a:r>
            <a:r>
              <a:rPr lang="nl-BE" dirty="0" err="1"/>
              <a:t>values</a:t>
            </a:r>
            <a:r>
              <a:rPr lang="nl-BE" dirty="0"/>
              <a:t> of the curve are </a:t>
            </a:r>
            <a:r>
              <a:rPr lang="nl-BE" dirty="0" err="1"/>
              <a:t>average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. We </a:t>
            </a:r>
            <a:r>
              <a:rPr lang="nl-BE" dirty="0" err="1"/>
              <a:t>randomized</a:t>
            </a:r>
            <a:r>
              <a:rPr lang="nl-BE" dirty="0"/>
              <a:t> the datasets 5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the performance is </a:t>
            </a:r>
            <a:r>
              <a:rPr lang="nl-BE" dirty="0" err="1"/>
              <a:t>dependent</a:t>
            </a:r>
            <a:r>
              <a:rPr lang="nl-BE" dirty="0"/>
              <a:t> of the </a:t>
            </a:r>
            <a:r>
              <a:rPr lang="nl-BE" dirty="0" err="1"/>
              <a:t>initially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 </a:t>
            </a:r>
            <a:r>
              <a:rPr lang="nl-BE" dirty="0" err="1"/>
              <a:t>labelled</a:t>
            </a:r>
            <a:r>
              <a:rPr lang="nl-BE" dirty="0"/>
              <a:t> training dataset and </a:t>
            </a:r>
            <a:r>
              <a:rPr lang="nl-BE" dirty="0" err="1"/>
              <a:t>unlabelled</a:t>
            </a:r>
            <a:r>
              <a:rPr lang="nl-BE" dirty="0"/>
              <a:t> pool. 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256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curves </a:t>
            </a:r>
            <a:r>
              <a:rPr lang="nl-BE" dirty="0" err="1"/>
              <a:t>for</a:t>
            </a:r>
            <a:r>
              <a:rPr lang="nl-BE" dirty="0"/>
              <a:t> the atp7d dataset are </a:t>
            </a:r>
            <a:r>
              <a:rPr lang="nl-BE" dirty="0" err="1"/>
              <a:t>shown</a:t>
            </a:r>
            <a:r>
              <a:rPr lang="nl-BE" dirty="0"/>
              <a:t> at the </a:t>
            </a:r>
            <a:r>
              <a:rPr lang="nl-BE" dirty="0" err="1"/>
              <a:t>left</a:t>
            </a:r>
            <a:r>
              <a:rPr lang="nl-BE" dirty="0"/>
              <a:t>, </a:t>
            </a:r>
            <a:r>
              <a:rPr lang="nl-BE" dirty="0" err="1"/>
              <a:t>while</a:t>
            </a:r>
            <a:r>
              <a:rPr lang="nl-BE" dirty="0"/>
              <a:t> the curves </a:t>
            </a:r>
            <a:r>
              <a:rPr lang="nl-BE" dirty="0" err="1"/>
              <a:t>for</a:t>
            </a:r>
            <a:r>
              <a:rPr lang="nl-BE" dirty="0"/>
              <a:t> the musicorigin2 dataset are </a:t>
            </a:r>
            <a:r>
              <a:rPr lang="nl-BE" dirty="0" err="1"/>
              <a:t>shown</a:t>
            </a:r>
            <a:r>
              <a:rPr lang="nl-BE" dirty="0"/>
              <a:t> at the right.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QBC-RF and </a:t>
            </a:r>
            <a:r>
              <a:rPr lang="nl-BE" dirty="0" err="1"/>
              <a:t>greedy</a:t>
            </a:r>
            <a:r>
              <a:rPr lang="nl-BE" dirty="0"/>
              <a:t> sampling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outperform</a:t>
            </a:r>
            <a:r>
              <a:rPr lang="nl-BE" dirty="0"/>
              <a:t> the random sampling </a:t>
            </a:r>
            <a:r>
              <a:rPr lang="nl-BE" dirty="0" err="1"/>
              <a:t>method</a:t>
            </a:r>
            <a:r>
              <a:rPr lang="nl-BE" dirty="0"/>
              <a:t> on these 2 curves. </a:t>
            </a:r>
            <a:r>
              <a:rPr lang="nl-BE" dirty="0" err="1"/>
              <a:t>While</a:t>
            </a:r>
            <a:r>
              <a:rPr lang="nl-BE" dirty="0"/>
              <a:t> on the </a:t>
            </a:r>
            <a:r>
              <a:rPr lang="nl-BE" dirty="0" err="1"/>
              <a:t>left</a:t>
            </a:r>
            <a:r>
              <a:rPr lang="nl-BE" dirty="0"/>
              <a:t>, the QBC-RF </a:t>
            </a:r>
            <a:r>
              <a:rPr lang="nl-BE" dirty="0" err="1"/>
              <a:t>method</a:t>
            </a:r>
            <a:r>
              <a:rPr lang="nl-BE" dirty="0"/>
              <a:t> is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the </a:t>
            </a:r>
            <a:r>
              <a:rPr lang="nl-BE" dirty="0" err="1"/>
              <a:t>greedy</a:t>
            </a:r>
            <a:r>
              <a:rPr lang="nl-BE" dirty="0"/>
              <a:t> sampling </a:t>
            </a:r>
            <a:r>
              <a:rPr lang="nl-BE" dirty="0" err="1"/>
              <a:t>method</a:t>
            </a:r>
            <a:r>
              <a:rPr lang="nl-BE" dirty="0"/>
              <a:t>, on the right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isn’t</a:t>
            </a:r>
            <a:r>
              <a:rPr lang="nl-BE" dirty="0"/>
              <a:t> the case.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66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</a:t>
            </a:r>
            <a:r>
              <a:rPr lang="nl-BE" dirty="0" err="1"/>
              <a:t>expect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QBC-RF and </a:t>
            </a:r>
            <a:r>
              <a:rPr lang="nl-BE" dirty="0" err="1"/>
              <a:t>greedy</a:t>
            </a:r>
            <a:r>
              <a:rPr lang="nl-BE" dirty="0"/>
              <a:t> sampling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outperform</a:t>
            </a:r>
            <a:r>
              <a:rPr lang="nl-BE" dirty="0"/>
              <a:t> the random sampling </a:t>
            </a:r>
            <a:r>
              <a:rPr lang="nl-BE" dirty="0" err="1"/>
              <a:t>all</a:t>
            </a:r>
            <a:r>
              <a:rPr lang="nl-BE" dirty="0"/>
              <a:t> the time. </a:t>
            </a:r>
            <a:r>
              <a:rPr lang="nl-BE" dirty="0" err="1"/>
              <a:t>Unfortunately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the case as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 on these curves. Here the </a:t>
            </a:r>
            <a:r>
              <a:rPr lang="nl-BE" dirty="0" err="1"/>
              <a:t>initial</a:t>
            </a:r>
            <a:r>
              <a:rPr lang="nl-BE" dirty="0"/>
              <a:t> performance is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the </a:t>
            </a:r>
            <a:r>
              <a:rPr lang="nl-BE" dirty="0" err="1"/>
              <a:t>upper</a:t>
            </a:r>
            <a:r>
              <a:rPr lang="nl-BE" dirty="0"/>
              <a:t> </a:t>
            </a:r>
            <a:r>
              <a:rPr lang="nl-BE" dirty="0" err="1"/>
              <a:t>bound</a:t>
            </a:r>
            <a:r>
              <a:rPr lang="nl-BE" dirty="0"/>
              <a:t> performance. We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a </a:t>
            </a:r>
            <a:r>
              <a:rPr lang="nl-BE" dirty="0" err="1"/>
              <a:t>couple</a:t>
            </a:r>
            <a:r>
              <a:rPr lang="nl-BE" dirty="0"/>
              <a:t> of </a:t>
            </a:r>
            <a:r>
              <a:rPr lang="nl-BE" dirty="0" err="1"/>
              <a:t>epochs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performance </a:t>
            </a:r>
            <a:r>
              <a:rPr lang="nl-BE" dirty="0" err="1"/>
              <a:t>decreases</a:t>
            </a:r>
            <a:r>
              <a:rPr lang="nl-BE" dirty="0"/>
              <a:t> </a:t>
            </a:r>
            <a:r>
              <a:rPr lang="nl-BE" dirty="0" err="1"/>
              <a:t>quite</a:t>
            </a:r>
            <a:r>
              <a:rPr lang="nl-BE" dirty="0"/>
              <a:t> </a:t>
            </a:r>
            <a:r>
              <a:rPr lang="nl-BE" dirty="0" err="1"/>
              <a:t>fast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because</a:t>
            </a:r>
            <a:r>
              <a:rPr lang="nl-BE" dirty="0"/>
              <a:t> the dataset </a:t>
            </a:r>
            <a:r>
              <a:rPr lang="nl-BE" dirty="0" err="1"/>
              <a:t>contains</a:t>
            </a:r>
            <a:r>
              <a:rPr lang="nl-BE" dirty="0"/>
              <a:t> </a:t>
            </a:r>
            <a:r>
              <a:rPr lang="nl-BE" dirty="0" err="1"/>
              <a:t>noisy</a:t>
            </a:r>
            <a:r>
              <a:rPr lang="nl-BE" dirty="0"/>
              <a:t> data </a:t>
            </a:r>
            <a:r>
              <a:rPr lang="nl-BE" dirty="0" err="1"/>
              <a:t>instances</a:t>
            </a:r>
            <a:r>
              <a:rPr lang="nl-BE" dirty="0"/>
              <a:t>. QBC-RF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these data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early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the </a:t>
            </a:r>
            <a:r>
              <a:rPr lang="nl-BE" dirty="0" err="1"/>
              <a:t>committee</a:t>
            </a:r>
            <a:r>
              <a:rPr lang="nl-BE" dirty="0"/>
              <a:t> of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disagree</a:t>
            </a:r>
            <a:r>
              <a:rPr lang="nl-BE" dirty="0"/>
              <a:t> the most on these </a:t>
            </a:r>
            <a:r>
              <a:rPr lang="nl-BE" dirty="0" err="1"/>
              <a:t>instances</a:t>
            </a:r>
            <a:r>
              <a:rPr lang="nl-BE" dirty="0"/>
              <a:t>, </a:t>
            </a:r>
            <a:r>
              <a:rPr lang="nl-BE" dirty="0" err="1"/>
              <a:t>while</a:t>
            </a:r>
            <a:r>
              <a:rPr lang="nl-BE" dirty="0"/>
              <a:t> the </a:t>
            </a:r>
            <a:r>
              <a:rPr lang="nl-BE" dirty="0" err="1"/>
              <a:t>greedy</a:t>
            </a:r>
            <a:r>
              <a:rPr lang="nl-BE" dirty="0"/>
              <a:t> sampling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these data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early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these </a:t>
            </a:r>
            <a:r>
              <a:rPr lang="nl-BE" dirty="0" err="1"/>
              <a:t>noisy</a:t>
            </a:r>
            <a:r>
              <a:rPr lang="nl-BE" dirty="0"/>
              <a:t> data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removed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the training set in the input </a:t>
            </a:r>
            <a:r>
              <a:rPr lang="nl-BE" dirty="0" err="1"/>
              <a:t>space</a:t>
            </a:r>
            <a:r>
              <a:rPr lang="nl-BE" dirty="0"/>
              <a:t>. </a:t>
            </a:r>
            <a:r>
              <a:rPr lang="nl-BE" dirty="0" err="1"/>
              <a:t>That</a:t>
            </a:r>
            <a:r>
              <a:rPr lang="nl-BE" dirty="0"/>
              <a:t> is the </a:t>
            </a:r>
            <a:r>
              <a:rPr lang="nl-BE" dirty="0" err="1"/>
              <a:t>reason</a:t>
            </a:r>
            <a:r>
              <a:rPr lang="nl-BE" dirty="0"/>
              <a:t> </a:t>
            </a:r>
            <a:r>
              <a:rPr lang="nl-BE" dirty="0" err="1"/>
              <a:t>whu</a:t>
            </a:r>
            <a:r>
              <a:rPr lang="nl-BE" dirty="0"/>
              <a:t> random sampling is </a:t>
            </a:r>
            <a:r>
              <a:rPr lang="nl-BE" dirty="0" err="1"/>
              <a:t>performing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043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following</a:t>
            </a:r>
            <a:r>
              <a:rPr lang="nl-BE" dirty="0"/>
              <a:t> 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consists</a:t>
            </a:r>
            <a:r>
              <a:rPr lang="nl-BE" dirty="0"/>
              <a:t> of AUC </a:t>
            </a:r>
            <a:r>
              <a:rPr lang="nl-BE" dirty="0" err="1"/>
              <a:t>values</a:t>
            </a:r>
            <a:r>
              <a:rPr lang="nl-BE" dirty="0"/>
              <a:t> of the curves </a:t>
            </a:r>
            <a:r>
              <a:rPr lang="nl-BE" dirty="0" err="1"/>
              <a:t>that</a:t>
            </a:r>
            <a:r>
              <a:rPr lang="nl-BE" dirty="0"/>
              <a:t> I have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presented</a:t>
            </a:r>
            <a:r>
              <a:rPr lang="nl-BE" dirty="0"/>
              <a:t>. The best </a:t>
            </a:r>
            <a:r>
              <a:rPr lang="nl-BE" dirty="0" err="1"/>
              <a:t>values</a:t>
            </a:r>
            <a:r>
              <a:rPr lang="nl-BE" dirty="0"/>
              <a:t>, </a:t>
            </a:r>
            <a:r>
              <a:rPr lang="nl-BE" dirty="0" err="1"/>
              <a:t>being</a:t>
            </a:r>
            <a:r>
              <a:rPr lang="nl-BE" dirty="0"/>
              <a:t> the </a:t>
            </a:r>
            <a:r>
              <a:rPr lang="nl-BE" dirty="0" err="1"/>
              <a:t>highest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, per dataset are </a:t>
            </a:r>
            <a:r>
              <a:rPr lang="nl-BE" dirty="0" err="1"/>
              <a:t>indicated</a:t>
            </a:r>
            <a:r>
              <a:rPr lang="nl-BE" dirty="0"/>
              <a:t> in </a:t>
            </a:r>
            <a:r>
              <a:rPr lang="nl-BE" dirty="0" err="1"/>
              <a:t>bold</a:t>
            </a:r>
            <a:r>
              <a:rPr lang="nl-BE" dirty="0"/>
              <a:t>. In </a:t>
            </a:r>
            <a:r>
              <a:rPr lang="nl-BE" dirty="0" err="1"/>
              <a:t>general</a:t>
            </a:r>
            <a:r>
              <a:rPr lang="nl-BE" dirty="0"/>
              <a:t>,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conclude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QBC-RF </a:t>
            </a:r>
            <a:r>
              <a:rPr lang="nl-BE" dirty="0" err="1"/>
              <a:t>method</a:t>
            </a:r>
            <a:r>
              <a:rPr lang="nl-BE" dirty="0"/>
              <a:t> is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and random sampling.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 in the </a:t>
            </a:r>
            <a:r>
              <a:rPr lang="nl-BE" dirty="0" err="1"/>
              <a:t>total</a:t>
            </a:r>
            <a:r>
              <a:rPr lang="nl-BE" dirty="0"/>
              <a:t> of </a:t>
            </a:r>
            <a:r>
              <a:rPr lang="nl-BE" dirty="0" err="1"/>
              <a:t>wins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QBC-RF </a:t>
            </a:r>
            <a:r>
              <a:rPr lang="nl-BE" dirty="0" err="1"/>
              <a:t>method</a:t>
            </a:r>
            <a:r>
              <a:rPr lang="nl-BE" dirty="0"/>
              <a:t> has over the </a:t>
            </a:r>
            <a:r>
              <a:rPr lang="nl-BE" dirty="0" err="1"/>
              <a:t>other</a:t>
            </a:r>
            <a:r>
              <a:rPr lang="nl-BE" dirty="0"/>
              <a:t> 2.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1804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Friedman-</a:t>
            </a:r>
            <a:r>
              <a:rPr lang="nl-BE" dirty="0" err="1"/>
              <a:t>Nemenyi</a:t>
            </a:r>
            <a:r>
              <a:rPr lang="nl-BE" dirty="0"/>
              <a:t> test </a:t>
            </a:r>
            <a:r>
              <a:rPr lang="nl-BE" dirty="0" err="1"/>
              <a:t>using</a:t>
            </a:r>
            <a:r>
              <a:rPr lang="nl-BE" dirty="0"/>
              <a:t> these AUC </a:t>
            </a:r>
            <a:r>
              <a:rPr lang="nl-BE" dirty="0" err="1"/>
              <a:t>values</a:t>
            </a:r>
            <a:r>
              <a:rPr lang="nl-BE" dirty="0"/>
              <a:t> shows </a:t>
            </a:r>
            <a:r>
              <a:rPr lang="nl-BE" dirty="0" err="1"/>
              <a:t>us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QBC-RF </a:t>
            </a:r>
            <a:r>
              <a:rPr lang="nl-BE" dirty="0" err="1"/>
              <a:t>method</a:t>
            </a:r>
            <a:r>
              <a:rPr lang="nl-BE" dirty="0"/>
              <a:t> is </a:t>
            </a:r>
            <a:r>
              <a:rPr lang="nl-BE" dirty="0" err="1"/>
              <a:t>ranked</a:t>
            </a:r>
            <a:r>
              <a:rPr lang="nl-BE" dirty="0"/>
              <a:t> the </a:t>
            </a:r>
            <a:r>
              <a:rPr lang="nl-BE" dirty="0" err="1"/>
              <a:t>highest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supports </a:t>
            </a:r>
            <a:r>
              <a:rPr lang="nl-BE" dirty="0" err="1"/>
              <a:t>our</a:t>
            </a:r>
            <a:r>
              <a:rPr lang="nl-BE" dirty="0"/>
              <a:t> claim </a:t>
            </a:r>
            <a:r>
              <a:rPr lang="nl-BE" dirty="0" err="1"/>
              <a:t>that</a:t>
            </a:r>
            <a:r>
              <a:rPr lang="nl-BE" dirty="0"/>
              <a:t> QBC-RF </a:t>
            </a:r>
            <a:r>
              <a:rPr lang="nl-BE" dirty="0" err="1"/>
              <a:t>outperforms</a:t>
            </a:r>
            <a:r>
              <a:rPr lang="nl-BE" dirty="0"/>
              <a:t> the </a:t>
            </a:r>
            <a:r>
              <a:rPr lang="nl-BE" dirty="0" err="1"/>
              <a:t>other</a:t>
            </a:r>
            <a:r>
              <a:rPr lang="nl-BE" dirty="0"/>
              <a:t> 2 </a:t>
            </a:r>
            <a:r>
              <a:rPr lang="nl-BE" dirty="0" err="1"/>
              <a:t>methods</a:t>
            </a:r>
            <a:r>
              <a:rPr lang="nl-BE" dirty="0"/>
              <a:t>. </a:t>
            </a:r>
            <a:r>
              <a:rPr lang="nl-BE" dirty="0" err="1"/>
              <a:t>Also</a:t>
            </a:r>
            <a:r>
              <a:rPr lang="nl-BE" dirty="0"/>
              <a:t>,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 </a:t>
            </a:r>
            <a:r>
              <a:rPr lang="nl-BE" dirty="0" err="1"/>
              <a:t>heuristic</a:t>
            </a:r>
            <a:r>
              <a:rPr lang="nl-BE" dirty="0"/>
              <a:t> is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choosing</a:t>
            </a:r>
            <a:r>
              <a:rPr lang="nl-BE" dirty="0"/>
              <a:t> the </a:t>
            </a:r>
            <a:r>
              <a:rPr lang="nl-BE" dirty="0" err="1"/>
              <a:t>queries</a:t>
            </a:r>
            <a:r>
              <a:rPr lang="nl-BE" dirty="0"/>
              <a:t> at random </a:t>
            </a:r>
            <a:r>
              <a:rPr lang="nl-BE" dirty="0" err="1"/>
              <a:t>which</a:t>
            </a:r>
            <a:r>
              <a:rPr lang="nl-BE" dirty="0"/>
              <a:t> is </a:t>
            </a:r>
            <a:r>
              <a:rPr lang="nl-BE" dirty="0" err="1"/>
              <a:t>suspected</a:t>
            </a:r>
            <a:r>
              <a:rPr lang="nl-BE" dirty="0"/>
              <a:t>. The </a:t>
            </a:r>
            <a:r>
              <a:rPr lang="nl-BE" dirty="0" err="1"/>
              <a:t>bold</a:t>
            </a:r>
            <a:r>
              <a:rPr lang="nl-BE" dirty="0"/>
              <a:t> </a:t>
            </a:r>
            <a:r>
              <a:rPr lang="nl-BE" dirty="0" err="1"/>
              <a:t>lines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statistically</a:t>
            </a:r>
            <a:r>
              <a:rPr lang="nl-BE" dirty="0"/>
              <a:t> different. </a:t>
            </a:r>
            <a:r>
              <a:rPr lang="nl-BE" dirty="0" err="1"/>
              <a:t>So</a:t>
            </a:r>
            <a:r>
              <a:rPr lang="nl-BE" dirty="0"/>
              <a:t> QBC-RF and </a:t>
            </a:r>
            <a:r>
              <a:rPr lang="nl-BE" dirty="0" err="1"/>
              <a:t>greedy</a:t>
            </a:r>
            <a:r>
              <a:rPr lang="nl-BE" dirty="0"/>
              <a:t> sampling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statistically</a:t>
            </a:r>
            <a:r>
              <a:rPr lang="nl-BE" dirty="0"/>
              <a:t> different but QBC-RF and random sampling are.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870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 </a:t>
            </a:r>
            <a:r>
              <a:rPr lang="nl-BE" dirty="0" err="1"/>
              <a:t>would</a:t>
            </a:r>
            <a:r>
              <a:rPr lang="nl-BE" dirty="0"/>
              <a:t> first like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overview</a:t>
            </a:r>
            <a:r>
              <a:rPr lang="nl-BE" dirty="0"/>
              <a:t> of the </a:t>
            </a:r>
            <a:r>
              <a:rPr lang="nl-BE" dirty="0" err="1"/>
              <a:t>presentation</a:t>
            </a:r>
            <a:r>
              <a:rPr lang="nl-BE" dirty="0"/>
              <a:t>: </a:t>
            </a:r>
          </a:p>
          <a:p>
            <a:r>
              <a:rPr lang="nl-BE" dirty="0"/>
              <a:t>First, I </a:t>
            </a:r>
            <a:r>
              <a:rPr lang="nl-BE" dirty="0" err="1"/>
              <a:t>will</a:t>
            </a:r>
            <a:r>
              <a:rPr lang="nl-BE" dirty="0"/>
              <a:t> start </a:t>
            </a:r>
            <a:r>
              <a:rPr lang="nl-BE" dirty="0" err="1"/>
              <a:t>by</a:t>
            </a:r>
            <a:r>
              <a:rPr lang="nl-BE" dirty="0"/>
              <a:t> presenting </a:t>
            </a:r>
            <a:r>
              <a:rPr lang="nl-BE" dirty="0" err="1"/>
              <a:t>my</a:t>
            </a:r>
            <a:r>
              <a:rPr lang="nl-BE" dirty="0"/>
              <a:t> research question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thesis. </a:t>
            </a:r>
          </a:p>
          <a:p>
            <a:r>
              <a:rPr lang="nl-BE" dirty="0" err="1"/>
              <a:t>Then</a:t>
            </a:r>
            <a:r>
              <a:rPr lang="nl-BE" dirty="0"/>
              <a:t>, I </a:t>
            </a:r>
            <a:r>
              <a:rPr lang="nl-BE" dirty="0" err="1"/>
              <a:t>will</a:t>
            </a:r>
            <a:r>
              <a:rPr lang="nl-BE" dirty="0"/>
              <a:t> present a brief summary of the </a:t>
            </a:r>
            <a:r>
              <a:rPr lang="nl-BE" dirty="0" err="1"/>
              <a:t>literature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 </a:t>
            </a:r>
            <a:r>
              <a:rPr lang="nl-BE" dirty="0" err="1"/>
              <a:t>conducted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 first part is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and the second part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multi</a:t>
            </a:r>
            <a:r>
              <a:rPr lang="nl-BE" dirty="0"/>
              <a:t>-target </a:t>
            </a:r>
            <a:r>
              <a:rPr lang="nl-BE" dirty="0" err="1"/>
              <a:t>regression</a:t>
            </a:r>
            <a:r>
              <a:rPr lang="nl-BE" dirty="0"/>
              <a:t>.</a:t>
            </a:r>
          </a:p>
          <a:p>
            <a:r>
              <a:rPr lang="nl-BE" dirty="0" err="1"/>
              <a:t>Thereafter</a:t>
            </a:r>
            <a:r>
              <a:rPr lang="nl-BE" dirty="0"/>
              <a:t>, I </a:t>
            </a:r>
            <a:r>
              <a:rPr lang="nl-BE" dirty="0" err="1"/>
              <a:t>will</a:t>
            </a:r>
            <a:r>
              <a:rPr lang="nl-BE" dirty="0"/>
              <a:t> talk </a:t>
            </a:r>
            <a:r>
              <a:rPr lang="nl-BE" dirty="0" err="1"/>
              <a:t>about</a:t>
            </a:r>
            <a:r>
              <a:rPr lang="nl-BE" dirty="0"/>
              <a:t> the </a:t>
            </a:r>
            <a:r>
              <a:rPr lang="nl-BE" dirty="0" err="1"/>
              <a:t>methodology</a:t>
            </a:r>
            <a:r>
              <a:rPr lang="nl-BE" dirty="0"/>
              <a:t> </a:t>
            </a:r>
            <a:r>
              <a:rPr lang="nl-BE" dirty="0" err="1"/>
              <a:t>applied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thesis as well as the </a:t>
            </a:r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obtained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expirements</a:t>
            </a:r>
            <a:r>
              <a:rPr lang="nl-BE" dirty="0"/>
              <a:t>. </a:t>
            </a:r>
          </a:p>
          <a:p>
            <a:r>
              <a:rPr lang="nl-BE" dirty="0" err="1"/>
              <a:t>To</a:t>
            </a:r>
            <a:r>
              <a:rPr lang="nl-BE" dirty="0"/>
              <a:t> end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r>
              <a:rPr lang="nl-BE" dirty="0"/>
              <a:t>, 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discuss</a:t>
            </a:r>
            <a:r>
              <a:rPr lang="nl-BE" dirty="0"/>
              <a:t> the </a:t>
            </a:r>
            <a:r>
              <a:rPr lang="nl-BE" dirty="0" err="1"/>
              <a:t>conclusions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we have </a:t>
            </a:r>
            <a:r>
              <a:rPr lang="nl-BE" dirty="0" err="1"/>
              <a:t>derived</a:t>
            </a:r>
            <a:r>
              <a:rPr lang="nl-BE" dirty="0"/>
              <a:t> out of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029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looking</a:t>
            </a:r>
            <a:r>
              <a:rPr lang="nl-BE" dirty="0"/>
              <a:t> at the MAE curve of the oes97 dataset on the </a:t>
            </a:r>
            <a:r>
              <a:rPr lang="nl-BE" dirty="0" err="1"/>
              <a:t>left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clearly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has the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shape</a:t>
            </a:r>
            <a:r>
              <a:rPr lang="nl-BE" dirty="0"/>
              <a:t> of the R </a:t>
            </a:r>
            <a:r>
              <a:rPr lang="nl-BE" dirty="0" err="1"/>
              <a:t>squared</a:t>
            </a:r>
            <a:r>
              <a:rPr lang="nl-BE" dirty="0"/>
              <a:t> curve on the right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mirrored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the x-</a:t>
            </a:r>
            <a:r>
              <a:rPr lang="nl-BE" dirty="0" err="1"/>
              <a:t>axis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the case </a:t>
            </a:r>
            <a:r>
              <a:rPr lang="nl-BE" dirty="0" err="1"/>
              <a:t>for</a:t>
            </a:r>
            <a:r>
              <a:rPr lang="nl-BE" dirty="0"/>
              <a:t> most of the datasets. </a:t>
            </a:r>
            <a:r>
              <a:rPr lang="nl-BE" dirty="0" err="1"/>
              <a:t>Therefore</a:t>
            </a:r>
            <a:r>
              <a:rPr lang="nl-BE" dirty="0"/>
              <a:t>, the </a:t>
            </a:r>
            <a:r>
              <a:rPr lang="nl-BE" dirty="0" err="1"/>
              <a:t>assumptions</a:t>
            </a:r>
            <a:r>
              <a:rPr lang="nl-BE" dirty="0"/>
              <a:t> made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discussing</a:t>
            </a:r>
            <a:r>
              <a:rPr lang="nl-BE" dirty="0"/>
              <a:t> the R </a:t>
            </a:r>
            <a:r>
              <a:rPr lang="nl-BE" dirty="0" err="1"/>
              <a:t>squared</a:t>
            </a:r>
            <a:r>
              <a:rPr lang="nl-BE" dirty="0"/>
              <a:t> scores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made here.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263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The </a:t>
            </a:r>
            <a:r>
              <a:rPr lang="nl-BE" dirty="0" err="1"/>
              <a:t>following</a:t>
            </a:r>
            <a:r>
              <a:rPr lang="nl-BE" dirty="0"/>
              <a:t> 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consists</a:t>
            </a:r>
            <a:r>
              <a:rPr lang="nl-BE" dirty="0"/>
              <a:t> of AUC </a:t>
            </a:r>
            <a:r>
              <a:rPr lang="nl-BE" dirty="0" err="1"/>
              <a:t>values</a:t>
            </a:r>
            <a:r>
              <a:rPr lang="nl-BE" dirty="0"/>
              <a:t> of the MAE curves. The best </a:t>
            </a:r>
            <a:r>
              <a:rPr lang="nl-BE" dirty="0" err="1"/>
              <a:t>values</a:t>
            </a:r>
            <a:r>
              <a:rPr lang="nl-BE" dirty="0"/>
              <a:t>, </a:t>
            </a:r>
            <a:r>
              <a:rPr lang="nl-BE" dirty="0" err="1"/>
              <a:t>being</a:t>
            </a:r>
            <a:r>
              <a:rPr lang="nl-BE" dirty="0"/>
              <a:t> the </a:t>
            </a:r>
            <a:r>
              <a:rPr lang="nl-BE" dirty="0" err="1"/>
              <a:t>lowest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we want the </a:t>
            </a:r>
            <a:r>
              <a:rPr lang="nl-BE" dirty="0" err="1"/>
              <a:t>loss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as low as </a:t>
            </a:r>
            <a:r>
              <a:rPr lang="nl-BE" dirty="0" err="1"/>
              <a:t>possible</a:t>
            </a:r>
            <a:r>
              <a:rPr lang="nl-BE" dirty="0"/>
              <a:t>, per dataset are </a:t>
            </a:r>
            <a:r>
              <a:rPr lang="nl-BE" dirty="0" err="1"/>
              <a:t>indicated</a:t>
            </a:r>
            <a:r>
              <a:rPr lang="nl-BE" dirty="0"/>
              <a:t> in </a:t>
            </a:r>
            <a:r>
              <a:rPr lang="nl-BE" dirty="0" err="1"/>
              <a:t>bold</a:t>
            </a:r>
            <a:r>
              <a:rPr lang="nl-BE" dirty="0"/>
              <a:t>. In </a:t>
            </a:r>
            <a:r>
              <a:rPr lang="nl-BE" dirty="0" err="1"/>
              <a:t>general</a:t>
            </a:r>
            <a:r>
              <a:rPr lang="nl-BE" dirty="0"/>
              <a:t>,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conclude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QBC-RF </a:t>
            </a:r>
            <a:r>
              <a:rPr lang="nl-BE" dirty="0" err="1"/>
              <a:t>method</a:t>
            </a:r>
            <a:r>
              <a:rPr lang="nl-BE" dirty="0"/>
              <a:t> is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and random sampling.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 in the </a:t>
            </a:r>
            <a:r>
              <a:rPr lang="nl-BE" dirty="0" err="1"/>
              <a:t>total</a:t>
            </a:r>
            <a:r>
              <a:rPr lang="nl-BE" dirty="0"/>
              <a:t> of </a:t>
            </a:r>
            <a:r>
              <a:rPr lang="nl-BE" dirty="0" err="1"/>
              <a:t>wins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QBC-RF </a:t>
            </a:r>
            <a:r>
              <a:rPr lang="nl-BE" dirty="0" err="1"/>
              <a:t>method</a:t>
            </a:r>
            <a:r>
              <a:rPr lang="nl-BE" dirty="0"/>
              <a:t> has over the </a:t>
            </a:r>
            <a:r>
              <a:rPr lang="nl-BE" dirty="0" err="1"/>
              <a:t>other</a:t>
            </a:r>
            <a:r>
              <a:rPr lang="nl-BE" dirty="0"/>
              <a:t> 2.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299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The Friedman-</a:t>
            </a:r>
            <a:r>
              <a:rPr lang="nl-BE" dirty="0" err="1"/>
              <a:t>Nemenyi</a:t>
            </a:r>
            <a:r>
              <a:rPr lang="nl-BE" dirty="0"/>
              <a:t> test </a:t>
            </a:r>
            <a:r>
              <a:rPr lang="nl-BE" dirty="0" err="1"/>
              <a:t>using</a:t>
            </a:r>
            <a:r>
              <a:rPr lang="nl-BE" dirty="0"/>
              <a:t> these AUC </a:t>
            </a:r>
            <a:r>
              <a:rPr lang="nl-BE" dirty="0" err="1"/>
              <a:t>values</a:t>
            </a:r>
            <a:r>
              <a:rPr lang="nl-BE" dirty="0"/>
              <a:t> shows </a:t>
            </a:r>
            <a:r>
              <a:rPr lang="nl-BE" dirty="0" err="1"/>
              <a:t>us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QBC-RF </a:t>
            </a:r>
            <a:r>
              <a:rPr lang="nl-BE" dirty="0" err="1"/>
              <a:t>method</a:t>
            </a:r>
            <a:r>
              <a:rPr lang="nl-BE" dirty="0"/>
              <a:t> is </a:t>
            </a:r>
            <a:r>
              <a:rPr lang="nl-BE" dirty="0" err="1"/>
              <a:t>again</a:t>
            </a:r>
            <a:r>
              <a:rPr lang="nl-BE" dirty="0"/>
              <a:t> </a:t>
            </a:r>
            <a:r>
              <a:rPr lang="nl-BE" dirty="0" err="1"/>
              <a:t>ranked</a:t>
            </a:r>
            <a:r>
              <a:rPr lang="nl-BE" dirty="0"/>
              <a:t> as </a:t>
            </a:r>
            <a:r>
              <a:rPr lang="nl-BE" dirty="0" err="1"/>
              <a:t>highest</a:t>
            </a:r>
            <a:r>
              <a:rPr lang="nl-BE" dirty="0"/>
              <a:t>. </a:t>
            </a:r>
            <a:r>
              <a:rPr lang="nl-BE" dirty="0" err="1"/>
              <a:t>Also</a:t>
            </a:r>
            <a:r>
              <a:rPr lang="nl-BE" dirty="0"/>
              <a:t>,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 </a:t>
            </a:r>
            <a:r>
              <a:rPr lang="nl-BE" dirty="0" err="1"/>
              <a:t>heuristic</a:t>
            </a:r>
            <a:r>
              <a:rPr lang="nl-BE" dirty="0"/>
              <a:t> is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choosing</a:t>
            </a:r>
            <a:r>
              <a:rPr lang="nl-BE" dirty="0"/>
              <a:t> the </a:t>
            </a:r>
            <a:r>
              <a:rPr lang="nl-BE" dirty="0" err="1"/>
              <a:t>queries</a:t>
            </a:r>
            <a:r>
              <a:rPr lang="nl-BE" dirty="0"/>
              <a:t> at random </a:t>
            </a:r>
            <a:r>
              <a:rPr lang="nl-BE" dirty="0" err="1"/>
              <a:t>which</a:t>
            </a:r>
            <a:r>
              <a:rPr lang="nl-BE" dirty="0"/>
              <a:t> is </a:t>
            </a:r>
            <a:r>
              <a:rPr lang="nl-BE" dirty="0" err="1"/>
              <a:t>suspected</a:t>
            </a:r>
            <a:r>
              <a:rPr lang="nl-BE" dirty="0"/>
              <a:t>. But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the MAE AUC </a:t>
            </a:r>
            <a:r>
              <a:rPr lang="nl-BE" dirty="0" err="1"/>
              <a:t>values</a:t>
            </a:r>
            <a:r>
              <a:rPr lang="nl-BE" dirty="0"/>
              <a:t>,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3 </a:t>
            </a:r>
            <a:r>
              <a:rPr lang="nl-BE" dirty="0" err="1"/>
              <a:t>methods</a:t>
            </a:r>
            <a:r>
              <a:rPr lang="nl-BE" dirty="0"/>
              <a:t>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statistically</a:t>
            </a:r>
            <a:r>
              <a:rPr lang="nl-BE" dirty="0"/>
              <a:t> different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001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brings</a:t>
            </a:r>
            <a:r>
              <a:rPr lang="nl-BE" dirty="0"/>
              <a:t> </a:t>
            </a:r>
            <a:r>
              <a:rPr lang="nl-BE" dirty="0" err="1"/>
              <a:t>us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conclusion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thesis.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892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have </a:t>
            </a:r>
            <a:r>
              <a:rPr lang="nl-BE" dirty="0" err="1"/>
              <a:t>succesfully</a:t>
            </a:r>
            <a:r>
              <a:rPr lang="nl-BE" dirty="0"/>
              <a:t> </a:t>
            </a:r>
            <a:r>
              <a:rPr lang="nl-BE" dirty="0" err="1"/>
              <a:t>developped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framework</a:t>
            </a:r>
            <a:r>
              <a:rPr lang="nl-BE" dirty="0"/>
              <a:t> </a:t>
            </a:r>
            <a:r>
              <a:rPr lang="nl-BE" dirty="0" err="1"/>
              <a:t>containing</a:t>
            </a:r>
            <a:r>
              <a:rPr lang="nl-BE" dirty="0"/>
              <a:t> the QBC-RF, </a:t>
            </a:r>
            <a:r>
              <a:rPr lang="nl-BE" dirty="0" err="1"/>
              <a:t>greedy</a:t>
            </a:r>
            <a:r>
              <a:rPr lang="nl-BE" dirty="0"/>
              <a:t> and random sampling </a:t>
            </a:r>
            <a:r>
              <a:rPr lang="nl-BE" dirty="0" err="1"/>
              <a:t>methods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unique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MTR. The QBC-RF </a:t>
            </a:r>
            <a:r>
              <a:rPr lang="nl-BE" dirty="0" err="1"/>
              <a:t>method</a:t>
            </a:r>
            <a:r>
              <a:rPr lang="nl-BE" dirty="0"/>
              <a:t>,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proposed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,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outperforms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state of the art </a:t>
            </a:r>
            <a:r>
              <a:rPr lang="nl-BE" dirty="0" err="1"/>
              <a:t>algorithms</a:t>
            </a:r>
            <a:r>
              <a:rPr lang="nl-BE" dirty="0"/>
              <a:t>. We have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shown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AL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MTR </a:t>
            </a:r>
            <a:r>
              <a:rPr lang="nl-BE" dirty="0" err="1"/>
              <a:t>problems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.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carried</a:t>
            </a:r>
            <a:r>
              <a:rPr lang="nl-BE" dirty="0"/>
              <a:t> out: we </a:t>
            </a:r>
            <a:r>
              <a:rPr lang="nl-BE" dirty="0" err="1"/>
              <a:t>focused</a:t>
            </a:r>
            <a:r>
              <a:rPr lang="nl-BE" dirty="0"/>
              <a:t> on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approach. A target </a:t>
            </a:r>
            <a:r>
              <a:rPr lang="nl-BE" dirty="0" err="1"/>
              <a:t>based</a:t>
            </a:r>
            <a:r>
              <a:rPr lang="nl-BE" dirty="0"/>
              <a:t> approach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mimic</a:t>
            </a:r>
            <a:r>
              <a:rPr lang="nl-BE" dirty="0"/>
              <a:t> the </a:t>
            </a:r>
            <a:r>
              <a:rPr lang="nl-BE" dirty="0" err="1"/>
              <a:t>reality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expert is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specialised</a:t>
            </a:r>
            <a:r>
              <a:rPr lang="nl-BE" dirty="0"/>
              <a:t> in </a:t>
            </a:r>
            <a:r>
              <a:rPr lang="nl-BE" dirty="0" err="1"/>
              <a:t>one</a:t>
            </a:r>
            <a:r>
              <a:rPr lang="nl-BE" dirty="0"/>
              <a:t> target but </a:t>
            </a:r>
            <a:r>
              <a:rPr lang="nl-BE" dirty="0" err="1"/>
              <a:t>not</a:t>
            </a:r>
            <a:r>
              <a:rPr lang="nl-BE" dirty="0"/>
              <a:t> in </a:t>
            </a:r>
            <a:r>
              <a:rPr lang="nl-BE" dirty="0" err="1"/>
              <a:t>all</a:t>
            </a:r>
            <a:r>
              <a:rPr lang="nl-BE" dirty="0"/>
              <a:t> of </a:t>
            </a:r>
            <a:r>
              <a:rPr lang="nl-BE" dirty="0" err="1"/>
              <a:t>them</a:t>
            </a:r>
            <a:r>
              <a:rPr lang="nl-BE" dirty="0"/>
              <a:t>. We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believe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approach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enhance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and make </a:t>
            </a:r>
            <a:r>
              <a:rPr lang="nl-BE" dirty="0" err="1"/>
              <a:t>it</a:t>
            </a:r>
            <a:r>
              <a:rPr lang="nl-BE" dirty="0"/>
              <a:t> more </a:t>
            </a:r>
            <a:r>
              <a:rPr lang="nl-BE" dirty="0" err="1"/>
              <a:t>effective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the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queried</a:t>
            </a:r>
            <a:r>
              <a:rPr lang="nl-BE" dirty="0"/>
              <a:t> are </a:t>
            </a:r>
            <a:r>
              <a:rPr lang="nl-BE" dirty="0" err="1"/>
              <a:t>not</a:t>
            </a:r>
            <a:r>
              <a:rPr lang="nl-BE" dirty="0"/>
              <a:t> the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target. For </a:t>
            </a:r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1 and 2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more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target 1, </a:t>
            </a:r>
            <a:r>
              <a:rPr lang="nl-BE" dirty="0" err="1"/>
              <a:t>while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3 and 4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more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target 2.  We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 as a </a:t>
            </a:r>
            <a:r>
              <a:rPr lang="nl-BE" dirty="0" err="1"/>
              <a:t>disagreement</a:t>
            </a:r>
            <a:r>
              <a:rPr lang="nl-BE" dirty="0"/>
              <a:t> </a:t>
            </a:r>
            <a:r>
              <a:rPr lang="nl-BE" dirty="0" err="1"/>
              <a:t>measure</a:t>
            </a:r>
            <a:r>
              <a:rPr lang="nl-BE" dirty="0"/>
              <a:t> but </a:t>
            </a:r>
            <a:r>
              <a:rPr lang="nl-BE" dirty="0" err="1"/>
              <a:t>there</a:t>
            </a:r>
            <a:r>
              <a:rPr lang="nl-BE" dirty="0"/>
              <a:t> are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possibilities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looked</a:t>
            </a:r>
            <a:r>
              <a:rPr lang="nl-BE" dirty="0"/>
              <a:t> at.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looked</a:t>
            </a:r>
            <a:r>
              <a:rPr lang="nl-BE" dirty="0"/>
              <a:t> at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 </a:t>
            </a:r>
          </a:p>
          <a:p>
            <a:r>
              <a:rPr lang="nl-BE" dirty="0" err="1"/>
              <a:t>Before</a:t>
            </a:r>
            <a:r>
              <a:rPr lang="nl-BE" dirty="0"/>
              <a:t> I end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r>
              <a:rPr lang="nl-BE" dirty="0"/>
              <a:t>, I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thank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of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attention. In special I </a:t>
            </a:r>
            <a:r>
              <a:rPr lang="nl-BE" dirty="0" err="1"/>
              <a:t>also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thank</a:t>
            </a:r>
            <a:r>
              <a:rPr lang="nl-BE" dirty="0"/>
              <a:t> Celine and Felipe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guidance</a:t>
            </a:r>
            <a:r>
              <a:rPr lang="nl-BE" dirty="0"/>
              <a:t> and </a:t>
            </a:r>
            <a:r>
              <a:rPr lang="nl-BE" dirty="0" err="1"/>
              <a:t>pleasant</a:t>
            </a:r>
            <a:r>
              <a:rPr lang="nl-BE" dirty="0"/>
              <a:t> cooperation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thesis.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337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Are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65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research question of </a:t>
            </a:r>
            <a:r>
              <a:rPr lang="nl-BE" dirty="0" err="1"/>
              <a:t>this</a:t>
            </a:r>
            <a:r>
              <a:rPr lang="nl-BE" dirty="0"/>
              <a:t> thesis is: …</a:t>
            </a:r>
          </a:p>
          <a:p>
            <a:r>
              <a:rPr lang="nl-BE" dirty="0" err="1"/>
              <a:t>This</a:t>
            </a:r>
            <a:r>
              <a:rPr lang="nl-BE" dirty="0"/>
              <a:t> research topic is </a:t>
            </a:r>
            <a:r>
              <a:rPr lang="nl-BE" dirty="0" err="1"/>
              <a:t>quite</a:t>
            </a:r>
            <a:r>
              <a:rPr lang="nl-BE" dirty="0"/>
              <a:t> relevant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knowledge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are no or few studies </a:t>
            </a:r>
            <a:r>
              <a:rPr lang="nl-BE" dirty="0" err="1"/>
              <a:t>performed</a:t>
            </a:r>
            <a:r>
              <a:rPr lang="nl-BE" dirty="0"/>
              <a:t> on </a:t>
            </a:r>
            <a:r>
              <a:rPr lang="nl-BE" dirty="0" err="1"/>
              <a:t>combining</a:t>
            </a:r>
            <a:r>
              <a:rPr lang="nl-BE" dirty="0"/>
              <a:t> these 2 </a:t>
            </a:r>
            <a:r>
              <a:rPr lang="nl-BE" dirty="0" err="1"/>
              <a:t>concepts</a:t>
            </a:r>
            <a:r>
              <a:rPr lang="nl-BE" dirty="0"/>
              <a:t>. Is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nobody</a:t>
            </a:r>
            <a:r>
              <a:rPr lang="nl-BE" dirty="0"/>
              <a:t> </a:t>
            </a:r>
            <a:r>
              <a:rPr lang="nl-BE" dirty="0" err="1"/>
              <a:t>tought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gap? Or is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researchers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tried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but </a:t>
            </a:r>
            <a:r>
              <a:rPr lang="nl-BE" dirty="0" err="1"/>
              <a:t>it</a:t>
            </a:r>
            <a:r>
              <a:rPr lang="nl-BE" dirty="0"/>
              <a:t> led </a:t>
            </a:r>
            <a:r>
              <a:rPr lang="nl-BE" dirty="0" err="1"/>
              <a:t>to</a:t>
            </a:r>
            <a:r>
              <a:rPr lang="nl-BE" dirty="0"/>
              <a:t> bad </a:t>
            </a:r>
            <a:r>
              <a:rPr lang="nl-BE" dirty="0" err="1"/>
              <a:t>results</a:t>
            </a:r>
            <a:r>
              <a:rPr lang="nl-BE" dirty="0"/>
              <a:t>? We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. </a:t>
            </a:r>
          </a:p>
          <a:p>
            <a:r>
              <a:rPr lang="en-US" dirty="0"/>
              <a:t>In addition to this academic aspect, this research topic also has advantages in practice. To better understand this, we first need to look at what active learning really means.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970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Active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tries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select the most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algorithm</a:t>
            </a:r>
            <a:r>
              <a:rPr lang="nl-BE" dirty="0"/>
              <a:t> on,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passive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the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algorithm</a:t>
            </a:r>
            <a:r>
              <a:rPr lang="nl-BE" dirty="0"/>
              <a:t> on. </a:t>
            </a:r>
            <a:r>
              <a:rPr lang="nl-BE" dirty="0" err="1"/>
              <a:t>Therefore</a:t>
            </a:r>
            <a:r>
              <a:rPr lang="nl-BE" dirty="0"/>
              <a:t>,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reduce</a:t>
            </a:r>
            <a:r>
              <a:rPr lang="nl-BE" dirty="0"/>
              <a:t> the </a:t>
            </a:r>
            <a:r>
              <a:rPr lang="nl-BE" dirty="0" err="1"/>
              <a:t>labelling</a:t>
            </a:r>
            <a:r>
              <a:rPr lang="nl-BE" dirty="0"/>
              <a:t> </a:t>
            </a:r>
            <a:r>
              <a:rPr lang="nl-BE" dirty="0" err="1"/>
              <a:t>costs</a:t>
            </a:r>
            <a:r>
              <a:rPr lang="nl-BE" dirty="0"/>
              <a:t> </a:t>
            </a:r>
            <a:r>
              <a:rPr lang="nl-BE" dirty="0" err="1"/>
              <a:t>quite</a:t>
            </a:r>
            <a:r>
              <a:rPr lang="nl-BE" dirty="0"/>
              <a:t> a bit. </a:t>
            </a:r>
          </a:p>
          <a:p>
            <a:r>
              <a:rPr lang="nl-BE" dirty="0"/>
              <a:t>The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cycle</a:t>
            </a:r>
            <a:r>
              <a:rPr lang="nl-BE" dirty="0"/>
              <a:t> starts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small </a:t>
            </a:r>
            <a:r>
              <a:rPr lang="nl-BE" dirty="0" err="1"/>
              <a:t>labelled</a:t>
            </a:r>
            <a:r>
              <a:rPr lang="nl-BE" dirty="0"/>
              <a:t> training dataset L. An </a:t>
            </a:r>
            <a:r>
              <a:rPr lang="nl-BE" dirty="0" err="1"/>
              <a:t>algorithm</a:t>
            </a:r>
            <a:r>
              <a:rPr lang="nl-BE" dirty="0"/>
              <a:t> is </a:t>
            </a:r>
            <a:r>
              <a:rPr lang="nl-BE" dirty="0" err="1"/>
              <a:t>trained</a:t>
            </a:r>
            <a:r>
              <a:rPr lang="nl-BE" dirty="0"/>
              <a:t> on </a:t>
            </a:r>
            <a:r>
              <a:rPr lang="nl-BE" dirty="0" err="1"/>
              <a:t>this</a:t>
            </a:r>
            <a:r>
              <a:rPr lang="nl-BE" dirty="0"/>
              <a:t> dataset L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in a model. Next, the model </a:t>
            </a:r>
            <a:r>
              <a:rPr lang="nl-BE" dirty="0" err="1"/>
              <a:t>chooses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data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are the most </a:t>
            </a:r>
            <a:r>
              <a:rPr lang="nl-BE" dirty="0" err="1"/>
              <a:t>informative</a:t>
            </a:r>
            <a:r>
              <a:rPr lang="nl-BE" dirty="0"/>
              <a:t> and presents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oracle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in turn labels these </a:t>
            </a:r>
            <a:r>
              <a:rPr lang="nl-BE" dirty="0" err="1"/>
              <a:t>instances</a:t>
            </a:r>
            <a:r>
              <a:rPr lang="nl-BE" dirty="0"/>
              <a:t>. These </a:t>
            </a:r>
            <a:r>
              <a:rPr lang="nl-BE" dirty="0" err="1"/>
              <a:t>newly</a:t>
            </a:r>
            <a:r>
              <a:rPr lang="nl-BE" dirty="0"/>
              <a:t> </a:t>
            </a:r>
            <a:r>
              <a:rPr lang="nl-BE" dirty="0" err="1"/>
              <a:t>labelled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are </a:t>
            </a:r>
            <a:r>
              <a:rPr lang="nl-BE" dirty="0" err="1"/>
              <a:t>added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the training set L and the </a:t>
            </a:r>
            <a:r>
              <a:rPr lang="nl-BE" dirty="0" err="1"/>
              <a:t>cycle</a:t>
            </a:r>
            <a:r>
              <a:rPr lang="nl-BE" dirty="0"/>
              <a:t> is </a:t>
            </a:r>
            <a:r>
              <a:rPr lang="nl-BE" dirty="0" err="1"/>
              <a:t>restarted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untill</a:t>
            </a:r>
            <a:r>
              <a:rPr lang="nl-BE" dirty="0"/>
              <a:t> a stopping </a:t>
            </a:r>
            <a:r>
              <a:rPr lang="nl-BE" dirty="0" err="1"/>
              <a:t>criterion</a:t>
            </a:r>
            <a:r>
              <a:rPr lang="nl-BE" dirty="0"/>
              <a:t> is </a:t>
            </a:r>
            <a:r>
              <a:rPr lang="nl-BE" dirty="0" err="1"/>
              <a:t>reached</a:t>
            </a:r>
            <a:r>
              <a:rPr lang="nl-BE" dirty="0"/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19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, </a:t>
            </a:r>
            <a:r>
              <a:rPr lang="nl-BE" dirty="0" err="1"/>
              <a:t>there</a:t>
            </a:r>
            <a:r>
              <a:rPr lang="nl-BE" dirty="0"/>
              <a:t> are </a:t>
            </a:r>
            <a:r>
              <a:rPr lang="nl-BE" dirty="0" err="1"/>
              <a:t>some</a:t>
            </a:r>
            <a:r>
              <a:rPr lang="nl-BE" dirty="0"/>
              <a:t> different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scenarios</a:t>
            </a:r>
            <a:r>
              <a:rPr lang="nl-BE" dirty="0"/>
              <a:t>. These </a:t>
            </a:r>
            <a:r>
              <a:rPr lang="nl-BE" dirty="0" err="1"/>
              <a:t>scenarios</a:t>
            </a:r>
            <a:r>
              <a:rPr lang="nl-BE" dirty="0"/>
              <a:t> </a:t>
            </a: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originate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. </a:t>
            </a:r>
          </a:p>
          <a:p>
            <a:r>
              <a:rPr lang="nl-BE" dirty="0"/>
              <a:t>1st </a:t>
            </a:r>
            <a:r>
              <a:rPr lang="nl-BE" dirty="0" err="1"/>
              <a:t>membership</a:t>
            </a:r>
            <a:r>
              <a:rPr lang="nl-BE" dirty="0"/>
              <a:t> query </a:t>
            </a:r>
            <a:r>
              <a:rPr lang="nl-BE" dirty="0" err="1"/>
              <a:t>synthesis</a:t>
            </a:r>
            <a:r>
              <a:rPr lang="nl-BE" dirty="0"/>
              <a:t>. Here, the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queried</a:t>
            </a:r>
            <a:r>
              <a:rPr lang="nl-BE" dirty="0"/>
              <a:t> are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underlying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or </a:t>
            </a:r>
            <a:r>
              <a:rPr lang="nl-BE" dirty="0" err="1"/>
              <a:t>self-generated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the model </a:t>
            </a:r>
            <a:r>
              <a:rPr lang="nl-BE" dirty="0" err="1"/>
              <a:t>itself</a:t>
            </a:r>
            <a:r>
              <a:rPr lang="nl-BE" dirty="0"/>
              <a:t>.</a:t>
            </a:r>
          </a:p>
          <a:p>
            <a:r>
              <a:rPr lang="nl-BE" dirty="0"/>
              <a:t>2nd stream 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selective</a:t>
            </a:r>
            <a:r>
              <a:rPr lang="nl-BE" dirty="0"/>
              <a:t> sampling. Here,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are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presented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the model. </a:t>
            </a:r>
            <a:r>
              <a:rPr lang="nl-BE" dirty="0" err="1"/>
              <a:t>Then</a:t>
            </a:r>
            <a:r>
              <a:rPr lang="nl-BE" dirty="0"/>
              <a:t>, the model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decide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wants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the label or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discard</a:t>
            </a:r>
            <a:r>
              <a:rPr lang="nl-BE" dirty="0"/>
              <a:t> the </a:t>
            </a:r>
            <a:r>
              <a:rPr lang="nl-BE" dirty="0" err="1"/>
              <a:t>instance</a:t>
            </a:r>
            <a:r>
              <a:rPr lang="nl-BE" dirty="0"/>
              <a:t>.</a:t>
            </a:r>
          </a:p>
          <a:p>
            <a:r>
              <a:rPr lang="nl-BE" dirty="0"/>
              <a:t>3rd and last pool </a:t>
            </a:r>
            <a:r>
              <a:rPr lang="nl-BE" dirty="0" err="1"/>
              <a:t>based</a:t>
            </a:r>
            <a:r>
              <a:rPr lang="nl-BE" dirty="0"/>
              <a:t> sampling. Most </a:t>
            </a:r>
            <a:r>
              <a:rPr lang="nl-BE" dirty="0" err="1"/>
              <a:t>frequently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scenario. Here, a pool of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are </a:t>
            </a:r>
            <a:r>
              <a:rPr lang="nl-BE" dirty="0" err="1"/>
              <a:t>collected</a:t>
            </a:r>
            <a:r>
              <a:rPr lang="nl-BE" dirty="0"/>
              <a:t> and the model </a:t>
            </a:r>
            <a:r>
              <a:rPr lang="nl-BE" dirty="0" err="1"/>
              <a:t>queries</a:t>
            </a:r>
            <a:r>
              <a:rPr lang="nl-BE" dirty="0"/>
              <a:t> the most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pool. </a:t>
            </a:r>
            <a:r>
              <a:rPr lang="nl-BE" dirty="0" err="1"/>
              <a:t>This</a:t>
            </a:r>
            <a:r>
              <a:rPr lang="nl-BE" dirty="0"/>
              <a:t> is the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scenario </a:t>
            </a:r>
            <a:r>
              <a:rPr lang="nl-BE" dirty="0" err="1"/>
              <a:t>that</a:t>
            </a:r>
            <a:r>
              <a:rPr lang="nl-BE" dirty="0"/>
              <a:t> is present in </a:t>
            </a:r>
            <a:r>
              <a:rPr lang="nl-BE" dirty="0" err="1"/>
              <a:t>this</a:t>
            </a:r>
            <a:r>
              <a:rPr lang="nl-BE" dirty="0"/>
              <a:t> thesis.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613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is the </a:t>
            </a:r>
            <a:r>
              <a:rPr lang="nl-BE" dirty="0" err="1"/>
              <a:t>selection</a:t>
            </a:r>
            <a:r>
              <a:rPr lang="nl-BE" dirty="0"/>
              <a:t> of the most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central</a:t>
            </a:r>
            <a:r>
              <a:rPr lang="nl-BE" dirty="0"/>
              <a:t>. </a:t>
            </a:r>
            <a:r>
              <a:rPr lang="nl-BE" dirty="0" err="1"/>
              <a:t>Therefore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frequently</a:t>
            </a:r>
            <a:r>
              <a:rPr lang="nl-BE" dirty="0"/>
              <a:t> </a:t>
            </a:r>
            <a:r>
              <a:rPr lang="nl-BE" dirty="0" err="1"/>
              <a:t>occuring</a:t>
            </a:r>
            <a:r>
              <a:rPr lang="nl-BE" dirty="0"/>
              <a:t> query </a:t>
            </a:r>
            <a:r>
              <a:rPr lang="nl-BE" dirty="0" err="1"/>
              <a:t>strategies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explained</a:t>
            </a:r>
            <a:r>
              <a:rPr lang="nl-BE" dirty="0"/>
              <a:t> here.</a:t>
            </a:r>
          </a:p>
          <a:p>
            <a:r>
              <a:rPr lang="nl-BE" dirty="0"/>
              <a:t>1st is </a:t>
            </a:r>
            <a:r>
              <a:rPr lang="nl-BE" dirty="0" err="1"/>
              <a:t>Uncertainty</a:t>
            </a:r>
            <a:r>
              <a:rPr lang="nl-BE" dirty="0"/>
              <a:t> sampling.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strategy</a:t>
            </a:r>
            <a:r>
              <a:rPr lang="nl-BE" dirty="0"/>
              <a:t> is </a:t>
            </a:r>
            <a:r>
              <a:rPr lang="nl-BE" dirty="0" err="1"/>
              <a:t>mainly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problems</a:t>
            </a:r>
            <a:r>
              <a:rPr lang="nl-BE" dirty="0"/>
              <a:t>. The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queried</a:t>
            </a:r>
            <a:r>
              <a:rPr lang="nl-BE" dirty="0"/>
              <a:t> is the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 model is the most </a:t>
            </a:r>
            <a:r>
              <a:rPr lang="nl-BE" dirty="0" err="1"/>
              <a:t>uncertain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.</a:t>
            </a:r>
          </a:p>
          <a:p>
            <a:r>
              <a:rPr lang="nl-BE" dirty="0"/>
              <a:t>2nd is QBC.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strategy</a:t>
            </a:r>
            <a:r>
              <a:rPr lang="nl-BE" dirty="0"/>
              <a:t> assembles a </a:t>
            </a:r>
            <a:r>
              <a:rPr lang="nl-BE" dirty="0" err="1"/>
              <a:t>commitee</a:t>
            </a:r>
            <a:r>
              <a:rPr lang="nl-BE" dirty="0"/>
              <a:t> of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trained</a:t>
            </a:r>
            <a:r>
              <a:rPr lang="nl-BE" dirty="0"/>
              <a:t> on the </a:t>
            </a:r>
            <a:r>
              <a:rPr lang="nl-BE" dirty="0" err="1"/>
              <a:t>same</a:t>
            </a:r>
            <a:r>
              <a:rPr lang="nl-BE" dirty="0"/>
              <a:t> dataset. The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queried</a:t>
            </a:r>
            <a:r>
              <a:rPr lang="nl-BE" dirty="0"/>
              <a:t> is the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</a:t>
            </a:r>
            <a:r>
              <a:rPr lang="nl-BE" dirty="0" err="1"/>
              <a:t>committee</a:t>
            </a:r>
            <a:r>
              <a:rPr lang="nl-BE" dirty="0"/>
              <a:t> </a:t>
            </a:r>
            <a:r>
              <a:rPr lang="nl-BE" dirty="0" err="1"/>
              <a:t>disagrees</a:t>
            </a:r>
            <a:r>
              <a:rPr lang="nl-BE" dirty="0"/>
              <a:t> on the most.</a:t>
            </a:r>
          </a:p>
          <a:p>
            <a:r>
              <a:rPr lang="nl-BE" dirty="0"/>
              <a:t>3rd is EMC.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stratgy</a:t>
            </a:r>
            <a:r>
              <a:rPr lang="nl-BE" dirty="0"/>
              <a:t> </a:t>
            </a:r>
            <a:r>
              <a:rPr lang="nl-BE" dirty="0" err="1"/>
              <a:t>speaks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. The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produce the </a:t>
            </a:r>
            <a:r>
              <a:rPr lang="nl-BE" dirty="0" err="1"/>
              <a:t>biggest</a:t>
            </a:r>
            <a:r>
              <a:rPr lang="nl-BE" dirty="0"/>
              <a:t> change in the model parameters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 as query.</a:t>
            </a:r>
          </a:p>
          <a:p>
            <a:r>
              <a:rPr lang="nl-BE" dirty="0"/>
              <a:t>In </a:t>
            </a:r>
            <a:r>
              <a:rPr lang="nl-BE" dirty="0" err="1"/>
              <a:t>this</a:t>
            </a:r>
            <a:r>
              <a:rPr lang="nl-BE" dirty="0"/>
              <a:t> thesis,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QBC as the query </a:t>
            </a:r>
            <a:r>
              <a:rPr lang="nl-BE" dirty="0" err="1"/>
              <a:t>strategy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72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we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means, </a:t>
            </a:r>
            <a:r>
              <a:rPr lang="nl-BE" dirty="0" err="1"/>
              <a:t>it</a:t>
            </a:r>
            <a:r>
              <a:rPr lang="nl-BE" dirty="0"/>
              <a:t> is time </a:t>
            </a:r>
            <a:r>
              <a:rPr lang="nl-BE" dirty="0" err="1"/>
              <a:t>to</a:t>
            </a:r>
            <a:r>
              <a:rPr lang="nl-BE" dirty="0"/>
              <a:t> have a look on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multi</a:t>
            </a:r>
            <a:r>
              <a:rPr lang="nl-BE" dirty="0"/>
              <a:t>-target </a:t>
            </a:r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is.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20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MTR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consists</a:t>
            </a:r>
            <a:r>
              <a:rPr lang="nl-BE" dirty="0"/>
              <a:t> of a dataset D </a:t>
            </a:r>
            <a:r>
              <a:rPr lang="nl-BE" dirty="0" err="1"/>
              <a:t>where</a:t>
            </a:r>
            <a:r>
              <a:rPr lang="nl-BE" dirty="0"/>
              <a:t> the </a:t>
            </a:r>
            <a:r>
              <a:rPr lang="nl-BE" dirty="0" err="1"/>
              <a:t>upper</a:t>
            </a:r>
            <a:r>
              <a:rPr lang="nl-BE" dirty="0"/>
              <a:t> digit </a:t>
            </a:r>
            <a:r>
              <a:rPr lang="nl-BE" dirty="0" err="1"/>
              <a:t>corresponds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number</a:t>
            </a:r>
            <a:r>
              <a:rPr lang="nl-BE" dirty="0"/>
              <a:t> of the </a:t>
            </a:r>
            <a:r>
              <a:rPr lang="nl-BE" dirty="0" err="1"/>
              <a:t>instance</a:t>
            </a:r>
            <a:r>
              <a:rPr lang="nl-BE" dirty="0"/>
              <a:t>. </a:t>
            </a:r>
            <a:r>
              <a:rPr lang="nl-BE" dirty="0" err="1"/>
              <a:t>When</a:t>
            </a:r>
            <a:r>
              <a:rPr lang="nl-BE" dirty="0"/>
              <a:t> we look closer at the x and y vector,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consist</a:t>
            </a:r>
            <a:r>
              <a:rPr lang="nl-BE" dirty="0"/>
              <a:t> of multiple feature </a:t>
            </a:r>
            <a:r>
              <a:rPr lang="nl-BE" dirty="0" err="1"/>
              <a:t>values</a:t>
            </a:r>
            <a:r>
              <a:rPr lang="nl-BE" dirty="0"/>
              <a:t>. </a:t>
            </a:r>
            <a:r>
              <a:rPr lang="nl-BE" dirty="0" err="1"/>
              <a:t>Where</a:t>
            </a:r>
            <a:r>
              <a:rPr lang="nl-BE" dirty="0"/>
              <a:t> x has m features and y has n targets. </a:t>
            </a:r>
          </a:p>
          <a:p>
            <a:r>
              <a:rPr lang="nl-BE" dirty="0" err="1"/>
              <a:t>There</a:t>
            </a:r>
            <a:r>
              <a:rPr lang="nl-BE" dirty="0"/>
              <a:t> are 2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tackle these MTR </a:t>
            </a:r>
            <a:r>
              <a:rPr lang="nl-BE" dirty="0" err="1"/>
              <a:t>problems</a:t>
            </a:r>
            <a:r>
              <a:rPr lang="nl-BE" dirty="0"/>
              <a:t>. First, we have PT or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 These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build</a:t>
            </a:r>
            <a:r>
              <a:rPr lang="nl-BE" dirty="0"/>
              <a:t> a model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target and </a:t>
            </a:r>
            <a:r>
              <a:rPr lang="nl-BE" dirty="0" err="1"/>
              <a:t>they</a:t>
            </a:r>
            <a:r>
              <a:rPr lang="nl-BE" dirty="0"/>
              <a:t> combine these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obtain</a:t>
            </a:r>
            <a:r>
              <a:rPr lang="nl-BE" dirty="0"/>
              <a:t> the MT </a:t>
            </a:r>
            <a:r>
              <a:rPr lang="nl-BE" dirty="0" err="1"/>
              <a:t>prediction</a:t>
            </a:r>
            <a:r>
              <a:rPr lang="nl-BE" dirty="0"/>
              <a:t>. </a:t>
            </a:r>
            <a:r>
              <a:rPr lang="nl-BE" dirty="0" err="1"/>
              <a:t>Secondly</a:t>
            </a:r>
            <a:r>
              <a:rPr lang="nl-BE" dirty="0"/>
              <a:t>, we have </a:t>
            </a:r>
            <a:r>
              <a:rPr lang="nl-BE" dirty="0" err="1"/>
              <a:t>algorithm</a:t>
            </a:r>
            <a:r>
              <a:rPr lang="nl-BE" dirty="0"/>
              <a:t> </a:t>
            </a:r>
            <a:r>
              <a:rPr lang="nl-BE" dirty="0" err="1"/>
              <a:t>adaptation</a:t>
            </a:r>
            <a:r>
              <a:rPr lang="nl-BE" dirty="0"/>
              <a:t> or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 These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model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predicts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the targets </a:t>
            </a:r>
            <a:r>
              <a:rPr lang="nl-BE" dirty="0" err="1"/>
              <a:t>simultaneously</a:t>
            </a:r>
            <a:r>
              <a:rPr lang="nl-BE" dirty="0"/>
              <a:t>.</a:t>
            </a:r>
          </a:p>
          <a:p>
            <a:r>
              <a:rPr lang="nl-BE" dirty="0"/>
              <a:t>In </a:t>
            </a:r>
            <a:r>
              <a:rPr lang="nl-BE" dirty="0" err="1"/>
              <a:t>our</a:t>
            </a:r>
            <a:r>
              <a:rPr lang="nl-BE" dirty="0"/>
              <a:t> case we </a:t>
            </a:r>
            <a:r>
              <a:rPr lang="nl-BE" dirty="0" err="1"/>
              <a:t>will</a:t>
            </a:r>
            <a:r>
              <a:rPr lang="nl-BE" dirty="0"/>
              <a:t> focus on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7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we have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 the </a:t>
            </a:r>
            <a:r>
              <a:rPr lang="nl-BE" dirty="0" err="1"/>
              <a:t>concepts</a:t>
            </a:r>
            <a:r>
              <a:rPr lang="nl-BE" dirty="0"/>
              <a:t> of AL and MTR, </a:t>
            </a:r>
            <a:r>
              <a:rPr lang="nl-BE" dirty="0" err="1"/>
              <a:t>it</a:t>
            </a:r>
            <a:r>
              <a:rPr lang="nl-BE" dirty="0"/>
              <a:t> is time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discuss</a:t>
            </a:r>
            <a:r>
              <a:rPr lang="nl-BE" dirty="0"/>
              <a:t> the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methodology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thesis.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mainly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centered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the design of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proposed</a:t>
            </a:r>
            <a:r>
              <a:rPr lang="nl-BE" dirty="0"/>
              <a:t> AL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called</a:t>
            </a:r>
            <a:r>
              <a:rPr lang="nl-BE" dirty="0"/>
              <a:t> QBC-RF.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3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146-F617-492E-B737-F93461ACF855}" type="datetime1">
              <a:rPr lang="nl-BE" smtClean="0"/>
              <a:t>28/06/2023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9EAA-B023-4E46-97B4-C65F041FD840}" type="datetime1">
              <a:rPr lang="nl-BE" smtClean="0"/>
              <a:t>28/06/2023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AD0-EF1F-45CD-A921-DCE73A153AFC}" type="datetime1">
              <a:rPr lang="nl-BE" smtClean="0"/>
              <a:t>28/06/2023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810F-454E-4736-99FA-D8398BBF8C8B}" type="datetime1">
              <a:rPr lang="nl-BE" smtClean="0"/>
              <a:t>28/06/2023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E578-A225-47B1-88D8-E6E7AB7A2C8F}" type="datetime1">
              <a:rPr lang="nl-BE" smtClean="0"/>
              <a:t>28/06/2023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84B-A1EC-466E-B9A3-010C200891F2}" type="datetime1">
              <a:rPr lang="nl-BE" smtClean="0"/>
              <a:t>28/06/2023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8B5-F5D1-42E2-8945-3D3DFC137105}" type="datetime1">
              <a:rPr lang="nl-BE" smtClean="0"/>
              <a:t>28/06/2023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B185-EE24-4580-8046-F60280AE29E8}" type="datetime1">
              <a:rPr lang="nl-BE" smtClean="0"/>
              <a:t>28/06/2023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C34-2BE0-4554-ADA1-E58988826324}" type="datetime1">
              <a:rPr lang="nl-BE" smtClean="0"/>
              <a:t>28/06/2023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3F73-F71B-4AFB-A738-2C471B8738DC}" type="datetime1">
              <a:rPr lang="nl-BE" smtClean="0"/>
              <a:t>28/06/2023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D943E4-C9C7-41E1-A4A6-2F53A2D125E0}" type="datetime1">
              <a:rPr lang="nl-BE" smtClean="0"/>
              <a:t>28/06/2023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KU Leuven Brugge, Faculteit Industriële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C9E858F-04BD-4799-AF9F-80E48E9CB9BD}" type="datetime1">
              <a:rPr lang="nl-BE" smtClean="0"/>
              <a:t>28/06/2023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KU Leuven Brugge, Faculteit Industriële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216404"/>
            <a:ext cx="11040002" cy="3888394"/>
          </a:xfrm>
        </p:spPr>
        <p:txBody>
          <a:bodyPr/>
          <a:lstStyle/>
          <a:p>
            <a:r>
              <a:rPr lang="nl-NL" dirty="0"/>
              <a:t>Active Learning </a:t>
            </a:r>
            <a:r>
              <a:rPr lang="nl-NL" dirty="0" err="1"/>
              <a:t>for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Multi-Target </a:t>
            </a:r>
            <a:r>
              <a:rPr lang="nl-NL" dirty="0" err="1"/>
              <a:t>Regression</a:t>
            </a:r>
            <a:r>
              <a:rPr lang="nl-NL" dirty="0"/>
              <a:t> 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24997" y="5383090"/>
            <a:ext cx="6096524" cy="1135865"/>
          </a:xfrm>
        </p:spPr>
        <p:txBody>
          <a:bodyPr>
            <a:normAutofit/>
          </a:bodyPr>
          <a:lstStyle/>
          <a:p>
            <a:r>
              <a:rPr lang="nl-NL" sz="1800" dirty="0"/>
              <a:t>Supervisor: Prof. dr. Celine </a:t>
            </a:r>
            <a:r>
              <a:rPr lang="nl-NL" sz="1800" dirty="0" err="1"/>
              <a:t>Vens</a:t>
            </a:r>
            <a:endParaRPr lang="nl-NL" sz="1800" dirty="0"/>
          </a:p>
          <a:p>
            <a:r>
              <a:rPr lang="nl-NL" sz="1800" dirty="0"/>
              <a:t>Co-supervisor: Dr. Felipe Kenji </a:t>
            </a:r>
            <a:r>
              <a:rPr lang="nl-NL" sz="1800" dirty="0" err="1"/>
              <a:t>Nakano</a:t>
            </a:r>
            <a:endParaRPr lang="nl-NL" sz="1800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6A9053F-FF01-478D-A4E1-CB130FEE5AFA}"/>
              </a:ext>
            </a:extLst>
          </p:cNvPr>
          <p:cNvSpPr txBox="1"/>
          <p:nvPr/>
        </p:nvSpPr>
        <p:spPr>
          <a:xfrm>
            <a:off x="5670479" y="5383090"/>
            <a:ext cx="609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/>
              <a:t>Quinten Danneels</a:t>
            </a:r>
          </a:p>
          <a:p>
            <a:pPr algn="r"/>
            <a:r>
              <a:rPr lang="nl-BE" dirty="0"/>
              <a:t>Academic </a:t>
            </a:r>
            <a:r>
              <a:rPr lang="nl-BE" dirty="0" err="1"/>
              <a:t>year</a:t>
            </a:r>
            <a:r>
              <a:rPr lang="nl-BE" dirty="0"/>
              <a:t> 2022 – 2023 </a:t>
            </a:r>
          </a:p>
          <a:p>
            <a:pPr algn="r"/>
            <a:r>
              <a:rPr lang="nl-BE" dirty="0"/>
              <a:t>Master of Artificial Intelligence in Business and Industry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BADDF96-66D5-4448-8CF5-1E363BCC1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02" y="359073"/>
            <a:ext cx="3304318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57C67EE6-9347-4611-06CF-A68077AD9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Multiple input variables &amp; target variables: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 …,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nl-B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2 different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 err="1"/>
                  <a:t>Problem</a:t>
                </a:r>
                <a:r>
                  <a:rPr lang="nl-BE" dirty="0"/>
                  <a:t> </a:t>
                </a:r>
                <a:r>
                  <a:rPr lang="nl-BE" dirty="0" err="1"/>
                  <a:t>transformation</a:t>
                </a:r>
                <a:r>
                  <a:rPr lang="nl-BE" dirty="0"/>
                  <a:t> or </a:t>
                </a:r>
                <a:r>
                  <a:rPr lang="nl-BE" dirty="0" err="1"/>
                  <a:t>local</a:t>
                </a:r>
                <a:r>
                  <a:rPr lang="nl-BE" dirty="0"/>
                  <a:t>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nl-BE" dirty="0"/>
                  <a:t> a model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each</a:t>
                </a:r>
                <a:r>
                  <a:rPr lang="nl-BE" dirty="0"/>
                  <a:t> target; </a:t>
                </a:r>
                <a:r>
                  <a:rPr lang="nl-BE" dirty="0" err="1"/>
                  <a:t>combining</a:t>
                </a:r>
                <a:r>
                  <a:rPr lang="nl-BE" dirty="0"/>
                  <a:t> these </a:t>
                </a:r>
                <a:r>
                  <a:rPr lang="nl-BE" dirty="0" err="1"/>
                  <a:t>models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obtain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multi</a:t>
                </a:r>
                <a:r>
                  <a:rPr lang="nl-BE" dirty="0"/>
                  <a:t>-target </a:t>
                </a:r>
                <a:r>
                  <a:rPr lang="nl-BE" dirty="0" err="1"/>
                  <a:t>prediction</a:t>
                </a:r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 err="1"/>
                  <a:t>Algorithm</a:t>
                </a:r>
                <a:r>
                  <a:rPr lang="nl-BE" dirty="0"/>
                  <a:t> </a:t>
                </a:r>
                <a:r>
                  <a:rPr lang="nl-BE" dirty="0" err="1"/>
                  <a:t>adaptation</a:t>
                </a:r>
                <a:r>
                  <a:rPr lang="nl-BE" dirty="0"/>
                  <a:t> or </a:t>
                </a:r>
                <a:r>
                  <a:rPr lang="nl-BE" dirty="0" err="1"/>
                  <a:t>global</a:t>
                </a:r>
                <a:r>
                  <a:rPr lang="nl-BE" dirty="0"/>
                  <a:t>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nl-BE" dirty="0"/>
                  <a:t> a model </a:t>
                </a:r>
                <a:r>
                  <a:rPr lang="nl-BE" dirty="0" err="1"/>
                  <a:t>that</a:t>
                </a:r>
                <a:r>
                  <a:rPr lang="nl-BE" dirty="0"/>
                  <a:t> </a:t>
                </a:r>
                <a:r>
                  <a:rPr lang="nl-BE" dirty="0" err="1"/>
                  <a:t>predicts</a:t>
                </a:r>
                <a:r>
                  <a:rPr lang="nl-BE" dirty="0"/>
                  <a:t> </a:t>
                </a:r>
                <a:r>
                  <a:rPr lang="nl-BE" dirty="0" err="1"/>
                  <a:t>all</a:t>
                </a:r>
                <a:r>
                  <a:rPr lang="nl-BE" dirty="0"/>
                  <a:t> the targets </a:t>
                </a:r>
                <a:r>
                  <a:rPr lang="nl-BE" dirty="0" err="1"/>
                  <a:t>simultaneously</a:t>
                </a:r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57C67EE6-9347-4611-06CF-A68077AD9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E3F0BAA-C4E2-B7E5-DB2A-66A41A4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B73363-05FB-0E8D-B77C-782DB5B8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1BFBA9-4846-61FB-2126-B3FC9DF5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3. Multi-Target </a:t>
            </a:r>
            <a:r>
              <a:rPr lang="nl-BE" b="1" u="sng" dirty="0" err="1"/>
              <a:t>Regression</a:t>
            </a:r>
            <a:endParaRPr lang="nl-BE" u="sng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4610E25-CC8F-3447-D12D-C6BE30DE6D08}"/>
              </a:ext>
            </a:extLst>
          </p:cNvPr>
          <p:cNvSpPr/>
          <p:nvPr/>
        </p:nvSpPr>
        <p:spPr>
          <a:xfrm>
            <a:off x="1517904" y="4069080"/>
            <a:ext cx="5687568" cy="38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79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8DB6-3835-C313-4F64-1A4514E6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8" y="1800000"/>
            <a:ext cx="6426967" cy="2386800"/>
          </a:xfrm>
        </p:spPr>
        <p:txBody>
          <a:bodyPr/>
          <a:lstStyle/>
          <a:p>
            <a:r>
              <a:rPr lang="nl-NL" b="1" dirty="0"/>
              <a:t>4. </a:t>
            </a:r>
            <a:r>
              <a:rPr lang="nl-NL" b="1" dirty="0" err="1"/>
              <a:t>Methodology</a:t>
            </a:r>
            <a:endParaRPr lang="nl-BE" b="1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5EC704-CC2A-4293-18DB-91520BE18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51F557-74BD-23A2-48F0-069AD181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33D96F-58AE-9198-705E-2C2D42E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7827BC78-4405-96DD-1668-34D2B19F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91FBAA68-216D-58D4-539F-1D39BA806F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4407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D3339E-B160-0CDB-0E66-A083C897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9BADE5-E10B-5E47-73D1-DC7CB991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F9C31C-CFFF-9F4E-4E7D-006E4D89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4. </a:t>
            </a:r>
            <a:r>
              <a:rPr lang="nl-NL" b="1" u="sng" dirty="0" err="1"/>
              <a:t>Methodology</a:t>
            </a:r>
            <a:endParaRPr lang="nl-BE" b="1" u="sng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42C920-B56C-6E4F-5D08-6762411D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QBC-RF:</a:t>
            </a:r>
            <a:endParaRPr lang="nl-BE" dirty="0"/>
          </a:p>
        </p:txBody>
      </p:sp>
      <p:pic>
        <p:nvPicPr>
          <p:cNvPr id="9" name="Afbeelding 8" descr="Afbeelding met tekst, schermopname, diagram, Lettertype&#10;&#10;Automatisch gegenereerde beschrijving">
            <a:extLst>
              <a:ext uri="{FF2B5EF4-FFF2-40B4-BE49-F238E27FC236}">
                <a16:creationId xmlns:a16="http://schemas.microsoft.com/office/drawing/2014/main" id="{C34F0201-DD03-5EBB-3220-7F730B25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094" y="2085183"/>
            <a:ext cx="6015012" cy="39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D3339E-B160-0CDB-0E66-A083C897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9BADE5-E10B-5E47-73D1-DC7CB991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F9C31C-CFFF-9F4E-4E7D-006E4D89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4. </a:t>
            </a:r>
            <a:r>
              <a:rPr lang="nl-NL" b="1" u="sng" dirty="0" err="1"/>
              <a:t>Methodology</a:t>
            </a:r>
            <a:endParaRPr lang="nl-BE" b="1" u="sng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6EA5ABD7-5C51-4F4F-AC18-EF6DFD3F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Variance</a:t>
            </a:r>
            <a:r>
              <a:rPr lang="nl-NL" dirty="0"/>
              <a:t>:</a:t>
            </a:r>
            <a:endParaRPr lang="nl-BE" dirty="0"/>
          </a:p>
        </p:txBody>
      </p:sp>
      <p:pic>
        <p:nvPicPr>
          <p:cNvPr id="11" name="Afbeelding 10" descr="Afbeelding met schermopname, tekst, diagram, lijn&#10;&#10;Automatisch gegenereerde beschrijving">
            <a:extLst>
              <a:ext uri="{FF2B5EF4-FFF2-40B4-BE49-F238E27FC236}">
                <a16:creationId xmlns:a16="http://schemas.microsoft.com/office/drawing/2014/main" id="{616A683D-6FDF-D5DD-C8AC-C2E4A22F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93" y="2456002"/>
            <a:ext cx="9570813" cy="27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D3339E-B160-0CDB-0E66-A083C897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9BADE5-E10B-5E47-73D1-DC7CB991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F9C31C-CFFF-9F4E-4E7D-006E4D89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4. </a:t>
            </a:r>
            <a:r>
              <a:rPr lang="nl-NL" b="1" u="sng" dirty="0" err="1"/>
              <a:t>Methodology</a:t>
            </a:r>
            <a:endParaRPr lang="nl-BE" b="1" u="sng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6EA5ABD7-5C51-4F4F-AC18-EF6DFD3F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Baseline </a:t>
            </a:r>
            <a:r>
              <a:rPr lang="nl-NL" dirty="0" err="1"/>
              <a:t>method</a:t>
            </a:r>
            <a:r>
              <a:rPr lang="nl-NL" dirty="0"/>
              <a:t>: </a:t>
            </a:r>
            <a:r>
              <a:rPr lang="nl-NL" dirty="0" err="1"/>
              <a:t>Greedy</a:t>
            </a:r>
            <a:r>
              <a:rPr lang="nl-NL" dirty="0"/>
              <a:t> Sampling on the </a:t>
            </a:r>
            <a:r>
              <a:rPr lang="nl-NL" dirty="0" err="1"/>
              <a:t>inputs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QBC-RF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in </a:t>
            </a:r>
            <a:r>
              <a:rPr lang="nl-NL" dirty="0" err="1"/>
              <a:t>in</a:t>
            </a:r>
            <a:r>
              <a:rPr lang="nl-NL" dirty="0"/>
              <a:t> the input </a:t>
            </a:r>
            <a:r>
              <a:rPr lang="nl-NL" dirty="0" err="1"/>
              <a:t>space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: Random Sampling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No </a:t>
            </a:r>
            <a:r>
              <a:rPr lang="nl-NL" dirty="0" err="1"/>
              <a:t>heuristic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method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306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D3339E-B160-0CDB-0E66-A083C897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9BADE5-E10B-5E47-73D1-DC7CB991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F9C31C-CFFF-9F4E-4E7D-006E4D89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4. </a:t>
            </a:r>
            <a:r>
              <a:rPr lang="nl-NL" b="1" u="sng" dirty="0" err="1"/>
              <a:t>Methodology</a:t>
            </a:r>
            <a:endParaRPr lang="nl-BE" b="1" u="sng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6EA5ABD7-5C51-4F4F-AC18-EF6DFD3F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Datasets: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10 benchmark 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Features: 10          700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Targets: 2          16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10:70:20 ratio</a:t>
            </a:r>
          </a:p>
          <a:p>
            <a:pPr marL="457200" lvl="1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Performance </a:t>
            </a:r>
            <a:r>
              <a:rPr lang="nl-NL" dirty="0" err="1"/>
              <a:t>metrics</a:t>
            </a:r>
            <a:r>
              <a:rPr lang="nl-NL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R²-score, MAE, MSE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Friedman-</a:t>
            </a:r>
            <a:r>
              <a:rPr lang="nl-NL" dirty="0" err="1"/>
              <a:t>Nemenyi</a:t>
            </a:r>
            <a:r>
              <a:rPr lang="nl-NL" dirty="0"/>
              <a:t> test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NL" dirty="0"/>
          </a:p>
        </p:txBody>
      </p:sp>
      <p:sp>
        <p:nvSpPr>
          <p:cNvPr id="2" name="Pijl: rechts 1">
            <a:extLst>
              <a:ext uri="{FF2B5EF4-FFF2-40B4-BE49-F238E27FC236}">
                <a16:creationId xmlns:a16="http://schemas.microsoft.com/office/drawing/2014/main" id="{A8A03952-2B3B-3D7B-8E0F-17BCFECA82C9}"/>
              </a:ext>
            </a:extLst>
          </p:cNvPr>
          <p:cNvSpPr/>
          <p:nvPr/>
        </p:nvSpPr>
        <p:spPr>
          <a:xfrm>
            <a:off x="3356516" y="2629264"/>
            <a:ext cx="501805" cy="234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F70956C8-8CAF-6A31-1E25-3A22737D6373}"/>
              </a:ext>
            </a:extLst>
          </p:cNvPr>
          <p:cNvSpPr/>
          <p:nvPr/>
        </p:nvSpPr>
        <p:spPr>
          <a:xfrm>
            <a:off x="3007111" y="3054467"/>
            <a:ext cx="501805" cy="234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29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8DB6-3835-C313-4F64-1A4514E6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8" y="1800000"/>
            <a:ext cx="6426967" cy="2386800"/>
          </a:xfrm>
        </p:spPr>
        <p:txBody>
          <a:bodyPr/>
          <a:lstStyle/>
          <a:p>
            <a:r>
              <a:rPr lang="nl-NL" b="1" dirty="0"/>
              <a:t>5. </a:t>
            </a:r>
            <a:r>
              <a:rPr lang="nl-NL" b="1" dirty="0" err="1"/>
              <a:t>Results</a:t>
            </a:r>
            <a:endParaRPr lang="nl-BE" b="1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5EC704-CC2A-4293-18DB-91520BE18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51F557-74BD-23A2-48F0-069AD181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33D96F-58AE-9198-705E-2C2D42E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7827BC78-4405-96DD-1668-34D2B19F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91FBAA68-216D-58D4-539F-1D39BA806F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44987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441C47-C3FC-85E3-4EFA-7008120C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R²-score and MAE:</a:t>
            </a:r>
          </a:p>
          <a:p>
            <a:pPr lvl="1"/>
            <a:r>
              <a:rPr lang="nl-NL" dirty="0"/>
              <a:t>Curves</a:t>
            </a:r>
          </a:p>
          <a:p>
            <a:pPr lvl="1"/>
            <a:r>
              <a:rPr lang="nl-NL" dirty="0"/>
              <a:t>AUC</a:t>
            </a:r>
          </a:p>
          <a:p>
            <a:pPr lvl="1"/>
            <a:r>
              <a:rPr lang="nl-NL" dirty="0"/>
              <a:t>Friedman-</a:t>
            </a:r>
            <a:r>
              <a:rPr lang="nl-NL" dirty="0" err="1"/>
              <a:t>Nemenyi</a:t>
            </a:r>
            <a:r>
              <a:rPr lang="nl-NL" dirty="0"/>
              <a:t> test</a:t>
            </a:r>
          </a:p>
          <a:p>
            <a:pPr marL="0" indent="0">
              <a:buNone/>
            </a:pPr>
            <a:endParaRPr lang="nl-NL" dirty="0"/>
          </a:p>
          <a:p>
            <a:r>
              <a:rPr lang="nl-BE" dirty="0" err="1"/>
              <a:t>Average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33D823-D183-7BF9-B795-792EE647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F2D807-2505-F747-9791-16B62D8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6C04F1-7729-45E1-F2EA-411BFCF3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5. </a:t>
            </a:r>
            <a:r>
              <a:rPr lang="nl-BE" b="1" u="sng" dirty="0" err="1"/>
              <a:t>Results</a:t>
            </a:r>
            <a:endParaRPr lang="nl-BE" b="1" u="sng" dirty="0"/>
          </a:p>
        </p:txBody>
      </p:sp>
    </p:spTree>
    <p:extLst>
      <p:ext uri="{BB962C8B-B14F-4D97-AF65-F5344CB8AC3E}">
        <p14:creationId xmlns:p14="http://schemas.microsoft.com/office/powerpoint/2010/main" val="254842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441C47-C3FC-85E3-4EFA-7008120C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R²-score curves: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33D823-D183-7BF9-B795-792EE647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F2D807-2505-F747-9791-16B62D8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6C04F1-7729-45E1-F2EA-411BFCF3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5. </a:t>
            </a:r>
            <a:r>
              <a:rPr lang="nl-BE" b="1" u="sng" dirty="0" err="1"/>
              <a:t>Results</a:t>
            </a:r>
            <a:endParaRPr lang="nl-BE" b="1" u="sng" dirty="0"/>
          </a:p>
        </p:txBody>
      </p:sp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24AFC3AB-446A-F710-D82D-594A18C2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0" y="2278686"/>
            <a:ext cx="4812211" cy="3609158"/>
          </a:xfrm>
          <a:prstGeom prst="rect">
            <a:avLst/>
          </a:prstGeom>
        </p:spPr>
      </p:pic>
      <p:pic>
        <p:nvPicPr>
          <p:cNvPr id="9" name="Afbeelding 8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D6AE9D91-863C-C67F-DF8B-C3C1724EC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788" y="2278686"/>
            <a:ext cx="4812212" cy="36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6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441C47-C3FC-85E3-4EFA-7008120C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R²-score curves: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33D823-D183-7BF9-B795-792EE647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F2D807-2505-F747-9791-16B62D8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6C04F1-7729-45E1-F2EA-411BFCF3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5. </a:t>
            </a:r>
            <a:r>
              <a:rPr lang="nl-BE" b="1" u="sng" dirty="0" err="1"/>
              <a:t>Results</a:t>
            </a:r>
            <a:endParaRPr lang="nl-BE" b="1" u="sng" dirty="0"/>
          </a:p>
        </p:txBody>
      </p:sp>
      <p:pic>
        <p:nvPicPr>
          <p:cNvPr id="8" name="Afbeelding 7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3EF15624-7FB8-8BF6-F93B-E42B56DD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762" y="2406393"/>
            <a:ext cx="4352475" cy="34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D9239E0-F25C-4F20-BE91-788DE870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2800" dirty="0"/>
              <a:t>Research Question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/>
              <a:t>Active Learning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800" dirty="0"/>
              <a:t>Multi-Target </a:t>
            </a:r>
            <a:r>
              <a:rPr lang="nl-BE" sz="2800" dirty="0" err="1"/>
              <a:t>Regression</a:t>
            </a:r>
            <a:endParaRPr lang="nl-BE" sz="2800" dirty="0"/>
          </a:p>
          <a:p>
            <a:pPr marL="457200" indent="-457200">
              <a:buFont typeface="+mj-lt"/>
              <a:buAutoNum type="arabicPeriod"/>
            </a:pPr>
            <a:r>
              <a:rPr lang="nl-BE" sz="2800" dirty="0" err="1"/>
              <a:t>Methodology</a:t>
            </a:r>
            <a:endParaRPr lang="nl-BE" sz="2800" dirty="0"/>
          </a:p>
          <a:p>
            <a:pPr marL="457200" indent="-457200">
              <a:buFont typeface="+mj-lt"/>
              <a:buAutoNum type="arabicPeriod"/>
            </a:pPr>
            <a:r>
              <a:rPr lang="nl-BE" sz="2800" dirty="0" err="1"/>
              <a:t>Results</a:t>
            </a:r>
            <a:endParaRPr lang="nl-BE" sz="2800" dirty="0"/>
          </a:p>
          <a:p>
            <a:pPr marL="457200" indent="-457200">
              <a:buFont typeface="+mj-lt"/>
              <a:buAutoNum type="arabicPeriod"/>
            </a:pPr>
            <a:r>
              <a:rPr lang="nl-BE" sz="2800" dirty="0" err="1"/>
              <a:t>Conclusion</a:t>
            </a:r>
            <a:endParaRPr lang="nl-BE" sz="2800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730B4-CDFB-46C9-9267-1D041A88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1600" b="1" dirty="0"/>
              <a:t>KU Leuven Brugge </a:t>
            </a:r>
          </a:p>
          <a:p>
            <a:r>
              <a:rPr lang="nl-BE" dirty="0"/>
              <a:t>Faculteit Industriële Ingenieurswetenschappen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6AD37C-6AB4-4180-A0B8-F0EA1EF5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6E9E93-68FE-47FD-BE6E-61D9F739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 err="1"/>
              <a:t>Overview</a:t>
            </a:r>
            <a:endParaRPr lang="nl-BE" b="1" u="sng" dirty="0"/>
          </a:p>
        </p:txBody>
      </p:sp>
    </p:spTree>
    <p:extLst>
      <p:ext uri="{BB962C8B-B14F-4D97-AF65-F5344CB8AC3E}">
        <p14:creationId xmlns:p14="http://schemas.microsoft.com/office/powerpoint/2010/main" val="215795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441C47-C3FC-85E3-4EFA-7008120C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096639"/>
            <a:ext cx="11041200" cy="4464000"/>
          </a:xfrm>
        </p:spPr>
        <p:txBody>
          <a:bodyPr/>
          <a:lstStyle/>
          <a:p>
            <a:r>
              <a:rPr lang="nl-NL" dirty="0"/>
              <a:t>R²-score AUC: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33D823-D183-7BF9-B795-792EE647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F2D807-2505-F747-9791-16B62D8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6C04F1-7729-45E1-F2EA-411BFCF3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5. </a:t>
            </a:r>
            <a:r>
              <a:rPr lang="nl-BE" b="1" u="sng" dirty="0" err="1"/>
              <a:t>Results</a:t>
            </a:r>
            <a:endParaRPr lang="nl-BE" b="1" u="sng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784E5807-4EAE-EFD8-7D1D-B6B0F6A74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87029"/>
              </p:ext>
            </p:extLst>
          </p:nvPr>
        </p:nvGraphicFramePr>
        <p:xfrm>
          <a:off x="2032000" y="165600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66219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43523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78094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914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QBC-RF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Greedy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9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andro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3.760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3.362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03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atp7d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8.857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8.561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edm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5.473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4.861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9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friedman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mp5spec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9.524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9.833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5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musicOrigin2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3.202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8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oes97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10.504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0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11.554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12.265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12.923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5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scm1d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12.477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12.453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12.327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2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sf1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-7.105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-8.440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-11.912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92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Total </a:t>
                      </a:r>
                      <a:r>
                        <a:rPr lang="nl-BE" dirty="0" err="1"/>
                        <a:t>wins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1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441C47-C3FC-85E3-4EFA-7008120C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R²-score Friedman-</a:t>
            </a:r>
            <a:r>
              <a:rPr lang="nl-NL" dirty="0" err="1"/>
              <a:t>Nemenyi</a:t>
            </a:r>
            <a:r>
              <a:rPr lang="nl-NL" dirty="0"/>
              <a:t> test: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33D823-D183-7BF9-B795-792EE647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F2D807-2505-F747-9791-16B62D8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6C04F1-7729-45E1-F2EA-411BFCF3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5. </a:t>
            </a:r>
            <a:r>
              <a:rPr lang="nl-BE" b="1" u="sng" dirty="0" err="1"/>
              <a:t>Results</a:t>
            </a:r>
            <a:endParaRPr lang="nl-BE" b="1" u="sng" dirty="0"/>
          </a:p>
        </p:txBody>
      </p:sp>
      <p:pic>
        <p:nvPicPr>
          <p:cNvPr id="7" name="Afbeelding 6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40C48728-2C5C-455F-451C-D7F9FA01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31" y="2555813"/>
            <a:ext cx="7861738" cy="28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441C47-C3FC-85E3-4EFA-7008120C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MAE curves: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33D823-D183-7BF9-B795-792EE647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F2D807-2505-F747-9791-16B62D8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6C04F1-7729-45E1-F2EA-411BFCF3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5. </a:t>
            </a:r>
            <a:r>
              <a:rPr lang="nl-BE" b="1" u="sng" dirty="0" err="1"/>
              <a:t>Results</a:t>
            </a:r>
            <a:endParaRPr lang="nl-BE" b="1" u="sng" dirty="0"/>
          </a:p>
        </p:txBody>
      </p:sp>
      <p:pic>
        <p:nvPicPr>
          <p:cNvPr id="7" name="Afbeelding 6" descr="Afbeelding met tekst, diagram, schermopname, Perceel&#10;&#10;Automatisch gegenereerde beschrijving">
            <a:extLst>
              <a:ext uri="{FF2B5EF4-FFF2-40B4-BE49-F238E27FC236}">
                <a16:creationId xmlns:a16="http://schemas.microsoft.com/office/drawing/2014/main" id="{66E6AFA8-7D89-94C6-6C4A-48604E01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73" y="2464420"/>
            <a:ext cx="4450085" cy="3337564"/>
          </a:xfrm>
          <a:prstGeom prst="rect">
            <a:avLst/>
          </a:prstGeom>
        </p:spPr>
      </p:pic>
      <p:pic>
        <p:nvPicPr>
          <p:cNvPr id="9" name="Afbeelding 8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0FA70A1F-C768-E9A2-A32A-177D7C0B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42" y="2464420"/>
            <a:ext cx="4450085" cy="3337564"/>
          </a:xfrm>
          <a:prstGeom prst="rect">
            <a:avLst/>
          </a:prstGeom>
        </p:spPr>
      </p:pic>
      <p:sp>
        <p:nvSpPr>
          <p:cNvPr id="10" name="Pijl: links/rechts 9">
            <a:extLst>
              <a:ext uri="{FF2B5EF4-FFF2-40B4-BE49-F238E27FC236}">
                <a16:creationId xmlns:a16="http://schemas.microsoft.com/office/drawing/2014/main" id="{D18D3508-8FF7-1C84-CD80-28877C7E7E93}"/>
              </a:ext>
            </a:extLst>
          </p:cNvPr>
          <p:cNvSpPr/>
          <p:nvPr/>
        </p:nvSpPr>
        <p:spPr>
          <a:xfrm>
            <a:off x="5625464" y="3969834"/>
            <a:ext cx="816271" cy="2899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441C47-C3FC-85E3-4EFA-7008120C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197000"/>
            <a:ext cx="11041200" cy="4464000"/>
          </a:xfrm>
        </p:spPr>
        <p:txBody>
          <a:bodyPr/>
          <a:lstStyle/>
          <a:p>
            <a:r>
              <a:rPr lang="nl-NL" dirty="0"/>
              <a:t>MAE AUC: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33D823-D183-7BF9-B795-792EE647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F2D807-2505-F747-9791-16B62D8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6C04F1-7729-45E1-F2EA-411BFCF3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5. </a:t>
            </a:r>
            <a:r>
              <a:rPr lang="nl-BE" b="1" u="sng" dirty="0" err="1"/>
              <a:t>Results</a:t>
            </a:r>
            <a:endParaRPr lang="nl-BE" b="1" u="sng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37970A63-B9DB-5354-4F50-F2B6DB3C2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21607"/>
              </p:ext>
            </p:extLst>
          </p:nvPr>
        </p:nvGraphicFramePr>
        <p:xfrm>
          <a:off x="2032000" y="165600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66219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43523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78094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914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QBC-RF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Greedy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9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andro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03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atp7d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edm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9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friedman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mp5spec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5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musicOrigin2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8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oes97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0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5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scm1d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2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sf1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0.281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0.315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0.321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92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Total </a:t>
                      </a:r>
                      <a:r>
                        <a:rPr lang="nl-BE" dirty="0" err="1"/>
                        <a:t>wins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1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2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441C47-C3FC-85E3-4EFA-7008120C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MAE Friedman-</a:t>
            </a:r>
            <a:r>
              <a:rPr lang="nl-NL" dirty="0" err="1"/>
              <a:t>Nemenyi</a:t>
            </a:r>
            <a:r>
              <a:rPr lang="nl-NL" dirty="0"/>
              <a:t> test: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33D823-D183-7BF9-B795-792EE647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F2D807-2505-F747-9791-16B62D8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6C04F1-7729-45E1-F2EA-411BFCF3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5. </a:t>
            </a:r>
            <a:r>
              <a:rPr lang="nl-BE" b="1" u="sng" dirty="0" err="1"/>
              <a:t>Results</a:t>
            </a:r>
            <a:endParaRPr lang="nl-BE" b="1" u="sng" dirty="0"/>
          </a:p>
        </p:txBody>
      </p:sp>
      <p:pic>
        <p:nvPicPr>
          <p:cNvPr id="7" name="Afbeelding 6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62B8CF0D-2865-9229-693A-8CB42519C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599" y="2466000"/>
            <a:ext cx="7900001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93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8DB6-3835-C313-4F64-1A4514E6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8" y="1800000"/>
            <a:ext cx="6426967" cy="2386800"/>
          </a:xfrm>
        </p:spPr>
        <p:txBody>
          <a:bodyPr/>
          <a:lstStyle/>
          <a:p>
            <a:r>
              <a:rPr lang="nl-NL" b="1" dirty="0"/>
              <a:t>6. </a:t>
            </a:r>
            <a:r>
              <a:rPr lang="nl-NL" b="1" dirty="0" err="1"/>
              <a:t>Conclusion</a:t>
            </a:r>
            <a:endParaRPr lang="nl-BE" b="1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5EC704-CC2A-4293-18DB-91520BE18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51F557-74BD-23A2-48F0-069AD181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33D96F-58AE-9198-705E-2C2D42E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7827BC78-4405-96DD-1668-34D2B19F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91FBAA68-216D-58D4-539F-1D39BA806F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542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6C1032E-FC86-C491-6228-060BECCF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Active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framework</a:t>
            </a:r>
            <a:r>
              <a:rPr lang="nl-BE" dirty="0"/>
              <a:t>: QBC-RF, </a:t>
            </a:r>
            <a:r>
              <a:rPr lang="nl-BE" dirty="0" err="1"/>
              <a:t>Greedy</a:t>
            </a:r>
            <a:r>
              <a:rPr lang="nl-BE" dirty="0"/>
              <a:t> and Random sampling </a:t>
            </a:r>
            <a:r>
              <a:rPr lang="nl-BE" dirty="0" err="1"/>
              <a:t>method</a:t>
            </a:r>
            <a:endParaRPr lang="nl-BE" dirty="0"/>
          </a:p>
          <a:p>
            <a:endParaRPr lang="nl-BE" dirty="0"/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r>
              <a:rPr lang="nl-BE" dirty="0"/>
              <a:t>		Multi-target </a:t>
            </a:r>
            <a:r>
              <a:rPr lang="nl-BE" dirty="0" err="1"/>
              <a:t>regression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Future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Target </a:t>
            </a:r>
            <a:r>
              <a:rPr lang="nl-BE" dirty="0" err="1"/>
              <a:t>based</a:t>
            </a:r>
            <a:r>
              <a:rPr lang="nl-BE" dirty="0"/>
              <a:t>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dirty="0" err="1"/>
              <a:t>Disagreement</a:t>
            </a:r>
            <a:r>
              <a:rPr lang="nl-BE" dirty="0"/>
              <a:t> </a:t>
            </a:r>
            <a:r>
              <a:rPr lang="nl-BE" dirty="0" err="1"/>
              <a:t>measures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Global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910EFD-A871-8A26-9517-9FE6031E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240E57-10C2-D4A9-D5B0-BF412B94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73734EF-80D4-3C19-7BE2-6CF86465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6. </a:t>
            </a:r>
            <a:r>
              <a:rPr lang="nl-BE" b="1" u="sng" dirty="0" err="1"/>
              <a:t>Conclusion</a:t>
            </a:r>
            <a:endParaRPr lang="nl-BE" b="1" u="sng" dirty="0"/>
          </a:p>
        </p:txBody>
      </p:sp>
      <p:pic>
        <p:nvPicPr>
          <p:cNvPr id="7" name="Graphic 6" descr="Handdruk silhouet">
            <a:extLst>
              <a:ext uri="{FF2B5EF4-FFF2-40B4-BE49-F238E27FC236}">
                <a16:creationId xmlns:a16="http://schemas.microsoft.com/office/drawing/2014/main" id="{478113FB-85F3-6F66-1453-48AD5F55A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4384" y="25090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59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B3B0D-4728-AC24-ECD2-77E6B6B1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Questions</a:t>
            </a:r>
            <a:r>
              <a:rPr lang="nl-NL" b="1" dirty="0"/>
              <a:t>?</a:t>
            </a:r>
            <a:endParaRPr lang="nl-BE" b="1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BBE2E2-CA66-42E2-36B9-95A1C89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AD230B-5684-84C0-4CC9-2A213FC9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91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8DB6-3835-C313-4F64-1A4514E6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1. Research Question</a:t>
            </a:r>
            <a:endParaRPr lang="nl-BE" b="1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5EC704-CC2A-4293-18DB-91520BE18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51F557-74BD-23A2-48F0-069AD181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33D96F-58AE-9198-705E-2C2D42E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7827BC78-4405-96DD-1668-34D2B19F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91FBAA68-216D-58D4-539F-1D39BA806F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8620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887BA20-1FD5-9AA7-6F1C-3323141E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442118"/>
            <a:ext cx="11041200" cy="3677882"/>
          </a:xfrm>
        </p:spPr>
        <p:txBody>
          <a:bodyPr/>
          <a:lstStyle/>
          <a:p>
            <a:pPr marL="0" indent="0" algn="ctr">
              <a:buNone/>
            </a:pPr>
            <a:r>
              <a:rPr lang="nl-BE" sz="4000" dirty="0"/>
              <a:t>How </a:t>
            </a:r>
            <a:r>
              <a:rPr lang="nl-BE" sz="4000" dirty="0" err="1"/>
              <a:t>can</a:t>
            </a:r>
            <a:r>
              <a:rPr lang="nl-BE" sz="4000" dirty="0"/>
              <a:t> </a:t>
            </a:r>
            <a:r>
              <a:rPr lang="nl-BE" sz="4000" dirty="0" err="1"/>
              <a:t>active</a:t>
            </a:r>
            <a:r>
              <a:rPr lang="nl-BE" sz="4000" dirty="0"/>
              <a:t> </a:t>
            </a:r>
            <a:r>
              <a:rPr lang="nl-BE" sz="4000" dirty="0" err="1"/>
              <a:t>learning</a:t>
            </a:r>
            <a:r>
              <a:rPr lang="nl-BE" sz="4000" dirty="0"/>
              <a:t> </a:t>
            </a:r>
            <a:r>
              <a:rPr lang="nl-BE" sz="4000" dirty="0" err="1"/>
              <a:t>be</a:t>
            </a:r>
            <a:r>
              <a:rPr lang="nl-BE" sz="4000" dirty="0"/>
              <a:t> </a:t>
            </a:r>
            <a:r>
              <a:rPr lang="nl-BE" sz="4000" dirty="0" err="1"/>
              <a:t>effectively</a:t>
            </a:r>
            <a:r>
              <a:rPr lang="nl-BE" sz="4000" dirty="0"/>
              <a:t> </a:t>
            </a:r>
            <a:r>
              <a:rPr lang="nl-BE" sz="4000" dirty="0" err="1"/>
              <a:t>combined</a:t>
            </a:r>
            <a:r>
              <a:rPr lang="nl-BE" sz="4000" dirty="0"/>
              <a:t> </a:t>
            </a:r>
            <a:r>
              <a:rPr lang="nl-BE" sz="4000" dirty="0" err="1"/>
              <a:t>with</a:t>
            </a:r>
            <a:r>
              <a:rPr lang="nl-BE" sz="4000" dirty="0"/>
              <a:t> </a:t>
            </a:r>
            <a:r>
              <a:rPr lang="nl-BE" sz="4000" dirty="0" err="1"/>
              <a:t>multi</a:t>
            </a:r>
            <a:r>
              <a:rPr lang="nl-BE" sz="4000" dirty="0"/>
              <a:t>-target </a:t>
            </a:r>
            <a:r>
              <a:rPr lang="nl-BE" sz="4000" dirty="0" err="1"/>
              <a:t>regression</a:t>
            </a:r>
            <a:r>
              <a:rPr lang="nl-BE" sz="4000" dirty="0"/>
              <a:t>?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CAA7ADA-8B6F-E456-D899-1562EB4B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F13BAA-A55A-C675-E0FE-1F6406F7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815DA8D-A883-292F-9825-CCBBFAF7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1. Research Question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528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8DB6-3835-C313-4F64-1A4514E6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2. Active Learning</a:t>
            </a:r>
            <a:endParaRPr lang="nl-BE" b="1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5EC704-CC2A-4293-18DB-91520BE18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51F557-74BD-23A2-48F0-069AD181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33D96F-58AE-9198-705E-2C2D42E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7827BC78-4405-96DD-1668-34D2B19F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91FBAA68-216D-58D4-539F-1D39BA806F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6374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594A9BB-901F-368B-E07A-F4023201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dirty="0"/>
              <a:t>Active </a:t>
            </a:r>
            <a:r>
              <a:rPr lang="nl-NL" dirty="0" err="1"/>
              <a:t>learning</a:t>
            </a:r>
            <a:r>
              <a:rPr lang="nl-NL" dirty="0"/>
              <a:t>: </a:t>
            </a:r>
            <a:r>
              <a:rPr lang="nl-NL" dirty="0" err="1"/>
              <a:t>selecting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train the </a:t>
            </a:r>
            <a:r>
              <a:rPr lang="nl-NL" dirty="0" err="1"/>
              <a:t>algorithm</a:t>
            </a:r>
            <a:r>
              <a:rPr lang="nl-NL" dirty="0"/>
              <a:t> on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/>
              <a:t>Passive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: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the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train the </a:t>
            </a:r>
            <a:r>
              <a:rPr lang="nl-NL" dirty="0" err="1"/>
              <a:t>algorithm</a:t>
            </a:r>
            <a:r>
              <a:rPr lang="nl-NL" dirty="0"/>
              <a:t> on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CF654A-3D6A-D033-3F15-7DA978C4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9CD0AB-BD95-A2F4-22CF-4B058D8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66A4EA-7E06-B4EF-C0B7-EE144213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2. Active Learning</a:t>
            </a:r>
            <a:endParaRPr lang="nl-BE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453DB18F-BFB0-564C-5104-010AFBC5F4DD}"/>
              </a:ext>
            </a:extLst>
          </p:cNvPr>
          <p:cNvSpPr txBox="1">
            <a:spLocks/>
          </p:cNvSpPr>
          <p:nvPr/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nl-BE" b="1" u="sng"/>
              <a:t>2. Active Learning</a:t>
            </a:r>
            <a:endParaRPr lang="nl-BE" b="1" u="sng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2FC2890-8EF5-11F2-2F48-08245D25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43" y="3092841"/>
            <a:ext cx="5077313" cy="2918912"/>
          </a:xfrm>
          <a:prstGeom prst="rect">
            <a:avLst/>
          </a:prstGeom>
        </p:spPr>
      </p:pic>
      <p:sp>
        <p:nvSpPr>
          <p:cNvPr id="8" name="Pijl: omhoog/omlaag 7">
            <a:extLst>
              <a:ext uri="{FF2B5EF4-FFF2-40B4-BE49-F238E27FC236}">
                <a16:creationId xmlns:a16="http://schemas.microsoft.com/office/drawing/2014/main" id="{B7BF613F-FDD6-114B-44DC-764BB52AAFB3}"/>
              </a:ext>
            </a:extLst>
          </p:cNvPr>
          <p:cNvSpPr/>
          <p:nvPr/>
        </p:nvSpPr>
        <p:spPr>
          <a:xfrm>
            <a:off x="5959052" y="2135213"/>
            <a:ext cx="273894" cy="5691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A88A6D1-5756-DA16-05E7-44434844532C}"/>
              </a:ext>
            </a:extLst>
          </p:cNvPr>
          <p:cNvSpPr txBox="1"/>
          <p:nvPr/>
        </p:nvSpPr>
        <p:spPr>
          <a:xfrm>
            <a:off x="2147976" y="6373965"/>
            <a:ext cx="4925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Burr Settles. Active learning literature survey. 01 2010. </a:t>
            </a:r>
            <a:endParaRPr lang="nl-B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594A9BB-901F-368B-E07A-F4023201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Scenarios</a:t>
            </a:r>
            <a:r>
              <a:rPr lang="nl-BE" dirty="0"/>
              <a:t>: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CF654A-3D6A-D033-3F15-7DA978C4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9CD0AB-BD95-A2F4-22CF-4B058D8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66A4EA-7E06-B4EF-C0B7-EE144213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2. Active Learning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AB3AE5-F3E5-7961-28C4-A5B559B8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32" y="2392429"/>
            <a:ext cx="7447536" cy="3462541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FF69A111-DA98-BD6B-9195-793084EB2212}"/>
              </a:ext>
            </a:extLst>
          </p:cNvPr>
          <p:cNvSpPr/>
          <p:nvPr/>
        </p:nvSpPr>
        <p:spPr>
          <a:xfrm>
            <a:off x="4700016" y="4690872"/>
            <a:ext cx="1938528" cy="25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58B7EF1-5243-9AD6-15C2-756DDBB40088}"/>
              </a:ext>
            </a:extLst>
          </p:cNvPr>
          <p:cNvSpPr txBox="1"/>
          <p:nvPr/>
        </p:nvSpPr>
        <p:spPr>
          <a:xfrm>
            <a:off x="2147976" y="6373965"/>
            <a:ext cx="4925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Burr Settles. Active learning literature survey. 01 2010. </a:t>
            </a:r>
            <a:endParaRPr lang="nl-B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594A9BB-901F-368B-E07A-F4023201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Query </a:t>
            </a:r>
            <a:r>
              <a:rPr lang="nl-NL" dirty="0" err="1"/>
              <a:t>strategies</a:t>
            </a:r>
            <a:r>
              <a:rPr lang="nl-NL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Uncertainty</a:t>
            </a:r>
            <a:r>
              <a:rPr lang="nl-NL" dirty="0"/>
              <a:t> sampling: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Query =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the model is the most </a:t>
            </a:r>
            <a:r>
              <a:rPr lang="nl-NL" dirty="0" err="1"/>
              <a:t>uncertain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Query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committee</a:t>
            </a:r>
            <a:r>
              <a:rPr lang="nl-NL" dirty="0"/>
              <a:t> (QBC):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dirty="0" err="1"/>
              <a:t>Committee</a:t>
            </a:r>
            <a:r>
              <a:rPr lang="nl-NL" dirty="0"/>
              <a:t> of </a:t>
            </a:r>
            <a:r>
              <a:rPr lang="nl-NL" dirty="0" err="1"/>
              <a:t>models</a:t>
            </a:r>
            <a:endParaRPr lang="nl-NL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Query = </a:t>
            </a:r>
            <a:r>
              <a:rPr lang="nl-NL" dirty="0" err="1"/>
              <a:t>instance</a:t>
            </a:r>
            <a:r>
              <a:rPr lang="nl-NL" dirty="0"/>
              <a:t> on </a:t>
            </a:r>
            <a:r>
              <a:rPr lang="nl-NL" dirty="0" err="1"/>
              <a:t>which</a:t>
            </a:r>
            <a:r>
              <a:rPr lang="nl-NL" dirty="0"/>
              <a:t> the </a:t>
            </a:r>
            <a:r>
              <a:rPr lang="nl-NL" dirty="0" err="1"/>
              <a:t>committee</a:t>
            </a:r>
            <a:r>
              <a:rPr lang="nl-NL" dirty="0"/>
              <a:t> </a:t>
            </a:r>
            <a:r>
              <a:rPr lang="nl-NL" dirty="0" err="1"/>
              <a:t>disagrees</a:t>
            </a:r>
            <a:r>
              <a:rPr lang="nl-NL" dirty="0"/>
              <a:t> the most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Expected</a:t>
            </a:r>
            <a:r>
              <a:rPr lang="nl-NL" dirty="0"/>
              <a:t> model change (EMC):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Query =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implies</a:t>
            </a:r>
            <a:r>
              <a:rPr lang="nl-NL" dirty="0"/>
              <a:t> the </a:t>
            </a:r>
            <a:r>
              <a:rPr lang="nl-NL" dirty="0" err="1"/>
              <a:t>biggest</a:t>
            </a:r>
            <a:r>
              <a:rPr lang="nl-NL" dirty="0"/>
              <a:t> change in the model parameters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CF654A-3D6A-D033-3F15-7DA978C4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9CD0AB-BD95-A2F4-22CF-4B058D8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66A4EA-7E06-B4EF-C0B7-EE144213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2. Active Learning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FFC396D-CF97-C6CE-362F-48C4A1018907}"/>
              </a:ext>
            </a:extLst>
          </p:cNvPr>
          <p:cNvSpPr/>
          <p:nvPr/>
        </p:nvSpPr>
        <p:spPr>
          <a:xfrm>
            <a:off x="1517904" y="3300984"/>
            <a:ext cx="3867912" cy="38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06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8DB6-3835-C313-4F64-1A4514E6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8" y="1800000"/>
            <a:ext cx="6426967" cy="2386800"/>
          </a:xfrm>
        </p:spPr>
        <p:txBody>
          <a:bodyPr/>
          <a:lstStyle/>
          <a:p>
            <a:r>
              <a:rPr lang="nl-NL" b="1" dirty="0"/>
              <a:t>3. Multi-Target </a:t>
            </a:r>
            <a:r>
              <a:rPr lang="nl-NL" b="1" dirty="0" err="1"/>
              <a:t>Regression</a:t>
            </a:r>
            <a:endParaRPr lang="nl-BE" b="1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5EC704-CC2A-4293-18DB-91520BE18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51F557-74BD-23A2-48F0-069AD181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33D96F-58AE-9198-705E-2C2D42E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7827BC78-4405-96DD-1668-34D2B19F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91FBAA68-216D-58D4-539F-1D39BA806F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5184137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3149</Words>
  <Application>Microsoft Office PowerPoint</Application>
  <PresentationFormat>Breedbeeld</PresentationFormat>
  <Paragraphs>326</Paragraphs>
  <Slides>27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KU Leuven</vt:lpstr>
      <vt:lpstr>KU Leuven Sedes</vt:lpstr>
      <vt:lpstr>Active Learning for  Multi-Target Regression </vt:lpstr>
      <vt:lpstr>Overview</vt:lpstr>
      <vt:lpstr>1. Research Question</vt:lpstr>
      <vt:lpstr>1. Research Question</vt:lpstr>
      <vt:lpstr>2. Active Learning</vt:lpstr>
      <vt:lpstr>2. Active Learning</vt:lpstr>
      <vt:lpstr>2. Active Learning</vt:lpstr>
      <vt:lpstr>2. Active Learning</vt:lpstr>
      <vt:lpstr>3. Multi-Target Regression</vt:lpstr>
      <vt:lpstr>3. Multi-Target Regression</vt:lpstr>
      <vt:lpstr>4. Methodology</vt:lpstr>
      <vt:lpstr>4. Methodology</vt:lpstr>
      <vt:lpstr>4. Methodology</vt:lpstr>
      <vt:lpstr>4. Methodology</vt:lpstr>
      <vt:lpstr>4. Methodology</vt:lpstr>
      <vt:lpstr>5. Results</vt:lpstr>
      <vt:lpstr>5. Results</vt:lpstr>
      <vt:lpstr>5. Results</vt:lpstr>
      <vt:lpstr>5. Results</vt:lpstr>
      <vt:lpstr>5. Results</vt:lpstr>
      <vt:lpstr>5. Results</vt:lpstr>
      <vt:lpstr>5. Results</vt:lpstr>
      <vt:lpstr>5. Results</vt:lpstr>
      <vt:lpstr>5. Results</vt:lpstr>
      <vt:lpstr>6. Conclusion</vt:lpstr>
      <vt:lpstr>6. 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2023-06-28T14:44:52Z</dcterms:modified>
</cp:coreProperties>
</file>