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13"/>
  </p:notesMasterIdLst>
  <p:sldIdLst>
    <p:sldId id="256" r:id="rId2"/>
    <p:sldId id="258" r:id="rId3"/>
    <p:sldId id="257"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84"/>
  </p:normalViewPr>
  <p:slideViewPr>
    <p:cSldViewPr snapToGrid="0">
      <p:cViewPr>
        <p:scale>
          <a:sx n="83" d="100"/>
          <a:sy n="83" d="100"/>
        </p:scale>
        <p:origin x="1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D93E76-1121-4A01-9B5F-9186033991C0}"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5BD3D54A-0E0D-436B-B9A6-8C7FB7C6D9B2}">
      <dgm:prSet custT="1"/>
      <dgm:spPr/>
      <dgm:t>
        <a:bodyPr/>
        <a:lstStyle/>
        <a:p>
          <a:pPr>
            <a:lnSpc>
              <a:spcPct val="100000"/>
            </a:lnSpc>
            <a:defRPr cap="all"/>
          </a:pPr>
          <a:r>
            <a:rPr lang="en-US" sz="1200" b="0" i="0" dirty="0">
              <a:latin typeface="Arial" panose="020B0604020202020204" pitchFamily="34" charset="0"/>
              <a:cs typeface="Arial" panose="020B0604020202020204" pitchFamily="34" charset="0"/>
            </a:rPr>
            <a:t>The criteria for success for this project is to see savings and additional revenue that when added together totals to $1,600,000 or more to offset the additional operating costs of the new chair lift. </a:t>
          </a:r>
          <a:endParaRPr lang="en-US" sz="1200" dirty="0">
            <a:latin typeface="Arial" panose="020B0604020202020204" pitchFamily="34" charset="0"/>
            <a:cs typeface="Arial" panose="020B0604020202020204" pitchFamily="34" charset="0"/>
          </a:endParaRPr>
        </a:p>
      </dgm:t>
    </dgm:pt>
    <dgm:pt modelId="{861A4ED3-B0E7-4833-B0CB-B77BC9CEA7F6}" type="parTrans" cxnId="{8D329EFC-8F60-4839-BF0C-590E932448D9}">
      <dgm:prSet/>
      <dgm:spPr/>
      <dgm:t>
        <a:bodyPr/>
        <a:lstStyle/>
        <a:p>
          <a:endParaRPr lang="en-US"/>
        </a:p>
      </dgm:t>
    </dgm:pt>
    <dgm:pt modelId="{A330582E-D49F-4185-83E0-B000865D0C92}" type="sibTrans" cxnId="{8D329EFC-8F60-4839-BF0C-590E932448D9}">
      <dgm:prSet/>
      <dgm:spPr/>
      <dgm:t>
        <a:bodyPr/>
        <a:lstStyle/>
        <a:p>
          <a:endParaRPr lang="en-US"/>
        </a:p>
      </dgm:t>
    </dgm:pt>
    <dgm:pt modelId="{CB5B39FB-3896-4872-98A7-685B98988C00}">
      <dgm:prSet custT="1"/>
      <dgm:spPr/>
      <dgm:t>
        <a:bodyPr/>
        <a:lstStyle/>
        <a:p>
          <a:pPr>
            <a:lnSpc>
              <a:spcPct val="100000"/>
            </a:lnSpc>
            <a:defRPr cap="all"/>
          </a:pPr>
          <a:r>
            <a:rPr lang="en-US" sz="1200" b="0" i="0" dirty="0">
              <a:latin typeface="Arial" panose="020B0604020202020204" pitchFamily="34" charset="0"/>
              <a:cs typeface="Arial" panose="020B0604020202020204" pitchFamily="34" charset="0"/>
            </a:rPr>
            <a:t>The time period for this project is the end of the current winter season. </a:t>
          </a:r>
          <a:endParaRPr lang="en-US" sz="1200" dirty="0">
            <a:latin typeface="Arial" panose="020B0604020202020204" pitchFamily="34" charset="0"/>
            <a:cs typeface="Arial" panose="020B0604020202020204" pitchFamily="34" charset="0"/>
          </a:endParaRPr>
        </a:p>
      </dgm:t>
    </dgm:pt>
    <dgm:pt modelId="{11A705B6-40B0-4591-9BCE-7642682F5550}" type="parTrans" cxnId="{BFD3614B-E253-4EC9-937A-C49538852449}">
      <dgm:prSet/>
      <dgm:spPr/>
      <dgm:t>
        <a:bodyPr/>
        <a:lstStyle/>
        <a:p>
          <a:endParaRPr lang="en-US"/>
        </a:p>
      </dgm:t>
    </dgm:pt>
    <dgm:pt modelId="{AF82EA21-4861-4E92-8BDB-3EE2360CDF3B}" type="sibTrans" cxnId="{BFD3614B-E253-4EC9-937A-C49538852449}">
      <dgm:prSet/>
      <dgm:spPr/>
      <dgm:t>
        <a:bodyPr/>
        <a:lstStyle/>
        <a:p>
          <a:endParaRPr lang="en-US"/>
        </a:p>
      </dgm:t>
    </dgm:pt>
    <dgm:pt modelId="{E951F38B-5C22-4CD3-A6A9-759F8376800C}" type="pres">
      <dgm:prSet presAssocID="{0AD93E76-1121-4A01-9B5F-9186033991C0}" presName="root" presStyleCnt="0">
        <dgm:presLayoutVars>
          <dgm:dir/>
          <dgm:resizeHandles val="exact"/>
        </dgm:presLayoutVars>
      </dgm:prSet>
      <dgm:spPr/>
    </dgm:pt>
    <dgm:pt modelId="{7CEDDF81-F701-4238-B09F-00DA2B80E45D}" type="pres">
      <dgm:prSet presAssocID="{5BD3D54A-0E0D-436B-B9A6-8C7FB7C6D9B2}" presName="compNode" presStyleCnt="0"/>
      <dgm:spPr/>
    </dgm:pt>
    <dgm:pt modelId="{1C5DF335-97D4-40EE-B0B4-D02BADD9EB5D}" type="pres">
      <dgm:prSet presAssocID="{5BD3D54A-0E0D-436B-B9A6-8C7FB7C6D9B2}" presName="iconBgRect" presStyleLbl="bgShp" presStyleIdx="0" presStyleCnt="2"/>
      <dgm:spPr/>
    </dgm:pt>
    <dgm:pt modelId="{BEC3494B-7DF1-4796-8451-D242566E563E}" type="pres">
      <dgm:prSet presAssocID="{5BD3D54A-0E0D-436B-B9A6-8C7FB7C6D9B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024F9914-D4BC-42DE-9CCB-0037B7380CCA}" type="pres">
      <dgm:prSet presAssocID="{5BD3D54A-0E0D-436B-B9A6-8C7FB7C6D9B2}" presName="spaceRect" presStyleCnt="0"/>
      <dgm:spPr/>
    </dgm:pt>
    <dgm:pt modelId="{3B1AA570-22CD-4340-9848-8B9AFAA5896F}" type="pres">
      <dgm:prSet presAssocID="{5BD3D54A-0E0D-436B-B9A6-8C7FB7C6D9B2}" presName="textRect" presStyleLbl="revTx" presStyleIdx="0" presStyleCnt="2">
        <dgm:presLayoutVars>
          <dgm:chMax val="1"/>
          <dgm:chPref val="1"/>
        </dgm:presLayoutVars>
      </dgm:prSet>
      <dgm:spPr/>
    </dgm:pt>
    <dgm:pt modelId="{95343E50-33B3-4FBB-9E8E-368A31E60374}" type="pres">
      <dgm:prSet presAssocID="{A330582E-D49F-4185-83E0-B000865D0C92}" presName="sibTrans" presStyleCnt="0"/>
      <dgm:spPr/>
    </dgm:pt>
    <dgm:pt modelId="{3A83DC92-6414-46A7-9BED-4F148C7E8EB9}" type="pres">
      <dgm:prSet presAssocID="{CB5B39FB-3896-4872-98A7-685B98988C00}" presName="compNode" presStyleCnt="0"/>
      <dgm:spPr/>
    </dgm:pt>
    <dgm:pt modelId="{B00E0305-CF8C-40AF-B550-2C984BD349CE}" type="pres">
      <dgm:prSet presAssocID="{CB5B39FB-3896-4872-98A7-685B98988C00}" presName="iconBgRect" presStyleLbl="bgShp" presStyleIdx="1" presStyleCnt="2"/>
      <dgm:spPr/>
    </dgm:pt>
    <dgm:pt modelId="{F269D2B3-B2F8-4430-BA8F-F9063C2BEDDB}" type="pres">
      <dgm:prSet presAssocID="{CB5B39FB-3896-4872-98A7-685B98988C0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now"/>
        </a:ext>
      </dgm:extLst>
    </dgm:pt>
    <dgm:pt modelId="{68F97061-6E99-40D9-8557-E8F14F38C398}" type="pres">
      <dgm:prSet presAssocID="{CB5B39FB-3896-4872-98A7-685B98988C00}" presName="spaceRect" presStyleCnt="0"/>
      <dgm:spPr/>
    </dgm:pt>
    <dgm:pt modelId="{15ED1658-8881-4E5F-9BB3-899DC1F62E2B}" type="pres">
      <dgm:prSet presAssocID="{CB5B39FB-3896-4872-98A7-685B98988C00}" presName="textRect" presStyleLbl="revTx" presStyleIdx="1" presStyleCnt="2">
        <dgm:presLayoutVars>
          <dgm:chMax val="1"/>
          <dgm:chPref val="1"/>
        </dgm:presLayoutVars>
      </dgm:prSet>
      <dgm:spPr/>
    </dgm:pt>
  </dgm:ptLst>
  <dgm:cxnLst>
    <dgm:cxn modelId="{BFD3614B-E253-4EC9-937A-C49538852449}" srcId="{0AD93E76-1121-4A01-9B5F-9186033991C0}" destId="{CB5B39FB-3896-4872-98A7-685B98988C00}" srcOrd="1" destOrd="0" parTransId="{11A705B6-40B0-4591-9BCE-7642682F5550}" sibTransId="{AF82EA21-4861-4E92-8BDB-3EE2360CDF3B}"/>
    <dgm:cxn modelId="{ACB9FA79-830B-487D-93FF-634576F22436}" type="presOf" srcId="{CB5B39FB-3896-4872-98A7-685B98988C00}" destId="{15ED1658-8881-4E5F-9BB3-899DC1F62E2B}" srcOrd="0" destOrd="0" presId="urn:microsoft.com/office/officeart/2018/5/layout/IconCircleLabelList"/>
    <dgm:cxn modelId="{C70A147D-66A7-48FF-8825-5CD9B2CC0A9A}" type="presOf" srcId="{0AD93E76-1121-4A01-9B5F-9186033991C0}" destId="{E951F38B-5C22-4CD3-A6A9-759F8376800C}" srcOrd="0" destOrd="0" presId="urn:microsoft.com/office/officeart/2018/5/layout/IconCircleLabelList"/>
    <dgm:cxn modelId="{FA239FCD-5CCA-49A4-89BF-D1D0E2FECA77}" type="presOf" srcId="{5BD3D54A-0E0D-436B-B9A6-8C7FB7C6D9B2}" destId="{3B1AA570-22CD-4340-9848-8B9AFAA5896F}" srcOrd="0" destOrd="0" presId="urn:microsoft.com/office/officeart/2018/5/layout/IconCircleLabelList"/>
    <dgm:cxn modelId="{8D329EFC-8F60-4839-BF0C-590E932448D9}" srcId="{0AD93E76-1121-4A01-9B5F-9186033991C0}" destId="{5BD3D54A-0E0D-436B-B9A6-8C7FB7C6D9B2}" srcOrd="0" destOrd="0" parTransId="{861A4ED3-B0E7-4833-B0CB-B77BC9CEA7F6}" sibTransId="{A330582E-D49F-4185-83E0-B000865D0C92}"/>
    <dgm:cxn modelId="{0B7FF1E7-EEEE-4B7A-AE2A-D06605F17B08}" type="presParOf" srcId="{E951F38B-5C22-4CD3-A6A9-759F8376800C}" destId="{7CEDDF81-F701-4238-B09F-00DA2B80E45D}" srcOrd="0" destOrd="0" presId="urn:microsoft.com/office/officeart/2018/5/layout/IconCircleLabelList"/>
    <dgm:cxn modelId="{77BDE829-C599-4480-ADEF-E1E75BFCE6F1}" type="presParOf" srcId="{7CEDDF81-F701-4238-B09F-00DA2B80E45D}" destId="{1C5DF335-97D4-40EE-B0B4-D02BADD9EB5D}" srcOrd="0" destOrd="0" presId="urn:microsoft.com/office/officeart/2018/5/layout/IconCircleLabelList"/>
    <dgm:cxn modelId="{E71FB7F6-A1F4-4A00-98C6-4F1EEDF09911}" type="presParOf" srcId="{7CEDDF81-F701-4238-B09F-00DA2B80E45D}" destId="{BEC3494B-7DF1-4796-8451-D242566E563E}" srcOrd="1" destOrd="0" presId="urn:microsoft.com/office/officeart/2018/5/layout/IconCircleLabelList"/>
    <dgm:cxn modelId="{849563C7-68DB-4F95-ABF2-194F1DC4BB61}" type="presParOf" srcId="{7CEDDF81-F701-4238-B09F-00DA2B80E45D}" destId="{024F9914-D4BC-42DE-9CCB-0037B7380CCA}" srcOrd="2" destOrd="0" presId="urn:microsoft.com/office/officeart/2018/5/layout/IconCircleLabelList"/>
    <dgm:cxn modelId="{D200E1DB-7439-4651-9655-836C63B64FED}" type="presParOf" srcId="{7CEDDF81-F701-4238-B09F-00DA2B80E45D}" destId="{3B1AA570-22CD-4340-9848-8B9AFAA5896F}" srcOrd="3" destOrd="0" presId="urn:microsoft.com/office/officeart/2018/5/layout/IconCircleLabelList"/>
    <dgm:cxn modelId="{27D545A8-9FBC-472E-934E-99F8B13E0ABD}" type="presParOf" srcId="{E951F38B-5C22-4CD3-A6A9-759F8376800C}" destId="{95343E50-33B3-4FBB-9E8E-368A31E60374}" srcOrd="1" destOrd="0" presId="urn:microsoft.com/office/officeart/2018/5/layout/IconCircleLabelList"/>
    <dgm:cxn modelId="{66674005-2BCB-4EF6-97A6-1612BA00AFEA}" type="presParOf" srcId="{E951F38B-5C22-4CD3-A6A9-759F8376800C}" destId="{3A83DC92-6414-46A7-9BED-4F148C7E8EB9}" srcOrd="2" destOrd="0" presId="urn:microsoft.com/office/officeart/2018/5/layout/IconCircleLabelList"/>
    <dgm:cxn modelId="{2724B5FF-1ADC-467A-B041-224B737C39FB}" type="presParOf" srcId="{3A83DC92-6414-46A7-9BED-4F148C7E8EB9}" destId="{B00E0305-CF8C-40AF-B550-2C984BD349CE}" srcOrd="0" destOrd="0" presId="urn:microsoft.com/office/officeart/2018/5/layout/IconCircleLabelList"/>
    <dgm:cxn modelId="{FC96C21D-5B13-40E0-B9BB-1DD7D95AA7BA}" type="presParOf" srcId="{3A83DC92-6414-46A7-9BED-4F148C7E8EB9}" destId="{F269D2B3-B2F8-4430-BA8F-F9063C2BEDDB}" srcOrd="1" destOrd="0" presId="urn:microsoft.com/office/officeart/2018/5/layout/IconCircleLabelList"/>
    <dgm:cxn modelId="{96E615CF-524D-4CF4-A8A2-5BA11AC76FD4}" type="presParOf" srcId="{3A83DC92-6414-46A7-9BED-4F148C7E8EB9}" destId="{68F97061-6E99-40D9-8557-E8F14F38C398}" srcOrd="2" destOrd="0" presId="urn:microsoft.com/office/officeart/2018/5/layout/IconCircleLabelList"/>
    <dgm:cxn modelId="{3AB8C767-6AA1-44D1-A50E-5DBE8E158C64}" type="presParOf" srcId="{3A83DC92-6414-46A7-9BED-4F148C7E8EB9}" destId="{15ED1658-8881-4E5F-9BB3-899DC1F62E2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58E6B8-0E73-424A-A35A-88A4A6D6C74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D838875-48AF-41FF-99E6-928722674FA9}">
      <dgm:prSet/>
      <dgm:spPr/>
      <dgm:t>
        <a:bodyPr/>
        <a:lstStyle/>
        <a:p>
          <a:pPr>
            <a:lnSpc>
              <a:spcPct val="100000"/>
            </a:lnSpc>
          </a:pPr>
          <a:r>
            <a:rPr lang="en-US"/>
            <a:t>Closing one run makes no difference. </a:t>
          </a:r>
        </a:p>
      </dgm:t>
    </dgm:pt>
    <dgm:pt modelId="{EE2B0517-8147-44E1-B9F2-B95E06315F65}" type="parTrans" cxnId="{3A2DD096-BF99-4B66-8BBF-641AE9BA5BDC}">
      <dgm:prSet/>
      <dgm:spPr/>
      <dgm:t>
        <a:bodyPr/>
        <a:lstStyle/>
        <a:p>
          <a:endParaRPr lang="en-US"/>
        </a:p>
      </dgm:t>
    </dgm:pt>
    <dgm:pt modelId="{54E67B0E-609D-4EB2-BF95-B8F58E72B125}" type="sibTrans" cxnId="{3A2DD096-BF99-4B66-8BBF-641AE9BA5BDC}">
      <dgm:prSet/>
      <dgm:spPr/>
      <dgm:t>
        <a:bodyPr/>
        <a:lstStyle/>
        <a:p>
          <a:endParaRPr lang="en-US"/>
        </a:p>
      </dgm:t>
    </dgm:pt>
    <dgm:pt modelId="{4A371AAA-09A7-47D8-A04A-E5B210889443}">
      <dgm:prSet/>
      <dgm:spPr/>
      <dgm:t>
        <a:bodyPr/>
        <a:lstStyle/>
        <a:p>
          <a:pPr>
            <a:lnSpc>
              <a:spcPct val="100000"/>
            </a:lnSpc>
          </a:pPr>
          <a:r>
            <a:rPr lang="en-US"/>
            <a:t>Closing 2 and 3 successively reduces support for ticket price and so revenue. </a:t>
          </a:r>
        </a:p>
      </dgm:t>
    </dgm:pt>
    <dgm:pt modelId="{2D44C2C2-55BC-4604-9D79-E69CEE0B2168}" type="parTrans" cxnId="{66E41504-6C53-4FEE-8409-8EAC34B3D489}">
      <dgm:prSet/>
      <dgm:spPr/>
      <dgm:t>
        <a:bodyPr/>
        <a:lstStyle/>
        <a:p>
          <a:endParaRPr lang="en-US"/>
        </a:p>
      </dgm:t>
    </dgm:pt>
    <dgm:pt modelId="{5523E300-41AB-40FD-BC72-CC2DEA79B681}" type="sibTrans" cxnId="{66E41504-6C53-4FEE-8409-8EAC34B3D489}">
      <dgm:prSet/>
      <dgm:spPr/>
      <dgm:t>
        <a:bodyPr/>
        <a:lstStyle/>
        <a:p>
          <a:endParaRPr lang="en-US"/>
        </a:p>
      </dgm:t>
    </dgm:pt>
    <dgm:pt modelId="{8C7E81BF-1154-415C-8EDC-70C01F72506D}">
      <dgm:prSet/>
      <dgm:spPr/>
      <dgm:t>
        <a:bodyPr/>
        <a:lstStyle/>
        <a:p>
          <a:pPr>
            <a:lnSpc>
              <a:spcPct val="100000"/>
            </a:lnSpc>
          </a:pPr>
          <a:r>
            <a:rPr lang="en-US"/>
            <a:t>If closes 3 runs, may as well close 4 or 5 as there's no further loss in ticket price. </a:t>
          </a:r>
        </a:p>
      </dgm:t>
    </dgm:pt>
    <dgm:pt modelId="{8A95E261-9C0A-4FF1-A3D4-00F409D02B86}" type="parTrans" cxnId="{BCD6E7AE-AA88-4ABE-BF7A-42117DD89CA2}">
      <dgm:prSet/>
      <dgm:spPr/>
      <dgm:t>
        <a:bodyPr/>
        <a:lstStyle/>
        <a:p>
          <a:endParaRPr lang="en-US"/>
        </a:p>
      </dgm:t>
    </dgm:pt>
    <dgm:pt modelId="{6496F99C-1BE7-4231-9A40-4D87C3DD5D16}" type="sibTrans" cxnId="{BCD6E7AE-AA88-4ABE-BF7A-42117DD89CA2}">
      <dgm:prSet/>
      <dgm:spPr/>
      <dgm:t>
        <a:bodyPr/>
        <a:lstStyle/>
        <a:p>
          <a:endParaRPr lang="en-US"/>
        </a:p>
      </dgm:t>
    </dgm:pt>
    <dgm:pt modelId="{B8226EB7-2CC3-474A-8D65-696E79B27971}">
      <dgm:prSet/>
      <dgm:spPr/>
      <dgm:t>
        <a:bodyPr/>
        <a:lstStyle/>
        <a:p>
          <a:pPr>
            <a:lnSpc>
              <a:spcPct val="100000"/>
            </a:lnSpc>
          </a:pPr>
          <a:r>
            <a:rPr lang="en-US"/>
            <a:t>Closing runs ultimately decreases revenue</a:t>
          </a:r>
        </a:p>
      </dgm:t>
    </dgm:pt>
    <dgm:pt modelId="{E3B3DD29-E6FB-4493-98E4-25B5BA47B438}" type="parTrans" cxnId="{A5358B76-D057-4DDA-841B-D570225FA22E}">
      <dgm:prSet/>
      <dgm:spPr/>
      <dgm:t>
        <a:bodyPr/>
        <a:lstStyle/>
        <a:p>
          <a:endParaRPr lang="en-US"/>
        </a:p>
      </dgm:t>
    </dgm:pt>
    <dgm:pt modelId="{C43A4B62-BA80-4305-93FF-122B770A0265}" type="sibTrans" cxnId="{A5358B76-D057-4DDA-841B-D570225FA22E}">
      <dgm:prSet/>
      <dgm:spPr/>
      <dgm:t>
        <a:bodyPr/>
        <a:lstStyle/>
        <a:p>
          <a:endParaRPr lang="en-US"/>
        </a:p>
      </dgm:t>
    </dgm:pt>
    <dgm:pt modelId="{3B57F96D-8F33-4975-9C33-AFCE313E5526}" type="pres">
      <dgm:prSet presAssocID="{0658E6B8-0E73-424A-A35A-88A4A6D6C74D}" presName="root" presStyleCnt="0">
        <dgm:presLayoutVars>
          <dgm:dir/>
          <dgm:resizeHandles val="exact"/>
        </dgm:presLayoutVars>
      </dgm:prSet>
      <dgm:spPr/>
    </dgm:pt>
    <dgm:pt modelId="{6F6275A5-B38A-40F3-BA41-196EEA45B0C8}" type="pres">
      <dgm:prSet presAssocID="{BD838875-48AF-41FF-99E6-928722674FA9}" presName="compNode" presStyleCnt="0"/>
      <dgm:spPr/>
    </dgm:pt>
    <dgm:pt modelId="{A29C4B0C-48D1-4AE3-AE28-39650806EC54}" type="pres">
      <dgm:prSet presAssocID="{BD838875-48AF-41FF-99E6-928722674FA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un"/>
        </a:ext>
      </dgm:extLst>
    </dgm:pt>
    <dgm:pt modelId="{9286895A-652B-4A26-96A3-16C4A60986B7}" type="pres">
      <dgm:prSet presAssocID="{BD838875-48AF-41FF-99E6-928722674FA9}" presName="spaceRect" presStyleCnt="0"/>
      <dgm:spPr/>
    </dgm:pt>
    <dgm:pt modelId="{27E1D7B3-AF69-4299-96CB-402DE5AD984F}" type="pres">
      <dgm:prSet presAssocID="{BD838875-48AF-41FF-99E6-928722674FA9}" presName="textRect" presStyleLbl="revTx" presStyleIdx="0" presStyleCnt="4">
        <dgm:presLayoutVars>
          <dgm:chMax val="1"/>
          <dgm:chPref val="1"/>
        </dgm:presLayoutVars>
      </dgm:prSet>
      <dgm:spPr/>
    </dgm:pt>
    <dgm:pt modelId="{B7C3AA0B-9EAC-43BA-A134-3399BEBD2E67}" type="pres">
      <dgm:prSet presAssocID="{54E67B0E-609D-4EB2-BF95-B8F58E72B125}" presName="sibTrans" presStyleCnt="0"/>
      <dgm:spPr/>
    </dgm:pt>
    <dgm:pt modelId="{676EFAB8-986D-4776-B63F-A556D657DBC1}" type="pres">
      <dgm:prSet presAssocID="{4A371AAA-09A7-47D8-A04A-E5B210889443}" presName="compNode" presStyleCnt="0"/>
      <dgm:spPr/>
    </dgm:pt>
    <dgm:pt modelId="{08879562-7B5C-4D90-A6CD-1296CAB6CD29}" type="pres">
      <dgm:prSet presAssocID="{4A371AAA-09A7-47D8-A04A-E5B21088944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3A6B1D1B-AAB3-4AF6-A0D9-FAF663D6A004}" type="pres">
      <dgm:prSet presAssocID="{4A371AAA-09A7-47D8-A04A-E5B210889443}" presName="spaceRect" presStyleCnt="0"/>
      <dgm:spPr/>
    </dgm:pt>
    <dgm:pt modelId="{B871AA59-48BE-4B78-BE23-1E7EB7DE6D44}" type="pres">
      <dgm:prSet presAssocID="{4A371AAA-09A7-47D8-A04A-E5B210889443}" presName="textRect" presStyleLbl="revTx" presStyleIdx="1" presStyleCnt="4">
        <dgm:presLayoutVars>
          <dgm:chMax val="1"/>
          <dgm:chPref val="1"/>
        </dgm:presLayoutVars>
      </dgm:prSet>
      <dgm:spPr/>
    </dgm:pt>
    <dgm:pt modelId="{34483C70-8D07-43BC-8B8F-292DDF3AF838}" type="pres">
      <dgm:prSet presAssocID="{5523E300-41AB-40FD-BC72-CC2DEA79B681}" presName="sibTrans" presStyleCnt="0"/>
      <dgm:spPr/>
    </dgm:pt>
    <dgm:pt modelId="{6C8C9912-93E1-4CDF-9CA5-C6509F733D2A}" type="pres">
      <dgm:prSet presAssocID="{8C7E81BF-1154-415C-8EDC-70C01F72506D}" presName="compNode" presStyleCnt="0"/>
      <dgm:spPr/>
    </dgm:pt>
    <dgm:pt modelId="{FA157535-67A1-4AAF-A3CF-3B3A76C4B63B}" type="pres">
      <dgm:prSet presAssocID="{8C7E81BF-1154-415C-8EDC-70C01F72506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543C7B28-B4CB-4F5F-914C-E9BB80220219}" type="pres">
      <dgm:prSet presAssocID="{8C7E81BF-1154-415C-8EDC-70C01F72506D}" presName="spaceRect" presStyleCnt="0"/>
      <dgm:spPr/>
    </dgm:pt>
    <dgm:pt modelId="{90AD77E9-844F-4E0A-9C36-30839A7A9C67}" type="pres">
      <dgm:prSet presAssocID="{8C7E81BF-1154-415C-8EDC-70C01F72506D}" presName="textRect" presStyleLbl="revTx" presStyleIdx="2" presStyleCnt="4">
        <dgm:presLayoutVars>
          <dgm:chMax val="1"/>
          <dgm:chPref val="1"/>
        </dgm:presLayoutVars>
      </dgm:prSet>
      <dgm:spPr/>
    </dgm:pt>
    <dgm:pt modelId="{152136BF-14DC-49F5-B17A-63BE3D6D1A65}" type="pres">
      <dgm:prSet presAssocID="{6496F99C-1BE7-4231-9A40-4D87C3DD5D16}" presName="sibTrans" presStyleCnt="0"/>
      <dgm:spPr/>
    </dgm:pt>
    <dgm:pt modelId="{F1E86E29-112C-4787-948A-BAD378CFEE80}" type="pres">
      <dgm:prSet presAssocID="{B8226EB7-2CC3-474A-8D65-696E79B27971}" presName="compNode" presStyleCnt="0"/>
      <dgm:spPr/>
    </dgm:pt>
    <dgm:pt modelId="{2F3C8A12-97BB-456B-A34C-8388FCCC9FB5}" type="pres">
      <dgm:prSet presAssocID="{B8226EB7-2CC3-474A-8D65-696E79B2797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92526730-F62C-4BB6-B4DE-72E282D1A7A2}" type="pres">
      <dgm:prSet presAssocID="{B8226EB7-2CC3-474A-8D65-696E79B27971}" presName="spaceRect" presStyleCnt="0"/>
      <dgm:spPr/>
    </dgm:pt>
    <dgm:pt modelId="{0D3DF71A-5B62-492A-9F41-2A8083AF331C}" type="pres">
      <dgm:prSet presAssocID="{B8226EB7-2CC3-474A-8D65-696E79B27971}" presName="textRect" presStyleLbl="revTx" presStyleIdx="3" presStyleCnt="4">
        <dgm:presLayoutVars>
          <dgm:chMax val="1"/>
          <dgm:chPref val="1"/>
        </dgm:presLayoutVars>
      </dgm:prSet>
      <dgm:spPr/>
    </dgm:pt>
  </dgm:ptLst>
  <dgm:cxnLst>
    <dgm:cxn modelId="{66E41504-6C53-4FEE-8409-8EAC34B3D489}" srcId="{0658E6B8-0E73-424A-A35A-88A4A6D6C74D}" destId="{4A371AAA-09A7-47D8-A04A-E5B210889443}" srcOrd="1" destOrd="0" parTransId="{2D44C2C2-55BC-4604-9D79-E69CEE0B2168}" sibTransId="{5523E300-41AB-40FD-BC72-CC2DEA79B681}"/>
    <dgm:cxn modelId="{4A2BD223-EA3B-43A8-8CD7-6DB246AF8EF0}" type="presOf" srcId="{BD838875-48AF-41FF-99E6-928722674FA9}" destId="{27E1D7B3-AF69-4299-96CB-402DE5AD984F}" srcOrd="0" destOrd="0" presId="urn:microsoft.com/office/officeart/2018/2/layout/IconLabelList"/>
    <dgm:cxn modelId="{A5358B76-D057-4DDA-841B-D570225FA22E}" srcId="{0658E6B8-0E73-424A-A35A-88A4A6D6C74D}" destId="{B8226EB7-2CC3-474A-8D65-696E79B27971}" srcOrd="3" destOrd="0" parTransId="{E3B3DD29-E6FB-4493-98E4-25B5BA47B438}" sibTransId="{C43A4B62-BA80-4305-93FF-122B770A0265}"/>
    <dgm:cxn modelId="{3A2DD096-BF99-4B66-8BBF-641AE9BA5BDC}" srcId="{0658E6B8-0E73-424A-A35A-88A4A6D6C74D}" destId="{BD838875-48AF-41FF-99E6-928722674FA9}" srcOrd="0" destOrd="0" parTransId="{EE2B0517-8147-44E1-B9F2-B95E06315F65}" sibTransId="{54E67B0E-609D-4EB2-BF95-B8F58E72B125}"/>
    <dgm:cxn modelId="{BCD6E7AE-AA88-4ABE-BF7A-42117DD89CA2}" srcId="{0658E6B8-0E73-424A-A35A-88A4A6D6C74D}" destId="{8C7E81BF-1154-415C-8EDC-70C01F72506D}" srcOrd="2" destOrd="0" parTransId="{8A95E261-9C0A-4FF1-A3D4-00F409D02B86}" sibTransId="{6496F99C-1BE7-4231-9A40-4D87C3DD5D16}"/>
    <dgm:cxn modelId="{3DE5BAC5-A8D3-480B-B70E-16682A06392F}" type="presOf" srcId="{B8226EB7-2CC3-474A-8D65-696E79B27971}" destId="{0D3DF71A-5B62-492A-9F41-2A8083AF331C}" srcOrd="0" destOrd="0" presId="urn:microsoft.com/office/officeart/2018/2/layout/IconLabelList"/>
    <dgm:cxn modelId="{D59A8ECA-F652-4FF5-9BC6-EE3E12376B95}" type="presOf" srcId="{4A371AAA-09A7-47D8-A04A-E5B210889443}" destId="{B871AA59-48BE-4B78-BE23-1E7EB7DE6D44}" srcOrd="0" destOrd="0" presId="urn:microsoft.com/office/officeart/2018/2/layout/IconLabelList"/>
    <dgm:cxn modelId="{4FD758DD-EC56-4A76-BF29-6B91EA9C6623}" type="presOf" srcId="{8C7E81BF-1154-415C-8EDC-70C01F72506D}" destId="{90AD77E9-844F-4E0A-9C36-30839A7A9C67}" srcOrd="0" destOrd="0" presId="urn:microsoft.com/office/officeart/2018/2/layout/IconLabelList"/>
    <dgm:cxn modelId="{B86C0BFE-AB21-43AC-B668-E1DDF1908308}" type="presOf" srcId="{0658E6B8-0E73-424A-A35A-88A4A6D6C74D}" destId="{3B57F96D-8F33-4975-9C33-AFCE313E5526}" srcOrd="0" destOrd="0" presId="urn:microsoft.com/office/officeart/2018/2/layout/IconLabelList"/>
    <dgm:cxn modelId="{43C41E51-5C3A-45EC-BD2E-44F0B50C83F2}" type="presParOf" srcId="{3B57F96D-8F33-4975-9C33-AFCE313E5526}" destId="{6F6275A5-B38A-40F3-BA41-196EEA45B0C8}" srcOrd="0" destOrd="0" presId="urn:microsoft.com/office/officeart/2018/2/layout/IconLabelList"/>
    <dgm:cxn modelId="{AD002543-0CC1-420D-9663-F1B81B9F8F70}" type="presParOf" srcId="{6F6275A5-B38A-40F3-BA41-196EEA45B0C8}" destId="{A29C4B0C-48D1-4AE3-AE28-39650806EC54}" srcOrd="0" destOrd="0" presId="urn:microsoft.com/office/officeart/2018/2/layout/IconLabelList"/>
    <dgm:cxn modelId="{C88A279E-D5CC-4039-B18C-68CEEEE087FB}" type="presParOf" srcId="{6F6275A5-B38A-40F3-BA41-196EEA45B0C8}" destId="{9286895A-652B-4A26-96A3-16C4A60986B7}" srcOrd="1" destOrd="0" presId="urn:microsoft.com/office/officeart/2018/2/layout/IconLabelList"/>
    <dgm:cxn modelId="{4D756CEB-1956-421E-8870-0D9887D78925}" type="presParOf" srcId="{6F6275A5-B38A-40F3-BA41-196EEA45B0C8}" destId="{27E1D7B3-AF69-4299-96CB-402DE5AD984F}" srcOrd="2" destOrd="0" presId="urn:microsoft.com/office/officeart/2018/2/layout/IconLabelList"/>
    <dgm:cxn modelId="{8EEE1658-DB38-4EE7-A0C4-81B0B527882C}" type="presParOf" srcId="{3B57F96D-8F33-4975-9C33-AFCE313E5526}" destId="{B7C3AA0B-9EAC-43BA-A134-3399BEBD2E67}" srcOrd="1" destOrd="0" presId="urn:microsoft.com/office/officeart/2018/2/layout/IconLabelList"/>
    <dgm:cxn modelId="{4C44058D-642E-43C6-82BA-38E6B254425C}" type="presParOf" srcId="{3B57F96D-8F33-4975-9C33-AFCE313E5526}" destId="{676EFAB8-986D-4776-B63F-A556D657DBC1}" srcOrd="2" destOrd="0" presId="urn:microsoft.com/office/officeart/2018/2/layout/IconLabelList"/>
    <dgm:cxn modelId="{B835423A-0465-4979-844C-43264736E920}" type="presParOf" srcId="{676EFAB8-986D-4776-B63F-A556D657DBC1}" destId="{08879562-7B5C-4D90-A6CD-1296CAB6CD29}" srcOrd="0" destOrd="0" presId="urn:microsoft.com/office/officeart/2018/2/layout/IconLabelList"/>
    <dgm:cxn modelId="{76FE94A2-F6FF-4C27-886E-13CF0D33ED7E}" type="presParOf" srcId="{676EFAB8-986D-4776-B63F-A556D657DBC1}" destId="{3A6B1D1B-AAB3-4AF6-A0D9-FAF663D6A004}" srcOrd="1" destOrd="0" presId="urn:microsoft.com/office/officeart/2018/2/layout/IconLabelList"/>
    <dgm:cxn modelId="{502975E5-AB74-4312-BD01-B4C68266C18C}" type="presParOf" srcId="{676EFAB8-986D-4776-B63F-A556D657DBC1}" destId="{B871AA59-48BE-4B78-BE23-1E7EB7DE6D44}" srcOrd="2" destOrd="0" presId="urn:microsoft.com/office/officeart/2018/2/layout/IconLabelList"/>
    <dgm:cxn modelId="{F925D08A-25A6-4EAF-A865-9FB3D05FFCC0}" type="presParOf" srcId="{3B57F96D-8F33-4975-9C33-AFCE313E5526}" destId="{34483C70-8D07-43BC-8B8F-292DDF3AF838}" srcOrd="3" destOrd="0" presId="urn:microsoft.com/office/officeart/2018/2/layout/IconLabelList"/>
    <dgm:cxn modelId="{6A3EE92F-E7DD-4670-862F-EE8287095E7A}" type="presParOf" srcId="{3B57F96D-8F33-4975-9C33-AFCE313E5526}" destId="{6C8C9912-93E1-4CDF-9CA5-C6509F733D2A}" srcOrd="4" destOrd="0" presId="urn:microsoft.com/office/officeart/2018/2/layout/IconLabelList"/>
    <dgm:cxn modelId="{18AB88E3-C496-4986-BA6D-90E49131821A}" type="presParOf" srcId="{6C8C9912-93E1-4CDF-9CA5-C6509F733D2A}" destId="{FA157535-67A1-4AAF-A3CF-3B3A76C4B63B}" srcOrd="0" destOrd="0" presId="urn:microsoft.com/office/officeart/2018/2/layout/IconLabelList"/>
    <dgm:cxn modelId="{8760E44D-49A9-41B9-AF9C-A1CC9E6459F7}" type="presParOf" srcId="{6C8C9912-93E1-4CDF-9CA5-C6509F733D2A}" destId="{543C7B28-B4CB-4F5F-914C-E9BB80220219}" srcOrd="1" destOrd="0" presId="urn:microsoft.com/office/officeart/2018/2/layout/IconLabelList"/>
    <dgm:cxn modelId="{5D0EE3BB-8C76-4016-9447-3FD6B5B365F4}" type="presParOf" srcId="{6C8C9912-93E1-4CDF-9CA5-C6509F733D2A}" destId="{90AD77E9-844F-4E0A-9C36-30839A7A9C67}" srcOrd="2" destOrd="0" presId="urn:microsoft.com/office/officeart/2018/2/layout/IconLabelList"/>
    <dgm:cxn modelId="{8E1A7D62-B499-4C43-9831-891E9BCA9C9C}" type="presParOf" srcId="{3B57F96D-8F33-4975-9C33-AFCE313E5526}" destId="{152136BF-14DC-49F5-B17A-63BE3D6D1A65}" srcOrd="5" destOrd="0" presId="urn:microsoft.com/office/officeart/2018/2/layout/IconLabelList"/>
    <dgm:cxn modelId="{D1BD603E-3EDE-4F58-AC74-7D374D63E5F6}" type="presParOf" srcId="{3B57F96D-8F33-4975-9C33-AFCE313E5526}" destId="{F1E86E29-112C-4787-948A-BAD378CFEE80}" srcOrd="6" destOrd="0" presId="urn:microsoft.com/office/officeart/2018/2/layout/IconLabelList"/>
    <dgm:cxn modelId="{36882350-0359-4451-8381-6AA652AF9100}" type="presParOf" srcId="{F1E86E29-112C-4787-948A-BAD378CFEE80}" destId="{2F3C8A12-97BB-456B-A34C-8388FCCC9FB5}" srcOrd="0" destOrd="0" presId="urn:microsoft.com/office/officeart/2018/2/layout/IconLabelList"/>
    <dgm:cxn modelId="{B21EC3C6-E8DF-4A37-BDAE-A9E6D62D5E05}" type="presParOf" srcId="{F1E86E29-112C-4787-948A-BAD378CFEE80}" destId="{92526730-F62C-4BB6-B4DE-72E282D1A7A2}" srcOrd="1" destOrd="0" presId="urn:microsoft.com/office/officeart/2018/2/layout/IconLabelList"/>
    <dgm:cxn modelId="{178D673C-5484-405F-A2F1-564D0994C2D2}" type="presParOf" srcId="{F1E86E29-112C-4787-948A-BAD378CFEE80}" destId="{0D3DF71A-5B62-492A-9F41-2A8083AF331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DF335-97D4-40EE-B0B4-D02BADD9EB5D}">
      <dsp:nvSpPr>
        <dsp:cNvPr id="0" name=""/>
        <dsp:cNvSpPr/>
      </dsp:nvSpPr>
      <dsp:spPr>
        <a:xfrm>
          <a:off x="2145206" y="6120"/>
          <a:ext cx="2127375" cy="21273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3494B-7DF1-4796-8451-D242566E563E}">
      <dsp:nvSpPr>
        <dsp:cNvPr id="0" name=""/>
        <dsp:cNvSpPr/>
      </dsp:nvSpPr>
      <dsp:spPr>
        <a:xfrm>
          <a:off x="2598581" y="459495"/>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1AA570-22CD-4340-9848-8B9AFAA5896F}">
      <dsp:nvSpPr>
        <dsp:cNvPr id="0" name=""/>
        <dsp:cNvSpPr/>
      </dsp:nvSpPr>
      <dsp:spPr>
        <a:xfrm>
          <a:off x="1465143" y="2796121"/>
          <a:ext cx="3487500"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0" i="0" kern="1200" dirty="0">
              <a:latin typeface="Arial" panose="020B0604020202020204" pitchFamily="34" charset="0"/>
              <a:cs typeface="Arial" panose="020B0604020202020204" pitchFamily="34" charset="0"/>
            </a:rPr>
            <a:t>The criteria for success for this project is to see savings and additional revenue that when added together totals to $1,600,000 or more to offset the additional operating costs of the new chair lift. </a:t>
          </a:r>
          <a:endParaRPr lang="en-US" sz="1200" kern="1200" dirty="0">
            <a:latin typeface="Arial" panose="020B0604020202020204" pitchFamily="34" charset="0"/>
            <a:cs typeface="Arial" panose="020B0604020202020204" pitchFamily="34" charset="0"/>
          </a:endParaRPr>
        </a:p>
      </dsp:txBody>
      <dsp:txXfrm>
        <a:off x="1465143" y="2796121"/>
        <a:ext cx="3487500" cy="1057500"/>
      </dsp:txXfrm>
    </dsp:sp>
    <dsp:sp modelId="{B00E0305-CF8C-40AF-B550-2C984BD349CE}">
      <dsp:nvSpPr>
        <dsp:cNvPr id="0" name=""/>
        <dsp:cNvSpPr/>
      </dsp:nvSpPr>
      <dsp:spPr>
        <a:xfrm>
          <a:off x="6243018" y="6120"/>
          <a:ext cx="2127375" cy="21273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69D2B3-B2F8-4430-BA8F-F9063C2BEDDB}">
      <dsp:nvSpPr>
        <dsp:cNvPr id="0" name=""/>
        <dsp:cNvSpPr/>
      </dsp:nvSpPr>
      <dsp:spPr>
        <a:xfrm>
          <a:off x="6696393" y="459495"/>
          <a:ext cx="1220625" cy="122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ED1658-8881-4E5F-9BB3-899DC1F62E2B}">
      <dsp:nvSpPr>
        <dsp:cNvPr id="0" name=""/>
        <dsp:cNvSpPr/>
      </dsp:nvSpPr>
      <dsp:spPr>
        <a:xfrm>
          <a:off x="5562956" y="2796121"/>
          <a:ext cx="3487500"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0" i="0" kern="1200" dirty="0">
              <a:latin typeface="Arial" panose="020B0604020202020204" pitchFamily="34" charset="0"/>
              <a:cs typeface="Arial" panose="020B0604020202020204" pitchFamily="34" charset="0"/>
            </a:rPr>
            <a:t>The time period for this project is the end of the current winter season. </a:t>
          </a:r>
          <a:endParaRPr lang="en-US" sz="1200" kern="1200" dirty="0">
            <a:latin typeface="Arial" panose="020B0604020202020204" pitchFamily="34" charset="0"/>
            <a:cs typeface="Arial" panose="020B0604020202020204" pitchFamily="34" charset="0"/>
          </a:endParaRPr>
        </a:p>
      </dsp:txBody>
      <dsp:txXfrm>
        <a:off x="5562956" y="2796121"/>
        <a:ext cx="3487500" cy="105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C4B0C-48D1-4AE3-AE28-39650806EC54}">
      <dsp:nvSpPr>
        <dsp:cNvPr id="0" name=""/>
        <dsp:cNvSpPr/>
      </dsp:nvSpPr>
      <dsp:spPr>
        <a:xfrm>
          <a:off x="1680300" y="38244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E1D7B3-AF69-4299-96CB-402DE5AD984F}">
      <dsp:nvSpPr>
        <dsp:cNvPr id="0" name=""/>
        <dsp:cNvSpPr/>
      </dsp:nvSpPr>
      <dsp:spPr>
        <a:xfrm>
          <a:off x="1185300" y="146252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Closing one run makes no difference. </a:t>
          </a:r>
        </a:p>
      </dsp:txBody>
      <dsp:txXfrm>
        <a:off x="1185300" y="1462521"/>
        <a:ext cx="1800000" cy="720000"/>
      </dsp:txXfrm>
    </dsp:sp>
    <dsp:sp modelId="{08879562-7B5C-4D90-A6CD-1296CAB6CD29}">
      <dsp:nvSpPr>
        <dsp:cNvPr id="0" name=""/>
        <dsp:cNvSpPr/>
      </dsp:nvSpPr>
      <dsp:spPr>
        <a:xfrm>
          <a:off x="3795300" y="38244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71AA59-48BE-4B78-BE23-1E7EB7DE6D44}">
      <dsp:nvSpPr>
        <dsp:cNvPr id="0" name=""/>
        <dsp:cNvSpPr/>
      </dsp:nvSpPr>
      <dsp:spPr>
        <a:xfrm>
          <a:off x="3300300" y="146252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Closing 2 and 3 successively reduces support for ticket price and so revenue. </a:t>
          </a:r>
        </a:p>
      </dsp:txBody>
      <dsp:txXfrm>
        <a:off x="3300300" y="1462521"/>
        <a:ext cx="1800000" cy="720000"/>
      </dsp:txXfrm>
    </dsp:sp>
    <dsp:sp modelId="{FA157535-67A1-4AAF-A3CF-3B3A76C4B63B}">
      <dsp:nvSpPr>
        <dsp:cNvPr id="0" name=""/>
        <dsp:cNvSpPr/>
      </dsp:nvSpPr>
      <dsp:spPr>
        <a:xfrm>
          <a:off x="5910300" y="38244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AD77E9-844F-4E0A-9C36-30839A7A9C67}">
      <dsp:nvSpPr>
        <dsp:cNvPr id="0" name=""/>
        <dsp:cNvSpPr/>
      </dsp:nvSpPr>
      <dsp:spPr>
        <a:xfrm>
          <a:off x="5415300" y="146252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If closes 3 runs, may as well close 4 or 5 as there's no further loss in ticket price. </a:t>
          </a:r>
        </a:p>
      </dsp:txBody>
      <dsp:txXfrm>
        <a:off x="5415300" y="1462521"/>
        <a:ext cx="1800000" cy="720000"/>
      </dsp:txXfrm>
    </dsp:sp>
    <dsp:sp modelId="{2F3C8A12-97BB-456B-A34C-8388FCCC9FB5}">
      <dsp:nvSpPr>
        <dsp:cNvPr id="0" name=""/>
        <dsp:cNvSpPr/>
      </dsp:nvSpPr>
      <dsp:spPr>
        <a:xfrm>
          <a:off x="8025300" y="38244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3DF71A-5B62-492A-9F41-2A8083AF331C}">
      <dsp:nvSpPr>
        <dsp:cNvPr id="0" name=""/>
        <dsp:cNvSpPr/>
      </dsp:nvSpPr>
      <dsp:spPr>
        <a:xfrm>
          <a:off x="7530300" y="146252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Closing runs ultimately decreases revenue</a:t>
          </a:r>
        </a:p>
      </dsp:txBody>
      <dsp:txXfrm>
        <a:off x="7530300" y="1462521"/>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4B010-50C0-D54D-8EFF-093D688DE97D}" type="datetimeFigureOut">
              <a:rPr lang="en-US" smtClean="0"/>
              <a:t>1/16/24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6744E9-3026-2B45-803D-40EC14518860}" type="slidenum">
              <a:rPr lang="en-US" smtClean="0"/>
              <a:t>‹#›</a:t>
            </a:fld>
            <a:endParaRPr lang="en-US"/>
          </a:p>
        </p:txBody>
      </p:sp>
    </p:spTree>
    <p:extLst>
      <p:ext uri="{BB962C8B-B14F-4D97-AF65-F5344CB8AC3E}">
        <p14:creationId xmlns:p14="http://schemas.microsoft.com/office/powerpoint/2010/main" val="3358904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6744E9-3026-2B45-803D-40EC14518860}" type="slidenum">
              <a:rPr lang="en-US" smtClean="0"/>
              <a:t>6</a:t>
            </a:fld>
            <a:endParaRPr lang="en-US"/>
          </a:p>
        </p:txBody>
      </p:sp>
    </p:spTree>
    <p:extLst>
      <p:ext uri="{BB962C8B-B14F-4D97-AF65-F5344CB8AC3E}">
        <p14:creationId xmlns:p14="http://schemas.microsoft.com/office/powerpoint/2010/main" val="3511363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6744E9-3026-2B45-803D-40EC14518860}" type="slidenum">
              <a:rPr lang="en-US" smtClean="0"/>
              <a:t>7</a:t>
            </a:fld>
            <a:endParaRPr lang="en-US"/>
          </a:p>
        </p:txBody>
      </p:sp>
    </p:spTree>
    <p:extLst>
      <p:ext uri="{BB962C8B-B14F-4D97-AF65-F5344CB8AC3E}">
        <p14:creationId xmlns:p14="http://schemas.microsoft.com/office/powerpoint/2010/main" val="2598545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6744E9-3026-2B45-803D-40EC14518860}" type="slidenum">
              <a:rPr lang="en-US" smtClean="0"/>
              <a:t>8</a:t>
            </a:fld>
            <a:endParaRPr lang="en-US"/>
          </a:p>
        </p:txBody>
      </p:sp>
    </p:spTree>
    <p:extLst>
      <p:ext uri="{BB962C8B-B14F-4D97-AF65-F5344CB8AC3E}">
        <p14:creationId xmlns:p14="http://schemas.microsoft.com/office/powerpoint/2010/main" val="1717282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1/16/24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1073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1/16/24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717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1/16/24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4819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1/16/24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836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1/16/24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31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1/16/24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089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1/16/24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5734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1/16/24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498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1/16/24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662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1/16/24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811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1/16/24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166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1/16/24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02289019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728CCA86-2DC5-D80D-45D6-17CDD2B0D82C}"/>
              </a:ext>
            </a:extLst>
          </p:cNvPr>
          <p:cNvPicPr>
            <a:picLocks noChangeAspect="1"/>
          </p:cNvPicPr>
          <p:nvPr/>
        </p:nvPicPr>
        <p:blipFill rotWithShape="1">
          <a:blip r:embed="rId2"/>
          <a:srcRect t="29688"/>
          <a:stretch/>
        </p:blipFill>
        <p:spPr>
          <a:xfrm>
            <a:off x="-2" y="10"/>
            <a:ext cx="12192002" cy="6857990"/>
          </a:xfrm>
          <a:prstGeom prst="rect">
            <a:avLst/>
          </a:prstGeom>
        </p:spPr>
      </p:pic>
      <p:sp>
        <p:nvSpPr>
          <p:cNvPr id="25" name="Rectangle 24">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DED846-F1C1-F05A-A5F0-14E288037DCF}"/>
              </a:ext>
            </a:extLst>
          </p:cNvPr>
          <p:cNvSpPr>
            <a:spLocks noGrp="1"/>
          </p:cNvSpPr>
          <p:nvPr>
            <p:ph type="ctrTitle"/>
          </p:nvPr>
        </p:nvSpPr>
        <p:spPr>
          <a:xfrm>
            <a:off x="7848600" y="1122363"/>
            <a:ext cx="4023360" cy="2807208"/>
          </a:xfrm>
        </p:spPr>
        <p:txBody>
          <a:bodyPr anchor="b">
            <a:normAutofit/>
          </a:bodyPr>
          <a:lstStyle/>
          <a:p>
            <a:pPr algn="l"/>
            <a:r>
              <a:rPr lang="en-US" sz="3800" dirty="0"/>
              <a:t>BIG MOUNTAIN RESORT PROFITABILITY MODEL</a:t>
            </a:r>
          </a:p>
        </p:txBody>
      </p:sp>
      <p:sp>
        <p:nvSpPr>
          <p:cNvPr id="3" name="Subtitle 2">
            <a:extLst>
              <a:ext uri="{FF2B5EF4-FFF2-40B4-BE49-F238E27FC236}">
                <a16:creationId xmlns:a16="http://schemas.microsoft.com/office/drawing/2014/main" id="{C940A7AA-F9B5-76C2-B04F-6503E2008ADF}"/>
              </a:ext>
            </a:extLst>
          </p:cNvPr>
          <p:cNvSpPr>
            <a:spLocks noGrp="1"/>
          </p:cNvSpPr>
          <p:nvPr>
            <p:ph type="subTitle" idx="1"/>
          </p:nvPr>
        </p:nvSpPr>
        <p:spPr>
          <a:xfrm>
            <a:off x="7848600" y="3968496"/>
            <a:ext cx="4023360" cy="1208141"/>
          </a:xfrm>
        </p:spPr>
        <p:txBody>
          <a:bodyPr>
            <a:normAutofit/>
          </a:bodyPr>
          <a:lstStyle/>
          <a:p>
            <a:pPr algn="l"/>
            <a:r>
              <a:rPr lang="en-US" dirty="0"/>
              <a:t>Big Mountain SKI Resort</a:t>
            </a:r>
          </a:p>
          <a:p>
            <a:pPr algn="l"/>
            <a:r>
              <a:rPr lang="en-US" dirty="0"/>
              <a:t>Whitefish SKI Resort</a:t>
            </a:r>
          </a:p>
        </p:txBody>
      </p:sp>
    </p:spTree>
    <p:extLst>
      <p:ext uri="{BB962C8B-B14F-4D97-AF65-F5344CB8AC3E}">
        <p14:creationId xmlns:p14="http://schemas.microsoft.com/office/powerpoint/2010/main" val="6825678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nowboard in the snow">
            <a:extLst>
              <a:ext uri="{FF2B5EF4-FFF2-40B4-BE49-F238E27FC236}">
                <a16:creationId xmlns:a16="http://schemas.microsoft.com/office/drawing/2014/main" id="{A5D22B5D-6ECF-EC97-A219-E27257C1599A}"/>
              </a:ext>
            </a:extLst>
          </p:cNvPr>
          <p:cNvPicPr>
            <a:picLocks noChangeAspect="1"/>
          </p:cNvPicPr>
          <p:nvPr/>
        </p:nvPicPr>
        <p:blipFill rotWithShape="1">
          <a:blip r:embed="rId2"/>
          <a:srcRect l="18530" r="34209"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F13D8F-5538-9DB0-AA4D-7AB88F9B8139}"/>
              </a:ext>
            </a:extLst>
          </p:cNvPr>
          <p:cNvSpPr>
            <a:spLocks noGrp="1"/>
          </p:cNvSpPr>
          <p:nvPr>
            <p:ph type="title"/>
          </p:nvPr>
        </p:nvSpPr>
        <p:spPr>
          <a:xfrm>
            <a:off x="5827048" y="407987"/>
            <a:ext cx="5721484" cy="1325563"/>
          </a:xfrm>
        </p:spPr>
        <p:txBody>
          <a:bodyPr>
            <a:normAutofit/>
          </a:bodyPr>
          <a:lstStyle/>
          <a:p>
            <a:r>
              <a:rPr lang="en-US" b="0" i="0" dirty="0">
                <a:effectLst/>
                <a:latin typeface="Haffer XH"/>
              </a:rPr>
              <a:t>SUMMARY</a:t>
            </a:r>
            <a:endParaRPr lang="en-US" dirty="0"/>
          </a:p>
        </p:txBody>
      </p:sp>
      <p:sp>
        <p:nvSpPr>
          <p:cNvPr id="3" name="Content Placeholder 2">
            <a:extLst>
              <a:ext uri="{FF2B5EF4-FFF2-40B4-BE49-F238E27FC236}">
                <a16:creationId xmlns:a16="http://schemas.microsoft.com/office/drawing/2014/main" id="{87FA93B6-2FF3-2B5E-57B0-487ACA0901AE}"/>
              </a:ext>
            </a:extLst>
          </p:cNvPr>
          <p:cNvSpPr>
            <a:spLocks noGrp="1"/>
          </p:cNvSpPr>
          <p:nvPr>
            <p:ph idx="1"/>
          </p:nvPr>
        </p:nvSpPr>
        <p:spPr>
          <a:xfrm>
            <a:off x="5827048" y="1868487"/>
            <a:ext cx="5721484" cy="4351338"/>
          </a:xfrm>
        </p:spPr>
        <p:txBody>
          <a:bodyPr>
            <a:normAutofit/>
          </a:bodyPr>
          <a:lstStyle/>
          <a:p>
            <a:r>
              <a:rPr lang="en-US" sz="1300" kern="100">
                <a:latin typeface="Arial" panose="020B0604020202020204" pitchFamily="34" charset="0"/>
                <a:ea typeface="Calibri" panose="020F0502020204030204" pitchFamily="34" charset="0"/>
                <a:cs typeface="Arial" panose="020B0604020202020204" pitchFamily="34" charset="0"/>
              </a:rPr>
              <a:t>I</a:t>
            </a:r>
            <a:r>
              <a:rPr lang="en-US" sz="1300" kern="100">
                <a:effectLst/>
                <a:latin typeface="Arial" panose="020B0604020202020204" pitchFamily="34" charset="0"/>
                <a:ea typeface="Calibri" panose="020F0502020204030204" pitchFamily="34" charset="0"/>
                <a:cs typeface="Arial" panose="020B0604020202020204" pitchFamily="34" charset="0"/>
              </a:rPr>
              <a:t>ncreasing ticket price</a:t>
            </a:r>
          </a:p>
          <a:p>
            <a:endParaRPr lang="en-US" sz="1300" kern="100">
              <a:latin typeface="Arial" panose="020B0604020202020204" pitchFamily="34" charset="0"/>
              <a:ea typeface="Calibri" panose="020F0502020204030204" pitchFamily="34" charset="0"/>
              <a:cs typeface="Arial" panose="020B0604020202020204" pitchFamily="34" charset="0"/>
            </a:endParaRPr>
          </a:p>
          <a:p>
            <a:r>
              <a:rPr lang="en-US" sz="1300" kern="100">
                <a:effectLst/>
                <a:latin typeface="Arial" panose="020B0604020202020204" pitchFamily="34" charset="0"/>
                <a:ea typeface="Calibri" panose="020F0502020204030204" pitchFamily="34" charset="0"/>
                <a:cs typeface="Arial" panose="020B0604020202020204" pitchFamily="34" charset="0"/>
              </a:rPr>
              <a:t>Adding a couple more features to our park </a:t>
            </a:r>
          </a:p>
          <a:p>
            <a:endParaRPr lang="en-US" sz="1300" kern="100">
              <a:effectLst/>
              <a:latin typeface="Arial" panose="020B0604020202020204" pitchFamily="34" charset="0"/>
              <a:ea typeface="Calibri" panose="020F0502020204030204" pitchFamily="34" charset="0"/>
              <a:cs typeface="Arial" panose="020B0604020202020204" pitchFamily="34" charset="0"/>
            </a:endParaRPr>
          </a:p>
          <a:p>
            <a:r>
              <a:rPr lang="en-US" sz="1300" kern="100">
                <a:latin typeface="Arial" panose="020B0604020202020204" pitchFamily="34" charset="0"/>
                <a:ea typeface="Calibri" panose="020F0502020204030204" pitchFamily="34" charset="0"/>
                <a:cs typeface="Arial" panose="020B0604020202020204" pitchFamily="34" charset="0"/>
              </a:rPr>
              <a:t>I</a:t>
            </a:r>
            <a:r>
              <a:rPr lang="en-US" sz="1300" kern="100">
                <a:effectLst/>
                <a:latin typeface="Arial" panose="020B0604020202020204" pitchFamily="34" charset="0"/>
                <a:ea typeface="Calibri" panose="020F0502020204030204" pitchFamily="34" charset="0"/>
                <a:cs typeface="Arial" panose="020B0604020202020204" pitchFamily="34" charset="0"/>
              </a:rPr>
              <a:t>ncrease the vertical drop by 150 feet</a:t>
            </a:r>
          </a:p>
          <a:p>
            <a:endParaRPr lang="en-US" sz="1300" kern="100">
              <a:effectLst/>
              <a:latin typeface="Arial" panose="020B0604020202020204" pitchFamily="34" charset="0"/>
              <a:ea typeface="Calibri" panose="020F0502020204030204" pitchFamily="34" charset="0"/>
              <a:cs typeface="Arial" panose="020B0604020202020204" pitchFamily="34" charset="0"/>
            </a:endParaRPr>
          </a:p>
          <a:p>
            <a:r>
              <a:rPr lang="en-US" sz="1300" kern="100">
                <a:latin typeface="Arial" panose="020B0604020202020204" pitchFamily="34" charset="0"/>
                <a:ea typeface="Calibri" panose="020F0502020204030204" pitchFamily="34" charset="0"/>
                <a:cs typeface="Arial" panose="020B0604020202020204" pitchFamily="34" charset="0"/>
              </a:rPr>
              <a:t>A</a:t>
            </a:r>
            <a:r>
              <a:rPr lang="en-US" sz="1300" kern="100">
                <a:effectLst/>
                <a:latin typeface="Arial" panose="020B0604020202020204" pitchFamily="34" charset="0"/>
                <a:ea typeface="Calibri" panose="020F0502020204030204" pitchFamily="34" charset="0"/>
                <a:cs typeface="Arial" panose="020B0604020202020204" pitchFamily="34" charset="0"/>
              </a:rPr>
              <a:t>dd an extra run</a:t>
            </a:r>
          </a:p>
          <a:p>
            <a:endParaRPr lang="en-US" sz="1300" kern="100">
              <a:effectLst/>
              <a:latin typeface="Arial" panose="020B0604020202020204" pitchFamily="34" charset="0"/>
              <a:ea typeface="Calibri" panose="020F0502020204030204" pitchFamily="34" charset="0"/>
              <a:cs typeface="Arial" panose="020B0604020202020204" pitchFamily="34" charset="0"/>
            </a:endParaRPr>
          </a:p>
          <a:p>
            <a:r>
              <a:rPr lang="en-US" sz="1300" kern="100">
                <a:latin typeface="Arial" panose="020B0604020202020204" pitchFamily="34" charset="0"/>
                <a:ea typeface="Calibri" panose="020F0502020204030204" pitchFamily="34" charset="0"/>
                <a:cs typeface="Arial" panose="020B0604020202020204" pitchFamily="34" charset="0"/>
              </a:rPr>
              <a:t>A</a:t>
            </a:r>
            <a:r>
              <a:rPr lang="en-US" sz="1300" kern="100">
                <a:effectLst/>
                <a:latin typeface="Arial" panose="020B0604020202020204" pitchFamily="34" charset="0"/>
                <a:ea typeface="Calibri" panose="020F0502020204030204" pitchFamily="34" charset="0"/>
                <a:cs typeface="Arial" panose="020B0604020202020204" pitchFamily="34" charset="0"/>
              </a:rPr>
              <a:t>dd an extra chair</a:t>
            </a:r>
          </a:p>
          <a:p>
            <a:endParaRPr lang="en-US" sz="1300" kern="100">
              <a:effectLst/>
              <a:latin typeface="Arial" panose="020B0604020202020204" pitchFamily="34" charset="0"/>
              <a:ea typeface="Calibri" panose="020F0502020204030204" pitchFamily="34" charset="0"/>
              <a:cs typeface="Arial" panose="020B0604020202020204" pitchFamily="34" charset="0"/>
            </a:endParaRPr>
          </a:p>
          <a:p>
            <a:r>
              <a:rPr lang="en-US" sz="1300" kern="100">
                <a:latin typeface="Arial" panose="020B0604020202020204" pitchFamily="34" charset="0"/>
                <a:ea typeface="Calibri" panose="020F0502020204030204" pitchFamily="34" charset="0"/>
                <a:cs typeface="Arial" panose="020B0604020202020204" pitchFamily="34" charset="0"/>
              </a:rPr>
              <a:t>I</a:t>
            </a:r>
            <a:r>
              <a:rPr lang="en-US" sz="1300" kern="100">
                <a:effectLst/>
                <a:latin typeface="Arial" panose="020B0604020202020204" pitchFamily="34" charset="0"/>
                <a:ea typeface="Calibri" panose="020F0502020204030204" pitchFamily="34" charset="0"/>
                <a:cs typeface="Arial" panose="020B0604020202020204" pitchFamily="34" charset="0"/>
              </a:rPr>
              <a:t>ncrease the ticket price by $1.99, bringing the price up to $83.99</a:t>
            </a:r>
          </a:p>
          <a:p>
            <a:r>
              <a:rPr lang="en-US" sz="1300" kern="100">
                <a:effectLst/>
                <a:latin typeface="Arial" panose="020B0604020202020204" pitchFamily="34" charset="0"/>
                <a:ea typeface="Calibri" panose="020F0502020204030204" pitchFamily="34" charset="0"/>
                <a:cs typeface="Arial" panose="020B0604020202020204" pitchFamily="34" charset="0"/>
              </a:rPr>
              <a:t>$3,474,638 in total extra income with $1.99 increase</a:t>
            </a:r>
          </a:p>
          <a:p>
            <a:r>
              <a:rPr lang="en-US" sz="1300" kern="100">
                <a:latin typeface="Arial" panose="020B0604020202020204" pitchFamily="34" charset="0"/>
                <a:ea typeface="Calibri" panose="020F0502020204030204" pitchFamily="34" charset="0"/>
                <a:cs typeface="Arial" panose="020B0604020202020204" pitchFamily="34" charset="0"/>
              </a:rPr>
              <a:t>C</a:t>
            </a:r>
            <a:r>
              <a:rPr lang="en-US" sz="1300" kern="100">
                <a:effectLst/>
                <a:latin typeface="Arial" panose="020B0604020202020204" pitchFamily="34" charset="0"/>
                <a:ea typeface="Calibri" panose="020F0502020204030204" pitchFamily="34" charset="0"/>
                <a:cs typeface="Arial" panose="020B0604020202020204" pitchFamily="34" charset="0"/>
              </a:rPr>
              <a:t>onsider the additional operating cost</a:t>
            </a:r>
            <a:endParaRPr lang="en-US"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8831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Empty office chairs">
            <a:extLst>
              <a:ext uri="{FF2B5EF4-FFF2-40B4-BE49-F238E27FC236}">
                <a16:creationId xmlns:a16="http://schemas.microsoft.com/office/drawing/2014/main" id="{9AAA4217-15A4-A330-AB56-3C73FE6FCFA4}"/>
              </a:ext>
            </a:extLst>
          </p:cNvPr>
          <p:cNvPicPr>
            <a:picLocks noChangeAspect="1"/>
          </p:cNvPicPr>
          <p:nvPr/>
        </p:nvPicPr>
        <p:blipFill rotWithShape="1">
          <a:blip r:embed="rId2"/>
          <a:srcRect l="30631" r="22639"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DF0B47-87D0-EE75-D583-83F85493ADCE}"/>
              </a:ext>
            </a:extLst>
          </p:cNvPr>
          <p:cNvSpPr>
            <a:spLocks noGrp="1"/>
          </p:cNvSpPr>
          <p:nvPr>
            <p:ph type="title"/>
          </p:nvPr>
        </p:nvSpPr>
        <p:spPr>
          <a:xfrm>
            <a:off x="5827048" y="407987"/>
            <a:ext cx="5721484" cy="1325563"/>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24497119-D250-D3E8-894D-FE1BAE20C8AE}"/>
              </a:ext>
            </a:extLst>
          </p:cNvPr>
          <p:cNvSpPr>
            <a:spLocks noGrp="1"/>
          </p:cNvSpPr>
          <p:nvPr>
            <p:ph idx="1"/>
          </p:nvPr>
        </p:nvSpPr>
        <p:spPr>
          <a:xfrm>
            <a:off x="5827048" y="1868487"/>
            <a:ext cx="5721484" cy="4351338"/>
          </a:xfrm>
        </p:spPr>
        <p:txBody>
          <a:bodyPr>
            <a:normAutofit/>
          </a:bodyPr>
          <a:lstStyle/>
          <a:p>
            <a:r>
              <a:rPr lang="en-US" sz="2200" kern="100" dirty="0">
                <a:effectLst/>
                <a:latin typeface="Arial" panose="020B0604020202020204" pitchFamily="34" charset="0"/>
                <a:ea typeface="Calibri" panose="020F0502020204030204" pitchFamily="34" charset="0"/>
                <a:cs typeface="Arial" panose="020B0604020202020204" pitchFamily="34" charset="0"/>
              </a:rPr>
              <a:t>I ultimately believe that increasing the overall ticket price to $86 will be the best idea. That amount will cover the additional operational cost of increasing the drop, runs, and chairs, as well as offsetting the cost of the lift and providing us with additional capital to do whatever we please such as reinvesting back into the resort or increasing worker’s salary.  It is not such a huge increase is to deter visitors and when they see there is a larger vertical drop and an extra chair and run to go alongside the new ski lift, they will feel like their money is well spent. </a:t>
            </a:r>
          </a:p>
          <a:p>
            <a:endParaRPr lang="en-US" sz="2200" dirty="0"/>
          </a:p>
        </p:txBody>
      </p:sp>
    </p:spTree>
    <p:extLst>
      <p:ext uri="{BB962C8B-B14F-4D97-AF65-F5344CB8AC3E}">
        <p14:creationId xmlns:p14="http://schemas.microsoft.com/office/powerpoint/2010/main" val="4167281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able cars">
            <a:extLst>
              <a:ext uri="{FF2B5EF4-FFF2-40B4-BE49-F238E27FC236}">
                <a16:creationId xmlns:a16="http://schemas.microsoft.com/office/drawing/2014/main" id="{543F4B06-8794-170F-CFEA-8F86E5CFB0A9}"/>
              </a:ext>
            </a:extLst>
          </p:cNvPr>
          <p:cNvPicPr>
            <a:picLocks noChangeAspect="1"/>
          </p:cNvPicPr>
          <p:nvPr/>
        </p:nvPicPr>
        <p:blipFill rotWithShape="1">
          <a:blip r:embed="rId2"/>
          <a:srcRect l="40778" r="11961"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B3CA10-0EFF-93BF-6B26-5BFD4E1D65B6}"/>
              </a:ext>
            </a:extLst>
          </p:cNvPr>
          <p:cNvSpPr>
            <a:spLocks noGrp="1"/>
          </p:cNvSpPr>
          <p:nvPr>
            <p:ph type="title"/>
          </p:nvPr>
        </p:nvSpPr>
        <p:spPr>
          <a:xfrm>
            <a:off x="5827048" y="407987"/>
            <a:ext cx="5721484" cy="1325563"/>
          </a:xfrm>
        </p:spPr>
        <p:txBody>
          <a:bodyPr>
            <a:normAutofit/>
          </a:bodyPr>
          <a:lstStyle/>
          <a:p>
            <a:r>
              <a:rPr lang="en-US" dirty="0"/>
              <a:t>PROBLEM IDENTIFICATION</a:t>
            </a:r>
          </a:p>
        </p:txBody>
      </p:sp>
      <p:sp>
        <p:nvSpPr>
          <p:cNvPr id="3" name="Content Placeholder 2">
            <a:extLst>
              <a:ext uri="{FF2B5EF4-FFF2-40B4-BE49-F238E27FC236}">
                <a16:creationId xmlns:a16="http://schemas.microsoft.com/office/drawing/2014/main" id="{832ABB6F-F27C-4EFE-FB6B-610D5E85A5CB}"/>
              </a:ext>
            </a:extLst>
          </p:cNvPr>
          <p:cNvSpPr>
            <a:spLocks noGrp="1"/>
          </p:cNvSpPr>
          <p:nvPr>
            <p:ph idx="1"/>
          </p:nvPr>
        </p:nvSpPr>
        <p:spPr>
          <a:xfrm>
            <a:off x="5827048" y="1868487"/>
            <a:ext cx="5721484" cy="4351338"/>
          </a:xfrm>
        </p:spPr>
        <p:txBody>
          <a:bodyPr>
            <a:normAutofit fontScale="92500" lnSpcReduction="20000"/>
          </a:bodyPr>
          <a:lstStyle/>
          <a:p>
            <a:pPr rtl="0">
              <a:spcBef>
                <a:spcPts val="0"/>
              </a:spcBef>
              <a:spcAft>
                <a:spcPts val="600"/>
              </a:spcAft>
            </a:pPr>
            <a:r>
              <a:rPr lang="en-US" b="0" i="0" u="none" strike="noStrike" dirty="0">
                <a:effectLst/>
                <a:latin typeface="Arial" panose="020B0604020202020204" pitchFamily="34" charset="0"/>
                <a:cs typeface="Arial" panose="020B0604020202020204" pitchFamily="34" charset="0"/>
              </a:rPr>
              <a:t>Instillation of an additional chair lift.</a:t>
            </a:r>
          </a:p>
          <a:p>
            <a:pPr marL="0" indent="0" rtl="0">
              <a:spcBef>
                <a:spcPts val="0"/>
              </a:spcBef>
              <a:spcAft>
                <a:spcPts val="600"/>
              </a:spcAft>
              <a:buNone/>
            </a:pPr>
            <a:endParaRPr lang="en-US" dirty="0">
              <a:latin typeface="Arial" panose="020B0604020202020204" pitchFamily="34" charset="0"/>
              <a:cs typeface="Arial" panose="020B0604020202020204" pitchFamily="34" charset="0"/>
            </a:endParaRPr>
          </a:p>
          <a:p>
            <a:pPr marL="0" indent="0" rtl="0">
              <a:spcBef>
                <a:spcPts val="0"/>
              </a:spcBef>
              <a:spcAft>
                <a:spcPts val="600"/>
              </a:spcAft>
              <a:buNone/>
            </a:pPr>
            <a:endParaRPr lang="en-US" b="0" i="0" u="none" strike="noStrike" dirty="0">
              <a:effectLst/>
              <a:latin typeface="Arial" panose="020B0604020202020204" pitchFamily="34" charset="0"/>
              <a:cs typeface="Arial" panose="020B0604020202020204" pitchFamily="34" charset="0"/>
            </a:endParaRPr>
          </a:p>
          <a:p>
            <a:pPr rtl="0">
              <a:spcBef>
                <a:spcPts val="0"/>
              </a:spcBef>
              <a:spcAft>
                <a:spcPts val="600"/>
              </a:spcAft>
            </a:pPr>
            <a:r>
              <a:rPr lang="en-US" b="0" i="0" u="none" strike="noStrike" dirty="0">
                <a:effectLst/>
                <a:latin typeface="Arial" panose="020B0604020202020204" pitchFamily="34" charset="0"/>
                <a:cs typeface="Arial" panose="020B0604020202020204" pitchFamily="34" charset="0"/>
              </a:rPr>
              <a:t>Big Mountain Resort has increased their operating costs by $1,540,000 from instillation of chair lift</a:t>
            </a:r>
          </a:p>
          <a:p>
            <a:pPr marL="0" indent="0" rtl="0">
              <a:spcBef>
                <a:spcPts val="0"/>
              </a:spcBef>
              <a:spcAft>
                <a:spcPts val="600"/>
              </a:spcAft>
              <a:buNone/>
            </a:pPr>
            <a:endParaRPr lang="en-US" dirty="0">
              <a:latin typeface="Arial" panose="020B0604020202020204" pitchFamily="34" charset="0"/>
              <a:cs typeface="Arial" panose="020B0604020202020204" pitchFamily="34" charset="0"/>
            </a:endParaRPr>
          </a:p>
          <a:p>
            <a:pPr marL="0" indent="0" rtl="0">
              <a:spcBef>
                <a:spcPts val="0"/>
              </a:spcBef>
              <a:spcAft>
                <a:spcPts val="600"/>
              </a:spcAft>
              <a:buNone/>
            </a:pPr>
            <a:endParaRPr lang="en-US" b="0" dirty="0">
              <a:effectLst/>
              <a:latin typeface="Arial" panose="020B0604020202020204" pitchFamily="34" charset="0"/>
              <a:cs typeface="Arial" panose="020B0604020202020204" pitchFamily="34" charset="0"/>
            </a:endParaRPr>
          </a:p>
          <a:p>
            <a:pPr rtl="0">
              <a:spcBef>
                <a:spcPts val="0"/>
              </a:spcBef>
              <a:spcAft>
                <a:spcPts val="600"/>
              </a:spcAft>
            </a:pPr>
            <a:r>
              <a:rPr lang="en-US" b="0" i="0" u="none" strike="noStrike" dirty="0">
                <a:effectLst/>
                <a:latin typeface="Arial" panose="020B0604020202020204" pitchFamily="34" charset="0"/>
                <a:cs typeface="Arial" panose="020B0604020202020204" pitchFamily="34" charset="0"/>
              </a:rPr>
              <a:t>Possible methods of reducing operational costs</a:t>
            </a:r>
            <a:endParaRPr lang="en-US" dirty="0">
              <a:latin typeface="Arial" panose="020B0604020202020204" pitchFamily="34" charset="0"/>
              <a:cs typeface="Arial" panose="020B0604020202020204" pitchFamily="34" charset="0"/>
            </a:endParaRPr>
          </a:p>
          <a:p>
            <a:pPr rtl="0">
              <a:spcBef>
                <a:spcPts val="0"/>
              </a:spcBef>
              <a:spcAft>
                <a:spcPts val="600"/>
              </a:spcAft>
            </a:pPr>
            <a:endParaRPr lang="en-US" b="0" i="0" u="none" strike="noStrike" dirty="0">
              <a:effectLst/>
              <a:latin typeface="Arial" panose="020B0604020202020204" pitchFamily="34" charset="0"/>
              <a:cs typeface="Arial" panose="020B0604020202020204" pitchFamily="34" charset="0"/>
            </a:endParaRPr>
          </a:p>
          <a:p>
            <a:pPr rtl="0">
              <a:spcBef>
                <a:spcPts val="0"/>
              </a:spcBef>
              <a:spcAft>
                <a:spcPts val="600"/>
              </a:spcAft>
            </a:pPr>
            <a:endParaRPr lang="en-US" b="0" i="0" u="none" strike="noStrike" dirty="0">
              <a:effectLst/>
              <a:latin typeface="Arial" panose="020B0604020202020204" pitchFamily="34" charset="0"/>
              <a:cs typeface="Arial" panose="020B0604020202020204" pitchFamily="34" charset="0"/>
            </a:endParaRPr>
          </a:p>
          <a:p>
            <a:pPr rtl="0">
              <a:spcBef>
                <a:spcPts val="0"/>
              </a:spcBef>
              <a:spcAft>
                <a:spcPts val="600"/>
              </a:spcAft>
            </a:pPr>
            <a:r>
              <a:rPr lang="en-US" dirty="0">
                <a:latin typeface="Arial" panose="020B0604020202020204" pitchFamily="34" charset="0"/>
                <a:cs typeface="Arial" panose="020B0604020202020204" pitchFamily="34" charset="0"/>
              </a:rPr>
              <a:t>Possible Methods of </a:t>
            </a:r>
            <a:r>
              <a:rPr lang="en-US" b="0" i="0" u="none" strike="noStrike" dirty="0">
                <a:effectLst/>
                <a:latin typeface="Arial" panose="020B0604020202020204" pitchFamily="34" charset="0"/>
                <a:cs typeface="Arial" panose="020B0604020202020204" pitchFamily="34" charset="0"/>
              </a:rPr>
              <a:t>increasing revenue</a:t>
            </a:r>
            <a:br>
              <a:rPr lang="en-US" dirty="0">
                <a:latin typeface="Arial" panose="020B0604020202020204" pitchFamily="34" charset="0"/>
                <a:cs typeface="Arial" panose="020B0604020202020204" pitchFamily="34" charset="0"/>
              </a:rPr>
            </a:br>
            <a:br>
              <a:rPr lang="en-US" sz="1700" dirty="0"/>
            </a:br>
            <a:endParaRPr lang="en-US" sz="1700" dirty="0"/>
          </a:p>
        </p:txBody>
      </p:sp>
    </p:spTree>
    <p:extLst>
      <p:ext uri="{BB962C8B-B14F-4D97-AF65-F5344CB8AC3E}">
        <p14:creationId xmlns:p14="http://schemas.microsoft.com/office/powerpoint/2010/main" val="60343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BDE9-419B-3482-EDE9-C31B76C98336}"/>
              </a:ext>
            </a:extLst>
          </p:cNvPr>
          <p:cNvSpPr>
            <a:spLocks noGrp="1"/>
          </p:cNvSpPr>
          <p:nvPr>
            <p:ph type="title"/>
          </p:nvPr>
        </p:nvSpPr>
        <p:spPr/>
        <p:txBody>
          <a:bodyPr/>
          <a:lstStyle/>
          <a:p>
            <a:pPr algn="ctr"/>
            <a:r>
              <a:rPr lang="en-US"/>
              <a:t>PROBLEM IDENTIFICATION</a:t>
            </a:r>
            <a:endParaRPr lang="en-US" dirty="0"/>
          </a:p>
        </p:txBody>
      </p:sp>
      <p:graphicFrame>
        <p:nvGraphicFramePr>
          <p:cNvPr id="22" name="Content Placeholder 2">
            <a:extLst>
              <a:ext uri="{FF2B5EF4-FFF2-40B4-BE49-F238E27FC236}">
                <a16:creationId xmlns:a16="http://schemas.microsoft.com/office/drawing/2014/main" id="{A1E40141-C661-FE82-F8E8-C3290FF97202}"/>
              </a:ext>
            </a:extLst>
          </p:cNvPr>
          <p:cNvGraphicFramePr>
            <a:graphicFrameLocks noGrp="1"/>
          </p:cNvGraphicFramePr>
          <p:nvPr>
            <p:ph idx="1"/>
            <p:extLst>
              <p:ext uri="{D42A27DB-BD31-4B8C-83A1-F6EECF244321}">
                <p14:modId xmlns:p14="http://schemas.microsoft.com/office/powerpoint/2010/main" val="2566703276"/>
              </p:ext>
            </p:extLst>
          </p:nvPr>
        </p:nvGraphicFramePr>
        <p:xfrm>
          <a:off x="838200" y="1825625"/>
          <a:ext cx="10515600" cy="3859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2036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window with a mountain view">
            <a:extLst>
              <a:ext uri="{FF2B5EF4-FFF2-40B4-BE49-F238E27FC236}">
                <a16:creationId xmlns:a16="http://schemas.microsoft.com/office/drawing/2014/main" id="{35BD49F5-B771-B7E2-1B4E-433CFF2CA50D}"/>
              </a:ext>
            </a:extLst>
          </p:cNvPr>
          <p:cNvPicPr>
            <a:picLocks noChangeAspect="1"/>
          </p:cNvPicPr>
          <p:nvPr/>
        </p:nvPicPr>
        <p:blipFill rotWithShape="1">
          <a:blip r:embed="rId2"/>
          <a:srcRect l="27627" r="19272"/>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5B5C39-C18C-9365-CFD6-03C4FDDC5186}"/>
              </a:ext>
            </a:extLst>
          </p:cNvPr>
          <p:cNvSpPr>
            <a:spLocks noGrp="1"/>
          </p:cNvSpPr>
          <p:nvPr>
            <p:ph type="title"/>
          </p:nvPr>
        </p:nvSpPr>
        <p:spPr>
          <a:xfrm>
            <a:off x="5827048" y="407987"/>
            <a:ext cx="5721484" cy="1325563"/>
          </a:xfrm>
        </p:spPr>
        <p:txBody>
          <a:bodyPr>
            <a:normAutofit/>
          </a:bodyPr>
          <a:lstStyle/>
          <a:p>
            <a:r>
              <a:rPr lang="en-US" b="0" i="0">
                <a:effectLst/>
                <a:latin typeface="Haffer XH"/>
              </a:rPr>
              <a:t>RECOMMENDATIONS AND KEY FINDINGS</a:t>
            </a:r>
            <a:endParaRPr lang="en-US"/>
          </a:p>
        </p:txBody>
      </p:sp>
      <p:sp>
        <p:nvSpPr>
          <p:cNvPr id="3" name="Content Placeholder 2">
            <a:extLst>
              <a:ext uri="{FF2B5EF4-FFF2-40B4-BE49-F238E27FC236}">
                <a16:creationId xmlns:a16="http://schemas.microsoft.com/office/drawing/2014/main" id="{EDBCB19A-142F-1F83-4049-E2DDEA32332B}"/>
              </a:ext>
            </a:extLst>
          </p:cNvPr>
          <p:cNvSpPr>
            <a:spLocks noGrp="1"/>
          </p:cNvSpPr>
          <p:nvPr>
            <p:ph idx="1"/>
          </p:nvPr>
        </p:nvSpPr>
        <p:spPr>
          <a:xfrm>
            <a:off x="5827048" y="1868487"/>
            <a:ext cx="5721484" cy="4351338"/>
          </a:xfrm>
        </p:spPr>
        <p:txBody>
          <a:bodyPr>
            <a:normAutofit/>
          </a:bodyPr>
          <a:lstStyle/>
          <a:p>
            <a:pPr marL="0" marR="0">
              <a:spcBef>
                <a:spcPts val="0"/>
              </a:spcBef>
              <a:spcAft>
                <a:spcPts val="600"/>
              </a:spcAft>
            </a:pPr>
            <a:r>
              <a:rPr lang="en-US" sz="2000" kern="100" dirty="0">
                <a:latin typeface="Arial" panose="020B0604020202020204" pitchFamily="34" charset="0"/>
                <a:ea typeface="Calibri" panose="020F0502020204030204" pitchFamily="34" charset="0"/>
                <a:cs typeface="Arial" panose="020B0604020202020204" pitchFamily="34" charset="0"/>
              </a:rPr>
              <a:t>O</a:t>
            </a:r>
            <a:r>
              <a:rPr lang="en-US" sz="2000" kern="100" dirty="0">
                <a:effectLst/>
                <a:latin typeface="Arial" panose="020B0604020202020204" pitchFamily="34" charset="0"/>
                <a:ea typeface="Calibri" panose="020F0502020204030204" pitchFamily="34" charset="0"/>
                <a:cs typeface="Arial" panose="020B0604020202020204" pitchFamily="34" charset="0"/>
              </a:rPr>
              <a:t>ur current price is </a:t>
            </a:r>
            <a:r>
              <a:rPr lang="en-US" sz="2000" kern="0" dirty="0">
                <a:effectLst/>
                <a:latin typeface="Arial" panose="020B0604020202020204" pitchFamily="34" charset="0"/>
                <a:ea typeface="Times New Roman" panose="02020603050405020304" pitchFamily="18" charset="0"/>
                <a:cs typeface="Arial" panose="020B0604020202020204" pitchFamily="34" charset="0"/>
              </a:rPr>
              <a:t>$81.00</a:t>
            </a:r>
          </a:p>
          <a:p>
            <a:pPr marL="0" marR="0" indent="0">
              <a:spcBef>
                <a:spcPts val="0"/>
              </a:spcBef>
              <a:spcAft>
                <a:spcPts val="600"/>
              </a:spcAft>
              <a:buNone/>
            </a:pP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spcBef>
                <a:spcPts val="0"/>
              </a:spcBef>
              <a:spcAft>
                <a:spcPts val="6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Highest in the state of Montana</a:t>
            </a:r>
            <a:endParaRPr lang="en-US" sz="2000" kern="100" dirty="0">
              <a:latin typeface="Arial" panose="020B0604020202020204" pitchFamily="34" charset="0"/>
              <a:ea typeface="Calibri" panose="020F0502020204030204" pitchFamily="34" charset="0"/>
              <a:cs typeface="Arial" panose="020B0604020202020204" pitchFamily="34" charset="0"/>
            </a:endParaRPr>
          </a:p>
          <a:p>
            <a:pPr marL="0" marR="0">
              <a:spcBef>
                <a:spcPts val="0"/>
              </a:spcBef>
              <a:spcAft>
                <a:spcPts val="600"/>
              </a:spcAft>
            </a:pP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spcBef>
                <a:spcPts val="0"/>
              </a:spcBef>
              <a:spcAft>
                <a:spcPts val="600"/>
              </a:spcAft>
            </a:pPr>
            <a:r>
              <a:rPr lang="en-US" sz="2000" kern="100" dirty="0">
                <a:latin typeface="Arial" panose="020B0604020202020204" pitchFamily="34" charset="0"/>
                <a:ea typeface="Calibri" panose="020F0502020204030204" pitchFamily="34" charset="0"/>
                <a:cs typeface="Arial" panose="020B0604020202020204" pitchFamily="34" charset="0"/>
              </a:rPr>
              <a:t>L</a:t>
            </a:r>
            <a:r>
              <a:rPr lang="en-US" sz="2000" kern="100" dirty="0">
                <a:effectLst/>
                <a:latin typeface="Arial" panose="020B0604020202020204" pitchFamily="34" charset="0"/>
                <a:ea typeface="Calibri" panose="020F0502020204030204" pitchFamily="34" charset="0"/>
                <a:cs typeface="Arial" panose="020B0604020202020204" pitchFamily="34" charset="0"/>
              </a:rPr>
              <a:t>eaders in almost every category in the state.  </a:t>
            </a:r>
          </a:p>
          <a:p>
            <a:pPr marL="0" marR="0" indent="0">
              <a:spcBef>
                <a:spcPts val="0"/>
              </a:spcBef>
              <a:spcAft>
                <a:spcPts val="600"/>
              </a:spcAft>
              <a:buNone/>
            </a:pP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fontAlgn="base" latinLnBrk="1">
              <a:spcBef>
                <a:spcPts val="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Arial" panose="020B0604020202020204" pitchFamily="34" charset="0"/>
                <a:ea typeface="Times New Roman" panose="02020603050405020304" pitchFamily="18" charset="0"/>
                <a:cs typeface="Arial" panose="020B0604020202020204" pitchFamily="34" charset="0"/>
              </a:rPr>
              <a:t>Big Mountain Resort modelled price is $95.87, actual price is $81.00.</a:t>
            </a:r>
          </a:p>
          <a:p>
            <a:pPr marL="0" marR="0" fontAlgn="base" latinLnBrk="1">
              <a:spcBef>
                <a:spcPts val="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fontAlgn="base" latinLnBrk="1">
              <a:spcBef>
                <a:spcPts val="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Arial" panose="020B0604020202020204" pitchFamily="34" charset="0"/>
                <a:ea typeface="Times New Roman" panose="02020603050405020304" pitchFamily="18" charset="0"/>
                <a:cs typeface="Arial" panose="020B0604020202020204" pitchFamily="34" charset="0"/>
              </a:rPr>
              <a:t>Even with the expected mean absolute error of $10.39, this suggests there is room for an increase.</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indent="0">
              <a:spcBef>
                <a:spcPts val="0"/>
              </a:spcBef>
              <a:spcAft>
                <a:spcPts val="600"/>
              </a:spcAft>
              <a:buNone/>
            </a:pP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61419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E8A2-5DCE-5EC4-67E7-A7679078BB69}"/>
              </a:ext>
            </a:extLst>
          </p:cNvPr>
          <p:cNvSpPr>
            <a:spLocks noGrp="1"/>
          </p:cNvSpPr>
          <p:nvPr>
            <p:ph type="title"/>
          </p:nvPr>
        </p:nvSpPr>
        <p:spPr>
          <a:xfrm>
            <a:off x="838200" y="0"/>
            <a:ext cx="10515600" cy="1325563"/>
          </a:xfrm>
        </p:spPr>
        <p:txBody>
          <a:bodyPr/>
          <a:lstStyle/>
          <a:p>
            <a:pPr algn="ctr"/>
            <a:r>
              <a:rPr lang="en-US" b="0" i="0">
                <a:solidFill>
                  <a:srgbClr val="333333"/>
                </a:solidFill>
                <a:effectLst/>
                <a:latin typeface="Haffer XH"/>
              </a:rPr>
              <a:t>MODELING RESULTS AND ANALYSIS </a:t>
            </a:r>
            <a:endParaRPr lang="en-US" dirty="0"/>
          </a:p>
        </p:txBody>
      </p:sp>
      <p:pic>
        <p:nvPicPr>
          <p:cNvPr id="4" name="Picture 3" descr="A graph of a number of tickets&#10;&#10;Description automatically generated with medium confidence">
            <a:extLst>
              <a:ext uri="{FF2B5EF4-FFF2-40B4-BE49-F238E27FC236}">
                <a16:creationId xmlns:a16="http://schemas.microsoft.com/office/drawing/2014/main" id="{5AC0C1EC-EA98-C0D6-9E5C-D07FD5DAF3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6760" y="911860"/>
            <a:ext cx="5349240" cy="2973070"/>
          </a:xfrm>
          <a:prstGeom prst="rect">
            <a:avLst/>
          </a:prstGeom>
          <a:noFill/>
          <a:ln>
            <a:noFill/>
          </a:ln>
        </p:spPr>
      </p:pic>
      <p:pic>
        <p:nvPicPr>
          <p:cNvPr id="5" name="Picture 4" descr="A graph of a vertical drop&#10;&#10;Description automatically generated">
            <a:extLst>
              <a:ext uri="{FF2B5EF4-FFF2-40B4-BE49-F238E27FC236}">
                <a16:creationId xmlns:a16="http://schemas.microsoft.com/office/drawing/2014/main" id="{1F7BAA77-01FD-BF71-3793-79CEB472F8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87440" y="911860"/>
            <a:ext cx="5349240" cy="2973070"/>
          </a:xfrm>
          <a:prstGeom prst="rect">
            <a:avLst/>
          </a:prstGeom>
          <a:noFill/>
          <a:ln>
            <a:noFill/>
          </a:ln>
        </p:spPr>
      </p:pic>
      <p:pic>
        <p:nvPicPr>
          <p:cNvPr id="6" name="Picture 5" descr="A graph of snow making&#10;&#10;Description automatically generated">
            <a:extLst>
              <a:ext uri="{FF2B5EF4-FFF2-40B4-BE49-F238E27FC236}">
                <a16:creationId xmlns:a16="http://schemas.microsoft.com/office/drawing/2014/main" id="{50A81637-3483-BD81-CA3F-8CB20EB84B1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6760" y="3884930"/>
            <a:ext cx="5349240" cy="2973070"/>
          </a:xfrm>
          <a:prstGeom prst="rect">
            <a:avLst/>
          </a:prstGeom>
          <a:noFill/>
          <a:ln>
            <a:noFill/>
          </a:ln>
        </p:spPr>
      </p:pic>
      <p:pic>
        <p:nvPicPr>
          <p:cNvPr id="7" name="Picture 6" descr="A graph of blue and red bars&#10;&#10;Description automatically generated">
            <a:extLst>
              <a:ext uri="{FF2B5EF4-FFF2-40B4-BE49-F238E27FC236}">
                <a16:creationId xmlns:a16="http://schemas.microsoft.com/office/drawing/2014/main" id="{33360803-A182-2C14-3FEF-77BC4554B17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87440" y="3884930"/>
            <a:ext cx="5349240" cy="2973070"/>
          </a:xfrm>
          <a:prstGeom prst="rect">
            <a:avLst/>
          </a:prstGeom>
          <a:noFill/>
          <a:ln>
            <a:noFill/>
          </a:ln>
        </p:spPr>
      </p:pic>
    </p:spTree>
    <p:extLst>
      <p:ext uri="{BB962C8B-B14F-4D97-AF65-F5344CB8AC3E}">
        <p14:creationId xmlns:p14="http://schemas.microsoft.com/office/powerpoint/2010/main" val="68783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25CF-DE6A-1044-CFBD-41C529BBF1FA}"/>
              </a:ext>
            </a:extLst>
          </p:cNvPr>
          <p:cNvSpPr>
            <a:spLocks noGrp="1"/>
          </p:cNvSpPr>
          <p:nvPr>
            <p:ph type="title"/>
          </p:nvPr>
        </p:nvSpPr>
        <p:spPr>
          <a:xfrm>
            <a:off x="838200" y="0"/>
            <a:ext cx="10515600" cy="1325563"/>
          </a:xfrm>
        </p:spPr>
        <p:txBody>
          <a:bodyPr/>
          <a:lstStyle/>
          <a:p>
            <a:pPr algn="ctr"/>
            <a:r>
              <a:rPr lang="en-US" b="0" i="0" dirty="0">
                <a:solidFill>
                  <a:srgbClr val="333333"/>
                </a:solidFill>
                <a:effectLst/>
                <a:latin typeface="Haffer XH"/>
              </a:rPr>
              <a:t>MODELING RESULTS AND ANALYSIS </a:t>
            </a:r>
            <a:endParaRPr lang="en-US" dirty="0"/>
          </a:p>
        </p:txBody>
      </p:sp>
      <p:pic>
        <p:nvPicPr>
          <p:cNvPr id="4" name="Picture 3" descr="A graph with numbers and a red line&#10;&#10;Description automatically generated">
            <a:extLst>
              <a:ext uri="{FF2B5EF4-FFF2-40B4-BE49-F238E27FC236}">
                <a16:creationId xmlns:a16="http://schemas.microsoft.com/office/drawing/2014/main" id="{7C45534D-9914-D105-08C9-7AA94FD9C2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 y="916305"/>
            <a:ext cx="5394960" cy="2969895"/>
          </a:xfrm>
          <a:prstGeom prst="rect">
            <a:avLst/>
          </a:prstGeom>
          <a:noFill/>
          <a:ln>
            <a:noFill/>
          </a:ln>
        </p:spPr>
      </p:pic>
      <p:pic>
        <p:nvPicPr>
          <p:cNvPr id="5" name="Picture 4" descr="A graph of a number of runs&#10;&#10;Description automatically generated">
            <a:extLst>
              <a:ext uri="{FF2B5EF4-FFF2-40B4-BE49-F238E27FC236}">
                <a16:creationId xmlns:a16="http://schemas.microsoft.com/office/drawing/2014/main" id="{0471C5D8-3C94-9AF7-549C-157486D9BAB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33160" y="916305"/>
            <a:ext cx="5397500" cy="2971800"/>
          </a:xfrm>
          <a:prstGeom prst="rect">
            <a:avLst/>
          </a:prstGeom>
          <a:noFill/>
          <a:ln>
            <a:noFill/>
          </a:ln>
        </p:spPr>
      </p:pic>
      <p:pic>
        <p:nvPicPr>
          <p:cNvPr id="6" name="Picture 5" descr="A graph with a red line&#10;&#10;Description automatically generated">
            <a:extLst>
              <a:ext uri="{FF2B5EF4-FFF2-40B4-BE49-F238E27FC236}">
                <a16:creationId xmlns:a16="http://schemas.microsoft.com/office/drawing/2014/main" id="{7A44678B-624E-8DDE-2FCD-BBA270C200D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9300" y="3886200"/>
            <a:ext cx="5346700" cy="2971800"/>
          </a:xfrm>
          <a:prstGeom prst="rect">
            <a:avLst/>
          </a:prstGeom>
          <a:noFill/>
          <a:ln>
            <a:noFill/>
          </a:ln>
        </p:spPr>
      </p:pic>
      <p:pic>
        <p:nvPicPr>
          <p:cNvPr id="7" name="Picture 6" descr="A graph of a number of land area&#10;&#10;Description automatically generated with medium confidence">
            <a:extLst>
              <a:ext uri="{FF2B5EF4-FFF2-40B4-BE49-F238E27FC236}">
                <a16:creationId xmlns:a16="http://schemas.microsoft.com/office/drawing/2014/main" id="{495D7B0A-69D8-40F1-AE4D-DFC78DD8292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233160" y="3886200"/>
            <a:ext cx="5397500" cy="2971800"/>
          </a:xfrm>
          <a:prstGeom prst="rect">
            <a:avLst/>
          </a:prstGeom>
          <a:noFill/>
          <a:ln>
            <a:noFill/>
          </a:ln>
        </p:spPr>
      </p:pic>
    </p:spTree>
    <p:extLst>
      <p:ext uri="{BB962C8B-B14F-4D97-AF65-F5344CB8AC3E}">
        <p14:creationId xmlns:p14="http://schemas.microsoft.com/office/powerpoint/2010/main" val="1942149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F57DB-8F94-D228-46D3-0AB5E6763168}"/>
              </a:ext>
            </a:extLst>
          </p:cNvPr>
          <p:cNvSpPr>
            <a:spLocks noGrp="1"/>
          </p:cNvSpPr>
          <p:nvPr>
            <p:ph type="title"/>
          </p:nvPr>
        </p:nvSpPr>
        <p:spPr>
          <a:xfrm>
            <a:off x="838200" y="0"/>
            <a:ext cx="10515600" cy="1325563"/>
          </a:xfrm>
        </p:spPr>
        <p:txBody>
          <a:bodyPr/>
          <a:lstStyle/>
          <a:p>
            <a:pPr algn="ctr"/>
            <a:r>
              <a:rPr lang="en-US" b="0" i="0" dirty="0">
                <a:solidFill>
                  <a:srgbClr val="333333"/>
                </a:solidFill>
                <a:effectLst/>
                <a:latin typeface="Haffer XH"/>
              </a:rPr>
              <a:t>MODELING RESULTS AND ANALYSIS </a:t>
            </a:r>
            <a:endParaRPr lang="en-US" dirty="0"/>
          </a:p>
        </p:txBody>
      </p:sp>
      <p:pic>
        <p:nvPicPr>
          <p:cNvPr id="4" name="Picture 3" descr="A graph with blue lines&#10;&#10;Description automatically generated">
            <a:extLst>
              <a:ext uri="{FF2B5EF4-FFF2-40B4-BE49-F238E27FC236}">
                <a16:creationId xmlns:a16="http://schemas.microsoft.com/office/drawing/2014/main" id="{956F2761-DC2D-0D16-73DA-927D8A3A18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0400" y="914400"/>
            <a:ext cx="5435600" cy="2971800"/>
          </a:xfrm>
          <a:prstGeom prst="rect">
            <a:avLst/>
          </a:prstGeom>
          <a:noFill/>
          <a:ln>
            <a:noFill/>
          </a:ln>
        </p:spPr>
      </p:pic>
      <p:pic>
        <p:nvPicPr>
          <p:cNvPr id="5" name="Picture 4" descr="A graph of a bar chart&#10;&#10;Description automatically generated with medium confidence">
            <a:extLst>
              <a:ext uri="{FF2B5EF4-FFF2-40B4-BE49-F238E27FC236}">
                <a16:creationId xmlns:a16="http://schemas.microsoft.com/office/drawing/2014/main" id="{3C73EA4B-8B01-2827-EC8B-AC0E68CB76C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914400"/>
            <a:ext cx="5435600" cy="2971800"/>
          </a:xfrm>
          <a:prstGeom prst="rect">
            <a:avLst/>
          </a:prstGeom>
          <a:noFill/>
          <a:ln>
            <a:noFill/>
          </a:ln>
        </p:spPr>
      </p:pic>
      <p:pic>
        <p:nvPicPr>
          <p:cNvPr id="6" name="Picture 5" descr="A graph of a bar&#10;&#10;Description automatically generated with medium confidence">
            <a:extLst>
              <a:ext uri="{FF2B5EF4-FFF2-40B4-BE49-F238E27FC236}">
                <a16:creationId xmlns:a16="http://schemas.microsoft.com/office/drawing/2014/main" id="{904D9655-5913-6769-7785-FF936E0A7D6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0400" y="3886200"/>
            <a:ext cx="5435600" cy="2971800"/>
          </a:xfrm>
          <a:prstGeom prst="rect">
            <a:avLst/>
          </a:prstGeom>
          <a:noFill/>
          <a:ln>
            <a:noFill/>
          </a:ln>
        </p:spPr>
      </p:pic>
      <p:pic>
        <p:nvPicPr>
          <p:cNvPr id="7" name="Picture 6" descr="A graph of blue rectangles&#10;&#10;Description automatically generated">
            <a:extLst>
              <a:ext uri="{FF2B5EF4-FFF2-40B4-BE49-F238E27FC236}">
                <a16:creationId xmlns:a16="http://schemas.microsoft.com/office/drawing/2014/main" id="{8F0D3FCB-1473-26DE-A42E-58A7F3CC88E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886200"/>
            <a:ext cx="5372100" cy="2971800"/>
          </a:xfrm>
          <a:prstGeom prst="rect">
            <a:avLst/>
          </a:prstGeom>
          <a:noFill/>
          <a:ln>
            <a:noFill/>
          </a:ln>
        </p:spPr>
      </p:pic>
    </p:spTree>
    <p:extLst>
      <p:ext uri="{BB962C8B-B14F-4D97-AF65-F5344CB8AC3E}">
        <p14:creationId xmlns:p14="http://schemas.microsoft.com/office/powerpoint/2010/main" val="4183200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F57DB-8F94-D228-46D3-0AB5E6763168}"/>
              </a:ext>
            </a:extLst>
          </p:cNvPr>
          <p:cNvSpPr>
            <a:spLocks noGrp="1"/>
          </p:cNvSpPr>
          <p:nvPr>
            <p:ph type="title"/>
          </p:nvPr>
        </p:nvSpPr>
        <p:spPr>
          <a:xfrm>
            <a:off x="838200" y="0"/>
            <a:ext cx="10515600" cy="1325563"/>
          </a:xfrm>
        </p:spPr>
        <p:txBody>
          <a:bodyPr/>
          <a:lstStyle/>
          <a:p>
            <a:pPr algn="ctr"/>
            <a:r>
              <a:rPr lang="en-US" b="0" i="0" dirty="0">
                <a:solidFill>
                  <a:srgbClr val="333333"/>
                </a:solidFill>
                <a:effectLst/>
                <a:latin typeface="Haffer XH"/>
              </a:rPr>
              <a:t>MODELING RESULTS AND ANALYSIS </a:t>
            </a:r>
            <a:endParaRPr lang="en-US" dirty="0"/>
          </a:p>
        </p:txBody>
      </p:sp>
      <p:pic>
        <p:nvPicPr>
          <p:cNvPr id="4" name="Picture 3" descr="A graph with numbers and a bar&#10;&#10;Description automatically generated">
            <a:extLst>
              <a:ext uri="{FF2B5EF4-FFF2-40B4-BE49-F238E27FC236}">
                <a16:creationId xmlns:a16="http://schemas.microsoft.com/office/drawing/2014/main" id="{398A4499-E7F8-826D-444F-2291CB72AF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0100" y="914400"/>
            <a:ext cx="5295900" cy="2971800"/>
          </a:xfrm>
          <a:prstGeom prst="rect">
            <a:avLst/>
          </a:prstGeom>
          <a:noFill/>
          <a:ln>
            <a:noFill/>
          </a:ln>
        </p:spPr>
      </p:pic>
      <p:pic>
        <p:nvPicPr>
          <p:cNvPr id="5" name="Picture 4" descr="A graph with blue lines&#10;&#10;Description automatically generated">
            <a:extLst>
              <a:ext uri="{FF2B5EF4-FFF2-40B4-BE49-F238E27FC236}">
                <a16:creationId xmlns:a16="http://schemas.microsoft.com/office/drawing/2014/main" id="{B67488EF-DC31-01CF-C1F0-A50E8316D93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914400"/>
            <a:ext cx="5435600" cy="2971800"/>
          </a:xfrm>
          <a:prstGeom prst="rect">
            <a:avLst/>
          </a:prstGeom>
          <a:noFill/>
          <a:ln>
            <a:noFill/>
          </a:ln>
        </p:spPr>
      </p:pic>
      <p:pic>
        <p:nvPicPr>
          <p:cNvPr id="6" name="Picture 5" descr="A graph with blue bars&#10;&#10;Description automatically generated">
            <a:extLst>
              <a:ext uri="{FF2B5EF4-FFF2-40B4-BE49-F238E27FC236}">
                <a16:creationId xmlns:a16="http://schemas.microsoft.com/office/drawing/2014/main" id="{21B1ACAA-1365-49CB-2574-CC1CC5DE5EA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0400" y="3886200"/>
            <a:ext cx="5435600" cy="2971800"/>
          </a:xfrm>
          <a:prstGeom prst="rect">
            <a:avLst/>
          </a:prstGeom>
          <a:noFill/>
          <a:ln>
            <a:noFill/>
          </a:ln>
        </p:spPr>
      </p:pic>
      <p:pic>
        <p:nvPicPr>
          <p:cNvPr id="7" name="Picture 6" descr="A blue line with red lines&#10;&#10;Description automatically generated">
            <a:extLst>
              <a:ext uri="{FF2B5EF4-FFF2-40B4-BE49-F238E27FC236}">
                <a16:creationId xmlns:a16="http://schemas.microsoft.com/office/drawing/2014/main" id="{64291E75-F8B9-C265-855E-E13F2320C4C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40450" y="3886200"/>
            <a:ext cx="5346700" cy="2971800"/>
          </a:xfrm>
          <a:prstGeom prst="rect">
            <a:avLst/>
          </a:prstGeom>
          <a:noFill/>
          <a:ln>
            <a:noFill/>
          </a:ln>
        </p:spPr>
      </p:pic>
    </p:spTree>
    <p:extLst>
      <p:ext uri="{BB962C8B-B14F-4D97-AF65-F5344CB8AC3E}">
        <p14:creationId xmlns:p14="http://schemas.microsoft.com/office/powerpoint/2010/main" val="103757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6AAD-AB4C-D216-D2BC-F3F4BD5BA8C8}"/>
              </a:ext>
            </a:extLst>
          </p:cNvPr>
          <p:cNvSpPr>
            <a:spLocks noGrp="1"/>
          </p:cNvSpPr>
          <p:nvPr>
            <p:ph type="title"/>
          </p:nvPr>
        </p:nvSpPr>
        <p:spPr>
          <a:xfrm>
            <a:off x="838200" y="0"/>
            <a:ext cx="10515600" cy="1325563"/>
          </a:xfrm>
        </p:spPr>
        <p:txBody>
          <a:bodyPr/>
          <a:lstStyle/>
          <a:p>
            <a:pPr algn="ctr"/>
            <a:r>
              <a:rPr lang="en-US" b="0" i="0">
                <a:solidFill>
                  <a:srgbClr val="333333"/>
                </a:solidFill>
                <a:effectLst/>
                <a:latin typeface="Haffer XH"/>
              </a:rPr>
              <a:t>SUMMARY</a:t>
            </a:r>
            <a:endParaRPr lang="en-US" dirty="0"/>
          </a:p>
        </p:txBody>
      </p:sp>
      <p:graphicFrame>
        <p:nvGraphicFramePr>
          <p:cNvPr id="6" name="Content Placeholder 2">
            <a:extLst>
              <a:ext uri="{FF2B5EF4-FFF2-40B4-BE49-F238E27FC236}">
                <a16:creationId xmlns:a16="http://schemas.microsoft.com/office/drawing/2014/main" id="{422658C5-C3D7-E6D6-5840-B9C56126CB4B}"/>
              </a:ext>
            </a:extLst>
          </p:cNvPr>
          <p:cNvGraphicFramePr>
            <a:graphicFrameLocks noGrp="1"/>
          </p:cNvGraphicFramePr>
          <p:nvPr>
            <p:ph idx="1"/>
          </p:nvPr>
        </p:nvGraphicFramePr>
        <p:xfrm>
          <a:off x="838200" y="4293030"/>
          <a:ext cx="10515600" cy="2564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graph of a price&#10;&#10;Description automatically generated with medium confidence">
            <a:extLst>
              <a:ext uri="{FF2B5EF4-FFF2-40B4-BE49-F238E27FC236}">
                <a16:creationId xmlns:a16="http://schemas.microsoft.com/office/drawing/2014/main" id="{267C43D5-AF7D-BF50-A96A-B6C180741CC9}"/>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928687" y="869699"/>
            <a:ext cx="6334625" cy="3423331"/>
          </a:xfrm>
          <a:prstGeom prst="rect">
            <a:avLst/>
          </a:prstGeom>
          <a:noFill/>
          <a:ln>
            <a:noFill/>
          </a:ln>
        </p:spPr>
      </p:pic>
    </p:spTree>
    <p:extLst>
      <p:ext uri="{BB962C8B-B14F-4D97-AF65-F5344CB8AC3E}">
        <p14:creationId xmlns:p14="http://schemas.microsoft.com/office/powerpoint/2010/main" val="606113852"/>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401</Words>
  <Application>Microsoft Macintosh PowerPoint</Application>
  <PresentationFormat>Widescreen</PresentationFormat>
  <Paragraphs>55</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Haffer XH</vt:lpstr>
      <vt:lpstr>ShapesVTI</vt:lpstr>
      <vt:lpstr>BIG MOUNTAIN RESORT PROFITABILITY MODEL</vt:lpstr>
      <vt:lpstr>PROBLEM IDENTIFICATION</vt:lpstr>
      <vt:lpstr>PROBLEM IDENTIFICATION</vt:lpstr>
      <vt:lpstr>RECOMMENDATIONS AND KEY FINDINGS</vt:lpstr>
      <vt:lpstr>MODELING RESULTS AND ANALYSIS </vt:lpstr>
      <vt:lpstr>MODELING RESULTS AND ANALYSIS </vt:lpstr>
      <vt:lpstr>MODELING RESULTS AND ANALYSIS </vt:lpstr>
      <vt:lpstr>MODELING RESULTS AND ANALYSIS </vt:lpstr>
      <vt:lpstr>SUMMARY</vt:lpstr>
      <vt:lpstr>SUMMARY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PROFITABILITY MODEL</dc:title>
  <dc:creator>Quinten McMillan</dc:creator>
  <cp:lastModifiedBy>Quinten McMillan</cp:lastModifiedBy>
  <cp:revision>1</cp:revision>
  <dcterms:created xsi:type="dcterms:W3CDTF">2024-01-16T22:08:21Z</dcterms:created>
  <dcterms:modified xsi:type="dcterms:W3CDTF">2024-01-17T05:25:43Z</dcterms:modified>
</cp:coreProperties>
</file>