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sldIdLst>
    <p:sldId id="257" r:id="rId5"/>
    <p:sldId id="308" r:id="rId6"/>
    <p:sldId id="309" r:id="rId7"/>
    <p:sldId id="283" r:id="rId8"/>
    <p:sldId id="285" r:id="rId9"/>
    <p:sldId id="286" r:id="rId10"/>
    <p:sldId id="287" r:id="rId11"/>
    <p:sldId id="288" r:id="rId12"/>
    <p:sldId id="284" r:id="rId13"/>
    <p:sldId id="259" r:id="rId14"/>
    <p:sldId id="290" r:id="rId15"/>
    <p:sldId id="291" r:id="rId16"/>
    <p:sldId id="292" r:id="rId17"/>
    <p:sldId id="261" r:id="rId18"/>
    <p:sldId id="305" r:id="rId19"/>
    <p:sldId id="293" r:id="rId20"/>
    <p:sldId id="262" r:id="rId21"/>
    <p:sldId id="271" r:id="rId22"/>
    <p:sldId id="272" r:id="rId23"/>
    <p:sldId id="299" r:id="rId24"/>
    <p:sldId id="294" r:id="rId25"/>
    <p:sldId id="298" r:id="rId26"/>
    <p:sldId id="263" r:id="rId27"/>
    <p:sldId id="270" r:id="rId28"/>
    <p:sldId id="302" r:id="rId29"/>
    <p:sldId id="300" r:id="rId30"/>
    <p:sldId id="264" r:id="rId31"/>
    <p:sldId id="315" r:id="rId32"/>
    <p:sldId id="273" r:id="rId33"/>
    <p:sldId id="265" r:id="rId34"/>
    <p:sldId id="306" r:id="rId35"/>
    <p:sldId id="301" r:id="rId36"/>
    <p:sldId id="266" r:id="rId37"/>
    <p:sldId id="274" r:id="rId38"/>
    <p:sldId id="296" r:id="rId39"/>
    <p:sldId id="267" r:id="rId40"/>
    <p:sldId id="275" r:id="rId41"/>
    <p:sldId id="303" r:id="rId42"/>
    <p:sldId id="316" r:id="rId43"/>
    <p:sldId id="314" r:id="rId44"/>
    <p:sldId id="276" r:id="rId45"/>
    <p:sldId id="317" r:id="rId46"/>
    <p:sldId id="310" r:id="rId47"/>
    <p:sldId id="295" r:id="rId48"/>
    <p:sldId id="268" r:id="rId49"/>
    <p:sldId id="278" r:id="rId50"/>
    <p:sldId id="304" r:id="rId51"/>
    <p:sldId id="277" r:id="rId52"/>
    <p:sldId id="307" r:id="rId53"/>
    <p:sldId id="312" r:id="rId54"/>
    <p:sldId id="311" r:id="rId55"/>
    <p:sldId id="313" r:id="rId56"/>
    <p:sldId id="27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e van Veen" initials="MV" lastIdx="1" clrIdx="0">
    <p:extLst>
      <p:ext uri="{19B8F6BF-5375-455C-9EA6-DF929625EA0E}">
        <p15:presenceInfo xmlns:p15="http://schemas.microsoft.com/office/powerpoint/2012/main" userId="S::0921718@hr.nl::539c1719-e405-4ed1-a99e-93eb170331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12A74-407E-AE24-810E-CA9D83B2048A}" v="713" dt="2019-12-11T14:39:37.645"/>
    <p1510:client id="{6D2CD5BC-3646-4ACD-B994-88BA3ED1A32F}" v="3" dt="2019-12-11T18:50:27.403"/>
    <p1510:client id="{88DC2581-7AC6-4516-5EA4-AA85EF9CAB0C}" v="3" dt="2019-12-11T12:47:55.838"/>
    <p1510:client id="{AC343D8F-365B-4296-8A67-155295B35D26}" v="1" dt="2019-12-12T11:23:58.442"/>
    <p1510:client id="{C1156856-E7E8-4D8A-ABA7-F2E003C43DA0}" v="18" dt="2019-12-12T00:26:2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1T04:46:59.807" idx="1">
    <p:pos x="7331" y="794"/>
    <p:text>Benoem ook waarom NIET bijhouden! Bijvoorbeeld data voor een Machine Learning project oid wil je niet in GIT hebben staan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A4CA0-9E45-41AA-BD92-1FADC2ABD95B}" type="datetimeFigureOut">
              <a:rPr lang="en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5945C-1BC5-4FF6-8380-77BD85E5A6CA}" type="slidenum">
              <a:rPr lang="en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301bd2d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6301bd2d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59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87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91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80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53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06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71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10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498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612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58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98667" y="58168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2371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15600" y="3745200"/>
            <a:ext cx="11360800" cy="18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40167" y="258833"/>
            <a:ext cx="970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48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40167" y="258833"/>
            <a:ext cx="970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0300" y="1219700"/>
            <a:ext cx="11360800" cy="4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40167" y="5752167"/>
            <a:ext cx="685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40167" y="258833"/>
            <a:ext cx="970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40167" y="258833"/>
            <a:ext cx="970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99333" y="207600"/>
            <a:ext cx="3860400" cy="9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15600" y="1360867"/>
            <a:ext cx="4593600" cy="4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354000" y="1399767"/>
            <a:ext cx="53936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5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40167" y="258833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0300" y="1219700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7;p14">
            <a:extLst>
              <a:ext uri="{FF2B5EF4-FFF2-40B4-BE49-F238E27FC236}">
                <a16:creationId xmlns:a16="http://schemas.microsoft.com/office/drawing/2014/main" id="{8E08CA60-F65A-499B-B645-00B75183DB8F}"/>
              </a:ext>
            </a:extLst>
          </p:cNvPr>
          <p:cNvSpPr txBox="1">
            <a:spLocks/>
          </p:cNvSpPr>
          <p:nvPr/>
        </p:nvSpPr>
        <p:spPr>
          <a:xfrm>
            <a:off x="618811" y="11959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Comfortaa"/>
              <a:buNone/>
              <a:defRPr sz="5200" b="0" i="0" u="none" strike="noStrike" cap="none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NL">
                <a:latin typeface="Arial"/>
              </a:rPr>
              <a:t>Git(hub)</a:t>
            </a:r>
          </a:p>
        </p:txBody>
      </p:sp>
      <p:sp>
        <p:nvSpPr>
          <p:cNvPr id="5" name="Google Shape;58;p14">
            <a:extLst>
              <a:ext uri="{FF2B5EF4-FFF2-40B4-BE49-F238E27FC236}">
                <a16:creationId xmlns:a16="http://schemas.microsoft.com/office/drawing/2014/main" id="{C3D491BB-D10A-4689-9DBC-CC5EC2CBDBB6}"/>
              </a:ext>
            </a:extLst>
          </p:cNvPr>
          <p:cNvSpPr txBox="1">
            <a:spLocks/>
          </p:cNvSpPr>
          <p:nvPr/>
        </p:nvSpPr>
        <p:spPr>
          <a:xfrm>
            <a:off x="618800" y="39820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fortaa"/>
              <a:buNone/>
              <a:defRPr sz="2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n-US" dirty="0">
                <a:latin typeface="Arial"/>
              </a:rPr>
              <a:t>Workshop Project B</a:t>
            </a:r>
          </a:p>
        </p:txBody>
      </p:sp>
    </p:spTree>
    <p:extLst>
      <p:ext uri="{BB962C8B-B14F-4D97-AF65-F5344CB8AC3E}">
        <p14:creationId xmlns:p14="http://schemas.microsoft.com/office/powerpoint/2010/main" val="309158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Git – Wat is het ?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r>
              <a:rPr lang="nl-NL" sz="2400" dirty="0"/>
              <a:t>Versie control tool voor code</a:t>
            </a:r>
          </a:p>
          <a:p>
            <a:pPr>
              <a:spcBef>
                <a:spcPts val="533"/>
              </a:spcBef>
            </a:pPr>
            <a:endParaRPr lang="nl-NL" sz="2400" dirty="0"/>
          </a:p>
          <a:p>
            <a:pPr>
              <a:spcBef>
                <a:spcPts val="533"/>
              </a:spcBef>
            </a:pPr>
            <a:r>
              <a:rPr lang="nl-NL" sz="2400" dirty="0"/>
              <a:t>Werk is te verdelen in "Branches"</a:t>
            </a:r>
            <a:endParaRPr lang="nl-NL" dirty="0"/>
          </a:p>
          <a:p>
            <a:pPr>
              <a:spcBef>
                <a:spcPts val="533"/>
              </a:spcBef>
            </a:pPr>
            <a:endParaRPr lang="nl-NL" sz="2400" dirty="0"/>
          </a:p>
          <a:p>
            <a:pPr>
              <a:spcBef>
                <a:spcPts val="533"/>
              </a:spcBef>
            </a:pPr>
            <a:br>
              <a:rPr lang="nl-NL" sz="2400" dirty="0"/>
            </a:br>
            <a:endParaRPr lang="nl-NL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Git(hub)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4D09F6CC-0E42-4962-B0B7-27F0DE8C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81" y="3428078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1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Git – Wat is het ?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r>
              <a:rPr lang="nl-NL" sz="2400"/>
              <a:t>Versie control tool voor code</a:t>
            </a:r>
          </a:p>
          <a:p>
            <a:pPr>
              <a:spcBef>
                <a:spcPts val="533"/>
              </a:spcBef>
            </a:pPr>
            <a:endParaRPr lang="nl-NL" sz="2400"/>
          </a:p>
          <a:p>
            <a:pPr>
              <a:spcBef>
                <a:spcPts val="533"/>
              </a:spcBef>
            </a:pPr>
            <a:r>
              <a:rPr lang="nl-NL" sz="2400"/>
              <a:t>Werk is te verdelen in "Branches"</a:t>
            </a:r>
            <a:endParaRPr lang="nl-NL"/>
          </a:p>
          <a:p>
            <a:pPr>
              <a:spcBef>
                <a:spcPts val="533"/>
              </a:spcBef>
            </a:pPr>
            <a:endParaRPr lang="nl-NL" sz="2400"/>
          </a:p>
          <a:p>
            <a:pPr>
              <a:spcBef>
                <a:spcPts val="533"/>
              </a:spcBef>
            </a:pPr>
            <a:endParaRPr lang="nl-NL" sz="2400"/>
          </a:p>
          <a:p>
            <a:pPr>
              <a:spcBef>
                <a:spcPts val="533"/>
              </a:spcBef>
            </a:pPr>
            <a:br>
              <a:rPr lang="nl-NL" sz="2400"/>
            </a:br>
            <a:endParaRPr lang="nl-NL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Git(hub)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48CE282-D79D-4DB3-AEA6-8AF5F0CD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03" y="2848504"/>
            <a:ext cx="2214717" cy="26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3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Git – Wat is het ?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endParaRPr lang="nl-NL" sz="2400"/>
          </a:p>
          <a:p>
            <a:pPr>
              <a:spcBef>
                <a:spcPts val="533"/>
              </a:spcBef>
            </a:pPr>
            <a:endParaRPr lang="nl-NL" sz="2400"/>
          </a:p>
          <a:p>
            <a:pPr>
              <a:spcBef>
                <a:spcPts val="533"/>
              </a:spcBef>
            </a:pPr>
            <a:br>
              <a:rPr lang="nl-NL" sz="2400"/>
            </a:br>
            <a:endParaRPr lang="nl-NL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30A29E2-8115-4A82-9F01-3AE5F944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329"/>
            <a:ext cx="12044651" cy="41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2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</a:rPr>
              <a:t>Github</a:t>
            </a:r>
            <a:r>
              <a:rPr lang="en-US" dirty="0">
                <a:latin typeface="Arial"/>
              </a:rPr>
              <a:t> – Wat is het ?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endParaRPr lang="nl-NL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F2384F8-38A8-46CE-BED8-9469E6F1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4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Git – Wat is het ?</a:t>
            </a:r>
            <a:endParaRPr lang="en-US" dirty="0">
              <a:cs typeface="Arial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F2384F8-38A8-46CE-BED8-9469E6F1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07" y="3137704"/>
            <a:ext cx="2743200" cy="27432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EA6E744-BE1D-443E-A7D4-26E6B96E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8" y="1158051"/>
            <a:ext cx="11629623" cy="63115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5C7174-8C14-4504-BC69-4DD572D1E0B1}"/>
              </a:ext>
            </a:extLst>
          </p:cNvPr>
          <p:cNvSpPr/>
          <p:nvPr/>
        </p:nvSpPr>
        <p:spPr>
          <a:xfrm>
            <a:off x="1038687" y="3746377"/>
            <a:ext cx="4918230" cy="80786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E071B-5C51-4768-BCAB-7143DA28B065}"/>
              </a:ext>
            </a:extLst>
          </p:cNvPr>
          <p:cNvSpPr/>
          <p:nvPr/>
        </p:nvSpPr>
        <p:spPr>
          <a:xfrm>
            <a:off x="6235085" y="3746377"/>
            <a:ext cx="4918230" cy="80786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</a:rPr>
              <a:t>Github</a:t>
            </a:r>
            <a:r>
              <a:rPr lang="en-US" dirty="0">
                <a:latin typeface="Arial"/>
              </a:rPr>
              <a:t> – Wat is het ?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 err="1"/>
              <a:t>Repositories</a:t>
            </a:r>
            <a:r>
              <a:rPr lang="nl-NL" sz="2400" dirty="0"/>
              <a:t> staan op servers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/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/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/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 err="1"/>
              <a:t>Github</a:t>
            </a:r>
            <a:endParaRPr lang="nl-NL" dirty="0"/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 err="1"/>
              <a:t>Bitbucket</a:t>
            </a:r>
            <a:endParaRPr lang="nl-NL" sz="2400" dirty="0"/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 err="1"/>
              <a:t>Gitlab</a:t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F2384F8-38A8-46CE-BED8-9469E6F1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70" y="3150457"/>
            <a:ext cx="2743200" cy="27432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9298CFF-549F-43D2-A96A-22B9F155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025" y="3379837"/>
            <a:ext cx="2439364" cy="24586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01DE370-41B1-487D-B0D6-4576E5B0A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189" y="3581398"/>
            <a:ext cx="1855695" cy="1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3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8029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Github Repository aanmaken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533"/>
              </a:spcBef>
              <a:buFont typeface="Arial"/>
              <a:buChar char="•"/>
            </a:pPr>
            <a:r>
              <a:rPr lang="nl-NL" sz="2400" dirty="0" err="1">
                <a:latin typeface="Comfortaa"/>
              </a:rPr>
              <a:t>Repo</a:t>
            </a:r>
            <a:r>
              <a:rPr lang="nl-NL" sz="2400" dirty="0">
                <a:latin typeface="Comfortaa"/>
              </a:rPr>
              <a:t>(</a:t>
            </a:r>
            <a:r>
              <a:rPr lang="nl-NL" sz="2400" dirty="0" err="1">
                <a:latin typeface="Comfortaa"/>
              </a:rPr>
              <a:t>sitory</a:t>
            </a:r>
            <a:r>
              <a:rPr lang="nl-NL" sz="2400" dirty="0">
                <a:latin typeface="Comfortaa"/>
              </a:rPr>
              <a:t>) == project.</a:t>
            </a:r>
          </a:p>
          <a:p>
            <a:pPr marL="342900" indent="-342900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342900" indent="-342900">
              <a:spcBef>
                <a:spcPts val="533"/>
              </a:spcBef>
              <a:buChar char="•"/>
            </a:pPr>
            <a:r>
              <a:rPr lang="nl-NL" sz="2400" dirty="0" err="1">
                <a:latin typeface="Comfortaa"/>
              </a:rPr>
              <a:t>Github</a:t>
            </a:r>
            <a:r>
              <a:rPr lang="nl-NL" sz="2400" dirty="0">
                <a:latin typeface="Comfortaa"/>
              </a:rPr>
              <a:t> account aanmaken</a:t>
            </a:r>
          </a:p>
          <a:p>
            <a:pPr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 marL="342900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Grote groene knop </a:t>
            </a:r>
            <a:r>
              <a:rPr lang="nl-NL" sz="2400" b="1" dirty="0">
                <a:latin typeface="Comfortaa"/>
              </a:rPr>
              <a:t>"New"</a:t>
            </a:r>
            <a:endParaRPr lang="nl-NL" b="1" dirty="0">
              <a:latin typeface="Comfortaa"/>
            </a:endParaRPr>
          </a:p>
          <a:p>
            <a:pPr>
              <a:spcBef>
                <a:spcPts val="533"/>
              </a:spcBef>
            </a:pPr>
            <a:endParaRPr lang="nl-NL" sz="2400" b="1" dirty="0">
              <a:latin typeface="Comfortaa"/>
            </a:endParaRPr>
          </a:p>
          <a:p>
            <a:pPr>
              <a:spcBef>
                <a:spcPts val="533"/>
              </a:spcBef>
            </a:pPr>
            <a:endParaRPr lang="nl-NL" sz="2400" b="1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57B93F5-AB34-4387-BEFF-0B22C277A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6" r="4776" b="850"/>
          <a:stretch/>
        </p:blipFill>
        <p:spPr>
          <a:xfrm>
            <a:off x="7483033" y="1838259"/>
            <a:ext cx="3071421" cy="32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Github Repository aanmaken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.gitignore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Welke files moet git NIET bijhouden ?</a:t>
            </a: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 err="1">
                <a:latin typeface="Comfortaa"/>
              </a:rPr>
              <a:t>Readme</a:t>
            </a:r>
            <a:endParaRPr lang="nl-NL" sz="2400" dirty="0">
              <a:latin typeface="Comfortaa"/>
            </a:endParaRP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Klein stukje info over de repo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bash: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CD FOLDER-NAME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init</a:t>
            </a:r>
          </a:p>
          <a:p>
            <a:pPr>
              <a:spcBef>
                <a:spcPts val="533"/>
              </a:spcBef>
            </a:pP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D944170-1E14-464C-8404-46CECB57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44" y="1440059"/>
            <a:ext cx="4546921" cy="415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1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Github Repository aanmaken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533"/>
              </a:spcBef>
              <a:buChar char="•"/>
            </a:pPr>
            <a:r>
              <a:rPr lang="nl-NL" sz="2400" dirty="0" err="1">
                <a:latin typeface="Comfortaa"/>
              </a:rPr>
              <a:t>Insights</a:t>
            </a:r>
            <a:endParaRPr lang="nl-NL" sz="2400" dirty="0">
              <a:latin typeface="Comfortaa"/>
            </a:endParaRPr>
          </a:p>
          <a:p>
            <a:pPr marL="800100" lvl="1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Interessante informatie over de </a:t>
            </a:r>
            <a:r>
              <a:rPr lang="nl-NL" sz="2400" dirty="0" err="1">
                <a:latin typeface="Comfortaa"/>
              </a:rPr>
              <a:t>repo</a:t>
            </a:r>
            <a:endParaRPr lang="nl-NL" sz="2400" dirty="0">
              <a:latin typeface="Comfortaa"/>
            </a:endParaRPr>
          </a:p>
          <a:p>
            <a:pPr marL="800100" lvl="1" indent="-342900">
              <a:spcBef>
                <a:spcPts val="533"/>
              </a:spcBef>
              <a:buChar char="•"/>
            </a:pPr>
            <a:r>
              <a:rPr lang="nl-NL" sz="2400" u="sng" dirty="0">
                <a:latin typeface="Comfortaa"/>
              </a:rPr>
              <a:t>Erg handig, klik hier zeker eens doorheen!</a:t>
            </a:r>
            <a:br>
              <a:rPr lang="nl-NL" sz="2400" u="sng" dirty="0">
                <a:latin typeface="Comfortaa"/>
              </a:rPr>
            </a:br>
            <a:endParaRPr lang="nl-NL" sz="2400" u="sng" dirty="0">
              <a:latin typeface="Comfortaa"/>
            </a:endParaRPr>
          </a:p>
          <a:p>
            <a:pPr marL="342900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 </a:t>
            </a:r>
            <a:r>
              <a:rPr lang="nl-NL" sz="2400" dirty="0" err="1">
                <a:latin typeface="Comfortaa"/>
              </a:rPr>
              <a:t>Settings</a:t>
            </a:r>
            <a:endParaRPr lang="nl-NL" sz="2400" dirty="0">
              <a:latin typeface="Comfortaa"/>
            </a:endParaRPr>
          </a:p>
          <a:p>
            <a:pPr marL="800100" lvl="1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Alleen zichtbaar voor </a:t>
            </a:r>
            <a:r>
              <a:rPr lang="nl-NL" sz="2400" dirty="0" err="1">
                <a:latin typeface="Comfortaa"/>
              </a:rPr>
              <a:t>repo</a:t>
            </a:r>
            <a:r>
              <a:rPr lang="nl-NL" sz="2400" dirty="0">
                <a:latin typeface="Comfortaa"/>
              </a:rPr>
              <a:t> eigenaar.</a:t>
            </a:r>
          </a:p>
          <a:p>
            <a:pPr marL="800100" lvl="1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Voeg leden toe, etc.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8505BA5-E7A8-40DE-9761-6DAE59D1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79" y="3900872"/>
            <a:ext cx="7672087" cy="17971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D62228-FE7F-4ECF-8A21-CCE9CD228715}"/>
              </a:ext>
            </a:extLst>
          </p:cNvPr>
          <p:cNvSpPr/>
          <p:nvPr/>
        </p:nvSpPr>
        <p:spPr>
          <a:xfrm>
            <a:off x="9816352" y="4217894"/>
            <a:ext cx="1380565" cy="42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Wie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547619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</a:rPr>
              <a:t>Groepsleden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toevoegen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aan</a:t>
            </a:r>
            <a:r>
              <a:rPr lang="en-US" dirty="0">
                <a:latin typeface="Arial"/>
              </a:rPr>
              <a:t> repository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533"/>
              </a:spcBef>
              <a:buChar char="•"/>
            </a:pPr>
            <a:r>
              <a:rPr lang="nl-NL" sz="2400" dirty="0" err="1">
                <a:latin typeface="Comfortaa"/>
              </a:rPr>
              <a:t>Settings</a:t>
            </a:r>
          </a:p>
          <a:p>
            <a:pPr marL="800100" lvl="1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Collaborators</a:t>
            </a:r>
          </a:p>
          <a:p>
            <a:pPr marL="800100" lvl="1" indent="-342900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800100" lvl="1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Voer username in</a:t>
            </a:r>
          </a:p>
          <a:p>
            <a:pPr marL="800100" lvl="1" indent="-342900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800100" lvl="1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User krijgt een invite email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62228-FE7F-4ECF-8A21-CCE9CD228715}"/>
              </a:ext>
            </a:extLst>
          </p:cNvPr>
          <p:cNvSpPr/>
          <p:nvPr/>
        </p:nvSpPr>
        <p:spPr>
          <a:xfrm>
            <a:off x="9816352" y="4217894"/>
            <a:ext cx="1380565" cy="42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BA2C411-FDA6-42FF-8F28-DDD130B8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11" y="1480634"/>
            <a:ext cx="6893858" cy="398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3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 err="1"/>
              <a:t>Github</a:t>
            </a:r>
            <a:r>
              <a:rPr lang="en-US" dirty="0"/>
              <a:t> Desktop</a:t>
            </a:r>
          </a:p>
        </p:txBody>
      </p:sp>
    </p:spTree>
    <p:extLst>
      <p:ext uri="{BB962C8B-B14F-4D97-AF65-F5344CB8AC3E}">
        <p14:creationId xmlns:p14="http://schemas.microsoft.com/office/powerpoint/2010/main" val="114340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</a:rPr>
              <a:t>Github</a:t>
            </a:r>
            <a:r>
              <a:rPr lang="en-US" dirty="0">
                <a:latin typeface="Arial"/>
              </a:rPr>
              <a:t> Desktop Setup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desktop.github.com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1e keer opstarten: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Log in met je </a:t>
            </a:r>
            <a:r>
              <a:rPr lang="nl-NL" sz="2400" dirty="0" err="1">
                <a:latin typeface="Comfortaa"/>
              </a:rPr>
              <a:t>github</a:t>
            </a:r>
            <a:r>
              <a:rPr lang="nl-NL" sz="2400" dirty="0">
                <a:latin typeface="Comfortaa"/>
              </a:rPr>
              <a:t> account.</a:t>
            </a:r>
          </a:p>
          <a:p>
            <a:pPr lvl="1">
              <a:spcBef>
                <a:spcPts val="533"/>
              </a:spcBef>
            </a:pP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A7CF44A-A5A1-44A9-8457-7479C752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96" y="1365451"/>
            <a:ext cx="5787341" cy="42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5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Repository Clonen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5291695" cy="43441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 err="1">
                <a:latin typeface="Comfortaa"/>
              </a:rPr>
              <a:t>Clonen</a:t>
            </a:r>
            <a:r>
              <a:rPr lang="nl-NL" sz="2400" dirty="0">
                <a:latin typeface="Comfortaa"/>
              </a:rPr>
              <a:t> == Alle versies downloaden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Een repo downloaden als zip geeft maar één bepaalde versie.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Bash: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clone &lt;:git url&gt;</a:t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A7CF44A-A5A1-44A9-8457-7479C752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96" y="1365451"/>
            <a:ext cx="5787341" cy="42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50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Repository </a:t>
            </a:r>
            <a:r>
              <a:rPr lang="en-US" dirty="0" err="1">
                <a:latin typeface="Arial"/>
              </a:rPr>
              <a:t>Clonen</a:t>
            </a:r>
            <a:endParaRPr lang="en-US" dirty="0">
              <a:latin typeface="Arial"/>
            </a:endParaRP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r>
              <a:rPr lang="nl-NL" sz="2400" dirty="0">
                <a:latin typeface="Comfortaa"/>
              </a:rPr>
              <a:t>Git Client – </a:t>
            </a:r>
            <a:r>
              <a:rPr lang="nl-NL" sz="2400" dirty="0" err="1">
                <a:latin typeface="Comfortaa"/>
              </a:rPr>
              <a:t>Github</a:t>
            </a:r>
            <a:r>
              <a:rPr lang="nl-NL" sz="2400" dirty="0">
                <a:latin typeface="Comfortaa"/>
              </a:rPr>
              <a:t> Desktop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/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/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/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/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/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/>
          </a:p>
          <a:p>
            <a:pPr>
              <a:spcBef>
                <a:spcPts val="533"/>
              </a:spcBef>
            </a:pPr>
            <a:br>
              <a:rPr lang="nl-NL" sz="2400" dirty="0"/>
            </a:br>
            <a:endParaRPr lang="nl-NL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How to: </a:t>
            </a:r>
            <a:r>
              <a:rPr lang="en-US" err="1"/>
              <a:t>Github</a:t>
            </a:r>
            <a:r>
              <a:rPr lang="en-US"/>
              <a:t> Desktop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B658640-1F27-4101-A154-9706F2A8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4" y="1780483"/>
            <a:ext cx="6186669" cy="54804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3253793-B223-4DBE-80FB-85EA3FB0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71" y="2431646"/>
            <a:ext cx="1831455" cy="3046073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F910C63-F119-4476-8AE2-E9BEB378939B}"/>
              </a:ext>
            </a:extLst>
          </p:cNvPr>
          <p:cNvCxnSpPr/>
          <p:nvPr/>
        </p:nvCxnSpPr>
        <p:spPr>
          <a:xfrm>
            <a:off x="700871" y="2316504"/>
            <a:ext cx="846880" cy="1512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7">
            <a:extLst>
              <a:ext uri="{FF2B5EF4-FFF2-40B4-BE49-F238E27FC236}">
                <a16:creationId xmlns:a16="http://schemas.microsoft.com/office/drawing/2014/main" id="{5C18906D-B33A-4B1B-B9CD-3387CC3FC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98" y="2833687"/>
            <a:ext cx="2190750" cy="119062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599714F1-F2B3-41CF-8FDE-B24016CE56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84" r="2062" b="1747"/>
          <a:stretch/>
        </p:blipFill>
        <p:spPr>
          <a:xfrm>
            <a:off x="7434805" y="1840973"/>
            <a:ext cx="3659650" cy="356447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C0AF91-18EB-40E2-AE55-C7B3B504415B}"/>
              </a:ext>
            </a:extLst>
          </p:cNvPr>
          <p:cNvCxnSpPr/>
          <p:nvPr/>
        </p:nvCxnSpPr>
        <p:spPr>
          <a:xfrm flipV="1">
            <a:off x="3361241" y="3663145"/>
            <a:ext cx="933689" cy="1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F0ADA1-26CE-45DD-949A-68090A78C609}"/>
              </a:ext>
            </a:extLst>
          </p:cNvPr>
          <p:cNvCxnSpPr/>
          <p:nvPr/>
        </p:nvCxnSpPr>
        <p:spPr>
          <a:xfrm flipV="1">
            <a:off x="6494242" y="3622754"/>
            <a:ext cx="933690" cy="1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Repository Clonen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6FB763F-0EFF-4DBA-9DF7-3A1A3341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381"/>
            <a:ext cx="12192000" cy="42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2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Wat is </a:t>
            </a:r>
            <a:r>
              <a:rPr lang="en-US" dirty="0" err="1">
                <a:latin typeface="Arial"/>
              </a:rPr>
              <a:t>een</a:t>
            </a:r>
            <a:r>
              <a:rPr lang="en-US" dirty="0">
                <a:latin typeface="Arial"/>
              </a:rPr>
              <a:t> commit ?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5219977" cy="43441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 err="1">
                <a:latin typeface="Comfortaa"/>
              </a:rPr>
              <a:t>Commit</a:t>
            </a:r>
            <a:r>
              <a:rPr lang="nl-NL" sz="2400" dirty="0">
                <a:latin typeface="Comfortaa"/>
              </a:rPr>
              <a:t> == update van de code</a:t>
            </a:r>
            <a:endParaRPr lang="en-US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We uploaden </a:t>
            </a:r>
            <a:r>
              <a:rPr lang="nl-NL" sz="2400" dirty="0" err="1">
                <a:latin typeface="Comfortaa"/>
              </a:rPr>
              <a:t>commits</a:t>
            </a:r>
            <a:r>
              <a:rPr lang="nl-NL" sz="2400" dirty="0">
                <a:latin typeface="Comfortaa"/>
              </a:rPr>
              <a:t> naar de "</a:t>
            </a:r>
            <a:r>
              <a:rPr lang="nl-NL" sz="2400" dirty="0" err="1">
                <a:latin typeface="Comfortaa"/>
              </a:rPr>
              <a:t>origin</a:t>
            </a:r>
            <a:r>
              <a:rPr lang="nl-NL" sz="2400" dirty="0">
                <a:latin typeface="Comfortaa"/>
              </a:rPr>
              <a:t>" 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342900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De "</a:t>
            </a:r>
            <a:r>
              <a:rPr lang="nl-NL" sz="2400" dirty="0" err="1">
                <a:latin typeface="Comfortaa"/>
              </a:rPr>
              <a:t>origin</a:t>
            </a:r>
            <a:r>
              <a:rPr lang="nl-NL" sz="2400" dirty="0">
                <a:latin typeface="Comfortaa"/>
              </a:rPr>
              <a:t>" is de server waar onze </a:t>
            </a:r>
            <a:r>
              <a:rPr lang="nl-NL" sz="2400" dirty="0" err="1">
                <a:latin typeface="Comfortaa"/>
              </a:rPr>
              <a:t>repo</a:t>
            </a:r>
            <a:r>
              <a:rPr lang="nl-NL" sz="2400" dirty="0">
                <a:latin typeface="Comfortaa"/>
              </a:rPr>
              <a:t> op staat. (</a:t>
            </a:r>
            <a:r>
              <a:rPr lang="nl-NL" sz="2400" dirty="0" err="1">
                <a:latin typeface="Comfortaa"/>
              </a:rPr>
              <a:t>Github</a:t>
            </a:r>
            <a:r>
              <a:rPr lang="nl-NL" sz="2400" dirty="0">
                <a:latin typeface="Comfortaa"/>
              </a:rPr>
              <a:t>)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A7CF44A-A5A1-44A9-8457-7479C752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96" y="1365451"/>
            <a:ext cx="5787341" cy="42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3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Commits opbouwen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Na het aanpassen van je</a:t>
            </a:r>
            <a:br>
              <a:rPr lang="nl-NL" sz="2400" dirty="0">
                <a:latin typeface="Comfortaa"/>
              </a:rPr>
            </a:br>
            <a:r>
              <a:rPr lang="nl-NL" sz="2400" dirty="0">
                <a:latin typeface="Comfortaa"/>
              </a:rPr>
              <a:t>project: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bash: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status</a:t>
            </a:r>
          </a:p>
          <a:p>
            <a:pPr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 lvl="2">
              <a:spcBef>
                <a:spcPts val="533"/>
              </a:spcBef>
            </a:pP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How to: </a:t>
            </a:r>
            <a:r>
              <a:rPr lang="en-US" err="1"/>
              <a:t>Github</a:t>
            </a:r>
            <a:r>
              <a:rPr lang="en-US"/>
              <a:t> Desktop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CF31CCD-BB17-48EE-98E9-DD4C22D8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30" y="1769494"/>
            <a:ext cx="7248563" cy="21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8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Commits opbouwen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r>
              <a:rPr lang="nl-NL" sz="2400" dirty="0">
                <a:latin typeface="Comfortaa"/>
              </a:rPr>
              <a:t>Staging</a:t>
            </a:r>
            <a:endParaRPr lang="nl-NL" dirty="0">
              <a:latin typeface="Comfortaa"/>
            </a:endParaRPr>
          </a:p>
          <a:p>
            <a:pPr>
              <a:spcBef>
                <a:spcPts val="533"/>
              </a:spcBef>
            </a:pPr>
            <a:r>
              <a:rPr lang="nl-NL" sz="2400" dirty="0">
                <a:latin typeface="Comfortaa"/>
              </a:rPr>
              <a:t>Bepalen welke veranderingen wel of niet in je commit </a:t>
            </a:r>
          </a:p>
          <a:p>
            <a:pPr>
              <a:spcBef>
                <a:spcPts val="533"/>
              </a:spcBef>
            </a:pPr>
            <a:r>
              <a:rPr lang="nl-NL" sz="2400" dirty="0">
                <a:latin typeface="Comfortaa"/>
              </a:rPr>
              <a:t>worden meegenomen.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Github desktop staget alle changes automatisch.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bash:</a:t>
            </a:r>
          </a:p>
          <a:p>
            <a:pPr marL="1370965" lvl="2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add</a:t>
            </a:r>
          </a:p>
          <a:p>
            <a:pPr marL="1370965" lvl="2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reset HEAD &lt;FILENAME&gt; 	OF 	git reset HEAD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 lvl="2">
              <a:spcBef>
                <a:spcPts val="533"/>
              </a:spcBef>
            </a:pP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How to: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9C3E8-41F5-4288-854C-6D59E71F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184" y="0"/>
            <a:ext cx="3323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4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Commits Pushen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endParaRPr lang="nl-NL" sz="2400"/>
          </a:p>
          <a:p>
            <a:pPr>
              <a:spcBef>
                <a:spcPts val="533"/>
              </a:spcBef>
            </a:pPr>
            <a:br>
              <a:rPr lang="nl-NL" sz="2400"/>
            </a:br>
            <a:endParaRPr lang="nl-NL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How to: </a:t>
            </a:r>
            <a:r>
              <a:rPr lang="en-US" err="1"/>
              <a:t>Github</a:t>
            </a:r>
            <a:r>
              <a:rPr lang="en-US"/>
              <a:t> Desktop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62775E-B904-4CD7-AFFD-13ED1D15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3" y="1262736"/>
            <a:ext cx="4681959" cy="436146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B9A67AB-019D-4F39-B055-147C14075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" t="-169" r="-402" b="-510"/>
          <a:stretch/>
        </p:blipFill>
        <p:spPr>
          <a:xfrm>
            <a:off x="5954492" y="2517049"/>
            <a:ext cx="3443508" cy="27942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EB1B9-BBDE-45EC-B116-325E9E8D6CDC}"/>
              </a:ext>
            </a:extLst>
          </p:cNvPr>
          <p:cNvCxnSpPr>
            <a:cxnSpLocks/>
          </p:cNvCxnSpPr>
          <p:nvPr/>
        </p:nvCxnSpPr>
        <p:spPr>
          <a:xfrm flipV="1">
            <a:off x="2010221" y="4397981"/>
            <a:ext cx="3836647" cy="427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8">
            <a:extLst>
              <a:ext uri="{FF2B5EF4-FFF2-40B4-BE49-F238E27FC236}">
                <a16:creationId xmlns:a16="http://schemas.microsoft.com/office/drawing/2014/main" id="{81EF248C-C5B2-417A-8900-4706D2427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" t="-169" r="-402" b="-510"/>
          <a:stretch/>
        </p:blipFill>
        <p:spPr>
          <a:xfrm>
            <a:off x="336971" y="4353770"/>
            <a:ext cx="1565626" cy="12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Wie </a:t>
            </a:r>
            <a:r>
              <a:rPr lang="en-US" dirty="0" err="1">
                <a:latin typeface="Arial"/>
              </a:rPr>
              <a:t>zijn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wij</a:t>
            </a:r>
            <a:r>
              <a:rPr lang="en-US" dirty="0">
                <a:latin typeface="Arial"/>
              </a:rPr>
              <a:t>?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345114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Peercoaches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Quinten Verheij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Gijs Puelinckx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Niels van de Kerkhof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Conor Groenenberg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Max van Oord</a:t>
            </a:r>
          </a:p>
          <a:p>
            <a:pPr lvl="1"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 marL="342900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CSAR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WD.04.022</a:t>
            </a:r>
          </a:p>
          <a:p>
            <a:pPr marL="1257300" lvl="2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endParaRPr lang="nl-NL" sz="2000" dirty="0">
              <a:latin typeface="Comforta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66F3B-61D1-490D-AE99-704D2BDB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517" y="-38765"/>
            <a:ext cx="1909483" cy="13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Commits Pushen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Klaar met je onderdeel ?</a:t>
            </a:r>
            <a:endParaRPr lang="en-US" dirty="0">
              <a:latin typeface="Comfortaa"/>
            </a:endParaRP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Tijd om een commit te maken.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lvl="1"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342900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Daarna push je die naar de “</a:t>
            </a:r>
            <a:r>
              <a:rPr lang="nl-NL" sz="2400" dirty="0" err="1">
                <a:latin typeface="Comfortaa"/>
              </a:rPr>
              <a:t>Origin</a:t>
            </a:r>
            <a:r>
              <a:rPr lang="nl-NL" sz="2400" dirty="0">
                <a:latin typeface="Comfortaa"/>
              </a:rPr>
              <a:t>”. (uploaden)</a:t>
            </a:r>
          </a:p>
          <a:p>
            <a:pPr>
              <a:spcBef>
                <a:spcPts val="533"/>
              </a:spcBef>
            </a:pP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8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Commits Pushen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endParaRPr lang="nl-NL" sz="2400" dirty="0"/>
          </a:p>
          <a:p>
            <a:pPr>
              <a:spcBef>
                <a:spcPts val="533"/>
              </a:spcBef>
            </a:pPr>
            <a:endParaRPr lang="nl-NL" sz="2400" dirty="0"/>
          </a:p>
          <a:p>
            <a:pPr>
              <a:spcBef>
                <a:spcPts val="533"/>
              </a:spcBef>
            </a:pPr>
            <a:endParaRPr lang="nl-NL" sz="2400" dirty="0"/>
          </a:p>
          <a:p>
            <a:pPr>
              <a:spcBef>
                <a:spcPts val="533"/>
              </a:spcBef>
            </a:pPr>
            <a:endParaRPr lang="nl-NL" sz="2400" dirty="0"/>
          </a:p>
          <a:p>
            <a:pPr>
              <a:spcBef>
                <a:spcPts val="533"/>
              </a:spcBef>
            </a:pPr>
            <a:endParaRPr lang="nl-NL" sz="2400" dirty="0"/>
          </a:p>
          <a:p>
            <a:pPr>
              <a:spcBef>
                <a:spcPts val="533"/>
              </a:spcBef>
            </a:pPr>
            <a:endParaRPr lang="nl-NL" sz="2400" dirty="0"/>
          </a:p>
          <a:p>
            <a:pPr>
              <a:spcBef>
                <a:spcPts val="533"/>
              </a:spcBef>
            </a:pPr>
            <a:r>
              <a:rPr lang="nl-NL" sz="2400" dirty="0"/>
              <a:t>						Git Bash:</a:t>
            </a:r>
          </a:p>
          <a:p>
            <a:pPr>
              <a:spcBef>
                <a:spcPts val="533"/>
              </a:spcBef>
            </a:pPr>
            <a:r>
              <a:rPr lang="nl-NL" sz="2400" dirty="0"/>
              <a:t>							git push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How to: </a:t>
            </a:r>
            <a:r>
              <a:rPr lang="en-US" err="1"/>
              <a:t>Github</a:t>
            </a:r>
            <a:r>
              <a:rPr lang="en-US"/>
              <a:t> Desktop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62775E-B904-4CD7-AFFD-13ED1D15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3" y="1262736"/>
            <a:ext cx="4681959" cy="43614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EB1B9-BBDE-45EC-B116-325E9E8D6CDC}"/>
              </a:ext>
            </a:extLst>
          </p:cNvPr>
          <p:cNvCxnSpPr>
            <a:cxnSpLocks/>
          </p:cNvCxnSpPr>
          <p:nvPr/>
        </p:nvCxnSpPr>
        <p:spPr>
          <a:xfrm>
            <a:off x="4959752" y="1548222"/>
            <a:ext cx="2939648" cy="413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1">
            <a:extLst>
              <a:ext uri="{FF2B5EF4-FFF2-40B4-BE49-F238E27FC236}">
                <a16:creationId xmlns:a16="http://schemas.microsoft.com/office/drawing/2014/main" id="{886684C9-BC88-4D99-9038-93C7DE43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25" y="1505135"/>
            <a:ext cx="3040250" cy="335796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ADEDBD15-B845-44EF-AA47-3820B14F0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332" y="3648819"/>
            <a:ext cx="1411267" cy="209284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B706E2-AFA4-4B39-9396-5E335679CEC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1163966" y="2764906"/>
            <a:ext cx="0" cy="883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1">
            <a:extLst>
              <a:ext uri="{FF2B5EF4-FFF2-40B4-BE49-F238E27FC236}">
                <a16:creationId xmlns:a16="http://schemas.microsoft.com/office/drawing/2014/main" id="{48AD3019-40A0-476C-A509-86BBC2AD4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55" y="2018259"/>
            <a:ext cx="6369934" cy="7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0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Commits Pushen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endParaRPr lang="nl-NL" sz="2400"/>
          </a:p>
          <a:p>
            <a:pPr>
              <a:spcBef>
                <a:spcPts val="533"/>
              </a:spcBef>
            </a:pPr>
            <a:br>
              <a:rPr lang="nl-NL" sz="2400"/>
            </a:br>
            <a:endParaRPr lang="nl-NL"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8877EB-E372-4DCA-943E-3DEA6D52EBF6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 to Git</a:t>
            </a:r>
          </a:p>
          <a:p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826BA09-E821-4940-81A2-170966010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801"/>
            <a:ext cx="12192000" cy="45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42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Commits Pullen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Het downloaden van nieuwe </a:t>
            </a:r>
            <a:r>
              <a:rPr lang="nl-NL" sz="2400" dirty="0" err="1">
                <a:latin typeface="Comfortaa"/>
              </a:rPr>
              <a:t>commits</a:t>
            </a:r>
            <a:r>
              <a:rPr lang="nl-NL" sz="2400" dirty="0">
                <a:latin typeface="Comfortaa"/>
              </a:rPr>
              <a:t> in de </a:t>
            </a:r>
            <a:r>
              <a:rPr lang="nl-NL" sz="2400" dirty="0" err="1">
                <a:latin typeface="Comfortaa"/>
              </a:rPr>
              <a:t>repo</a:t>
            </a: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Downloadt alle </a:t>
            </a:r>
            <a:r>
              <a:rPr lang="nl-NL" sz="2400" dirty="0" err="1">
                <a:latin typeface="Comfortaa"/>
              </a:rPr>
              <a:t>commits</a:t>
            </a:r>
            <a:r>
              <a:rPr lang="nl-NL" sz="2400" dirty="0">
                <a:latin typeface="Comfortaa"/>
              </a:rPr>
              <a:t> van </a:t>
            </a:r>
            <a:r>
              <a:rPr lang="nl-NL" sz="2400" dirty="0" err="1">
                <a:latin typeface="Comfortaa"/>
              </a:rPr>
              <a:t>origin</a:t>
            </a:r>
            <a:r>
              <a:rPr lang="nl-NL" sz="2400" dirty="0">
                <a:latin typeface="Comfortaa"/>
              </a:rPr>
              <a:t> die niet in je </a:t>
            </a:r>
            <a:r>
              <a:rPr lang="nl-NL" sz="2400" dirty="0" err="1">
                <a:latin typeface="Comfortaa"/>
              </a:rPr>
              <a:t>local</a:t>
            </a:r>
            <a:r>
              <a:rPr lang="nl-NL" sz="2400" dirty="0">
                <a:latin typeface="Comfortaa"/>
              </a:rPr>
              <a:t> copy bestaan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Run dit om up-to-date te raken van alle nieuwe veranderingen; handig om dagelijks te gebruiken voor je aan de slag gaat!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1090910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Commits Pullen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r>
              <a:rPr lang="nl-NL" sz="2400" b="1" dirty="0"/>
              <a:t>		</a:t>
            </a:r>
            <a:r>
              <a:rPr lang="nl-NL" sz="2400" dirty="0"/>
              <a:t>Git bash:</a:t>
            </a:r>
          </a:p>
          <a:p>
            <a:pPr>
              <a:spcBef>
                <a:spcPts val="533"/>
              </a:spcBef>
            </a:pPr>
            <a:r>
              <a:rPr lang="nl-NL" sz="2400" dirty="0"/>
              <a:t>			git pull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How to: </a:t>
            </a:r>
            <a:r>
              <a:rPr lang="en-US" err="1"/>
              <a:t>Github</a:t>
            </a:r>
            <a:r>
              <a:rPr lang="en-US"/>
              <a:t> Desktop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18AD6C0-1012-4A92-B80A-937E3085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6" y="1864978"/>
            <a:ext cx="6230470" cy="63585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17D9DBA-30C8-4EA6-A9EA-E8414A93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77" y="3285045"/>
            <a:ext cx="6230470" cy="7451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B20781-1EBB-49D2-9914-E84F532F9134}"/>
              </a:ext>
            </a:extLst>
          </p:cNvPr>
          <p:cNvCxnSpPr/>
          <p:nvPr/>
        </p:nvCxnSpPr>
        <p:spPr>
          <a:xfrm>
            <a:off x="2070848" y="2218764"/>
            <a:ext cx="31824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D5C58C-3F87-47B3-BDC7-69FDDD91350A}"/>
              </a:ext>
            </a:extLst>
          </p:cNvPr>
          <p:cNvCxnSpPr/>
          <p:nvPr/>
        </p:nvCxnSpPr>
        <p:spPr>
          <a:xfrm>
            <a:off x="8453156" y="2505074"/>
            <a:ext cx="8966" cy="75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8">
            <a:extLst>
              <a:ext uri="{FF2B5EF4-FFF2-40B4-BE49-F238E27FC236}">
                <a16:creationId xmlns:a16="http://schemas.microsoft.com/office/drawing/2014/main" id="{F9CC6FC3-55D4-4055-B75F-304DDB6EBF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582" b="-333"/>
          <a:stretch/>
        </p:blipFill>
        <p:spPr>
          <a:xfrm>
            <a:off x="358588" y="1748191"/>
            <a:ext cx="1712262" cy="27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2454488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Branches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Meerdere aanpassingen tegelijk op dezelfde versie kunnen elkaar overschrijven.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Hoe voorkomen we dat ?</a:t>
            </a: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Iedereen werkt op zijn "Eigen“ versie (</a:t>
            </a:r>
            <a:r>
              <a:rPr lang="nl-NL" sz="2400" dirty="0" err="1">
                <a:latin typeface="Comfortaa"/>
              </a:rPr>
              <a:t>branch</a:t>
            </a:r>
            <a:r>
              <a:rPr lang="nl-NL" sz="2400" dirty="0">
                <a:latin typeface="Comfortaa"/>
              </a:rPr>
              <a:t>).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 err="1">
                <a:latin typeface="Comfortaa"/>
              </a:rPr>
              <a:t>Branch</a:t>
            </a:r>
            <a:r>
              <a:rPr lang="nl-NL" sz="2400" dirty="0">
                <a:latin typeface="Comfortaa"/>
              </a:rPr>
              <a:t> aanmaken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Base </a:t>
            </a:r>
            <a:r>
              <a:rPr lang="nl-NL" sz="2400" dirty="0" err="1">
                <a:latin typeface="Comfortaa"/>
              </a:rPr>
              <a:t>branch</a:t>
            </a:r>
            <a:r>
              <a:rPr lang="nl-NL" sz="2400" dirty="0">
                <a:latin typeface="Comfortaa"/>
              </a:rPr>
              <a:t> (als er geen andere branches zijn; de master)</a:t>
            </a:r>
          </a:p>
          <a:p>
            <a:pPr marL="1370965" lvl="2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Vanaf een bepaalde </a:t>
            </a:r>
            <a:r>
              <a:rPr lang="nl-NL" sz="2400" dirty="0" err="1">
                <a:latin typeface="Comfortaa"/>
              </a:rPr>
              <a:t>commit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2972751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Branches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endParaRPr lang="nl-NL" sz="2400" b="1" dirty="0"/>
          </a:p>
          <a:p>
            <a:pPr>
              <a:spcBef>
                <a:spcPts val="533"/>
              </a:spcBef>
            </a:pPr>
            <a:r>
              <a:rPr lang="nl-NL" sz="2400" b="1" dirty="0"/>
              <a:t>					</a:t>
            </a:r>
            <a:endParaRPr lang="nl-NL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How to: </a:t>
            </a:r>
            <a:r>
              <a:rPr lang="en-US" err="1"/>
              <a:t>Github</a:t>
            </a:r>
            <a:r>
              <a:rPr lang="en-US"/>
              <a:t> Desktop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3D03439-1690-4849-A058-EC478829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2" y="1230166"/>
            <a:ext cx="5486400" cy="63542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8734AA1-A11C-4895-8531-939C6E52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5" y="2416447"/>
            <a:ext cx="4693588" cy="227719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D5E43E2B-F12B-48DA-8539-B8D2CF17E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797" y="1064329"/>
            <a:ext cx="3567952" cy="2371109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FBCFCEFA-6CBB-4523-823A-9D0800E5C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062" y="3665536"/>
            <a:ext cx="5728447" cy="59800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366BE3-905E-4EB8-A168-E661BEF6F4ED}"/>
              </a:ext>
            </a:extLst>
          </p:cNvPr>
          <p:cNvCxnSpPr>
            <a:cxnSpLocks/>
          </p:cNvCxnSpPr>
          <p:nvPr/>
        </p:nvCxnSpPr>
        <p:spPr>
          <a:xfrm>
            <a:off x="2530136" y="1865588"/>
            <a:ext cx="0" cy="55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14E556-5E0F-49FE-A946-7FE5AD8A8568}"/>
              </a:ext>
            </a:extLst>
          </p:cNvPr>
          <p:cNvCxnSpPr>
            <a:cxnSpLocks/>
          </p:cNvCxnSpPr>
          <p:nvPr/>
        </p:nvCxnSpPr>
        <p:spPr>
          <a:xfrm flipV="1">
            <a:off x="3657600" y="1493942"/>
            <a:ext cx="2995077" cy="1941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B2C3BA-EB50-40F3-A91E-8FD9A6152A7C}"/>
              </a:ext>
            </a:extLst>
          </p:cNvPr>
          <p:cNvCxnSpPr>
            <a:cxnSpLocks/>
          </p:cNvCxnSpPr>
          <p:nvPr/>
        </p:nvCxnSpPr>
        <p:spPr>
          <a:xfrm>
            <a:off x="8141286" y="3195221"/>
            <a:ext cx="0" cy="479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1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Branches 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r>
              <a:rPr lang="nl-NL" sz="2400" dirty="0">
                <a:latin typeface="Comfortaa"/>
              </a:rPr>
              <a:t> Git bash:</a:t>
            </a:r>
          </a:p>
          <a:p>
            <a:pPr marL="2171700" lvl="4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Alle branches zien:</a:t>
            </a:r>
          </a:p>
          <a:p>
            <a:pPr marL="3086100" lvl="6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git branch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endParaRPr lang="nl-NL" sz="2400" dirty="0">
              <a:latin typeface="Comfortaa"/>
            </a:endParaRPr>
          </a:p>
          <a:p>
            <a:pPr marL="2171700" lvl="4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Switchen van huidige branch</a:t>
            </a:r>
          </a:p>
          <a:p>
            <a:pPr marL="3086100" lvl="6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git checkout [BRANCHNAME]</a:t>
            </a:r>
          </a:p>
          <a:p>
            <a:pPr marL="1257300" lvl="2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endParaRPr lang="nl-NL" sz="2400" dirty="0">
              <a:latin typeface="Comfortaa"/>
            </a:endParaRPr>
          </a:p>
          <a:p>
            <a:pPr marL="2171700" lvl="4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Maken van nieuwe branch</a:t>
            </a:r>
          </a:p>
          <a:p>
            <a:pPr marL="3086100" lvl="6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git checkout –b [BRANCHNAME]</a:t>
            </a:r>
          </a:p>
          <a:p>
            <a:pPr marL="3086100" lvl="6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git push origin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1866707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Branches 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r>
              <a:rPr lang="nl-NL" sz="2400" dirty="0">
                <a:latin typeface="Comfortaa"/>
              </a:rPr>
              <a:t> </a:t>
            </a:r>
            <a:r>
              <a:rPr lang="nl-NL" sz="2400" dirty="0" err="1">
                <a:latin typeface="Comfortaa"/>
              </a:rPr>
              <a:t>Commits</a:t>
            </a:r>
            <a:r>
              <a:rPr lang="nl-NL" sz="2400" dirty="0">
                <a:latin typeface="Comfortaa"/>
              </a:rPr>
              <a:t> op aparte branches staan los van elkaar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D85505B-E74E-45D0-9683-95D9B2D1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18" y="1866061"/>
            <a:ext cx="1822637" cy="329621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F00490B-E1F4-4F6F-8A92-FD0F0CF3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989" y="1862700"/>
            <a:ext cx="2615452" cy="32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Wat </a:t>
            </a:r>
            <a:r>
              <a:rPr lang="en-US" err="1"/>
              <a:t>gaan</a:t>
            </a:r>
            <a:r>
              <a:rPr lang="en-US"/>
              <a:t> we </a:t>
            </a:r>
            <a:r>
              <a:rPr lang="en-US" err="1"/>
              <a:t>doen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9464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Branches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Meerdere aanpassingen tegelijk op dezelfde versie kunnen elkaar overschrijven.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Wat als je toch op dezelfde branch zowel remote als local veranderingen hebt?</a:t>
            </a:r>
          </a:p>
          <a:p>
            <a:pPr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bash: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stash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pull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stash apply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commit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1031034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Branches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0EE596F-1B5E-4FFD-880F-7030BCA3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072"/>
            <a:ext cx="12192000" cy="44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80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Forks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r>
              <a:rPr lang="nl-NL" sz="2400" dirty="0">
                <a:latin typeface="Comfortaa"/>
              </a:rPr>
              <a:t>Wat als we een toevoeging willen maken aan iemand anders zijn repo?</a:t>
            </a:r>
          </a:p>
          <a:p>
            <a:pPr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 marL="342900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Fork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Een fork is een aparte repo, die een kopie is van een andere repo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Github feaure, niet in git zelf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313B7-F339-4F2A-BEB0-258B6BF9B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1"/>
          <a:stretch/>
        </p:blipFill>
        <p:spPr>
          <a:xfrm>
            <a:off x="1975085" y="4527612"/>
            <a:ext cx="10088383" cy="10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9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 err="1"/>
              <a:t>Praktijk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5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4153419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Branches mergen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Samenvoegen van verschillende branches.</a:t>
            </a:r>
          </a:p>
          <a:p>
            <a:pPr marL="456565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Pull </a:t>
            </a:r>
            <a:r>
              <a:rPr lang="nl-NL" sz="2400" dirty="0" err="1">
                <a:latin typeface="Comfortaa"/>
              </a:rPr>
              <a:t>request</a:t>
            </a:r>
            <a:endParaRPr lang="nl-NL" sz="2400" dirty="0">
              <a:latin typeface="Comfortaa"/>
            </a:endParaRP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Alle </a:t>
            </a:r>
            <a:r>
              <a:rPr lang="nl-NL" sz="2400" dirty="0" err="1">
                <a:latin typeface="Comfortaa"/>
              </a:rPr>
              <a:t>commits</a:t>
            </a:r>
            <a:r>
              <a:rPr lang="nl-NL" sz="2400" dirty="0">
                <a:latin typeface="Comfortaa"/>
              </a:rPr>
              <a:t> op beide branches </a:t>
            </a:r>
            <a:r>
              <a:rPr lang="nl-NL" sz="2400">
                <a:latin typeface="Comfortaa"/>
              </a:rPr>
              <a:t>worden samengevoegd.</a:t>
            </a:r>
            <a:endParaRPr lang="nl-NL" dirty="0">
              <a:latin typeface="Comfortaa"/>
            </a:endParaRPr>
          </a:p>
          <a:p>
            <a:pPr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>
              <a:spcBef>
                <a:spcPts val="533"/>
              </a:spcBef>
            </a:pP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262FBFD-05CE-4221-820A-73F43753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3342581"/>
            <a:ext cx="8229600" cy="17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0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Branches mergen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endParaRPr lang="nl-NL" sz="2400"/>
          </a:p>
          <a:p>
            <a:pPr>
              <a:spcBef>
                <a:spcPts val="533"/>
              </a:spcBef>
            </a:pPr>
            <a:endParaRPr lang="nl-NL" sz="2400"/>
          </a:p>
          <a:p>
            <a:pPr>
              <a:spcBef>
                <a:spcPts val="533"/>
              </a:spcBef>
            </a:pPr>
            <a:br>
              <a:rPr lang="nl-NL" sz="2400"/>
            </a:br>
            <a:endParaRPr lang="nl-NL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Comfortaa"/>
              </a:rPr>
              <a:t>Introduction to Git</a:t>
            </a:r>
            <a:endParaRPr lang="en-US"/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A9527E80-B048-4EB1-8BC3-438A40FB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141" y="3734065"/>
            <a:ext cx="2151530" cy="19806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919066-7457-4F7C-8EE6-618B53FA8AA9}"/>
              </a:ext>
            </a:extLst>
          </p:cNvPr>
          <p:cNvCxnSpPr/>
          <p:nvPr/>
        </p:nvCxnSpPr>
        <p:spPr>
          <a:xfrm>
            <a:off x="9582709" y="2003051"/>
            <a:ext cx="1272988" cy="1757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5">
            <a:extLst>
              <a:ext uri="{FF2B5EF4-FFF2-40B4-BE49-F238E27FC236}">
                <a16:creationId xmlns:a16="http://schemas.microsoft.com/office/drawing/2014/main" id="{EFF3B62C-155C-48B6-B058-58F657B6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15" y="1264024"/>
            <a:ext cx="2447877" cy="3917577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70FA6E96-3D8B-402D-8F20-FD707E602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199" y="2609267"/>
            <a:ext cx="2743200" cy="2840736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EC168B76-5032-41AC-AC6E-E36C03BEA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811" y="1447574"/>
            <a:ext cx="6176682" cy="73555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EB84CF-C5D8-4248-86CE-7A9C4F41B73C}"/>
              </a:ext>
            </a:extLst>
          </p:cNvPr>
          <p:cNvCxnSpPr/>
          <p:nvPr/>
        </p:nvCxnSpPr>
        <p:spPr>
          <a:xfrm flipV="1">
            <a:off x="2465294" y="3931023"/>
            <a:ext cx="1084730" cy="1120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0DA477-BE97-4F6F-98E6-94C0C6331DB8}"/>
              </a:ext>
            </a:extLst>
          </p:cNvPr>
          <p:cNvCxnSpPr/>
          <p:nvPr/>
        </p:nvCxnSpPr>
        <p:spPr>
          <a:xfrm flipV="1">
            <a:off x="6032686" y="2200274"/>
            <a:ext cx="914400" cy="3065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97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Branches mergen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5279D9-EB9F-44BF-AFE1-85024CF05FFA}"/>
              </a:ext>
            </a:extLst>
          </p:cNvPr>
          <p:cNvSpPr txBox="1">
            <a:spLocks/>
          </p:cNvSpPr>
          <p:nvPr/>
        </p:nvSpPr>
        <p:spPr>
          <a:xfrm>
            <a:off x="426492" y="60391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 to Git</a:t>
            </a:r>
          </a:p>
          <a:p>
            <a:endParaRPr lang="en-US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4C8156C-435A-4E4D-89CA-8FB2EB55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43"/>
            <a:ext cx="12192000" cy="440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Branches mergen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Soms kan je automatisch mergen</a:t>
            </a:r>
          </a:p>
          <a:p>
            <a:pPr marL="800100" lvl="1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bash: </a:t>
            </a:r>
          </a:p>
          <a:p>
            <a:pPr marL="1257300" lvl="2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checkout [BRANCHTOMERGEINTO]</a:t>
            </a:r>
          </a:p>
          <a:p>
            <a:pPr marL="1257300" lvl="2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merge [OTHERBRANCH]</a:t>
            </a:r>
          </a:p>
          <a:p>
            <a:pPr marL="342900" indent="-342900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342900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Soms niet: </a:t>
            </a:r>
            <a:r>
              <a:rPr lang="nl-NL" sz="2400" b="1" u="sng" dirty="0" err="1">
                <a:latin typeface="Comfortaa"/>
              </a:rPr>
              <a:t>Conflicts</a:t>
            </a:r>
            <a:endParaRPr lang="nl-NL" sz="2400" dirty="0" err="1">
              <a:latin typeface="Comfortaa"/>
            </a:endParaRPr>
          </a:p>
          <a:p>
            <a:pPr marL="800100" lvl="1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Meerdere mensen die dezelfde code elementen aanpassen.</a:t>
            </a:r>
          </a:p>
          <a:p>
            <a:pPr marL="800100" lvl="1" indent="-342900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800100" lvl="1" indent="-342900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Git weet niet welke aanpassing er moet worden gehouden.</a:t>
            </a:r>
          </a:p>
          <a:p>
            <a:pPr lvl="1">
              <a:spcBef>
                <a:spcPts val="533"/>
              </a:spcBef>
            </a:pP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CD41A0-526E-47A1-84DB-3EFE8304A9B5}"/>
              </a:ext>
            </a:extLst>
          </p:cNvPr>
          <p:cNvSpPr txBox="1">
            <a:spLocks/>
          </p:cNvSpPr>
          <p:nvPr/>
        </p:nvSpPr>
        <p:spPr>
          <a:xfrm>
            <a:off x="426492" y="60391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 to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1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Merge conflicts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spcBef>
                <a:spcPts val="533"/>
              </a:spcBef>
            </a:pPr>
            <a:r>
              <a:rPr lang="nl-NL" sz="2400" b="1" u="sng" dirty="0">
                <a:latin typeface="Comfortaa"/>
              </a:rPr>
              <a:t>Conflicts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Meerdere mensen editen dezelfde line in dezelfde file</a:t>
            </a:r>
          </a:p>
          <a:p>
            <a:pPr marL="1257300" lvl="2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b="1" dirty="0">
                <a:latin typeface="Comfortaa"/>
              </a:rPr>
              <a:t>Op te lossen in Github web Editor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endParaRPr lang="nl-NL" sz="2400" dirty="0">
              <a:latin typeface="Comfortaa"/>
            </a:endParaRP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Een persoon maakt een edit in een file, iemand anders delete die file.</a:t>
            </a:r>
          </a:p>
          <a:p>
            <a:pPr marL="1257300" lvl="2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b="1" u="sng" dirty="0">
                <a:latin typeface="Comfortaa"/>
              </a:rPr>
              <a:t>Niet</a:t>
            </a:r>
            <a:r>
              <a:rPr lang="nl-NL" sz="2400" b="1" dirty="0">
                <a:latin typeface="Comfortaa"/>
              </a:rPr>
              <a:t> op te lossen in Github web Editor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CD41A0-526E-47A1-84DB-3EFE8304A9B5}"/>
              </a:ext>
            </a:extLst>
          </p:cNvPr>
          <p:cNvSpPr txBox="1">
            <a:spLocks/>
          </p:cNvSpPr>
          <p:nvPr/>
        </p:nvSpPr>
        <p:spPr>
          <a:xfrm>
            <a:off x="426492" y="60391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 to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Wat </a:t>
            </a:r>
            <a:r>
              <a:rPr lang="en-US" err="1">
                <a:latin typeface="Arial"/>
              </a:rPr>
              <a:t>gaan</a:t>
            </a:r>
            <a:r>
              <a:rPr lang="en-US">
                <a:latin typeface="Arial"/>
              </a:rPr>
              <a:t> we </a:t>
            </a:r>
            <a:r>
              <a:rPr lang="en-US" err="1">
                <a:latin typeface="Arial"/>
              </a:rPr>
              <a:t>doen</a:t>
            </a:r>
            <a:r>
              <a:rPr lang="en-US">
                <a:latin typeface="Arial"/>
              </a:rPr>
              <a:t>?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33"/>
              </a:spcBef>
            </a:pPr>
            <a:r>
              <a:rPr lang="nl-NL" sz="2000" dirty="0">
                <a:latin typeface="Comfortaa"/>
              </a:rPr>
              <a:t>Leren: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>
                <a:latin typeface="Comfortaa"/>
              </a:rPr>
              <a:t>Wat is git(hub)?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>
                <a:latin typeface="Comfortaa"/>
              </a:rPr>
              <a:t>Git shell commands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 err="1">
                <a:latin typeface="Comfortaa"/>
              </a:rPr>
              <a:t>Github</a:t>
            </a:r>
            <a:r>
              <a:rPr lang="nl-NL" sz="2000" dirty="0">
                <a:latin typeface="Comfortaa"/>
              </a:rPr>
              <a:t> desktop toe te passen in projecten.</a:t>
            </a:r>
          </a:p>
          <a:p>
            <a:pPr>
              <a:spcBef>
                <a:spcPts val="533"/>
              </a:spcBef>
            </a:pPr>
            <a:endParaRPr lang="nl-NL" sz="2000" dirty="0">
              <a:latin typeface="Comfortaa"/>
            </a:endParaRPr>
          </a:p>
          <a:p>
            <a:pPr>
              <a:spcBef>
                <a:spcPts val="533"/>
              </a:spcBef>
            </a:pPr>
            <a:r>
              <a:rPr lang="nl-NL" sz="2000" dirty="0">
                <a:latin typeface="Comfortaa"/>
              </a:rPr>
              <a:t>Doen: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 err="1">
                <a:latin typeface="Comfortaa"/>
              </a:rPr>
              <a:t>Repo</a:t>
            </a:r>
            <a:r>
              <a:rPr lang="nl-NL" sz="2000" dirty="0">
                <a:latin typeface="Comfortaa"/>
              </a:rPr>
              <a:t> maken;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>
                <a:latin typeface="Comfortaa"/>
              </a:rPr>
              <a:t>Code toevoegen;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>
                <a:latin typeface="Comfortaa"/>
              </a:rPr>
              <a:t>Code samenvoegen;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endParaRPr lang="nl-NL" sz="20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Git(hub)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76EE8EC3-3CF8-403F-81FD-CA1F246E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39" y="3088543"/>
            <a:ext cx="2743200" cy="27432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48EA5A5-5553-434C-BBD7-7FCB1CA7C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175" y="1437046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30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Merge conflicts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spcBef>
                <a:spcPts val="533"/>
              </a:spcBef>
            </a:pPr>
            <a:r>
              <a:rPr lang="nl-NL" sz="2400" b="1" u="sng" dirty="0">
                <a:latin typeface="Comfortaa"/>
              </a:rPr>
              <a:t>Conflicts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Meerdere mensen editen dezelfde line in dezelfde file</a:t>
            </a:r>
          </a:p>
          <a:p>
            <a:pPr marL="1257300" lvl="2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b="1" dirty="0">
                <a:latin typeface="Comfortaa"/>
              </a:rPr>
              <a:t>Op te lossen in Github web Editor</a:t>
            </a:r>
          </a:p>
          <a:p>
            <a:pPr lvl="2"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 lvl="1">
              <a:spcBef>
                <a:spcPts val="533"/>
              </a:spcBef>
            </a:pPr>
            <a:r>
              <a:rPr lang="nl-NL" sz="2400" dirty="0">
                <a:latin typeface="Comfortaa"/>
              </a:rPr>
              <a:t>&lt;&lt;&lt;&lt;&lt;&lt; HEAD</a:t>
            </a:r>
          </a:p>
          <a:p>
            <a:pPr lvl="1">
              <a:spcBef>
                <a:spcPts val="533"/>
              </a:spcBef>
            </a:pPr>
            <a:r>
              <a:rPr lang="nl-NL" sz="2400" dirty="0">
                <a:latin typeface="Comfortaa"/>
              </a:rPr>
              <a:t>	</a:t>
            </a:r>
          </a:p>
          <a:p>
            <a:pPr lvl="1">
              <a:spcBef>
                <a:spcPts val="533"/>
              </a:spcBef>
            </a:pPr>
            <a:r>
              <a:rPr lang="nl-NL" sz="2400" dirty="0">
                <a:latin typeface="Comfortaa"/>
              </a:rPr>
              <a:t>======</a:t>
            </a:r>
          </a:p>
          <a:p>
            <a:pPr lvl="1"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 lvl="1">
              <a:spcBef>
                <a:spcPts val="533"/>
              </a:spcBef>
            </a:pPr>
            <a:r>
              <a:rPr lang="nl-NL" sz="2400" dirty="0">
                <a:latin typeface="Comfortaa"/>
              </a:rPr>
              <a:t>&gt;&gt;&gt;&gt;&gt;&gt; BRANCHNAME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CD41A0-526E-47A1-84DB-3EFE8304A9B5}"/>
              </a:ext>
            </a:extLst>
          </p:cNvPr>
          <p:cNvSpPr txBox="1">
            <a:spLocks/>
          </p:cNvSpPr>
          <p:nvPr/>
        </p:nvSpPr>
        <p:spPr>
          <a:xfrm>
            <a:off x="426492" y="60391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 to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8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Merge conflicts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spcBef>
                <a:spcPts val="533"/>
              </a:spcBef>
            </a:pPr>
            <a:r>
              <a:rPr lang="nl-NL" sz="2400" b="1" u="sng" dirty="0">
                <a:latin typeface="Comfortaa"/>
              </a:rPr>
              <a:t>Conflicts</a:t>
            </a:r>
            <a:endParaRPr lang="nl-NL" sz="2400" dirty="0">
              <a:latin typeface="Comfortaa"/>
            </a:endParaRP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Een persoon maakt een edit in een file, iemand anders delete die file.</a:t>
            </a:r>
          </a:p>
          <a:p>
            <a:pPr marL="1257300" lvl="2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b="1" u="sng" dirty="0">
                <a:latin typeface="Comfortaa"/>
              </a:rPr>
              <a:t>Niet</a:t>
            </a:r>
            <a:r>
              <a:rPr lang="nl-NL" sz="2400" b="1" dirty="0">
                <a:latin typeface="Comfortaa"/>
              </a:rPr>
              <a:t> op te lossen in Github web Editor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endParaRPr lang="nl-NL" sz="2400" b="1" dirty="0">
              <a:latin typeface="Comfortaa"/>
            </a:endParaRP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Open de branch in local (</a:t>
            </a:r>
            <a:r>
              <a:rPr lang="nl-NL" sz="2400" b="1" dirty="0">
                <a:latin typeface="Comfortaa"/>
              </a:rPr>
              <a:t>git checkout</a:t>
            </a:r>
            <a:r>
              <a:rPr lang="nl-NL" sz="2400" dirty="0">
                <a:latin typeface="Comfortaa"/>
              </a:rPr>
              <a:t>)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Text editor (</a:t>
            </a:r>
            <a:r>
              <a:rPr lang="nl-NL" sz="2400" b="1" dirty="0">
                <a:latin typeface="Comfortaa"/>
              </a:rPr>
              <a:t>Atom, IDE</a:t>
            </a:r>
            <a:r>
              <a:rPr lang="nl-NL" sz="2400" dirty="0">
                <a:latin typeface="Comfortaa"/>
              </a:rPr>
              <a:t>)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Fix het conflict (</a:t>
            </a:r>
            <a:r>
              <a:rPr lang="nl-NL" sz="2400" b="1" dirty="0">
                <a:latin typeface="Comfortaa"/>
              </a:rPr>
              <a:t>Restore or remove</a:t>
            </a:r>
            <a:r>
              <a:rPr lang="nl-NL" sz="2400" dirty="0">
                <a:latin typeface="Comfortaa"/>
              </a:rPr>
              <a:t>)</a:t>
            </a:r>
          </a:p>
          <a:p>
            <a:pPr marL="800100" lvl="1" indent="-342900">
              <a:spcBef>
                <a:spcPts val="533"/>
              </a:spcBef>
              <a:buFont typeface="Arial" panose="020B0604020202020204" pitchFamily="34" charset="0"/>
              <a:buChar char="•"/>
            </a:pPr>
            <a:r>
              <a:rPr lang="nl-NL" sz="2400" dirty="0">
                <a:latin typeface="Comfortaa"/>
              </a:rPr>
              <a:t>Commit </a:t>
            </a:r>
            <a:br>
              <a:rPr lang="nl-NL" sz="2400" dirty="0">
                <a:latin typeface="Comfortaa"/>
              </a:rPr>
            </a:br>
            <a:endParaRPr lang="nl-NL" sz="2400" dirty="0">
              <a:latin typeface="Comforta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CD41A0-526E-47A1-84DB-3EFE8304A9B5}"/>
              </a:ext>
            </a:extLst>
          </p:cNvPr>
          <p:cNvSpPr txBox="1">
            <a:spLocks/>
          </p:cNvSpPr>
          <p:nvPr/>
        </p:nvSpPr>
        <p:spPr>
          <a:xfrm>
            <a:off x="426492" y="60391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 to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2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 err="1"/>
              <a:t>Praktijk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69078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/>
              </a:rPr>
              <a:t>Conclusie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6565" indent="-456565">
              <a:spcBef>
                <a:spcPts val="533"/>
              </a:spcBef>
              <a:buChar char="•"/>
            </a:pPr>
            <a:r>
              <a:rPr lang="en-GB" sz="2400" dirty="0">
                <a:latin typeface="Comfortaa"/>
              </a:rPr>
              <a:t>Version control is </a:t>
            </a:r>
            <a:r>
              <a:rPr lang="en-GB" sz="2400" dirty="0" err="1">
                <a:latin typeface="Comfortaa"/>
              </a:rPr>
              <a:t>een</a:t>
            </a:r>
            <a:r>
              <a:rPr lang="en-GB" sz="2400" dirty="0">
                <a:latin typeface="Comfortaa"/>
              </a:rPr>
              <a:t> </a:t>
            </a:r>
            <a:r>
              <a:rPr lang="en-GB" sz="2400" dirty="0" err="1">
                <a:latin typeface="Comfortaa"/>
              </a:rPr>
              <a:t>vereiste</a:t>
            </a:r>
            <a:r>
              <a:rPr lang="en-GB" sz="2400" dirty="0">
                <a:latin typeface="Comfortaa"/>
              </a:rPr>
              <a:t> in Project B</a:t>
            </a:r>
            <a:endParaRPr lang="en-US" dirty="0">
              <a:latin typeface="Comfortaa"/>
            </a:endParaRP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Gebruik hiervoor Git</a:t>
            </a:r>
          </a:p>
          <a:p>
            <a:pPr lvl="1">
              <a:spcBef>
                <a:spcPts val="533"/>
              </a:spcBef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Best practices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Houd master altijd werkend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Een persoon per branch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r>
              <a:rPr lang="nl-NL" sz="2400" dirty="0">
                <a:latin typeface="Comfortaa"/>
              </a:rPr>
              <a:t>Meerdere personen reviewen ieder pull request</a:t>
            </a:r>
          </a:p>
          <a:p>
            <a:pPr marL="913765" lvl="1" indent="-456565">
              <a:spcBef>
                <a:spcPts val="533"/>
              </a:spcBef>
              <a:buChar char="•"/>
            </a:pPr>
            <a:endParaRPr lang="nl-NL" sz="2400" dirty="0">
              <a:latin typeface="Comfortaa"/>
            </a:endParaRPr>
          </a:p>
          <a:p>
            <a:pPr marL="456565" indent="-456565">
              <a:spcBef>
                <a:spcPts val="533"/>
              </a:spcBef>
              <a:buChar char="•"/>
            </a:pPr>
            <a:r>
              <a:rPr lang="nl-NL" sz="2400" b="1" u="sng" dirty="0">
                <a:latin typeface="Comfortaa"/>
              </a:rPr>
              <a:t>Verdere vragen? Peercoaches &amp; CSAR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 to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6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Wat </a:t>
            </a:r>
            <a:r>
              <a:rPr lang="en-US" err="1"/>
              <a:t>hebben</a:t>
            </a:r>
            <a:r>
              <a:rPr lang="en-US"/>
              <a:t> we </a:t>
            </a:r>
            <a:r>
              <a:rPr lang="en-US" err="1"/>
              <a:t>nodig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11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AFC-FDCD-4179-9562-EFB0F825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Wat </a:t>
            </a:r>
            <a:r>
              <a:rPr lang="en-US" err="1">
                <a:latin typeface="Arial"/>
              </a:rPr>
              <a:t>hebben</a:t>
            </a:r>
            <a:r>
              <a:rPr lang="en-US">
                <a:latin typeface="Arial"/>
              </a:rPr>
              <a:t> we </a:t>
            </a:r>
            <a:r>
              <a:rPr lang="en-US" err="1">
                <a:latin typeface="Arial"/>
              </a:rPr>
              <a:t>nodig</a:t>
            </a:r>
            <a:r>
              <a:rPr lang="en-US">
                <a:latin typeface="Arial"/>
              </a:rPr>
              <a:t>?</a:t>
            </a:r>
          </a:p>
        </p:txBody>
      </p:sp>
      <p:sp>
        <p:nvSpPr>
          <p:cNvPr id="3" name="Google Shape;64;p15">
            <a:extLst>
              <a:ext uri="{FF2B5EF4-FFF2-40B4-BE49-F238E27FC236}">
                <a16:creationId xmlns:a16="http://schemas.microsoft.com/office/drawing/2014/main" id="{AFA92CB5-4FA5-404B-A45C-E3525253697E}"/>
              </a:ext>
            </a:extLst>
          </p:cNvPr>
          <p:cNvSpPr txBox="1">
            <a:spLocks/>
          </p:cNvSpPr>
          <p:nvPr/>
        </p:nvSpPr>
        <p:spPr>
          <a:xfrm>
            <a:off x="274092" y="1261400"/>
            <a:ext cx="11360800" cy="43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>
                <a:latin typeface="Comfortaa"/>
              </a:rPr>
              <a:t>Een laptop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>
                <a:latin typeface="Comfortaa"/>
              </a:rPr>
              <a:t>Python 3.x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>
                <a:latin typeface="Comfortaa"/>
              </a:rPr>
              <a:t>Git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 err="1">
                <a:latin typeface="Comfortaa"/>
              </a:rPr>
              <a:t>Github</a:t>
            </a:r>
            <a:r>
              <a:rPr lang="nl-NL" sz="2000" dirty="0">
                <a:latin typeface="Comfortaa"/>
              </a:rPr>
              <a:t> account</a:t>
            </a:r>
          </a:p>
          <a:p>
            <a:pPr marL="457200" indent="-457200">
              <a:spcBef>
                <a:spcPts val="533"/>
              </a:spcBef>
              <a:buAutoNum type="arabicPeriod"/>
            </a:pPr>
            <a:r>
              <a:rPr lang="nl-NL" sz="2000" dirty="0" err="1">
                <a:latin typeface="Comfortaa"/>
              </a:rPr>
              <a:t>Github</a:t>
            </a:r>
            <a:r>
              <a:rPr lang="nl-NL" sz="2000" dirty="0">
                <a:latin typeface="Comfortaa"/>
              </a:rPr>
              <a:t> Desktop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84E2D5-B4FC-4825-B9B8-68102C65C700}"/>
              </a:ext>
            </a:extLst>
          </p:cNvPr>
          <p:cNvSpPr txBox="1">
            <a:spLocks/>
          </p:cNvSpPr>
          <p:nvPr/>
        </p:nvSpPr>
        <p:spPr>
          <a:xfrm>
            <a:off x="274092" y="5886732"/>
            <a:ext cx="9701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Introduction to Git(hub)</a:t>
            </a:r>
          </a:p>
        </p:txBody>
      </p:sp>
    </p:spTree>
    <p:extLst>
      <p:ext uri="{BB962C8B-B14F-4D97-AF65-F5344CB8AC3E}">
        <p14:creationId xmlns:p14="http://schemas.microsoft.com/office/powerpoint/2010/main" val="21568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err="1"/>
              <a:t>Samenwerken</a:t>
            </a:r>
          </a:p>
        </p:txBody>
      </p:sp>
    </p:spTree>
    <p:extLst>
      <p:ext uri="{BB962C8B-B14F-4D97-AF65-F5344CB8AC3E}">
        <p14:creationId xmlns:p14="http://schemas.microsoft.com/office/powerpoint/2010/main" val="325901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5600" y="2827528"/>
            <a:ext cx="11360800" cy="120294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02867183"/>
      </p:ext>
    </p:extLst>
  </p:cSld>
  <p:clrMapOvr>
    <a:masterClrMapping/>
  </p:clrMapOvr>
</p:sld>
</file>

<file path=ppt/theme/theme1.xml><?xml version="1.0" encoding="utf-8"?>
<a:theme xmlns:a="http://schemas.openxmlformats.org/drawingml/2006/main" name="CSAR Plai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D7D5DA9971044A13D6941A9F6A74C" ma:contentTypeVersion="7" ma:contentTypeDescription="Create a new document." ma:contentTypeScope="" ma:versionID="e7a9f44fb9dfdbe5e639a1da12b20063">
  <xsd:schema xmlns:xsd="http://www.w3.org/2001/XMLSchema" xmlns:xs="http://www.w3.org/2001/XMLSchema" xmlns:p="http://schemas.microsoft.com/office/2006/metadata/properties" xmlns:ns2="faba2298-1819-4d1f-a3bc-1a5fa4f2229f" xmlns:ns3="ad0862c4-3de1-4760-873d-0cfe37efc462" targetNamespace="http://schemas.microsoft.com/office/2006/metadata/properties" ma:root="true" ma:fieldsID="44afd8dc7810ce387b7686572c9bd1fd" ns2:_="" ns3:_="">
    <xsd:import namespace="faba2298-1819-4d1f-a3bc-1a5fa4f2229f"/>
    <xsd:import namespace="ad0862c4-3de1-4760-873d-0cfe37efc46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a2298-1819-4d1f-a3bc-1a5fa4f222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862c4-3de1-4760-873d-0cfe37ef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DB8B5F-9591-4B8D-865A-C8123FE0A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a2298-1819-4d1f-a3bc-1a5fa4f2229f"/>
    <ds:schemaRef ds:uri="ad0862c4-3de1-4760-873d-0cfe37efc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7160E6-1E3E-4068-AD0E-2FDD3843FF30}">
  <ds:schemaRefs>
    <ds:schemaRef ds:uri="http://purl.org/dc/dcmitype/"/>
    <ds:schemaRef ds:uri="ad0862c4-3de1-4760-873d-0cfe37efc462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aba2298-1819-4d1f-a3bc-1a5fa4f2229f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F5EB8E4-737B-4C12-99EC-D6E71164B4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911</Words>
  <Application>Microsoft Office PowerPoint</Application>
  <PresentationFormat>Widescreen</PresentationFormat>
  <Paragraphs>328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Comfortaa</vt:lpstr>
      <vt:lpstr>Roboto Mono</vt:lpstr>
      <vt:lpstr>CSAR Plain</vt:lpstr>
      <vt:lpstr>PowerPoint Presentation</vt:lpstr>
      <vt:lpstr>Wie zijn wij ?</vt:lpstr>
      <vt:lpstr>Wie zijn wij?</vt:lpstr>
      <vt:lpstr>Wat gaan we doen?</vt:lpstr>
      <vt:lpstr>Wat gaan we doen?</vt:lpstr>
      <vt:lpstr>Wat hebben we nodig?</vt:lpstr>
      <vt:lpstr>Wat hebben we nodig?</vt:lpstr>
      <vt:lpstr>Samenwerken</vt:lpstr>
      <vt:lpstr>Git</vt:lpstr>
      <vt:lpstr>Git – Wat is het ?</vt:lpstr>
      <vt:lpstr>Git – Wat is het ?</vt:lpstr>
      <vt:lpstr>Git – Wat is het ?</vt:lpstr>
      <vt:lpstr>Github – Wat is het ?</vt:lpstr>
      <vt:lpstr>Git – Wat is het ?</vt:lpstr>
      <vt:lpstr>Github – Wat is het ?</vt:lpstr>
      <vt:lpstr>Github</vt:lpstr>
      <vt:lpstr>Github Repository aanmaken</vt:lpstr>
      <vt:lpstr>Github Repository aanmaken</vt:lpstr>
      <vt:lpstr>Github Repository aanmaken</vt:lpstr>
      <vt:lpstr>Groepsleden toevoegen aan repository</vt:lpstr>
      <vt:lpstr>Github Desktop</vt:lpstr>
      <vt:lpstr>Github Desktop Setup</vt:lpstr>
      <vt:lpstr>Repository Clonen</vt:lpstr>
      <vt:lpstr>Repository Clonen</vt:lpstr>
      <vt:lpstr>Repository Clonen</vt:lpstr>
      <vt:lpstr>Wat is een commit ?</vt:lpstr>
      <vt:lpstr>Commits opbouwen</vt:lpstr>
      <vt:lpstr>Commits opbouwen</vt:lpstr>
      <vt:lpstr>Commits Pushen</vt:lpstr>
      <vt:lpstr>Commits Pushen</vt:lpstr>
      <vt:lpstr>Commits Pushen</vt:lpstr>
      <vt:lpstr>Commits Pushen</vt:lpstr>
      <vt:lpstr>Commits Pullen</vt:lpstr>
      <vt:lpstr>Commits Pullen</vt:lpstr>
      <vt:lpstr>Branches</vt:lpstr>
      <vt:lpstr>Branches</vt:lpstr>
      <vt:lpstr>Branches</vt:lpstr>
      <vt:lpstr>Branches </vt:lpstr>
      <vt:lpstr>Branches </vt:lpstr>
      <vt:lpstr>Branches</vt:lpstr>
      <vt:lpstr>Branches </vt:lpstr>
      <vt:lpstr>Forks</vt:lpstr>
      <vt:lpstr>Praktijk</vt:lpstr>
      <vt:lpstr>Merging</vt:lpstr>
      <vt:lpstr>Branches mergen</vt:lpstr>
      <vt:lpstr>Branches mergen</vt:lpstr>
      <vt:lpstr>Branches mergen</vt:lpstr>
      <vt:lpstr>Branches mergen</vt:lpstr>
      <vt:lpstr>Merge conflicts</vt:lpstr>
      <vt:lpstr>Merge conflicts</vt:lpstr>
      <vt:lpstr>Merge conflicts</vt:lpstr>
      <vt:lpstr>Praktijk 2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Quinten</dc:creator>
  <cp:lastModifiedBy>Q. Verheij</cp:lastModifiedBy>
  <cp:revision>242</cp:revision>
  <dcterms:created xsi:type="dcterms:W3CDTF">2019-12-03T10:45:11Z</dcterms:created>
  <dcterms:modified xsi:type="dcterms:W3CDTF">2020-02-02T12:57:30Z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0x0101008C9D7D5DA9971044A13D6941A9F6A74C</vt:lpwstr>
  </property>
</Properties>
</file>