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2292142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2292142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203cd240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203cd240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30ec352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30ec352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30ec3525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30ec3525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22921425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22921425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22921425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22921425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1822a0627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1822a0627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1822a0627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1822a0627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1822a0627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1822a0627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1822a0627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1822a0627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6203cd24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203cd24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87" name="Google Shape;87;p13"/>
          <p:cNvPicPr preferRelativeResize="0"/>
          <p:nvPr/>
        </p:nvPicPr>
        <p:blipFill>
          <a:blip r:embed="rId3">
            <a:alphaModFix/>
          </a:blip>
          <a:stretch>
            <a:fillRect/>
          </a:stretch>
        </p:blipFill>
        <p:spPr>
          <a:xfrm>
            <a:off x="2429575" y="484075"/>
            <a:ext cx="3243800" cy="4542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What is this? An email?</a:t>
            </a:r>
            <a:endParaRPr/>
          </a:p>
        </p:txBody>
      </p:sp>
      <p:sp>
        <p:nvSpPr>
          <p:cNvPr id="151" name="Google Shape;151;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l"/>
              <a:t>This is a decorator. It is basically a function that takes any target as an argument and adds some metadata which can be obtained later, modifies the target etc. In this case, it takes a couple of arguments and returns a function which is the actual decorator. No magic, just special syntax.</a:t>
            </a:r>
            <a:endParaRPr/>
          </a:p>
        </p:txBody>
      </p:sp>
      <p:pic>
        <p:nvPicPr>
          <p:cNvPr id="152" name="Google Shape;152;p22"/>
          <p:cNvPicPr preferRelativeResize="0"/>
          <p:nvPr/>
        </p:nvPicPr>
        <p:blipFill>
          <a:blip r:embed="rId3">
            <a:alphaModFix/>
          </a:blip>
          <a:stretch>
            <a:fillRect/>
          </a:stretch>
        </p:blipFill>
        <p:spPr>
          <a:xfrm>
            <a:off x="1690400" y="2820550"/>
            <a:ext cx="4572550" cy="1748325"/>
          </a:xfrm>
          <a:prstGeom prst="rect">
            <a:avLst/>
          </a:prstGeom>
          <a:noFill/>
          <a:ln>
            <a:noFill/>
          </a:ln>
        </p:spPr>
      </p:pic>
      <p:pic>
        <p:nvPicPr>
          <p:cNvPr id="153" name="Google Shape;153;p22"/>
          <p:cNvPicPr preferRelativeResize="0"/>
          <p:nvPr/>
        </p:nvPicPr>
        <p:blipFill>
          <a:blip r:embed="rId4">
            <a:alphaModFix/>
          </a:blip>
          <a:stretch>
            <a:fillRect/>
          </a:stretch>
        </p:blipFill>
        <p:spPr>
          <a:xfrm>
            <a:off x="8304950" y="4387100"/>
            <a:ext cx="633200" cy="6623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Docker: The Basics</a:t>
            </a:r>
            <a:endParaRPr/>
          </a:p>
        </p:txBody>
      </p:sp>
      <p:sp>
        <p:nvSpPr>
          <p:cNvPr id="159" name="Google Shape;159;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l"/>
              <a:t>You define how an image is build and its dependencies in a file, usually called Dockerfile with special syntax</a:t>
            </a:r>
            <a:endParaRPr/>
          </a:p>
          <a:p>
            <a:pPr indent="-342900" lvl="0" marL="457200" rtl="0" algn="l">
              <a:spcBef>
                <a:spcPts val="0"/>
              </a:spcBef>
              <a:spcAft>
                <a:spcPts val="0"/>
              </a:spcAft>
              <a:buSzPts val="1800"/>
              <a:buChar char="●"/>
            </a:pPr>
            <a:r>
              <a:rPr lang="el"/>
              <a:t>When building a docker image, there is the context, which is everything Docker has access to during the build phase and it is the folder the file is in. Anything outside is inaccessible.</a:t>
            </a:r>
            <a:endParaRPr/>
          </a:p>
          <a:p>
            <a:pPr indent="-342900" lvl="0" marL="457200" rtl="0" algn="l">
              <a:spcBef>
                <a:spcPts val="0"/>
              </a:spcBef>
              <a:spcAft>
                <a:spcPts val="0"/>
              </a:spcAft>
              <a:buSzPts val="1800"/>
              <a:buChar char="●"/>
            </a:pPr>
            <a:r>
              <a:rPr lang="el"/>
              <a:t>Registries: In order to run an image in the cloud, the remote machines need to have access to these images, that is why you need to push them to remote registries (such as the public docker registry, or other private ones).</a:t>
            </a:r>
            <a:endParaRPr/>
          </a:p>
          <a:p>
            <a:pPr indent="-342900" lvl="0" marL="457200" rtl="0" algn="l">
              <a:spcBef>
                <a:spcPts val="0"/>
              </a:spcBef>
              <a:spcAft>
                <a:spcPts val="0"/>
              </a:spcAft>
              <a:buSzPts val="1800"/>
              <a:buChar char="●"/>
            </a:pPr>
            <a:r>
              <a:rPr lang="el"/>
              <a:t>Versioning: Every docker image has a version tag that is                               either a semver version or a tag, such as stable/latest etc.</a:t>
            </a:r>
            <a:endParaRPr/>
          </a:p>
        </p:txBody>
      </p:sp>
      <p:pic>
        <p:nvPicPr>
          <p:cNvPr id="160" name="Google Shape;160;p23"/>
          <p:cNvPicPr preferRelativeResize="0"/>
          <p:nvPr/>
        </p:nvPicPr>
        <p:blipFill>
          <a:blip r:embed="rId3">
            <a:alphaModFix/>
          </a:blip>
          <a:stretch>
            <a:fillRect/>
          </a:stretch>
        </p:blipFill>
        <p:spPr>
          <a:xfrm>
            <a:off x="8304950" y="4387100"/>
            <a:ext cx="633200" cy="6623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Docker: File structure</a:t>
            </a:r>
            <a:endParaRPr/>
          </a:p>
        </p:txBody>
      </p:sp>
      <p:sp>
        <p:nvSpPr>
          <p:cNvPr id="166" name="Google Shape;166;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7" name="Google Shape;167;p24"/>
          <p:cNvPicPr preferRelativeResize="0"/>
          <p:nvPr/>
        </p:nvPicPr>
        <p:blipFill>
          <a:blip r:embed="rId3">
            <a:alphaModFix/>
          </a:blip>
          <a:stretch>
            <a:fillRect/>
          </a:stretch>
        </p:blipFill>
        <p:spPr>
          <a:xfrm>
            <a:off x="607400" y="858963"/>
            <a:ext cx="6878550" cy="3869176"/>
          </a:xfrm>
          <a:prstGeom prst="rect">
            <a:avLst/>
          </a:prstGeom>
          <a:noFill/>
          <a:ln>
            <a:noFill/>
          </a:ln>
        </p:spPr>
      </p:pic>
      <p:pic>
        <p:nvPicPr>
          <p:cNvPr id="168" name="Google Shape;168;p24"/>
          <p:cNvPicPr preferRelativeResize="0"/>
          <p:nvPr/>
        </p:nvPicPr>
        <p:blipFill>
          <a:blip r:embed="rId4">
            <a:alphaModFix/>
          </a:blip>
          <a:stretch>
            <a:fillRect/>
          </a:stretch>
        </p:blipFill>
        <p:spPr>
          <a:xfrm>
            <a:off x="8304950" y="4387100"/>
            <a:ext cx="633200" cy="6623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l"/>
              <a:t>gRPC Microservices &amp; Kubernetes</a:t>
            </a:r>
            <a:endParaRPr/>
          </a:p>
        </p:txBody>
      </p:sp>
      <p:sp>
        <p:nvSpPr>
          <p:cNvPr id="93" name="Google Shape;93;p14"/>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 </a:t>
            </a:r>
            <a:endParaRPr/>
          </a:p>
        </p:txBody>
      </p:sp>
      <p:pic>
        <p:nvPicPr>
          <p:cNvPr id="94" name="Google Shape;94;p14"/>
          <p:cNvPicPr preferRelativeResize="0"/>
          <p:nvPr/>
        </p:nvPicPr>
        <p:blipFill>
          <a:blip r:embed="rId3">
            <a:alphaModFix/>
          </a:blip>
          <a:stretch>
            <a:fillRect/>
          </a:stretch>
        </p:blipFill>
        <p:spPr>
          <a:xfrm>
            <a:off x="8304950" y="4387100"/>
            <a:ext cx="633200" cy="6623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A little bit about me</a:t>
            </a:r>
            <a:endParaRPr/>
          </a:p>
        </p:txBody>
      </p:sp>
      <p:sp>
        <p:nvSpPr>
          <p:cNvPr id="100" name="Google Shape;100;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l" sz="2400">
                <a:solidFill>
                  <a:srgbClr val="000000"/>
                </a:solidFill>
              </a:rPr>
              <a:t> </a:t>
            </a:r>
            <a:endParaRPr/>
          </a:p>
        </p:txBody>
      </p:sp>
      <p:pic>
        <p:nvPicPr>
          <p:cNvPr id="101" name="Google Shape;101;p15"/>
          <p:cNvPicPr preferRelativeResize="0"/>
          <p:nvPr/>
        </p:nvPicPr>
        <p:blipFill rotWithShape="1">
          <a:blip r:embed="rId3">
            <a:alphaModFix/>
          </a:blip>
          <a:srcRect b="6753" l="12033" r="0" t="-2009"/>
          <a:stretch/>
        </p:blipFill>
        <p:spPr>
          <a:xfrm>
            <a:off x="169325" y="1286325"/>
            <a:ext cx="1601624" cy="2167423"/>
          </a:xfrm>
          <a:prstGeom prst="rect">
            <a:avLst/>
          </a:prstGeom>
          <a:noFill/>
          <a:ln>
            <a:noFill/>
          </a:ln>
        </p:spPr>
      </p:pic>
      <p:sp>
        <p:nvSpPr>
          <p:cNvPr id="102" name="Google Shape;102;p15"/>
          <p:cNvSpPr txBox="1"/>
          <p:nvPr/>
        </p:nvSpPr>
        <p:spPr>
          <a:xfrm>
            <a:off x="2088450" y="1157100"/>
            <a:ext cx="6743700" cy="36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l" sz="2400">
                <a:latin typeface="Roboto"/>
                <a:ea typeface="Roboto"/>
                <a:cs typeface="Roboto"/>
                <a:sym typeface="Roboto"/>
              </a:rPr>
              <a:t>Giannis Lamis</a:t>
            </a:r>
            <a:endParaRPr sz="2400">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a:p>
            <a:pPr indent="0" lvl="0" marL="0" rtl="0" algn="l">
              <a:spcBef>
                <a:spcPts val="0"/>
              </a:spcBef>
              <a:spcAft>
                <a:spcPts val="0"/>
              </a:spcAft>
              <a:buNone/>
            </a:pPr>
            <a:r>
              <a:rPr lang="el" sz="2400">
                <a:latin typeface="Roboto"/>
                <a:ea typeface="Roboto"/>
                <a:cs typeface="Roboto"/>
                <a:sym typeface="Roboto"/>
              </a:rPr>
              <a:t>Backend developer @ Quintessential</a:t>
            </a:r>
            <a:endParaRPr sz="2400">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a:p>
            <a:pPr indent="0" lvl="0" marL="0" rtl="0" algn="l">
              <a:spcBef>
                <a:spcPts val="0"/>
              </a:spcBef>
              <a:spcAft>
                <a:spcPts val="0"/>
              </a:spcAft>
              <a:buNone/>
            </a:pPr>
            <a:r>
              <a:rPr lang="el" sz="2400">
                <a:latin typeface="Roboto"/>
                <a:ea typeface="Roboto"/>
                <a:cs typeface="Roboto"/>
                <a:sym typeface="Roboto"/>
              </a:rPr>
              <a:t>GitHub: github.com/darklam</a:t>
            </a:r>
            <a:endParaRPr sz="2400">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a:p>
            <a:pPr indent="0" lvl="0" marL="0" rtl="0" algn="l">
              <a:spcBef>
                <a:spcPts val="0"/>
              </a:spcBef>
              <a:spcAft>
                <a:spcPts val="0"/>
              </a:spcAft>
              <a:buNone/>
            </a:pPr>
            <a:r>
              <a:rPr lang="el" sz="2400">
                <a:latin typeface="Roboto"/>
                <a:ea typeface="Roboto"/>
                <a:cs typeface="Roboto"/>
                <a:sym typeface="Roboto"/>
              </a:rPr>
              <a:t>Education: ΕΚΠΑ Πληροφορικής και Τηλεπικοινωνιων</a:t>
            </a:r>
            <a:endParaRPr sz="2400">
              <a:latin typeface="Roboto"/>
              <a:ea typeface="Roboto"/>
              <a:cs typeface="Roboto"/>
              <a:sym typeface="Roboto"/>
            </a:endParaRPr>
          </a:p>
        </p:txBody>
      </p:sp>
      <p:pic>
        <p:nvPicPr>
          <p:cNvPr id="103" name="Google Shape;103;p15"/>
          <p:cNvPicPr preferRelativeResize="0"/>
          <p:nvPr/>
        </p:nvPicPr>
        <p:blipFill>
          <a:blip r:embed="rId4">
            <a:alphaModFix/>
          </a:blip>
          <a:stretch>
            <a:fillRect/>
          </a:stretch>
        </p:blipFill>
        <p:spPr>
          <a:xfrm>
            <a:off x="8304950" y="4387100"/>
            <a:ext cx="633200" cy="6623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Who we are at Quintessential</a:t>
            </a:r>
            <a:endParaRPr/>
          </a:p>
        </p:txBody>
      </p:sp>
      <p:sp>
        <p:nvSpPr>
          <p:cNvPr id="109" name="Google Shape;109;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sz="2400"/>
              <a:t>We are a relatively new software company</a:t>
            </a:r>
            <a:endParaRPr sz="2400"/>
          </a:p>
          <a:p>
            <a:pPr indent="0" lvl="0" marL="0" rtl="0" algn="ctr">
              <a:spcBef>
                <a:spcPts val="1600"/>
              </a:spcBef>
              <a:spcAft>
                <a:spcPts val="0"/>
              </a:spcAft>
              <a:buNone/>
            </a:pPr>
            <a:r>
              <a:rPr lang="el" sz="2400"/>
              <a:t>using cutting-edge technology</a:t>
            </a:r>
            <a:endParaRPr sz="2400"/>
          </a:p>
          <a:p>
            <a:pPr indent="0" lvl="0" marL="0" rtl="0" algn="ctr">
              <a:spcBef>
                <a:spcPts val="1600"/>
              </a:spcBef>
              <a:spcAft>
                <a:spcPts val="1600"/>
              </a:spcAft>
              <a:buNone/>
            </a:pPr>
            <a:r>
              <a:rPr lang="el" sz="2400"/>
              <a:t>aiming to create unique user experiences</a:t>
            </a:r>
            <a:endParaRPr sz="2400"/>
          </a:p>
        </p:txBody>
      </p:sp>
      <p:pic>
        <p:nvPicPr>
          <p:cNvPr id="110" name="Google Shape;110;p16"/>
          <p:cNvPicPr preferRelativeResize="0"/>
          <p:nvPr/>
        </p:nvPicPr>
        <p:blipFill>
          <a:blip r:embed="rId3">
            <a:alphaModFix/>
          </a:blip>
          <a:stretch>
            <a:fillRect/>
          </a:stretch>
        </p:blipFill>
        <p:spPr>
          <a:xfrm>
            <a:off x="8304950" y="4387100"/>
            <a:ext cx="633200" cy="6623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What tech stack will we use?</a:t>
            </a:r>
            <a:endParaRPr/>
          </a:p>
        </p:txBody>
      </p:sp>
      <p:sp>
        <p:nvSpPr>
          <p:cNvPr id="116" name="Google Shape;116;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l"/>
              <a:t>NodeJS - Event-driven JavaScript runtime</a:t>
            </a:r>
            <a:endParaRPr/>
          </a:p>
          <a:p>
            <a:pPr indent="-342900" lvl="0" marL="457200" rtl="0" algn="l">
              <a:spcBef>
                <a:spcPts val="0"/>
              </a:spcBef>
              <a:spcAft>
                <a:spcPts val="0"/>
              </a:spcAft>
              <a:buSzPts val="1800"/>
              <a:buChar char="●"/>
            </a:pPr>
            <a:r>
              <a:rPr lang="el"/>
              <a:t>NestJS - Backend framework based on TypeScript</a:t>
            </a:r>
            <a:endParaRPr/>
          </a:p>
          <a:p>
            <a:pPr indent="-342900" lvl="0" marL="457200" rtl="0" algn="l">
              <a:spcBef>
                <a:spcPts val="0"/>
              </a:spcBef>
              <a:spcAft>
                <a:spcPts val="0"/>
              </a:spcAft>
              <a:buSzPts val="1800"/>
              <a:buChar char="●"/>
            </a:pPr>
            <a:r>
              <a:rPr lang="el"/>
              <a:t>Docker - For building the images we’ll use on Kubernetes</a:t>
            </a:r>
            <a:endParaRPr/>
          </a:p>
          <a:p>
            <a:pPr indent="-342900" lvl="0" marL="457200" rtl="0" algn="l">
              <a:spcBef>
                <a:spcPts val="0"/>
              </a:spcBef>
              <a:spcAft>
                <a:spcPts val="0"/>
              </a:spcAft>
              <a:buSzPts val="1800"/>
              <a:buChar char="●"/>
            </a:pPr>
            <a:r>
              <a:rPr lang="el"/>
              <a:t>gRPC</a:t>
            </a:r>
            <a:endParaRPr/>
          </a:p>
          <a:p>
            <a:pPr indent="-342900" lvl="0" marL="457200" rtl="0" algn="l">
              <a:spcBef>
                <a:spcPts val="0"/>
              </a:spcBef>
              <a:spcAft>
                <a:spcPts val="0"/>
              </a:spcAft>
              <a:buSzPts val="1800"/>
              <a:buChar char="●"/>
            </a:pPr>
            <a:r>
              <a:rPr lang="el"/>
              <a:t>Kubernetes</a:t>
            </a:r>
            <a:endParaRPr/>
          </a:p>
        </p:txBody>
      </p:sp>
      <p:pic>
        <p:nvPicPr>
          <p:cNvPr id="117" name="Google Shape;117;p17"/>
          <p:cNvPicPr preferRelativeResize="0"/>
          <p:nvPr/>
        </p:nvPicPr>
        <p:blipFill>
          <a:blip r:embed="rId3">
            <a:alphaModFix/>
          </a:blip>
          <a:stretch>
            <a:fillRect/>
          </a:stretch>
        </p:blipFill>
        <p:spPr>
          <a:xfrm>
            <a:off x="8304950" y="4387100"/>
            <a:ext cx="633200" cy="6623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What is gRPC and Kubernetes?</a:t>
            </a:r>
            <a:endParaRPr/>
          </a:p>
        </p:txBody>
      </p:sp>
      <p:sp>
        <p:nvSpPr>
          <p:cNvPr id="123" name="Google Shape;123;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gRPC is a remote procedure call protocol developed by Google (we all know the g in the beginning stands for Google, but not officially). In a nutshell:</a:t>
            </a:r>
            <a:endParaRPr/>
          </a:p>
          <a:p>
            <a:pPr indent="-342900" lvl="0" marL="457200" rtl="0" algn="l">
              <a:spcBef>
                <a:spcPts val="1600"/>
              </a:spcBef>
              <a:spcAft>
                <a:spcPts val="0"/>
              </a:spcAft>
              <a:buSzPts val="1800"/>
              <a:buChar char="●"/>
            </a:pPr>
            <a:r>
              <a:rPr lang="el"/>
              <a:t>Supports most major programming languages (supports NodeJS, who cares about the rest)</a:t>
            </a:r>
            <a:endParaRPr/>
          </a:p>
          <a:p>
            <a:pPr indent="-342900" lvl="0" marL="457200" rtl="0" algn="l">
              <a:spcBef>
                <a:spcPts val="0"/>
              </a:spcBef>
              <a:spcAft>
                <a:spcPts val="0"/>
              </a:spcAft>
              <a:buSzPts val="1800"/>
              <a:buChar char="●"/>
            </a:pPr>
            <a:r>
              <a:rPr lang="el"/>
              <a:t>Uses protocol buffers for data serialization (statically typed &amp; generally faster than serializing/deserializing JSON)</a:t>
            </a:r>
            <a:endParaRPr/>
          </a:p>
          <a:p>
            <a:pPr indent="-342900" lvl="0" marL="457200" rtl="0" algn="l">
              <a:spcBef>
                <a:spcPts val="0"/>
              </a:spcBef>
              <a:spcAft>
                <a:spcPts val="0"/>
              </a:spcAft>
              <a:buSzPts val="1800"/>
              <a:buChar char="●"/>
            </a:pPr>
            <a:r>
              <a:rPr lang="el"/>
              <a:t>Used mainly for microservice communication (please don’t use it for public APIs)</a:t>
            </a:r>
            <a:endParaRPr/>
          </a:p>
          <a:p>
            <a:pPr indent="-342900" lvl="0" marL="457200" rtl="0" algn="l">
              <a:spcBef>
                <a:spcPts val="0"/>
              </a:spcBef>
              <a:spcAft>
                <a:spcPts val="0"/>
              </a:spcAft>
              <a:buSzPts val="1800"/>
              <a:buChar char="●"/>
            </a:pPr>
            <a:r>
              <a:rPr lang="el"/>
              <a:t>It is actually used by Google (or so they say)</a:t>
            </a:r>
            <a:endParaRPr/>
          </a:p>
        </p:txBody>
      </p:sp>
      <p:pic>
        <p:nvPicPr>
          <p:cNvPr id="124" name="Google Shape;124;p18"/>
          <p:cNvPicPr preferRelativeResize="0"/>
          <p:nvPr/>
        </p:nvPicPr>
        <p:blipFill>
          <a:blip r:embed="rId3">
            <a:alphaModFix/>
          </a:blip>
          <a:stretch>
            <a:fillRect/>
          </a:stretch>
        </p:blipFill>
        <p:spPr>
          <a:xfrm>
            <a:off x="8304950" y="4387100"/>
            <a:ext cx="633200" cy="6623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What is gRPC and Kubernetes?</a:t>
            </a:r>
            <a:endParaRPr/>
          </a:p>
        </p:txBody>
      </p:sp>
      <p:sp>
        <p:nvSpPr>
          <p:cNvPr id="130" name="Google Shape;130;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Kubernetes is a container orchestration system developed by Google to allow for easy management and scaling of online services. </a:t>
            </a:r>
            <a:endParaRPr/>
          </a:p>
          <a:p>
            <a:pPr indent="-342900" lvl="0" marL="457200" rtl="0" algn="l">
              <a:spcBef>
                <a:spcPts val="1600"/>
              </a:spcBef>
              <a:spcAft>
                <a:spcPts val="0"/>
              </a:spcAft>
              <a:buSzPts val="1800"/>
              <a:buChar char="●"/>
            </a:pPr>
            <a:r>
              <a:rPr lang="el"/>
              <a:t>Uses plain docker images in its base</a:t>
            </a:r>
            <a:endParaRPr/>
          </a:p>
          <a:p>
            <a:pPr indent="-342900" lvl="0" marL="457200" rtl="0" algn="l">
              <a:spcBef>
                <a:spcPts val="0"/>
              </a:spcBef>
              <a:spcAft>
                <a:spcPts val="0"/>
              </a:spcAft>
              <a:buSzPts val="1800"/>
              <a:buChar char="●"/>
            </a:pPr>
            <a:r>
              <a:rPr lang="el"/>
              <a:t>Easily set rules for web traffic with many options on how to handle that</a:t>
            </a:r>
            <a:endParaRPr/>
          </a:p>
          <a:p>
            <a:pPr indent="-342900" lvl="0" marL="457200" rtl="0" algn="l">
              <a:spcBef>
                <a:spcPts val="0"/>
              </a:spcBef>
              <a:spcAft>
                <a:spcPts val="0"/>
              </a:spcAft>
              <a:buSzPts val="1800"/>
              <a:buChar char="●"/>
            </a:pPr>
            <a:r>
              <a:rPr lang="el"/>
              <a:t>No downtime when updating apps by performing Rolling Updates</a:t>
            </a:r>
            <a:endParaRPr/>
          </a:p>
          <a:p>
            <a:pPr indent="-342900" lvl="0" marL="457200" rtl="0" algn="l">
              <a:spcBef>
                <a:spcPts val="0"/>
              </a:spcBef>
              <a:spcAft>
                <a:spcPts val="0"/>
              </a:spcAft>
              <a:buSzPts val="1800"/>
              <a:buChar char="●"/>
            </a:pPr>
            <a:r>
              <a:rPr lang="el"/>
              <a:t>Allows private communication between services without any outside traffic</a:t>
            </a:r>
            <a:endParaRPr/>
          </a:p>
          <a:p>
            <a:pPr indent="-342900" lvl="0" marL="457200" rtl="0" algn="l">
              <a:spcBef>
                <a:spcPts val="0"/>
              </a:spcBef>
              <a:spcAft>
                <a:spcPts val="0"/>
              </a:spcAft>
              <a:buSzPts val="1800"/>
              <a:buChar char="●"/>
            </a:pPr>
            <a:r>
              <a:rPr lang="el"/>
              <a:t>Very easy to set up Load Balancing for your services</a:t>
            </a:r>
            <a:endParaRPr/>
          </a:p>
          <a:p>
            <a:pPr indent="-342900" lvl="0" marL="457200" rtl="0" algn="l">
              <a:spcBef>
                <a:spcPts val="0"/>
              </a:spcBef>
              <a:spcAft>
                <a:spcPts val="0"/>
              </a:spcAft>
              <a:buSzPts val="1800"/>
              <a:buChar char="●"/>
            </a:pPr>
            <a:r>
              <a:rPr lang="el"/>
              <a:t>Has internal DNS for easier communication between services</a:t>
            </a:r>
            <a:endParaRPr/>
          </a:p>
        </p:txBody>
      </p:sp>
      <p:pic>
        <p:nvPicPr>
          <p:cNvPr id="131" name="Google Shape;131;p19"/>
          <p:cNvPicPr preferRelativeResize="0"/>
          <p:nvPr/>
        </p:nvPicPr>
        <p:blipFill>
          <a:blip r:embed="rId3">
            <a:alphaModFix/>
          </a:blip>
          <a:stretch>
            <a:fillRect/>
          </a:stretch>
        </p:blipFill>
        <p:spPr>
          <a:xfrm>
            <a:off x="8304950" y="4387100"/>
            <a:ext cx="633200" cy="6623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Whoa there chief, what are containers?</a:t>
            </a:r>
            <a:endParaRPr/>
          </a:p>
        </p:txBody>
      </p:sp>
      <p:sp>
        <p:nvSpPr>
          <p:cNvPr id="137" name="Google Shape;137;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Containers in general are pieces of software that are packaged along with their dependencies so they can in theory run in any environment. Now Docker containers:</a:t>
            </a:r>
            <a:endParaRPr/>
          </a:p>
          <a:p>
            <a:pPr indent="-342900" lvl="0" marL="457200" rtl="0" algn="l">
              <a:spcBef>
                <a:spcPts val="1600"/>
              </a:spcBef>
              <a:spcAft>
                <a:spcPts val="0"/>
              </a:spcAft>
              <a:buSzPts val="1800"/>
              <a:buChar char="●"/>
            </a:pPr>
            <a:r>
              <a:rPr lang="el"/>
              <a:t>Are </a:t>
            </a:r>
            <a:r>
              <a:rPr b="1" i="1" lang="el"/>
              <a:t>not </a:t>
            </a:r>
            <a:r>
              <a:rPr lang="el"/>
              <a:t>VMs. They virtualize the OS, not the hardware. </a:t>
            </a:r>
            <a:endParaRPr/>
          </a:p>
          <a:p>
            <a:pPr indent="-342900" lvl="0" marL="457200" rtl="0" algn="l">
              <a:spcBef>
                <a:spcPts val="0"/>
              </a:spcBef>
              <a:spcAft>
                <a:spcPts val="0"/>
              </a:spcAft>
              <a:buSzPts val="1800"/>
              <a:buChar char="●"/>
            </a:pPr>
            <a:r>
              <a:rPr lang="el"/>
              <a:t>If ran on the same machine they share the kernel but are isolated.</a:t>
            </a:r>
            <a:endParaRPr/>
          </a:p>
          <a:p>
            <a:pPr indent="-342900" lvl="0" marL="457200" rtl="0" algn="l">
              <a:spcBef>
                <a:spcPts val="0"/>
              </a:spcBef>
              <a:spcAft>
                <a:spcPts val="0"/>
              </a:spcAft>
              <a:buSzPts val="1800"/>
              <a:buChar char="●"/>
            </a:pPr>
            <a:r>
              <a:rPr lang="el"/>
              <a:t>Run the same on any system, so no more “But it works on my machine” </a:t>
            </a:r>
            <a:endParaRPr/>
          </a:p>
          <a:p>
            <a:pPr indent="0" lvl="0" marL="0" rtl="0" algn="l">
              <a:spcBef>
                <a:spcPts val="1600"/>
              </a:spcBef>
              <a:spcAft>
                <a:spcPts val="1600"/>
              </a:spcAft>
              <a:buNone/>
            </a:pPr>
            <a:r>
              <a:t/>
            </a:r>
            <a:endParaRPr/>
          </a:p>
        </p:txBody>
      </p:sp>
      <p:pic>
        <p:nvPicPr>
          <p:cNvPr id="138" name="Google Shape;138;p20"/>
          <p:cNvPicPr preferRelativeResize="0"/>
          <p:nvPr/>
        </p:nvPicPr>
        <p:blipFill>
          <a:blip r:embed="rId3">
            <a:alphaModFix/>
          </a:blip>
          <a:stretch>
            <a:fillRect/>
          </a:stretch>
        </p:blipFill>
        <p:spPr>
          <a:xfrm>
            <a:off x="8304950" y="4387100"/>
            <a:ext cx="633200" cy="6623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NestJS - Core Concepts</a:t>
            </a:r>
            <a:endParaRPr/>
          </a:p>
        </p:txBody>
      </p:sp>
      <p:sp>
        <p:nvSpPr>
          <p:cNvPr id="144" name="Google Shape;144;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l"/>
              <a:t>Dependency Injection - Class instantiation is managed for you, along with object lifetimes which you can configure</a:t>
            </a:r>
            <a:endParaRPr/>
          </a:p>
          <a:p>
            <a:pPr indent="-342900" lvl="0" marL="457200" rtl="0" algn="l">
              <a:spcBef>
                <a:spcPts val="0"/>
              </a:spcBef>
              <a:spcAft>
                <a:spcPts val="0"/>
              </a:spcAft>
              <a:buSzPts val="1800"/>
              <a:buChar char="●"/>
            </a:pPr>
            <a:r>
              <a:rPr lang="el"/>
              <a:t>Controllers/Services - Controllers are the functions mapped to each API route and method and services are where the operations on the data take place</a:t>
            </a:r>
            <a:endParaRPr/>
          </a:p>
          <a:p>
            <a:pPr indent="-342900" lvl="0" marL="457200" rtl="0" algn="l">
              <a:spcBef>
                <a:spcPts val="0"/>
              </a:spcBef>
              <a:spcAft>
                <a:spcPts val="0"/>
              </a:spcAft>
              <a:buSzPts val="1800"/>
              <a:buChar char="●"/>
            </a:pPr>
            <a:r>
              <a:rPr lang="el"/>
              <a:t>Decorator pattern - Add properties to classes and objects using TypeScript’s reflection features</a:t>
            </a:r>
            <a:endParaRPr/>
          </a:p>
          <a:p>
            <a:pPr indent="-342900" lvl="0" marL="457200" rtl="0" algn="l">
              <a:spcBef>
                <a:spcPts val="0"/>
              </a:spcBef>
              <a:spcAft>
                <a:spcPts val="0"/>
              </a:spcAft>
              <a:buSzPts val="1800"/>
              <a:buChar char="●"/>
            </a:pPr>
            <a:r>
              <a:rPr lang="el"/>
              <a:t>Opinionated - Like Angular, it is very opinionated about the project structure and recommended patterns, while providing a lot of functionality such as validation and error handling out of the box</a:t>
            </a:r>
            <a:endParaRPr/>
          </a:p>
        </p:txBody>
      </p:sp>
      <p:pic>
        <p:nvPicPr>
          <p:cNvPr id="145" name="Google Shape;145;p21"/>
          <p:cNvPicPr preferRelativeResize="0"/>
          <p:nvPr/>
        </p:nvPicPr>
        <p:blipFill>
          <a:blip r:embed="rId3">
            <a:alphaModFix/>
          </a:blip>
          <a:stretch>
            <a:fillRect/>
          </a:stretch>
        </p:blipFill>
        <p:spPr>
          <a:xfrm>
            <a:off x="8304950" y="4387100"/>
            <a:ext cx="633200" cy="6623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