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5"/>
  </p:notesMasterIdLst>
  <p:sldIdLst>
    <p:sldId id="256" r:id="rId2"/>
    <p:sldId id="257" r:id="rId3"/>
    <p:sldId id="268" r:id="rId4"/>
    <p:sldId id="260" r:id="rId5"/>
    <p:sldId id="270" r:id="rId6"/>
    <p:sldId id="263" r:id="rId7"/>
    <p:sldId id="261" r:id="rId8"/>
    <p:sldId id="266" r:id="rId9"/>
    <p:sldId id="262" r:id="rId10"/>
    <p:sldId id="269" r:id="rId11"/>
    <p:sldId id="271" r:id="rId12"/>
    <p:sldId id="272" r:id="rId13"/>
    <p:sldId id="27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1538" autoAdjust="0"/>
  </p:normalViewPr>
  <p:slideViewPr>
    <p:cSldViewPr snapToGrid="0">
      <p:cViewPr>
        <p:scale>
          <a:sx n="26" d="100"/>
          <a:sy n="26" d="100"/>
        </p:scale>
        <p:origin x="2440" y="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4B7F53-FA83-40D9-8FC1-4B3A6BDAD407}" type="doc">
      <dgm:prSet loTypeId="urn:microsoft.com/office/officeart/2005/8/layout/vList5" loCatId="list" qsTypeId="urn:microsoft.com/office/officeart/2005/8/quickstyle/simple5" qsCatId="simple" csTypeId="urn:microsoft.com/office/officeart/2005/8/colors/accent2_2" csCatId="accent2"/>
      <dgm:spPr/>
      <dgm:t>
        <a:bodyPr/>
        <a:lstStyle/>
        <a:p>
          <a:endParaRPr lang="en-US"/>
        </a:p>
      </dgm:t>
    </dgm:pt>
    <dgm:pt modelId="{D95CA1AE-403A-4881-A877-C2EA9D937814}">
      <dgm:prSet/>
      <dgm:spPr/>
      <dgm:t>
        <a:bodyPr/>
        <a:lstStyle/>
        <a:p>
          <a:r>
            <a:rPr lang="en-US" b="1"/>
            <a:t>Combining Categories for Nuanced Classification</a:t>
          </a:r>
          <a:r>
            <a:rPr lang="en-US"/>
            <a:t>:</a:t>
          </a:r>
        </a:p>
      </dgm:t>
    </dgm:pt>
    <dgm:pt modelId="{6243A9A6-5DBB-4579-AB0F-490A74712844}" type="parTrans" cxnId="{5E596C02-D223-4BB5-BBC2-C7EEE5F3AA82}">
      <dgm:prSet/>
      <dgm:spPr/>
      <dgm:t>
        <a:bodyPr/>
        <a:lstStyle/>
        <a:p>
          <a:endParaRPr lang="en-US"/>
        </a:p>
      </dgm:t>
    </dgm:pt>
    <dgm:pt modelId="{837D6C6F-8E38-46E9-9E55-36DCD3943521}" type="sibTrans" cxnId="{5E596C02-D223-4BB5-BBC2-C7EEE5F3AA82}">
      <dgm:prSet/>
      <dgm:spPr/>
      <dgm:t>
        <a:bodyPr/>
        <a:lstStyle/>
        <a:p>
          <a:endParaRPr lang="en-US"/>
        </a:p>
      </dgm:t>
    </dgm:pt>
    <dgm:pt modelId="{BED52E42-B5E6-460F-BBFC-CB3D20B8B8F8}">
      <dgm:prSet/>
      <dgm:spPr/>
      <dgm:t>
        <a:bodyPr/>
        <a:lstStyle/>
        <a:p>
          <a:r>
            <a:rPr lang="en-US"/>
            <a:t>Integrating family composition and work schedule for more accurate lifestyle categories.</a:t>
          </a:r>
        </a:p>
      </dgm:t>
    </dgm:pt>
    <dgm:pt modelId="{52180089-879E-47E3-AA61-41FB2F864658}" type="parTrans" cxnId="{14F10E1A-4CCE-43DF-988D-DF19DE3F997B}">
      <dgm:prSet/>
      <dgm:spPr/>
      <dgm:t>
        <a:bodyPr/>
        <a:lstStyle/>
        <a:p>
          <a:endParaRPr lang="en-US"/>
        </a:p>
      </dgm:t>
    </dgm:pt>
    <dgm:pt modelId="{CCDDD4B2-A971-48D5-8AEA-83BB4A364DF9}" type="sibTrans" cxnId="{14F10E1A-4CCE-43DF-988D-DF19DE3F997B}">
      <dgm:prSet/>
      <dgm:spPr/>
      <dgm:t>
        <a:bodyPr/>
        <a:lstStyle/>
        <a:p>
          <a:endParaRPr lang="en-US"/>
        </a:p>
      </dgm:t>
    </dgm:pt>
    <dgm:pt modelId="{CB9EA840-6619-4C38-990B-BB2B581C2DAC}">
      <dgm:prSet/>
      <dgm:spPr/>
      <dgm:t>
        <a:bodyPr/>
        <a:lstStyle/>
        <a:p>
          <a:r>
            <a:rPr lang="en-US" b="1"/>
            <a:t>Busy Families</a:t>
          </a:r>
          <a:r>
            <a:rPr lang="en-US"/>
            <a:t>:</a:t>
          </a:r>
        </a:p>
      </dgm:t>
    </dgm:pt>
    <dgm:pt modelId="{D24E3A62-44FC-4D52-9ADA-5A5C4DC1BAB8}" type="parTrans" cxnId="{384667D0-CC94-448C-8B7F-414E5A1D0A67}">
      <dgm:prSet/>
      <dgm:spPr/>
      <dgm:t>
        <a:bodyPr/>
        <a:lstStyle/>
        <a:p>
          <a:endParaRPr lang="en-US"/>
        </a:p>
      </dgm:t>
    </dgm:pt>
    <dgm:pt modelId="{0DB36E67-3C9C-444B-85C3-7710074D26C1}" type="sibTrans" cxnId="{384667D0-CC94-448C-8B7F-414E5A1D0A67}">
      <dgm:prSet/>
      <dgm:spPr/>
      <dgm:t>
        <a:bodyPr/>
        <a:lstStyle/>
        <a:p>
          <a:endParaRPr lang="en-US"/>
        </a:p>
      </dgm:t>
    </dgm:pt>
    <dgm:pt modelId="{F3D80F5B-DA32-47C7-AFE3-144321C7AE7B}">
      <dgm:prSet/>
      <dgm:spPr/>
      <dgm:t>
        <a:bodyPr/>
        <a:lstStyle/>
        <a:p>
          <a:r>
            <a:rPr lang="en-US"/>
            <a:t>Owners: Working parents or those with active family lives.</a:t>
          </a:r>
        </a:p>
      </dgm:t>
    </dgm:pt>
    <dgm:pt modelId="{EDD06222-60D8-48A5-85C8-D3A0E317CD01}" type="parTrans" cxnId="{CDC78568-AEB4-40AC-9789-147DEF13262C}">
      <dgm:prSet/>
      <dgm:spPr/>
      <dgm:t>
        <a:bodyPr/>
        <a:lstStyle/>
        <a:p>
          <a:endParaRPr lang="en-US"/>
        </a:p>
      </dgm:t>
    </dgm:pt>
    <dgm:pt modelId="{D3A6164D-55E2-45DA-B308-FAFCD2038B46}" type="sibTrans" cxnId="{CDC78568-AEB4-40AC-9789-147DEF13262C}">
      <dgm:prSet/>
      <dgm:spPr/>
      <dgm:t>
        <a:bodyPr/>
        <a:lstStyle/>
        <a:p>
          <a:endParaRPr lang="en-US"/>
        </a:p>
      </dgm:t>
    </dgm:pt>
    <dgm:pt modelId="{1A7C8D4A-6915-451E-B286-4A3FC59DB336}">
      <dgm:prSet/>
      <dgm:spPr/>
      <dgm:t>
        <a:bodyPr/>
        <a:lstStyle/>
        <a:p>
          <a:r>
            <a:rPr lang="en-US"/>
            <a:t>Ideal Breeds: Independent yet friendly and energetic dogs.</a:t>
          </a:r>
        </a:p>
      </dgm:t>
    </dgm:pt>
    <dgm:pt modelId="{CE1DF127-6859-4DE8-83A3-7DDAC894998A}" type="parTrans" cxnId="{9D732206-0F81-46CF-9286-903E8766E130}">
      <dgm:prSet/>
      <dgm:spPr/>
      <dgm:t>
        <a:bodyPr/>
        <a:lstStyle/>
        <a:p>
          <a:endParaRPr lang="en-US"/>
        </a:p>
      </dgm:t>
    </dgm:pt>
    <dgm:pt modelId="{99C590CC-FE90-4775-B4D1-AE74CE19865B}" type="sibTrans" cxnId="{9D732206-0F81-46CF-9286-903E8766E130}">
      <dgm:prSet/>
      <dgm:spPr/>
      <dgm:t>
        <a:bodyPr/>
        <a:lstStyle/>
        <a:p>
          <a:endParaRPr lang="en-US"/>
        </a:p>
      </dgm:t>
    </dgm:pt>
    <dgm:pt modelId="{90DC3744-21D7-464A-BBD2-55B44A7F5423}">
      <dgm:prSet/>
      <dgm:spPr/>
      <dgm:t>
        <a:bodyPr/>
        <a:lstStyle/>
        <a:p>
          <a:r>
            <a:rPr lang="en-US" b="1" dirty="0"/>
            <a:t>Single Professionals</a:t>
          </a:r>
          <a:r>
            <a:rPr lang="en-US" dirty="0"/>
            <a:t>:</a:t>
          </a:r>
        </a:p>
      </dgm:t>
    </dgm:pt>
    <dgm:pt modelId="{485065F9-DE4C-4116-8F6C-9D9CF93DEE8D}" type="parTrans" cxnId="{FF32A664-72A4-463C-86DE-046A33E129F6}">
      <dgm:prSet/>
      <dgm:spPr/>
      <dgm:t>
        <a:bodyPr/>
        <a:lstStyle/>
        <a:p>
          <a:endParaRPr lang="en-US"/>
        </a:p>
      </dgm:t>
    </dgm:pt>
    <dgm:pt modelId="{2CCF4F90-C2F7-4B38-9A1D-2C02FF7D176B}" type="sibTrans" cxnId="{FF32A664-72A4-463C-86DE-046A33E129F6}">
      <dgm:prSet/>
      <dgm:spPr/>
      <dgm:t>
        <a:bodyPr/>
        <a:lstStyle/>
        <a:p>
          <a:endParaRPr lang="en-US"/>
        </a:p>
      </dgm:t>
    </dgm:pt>
    <dgm:pt modelId="{D5F7A55A-60D8-46CE-A2A8-A8DE5D8B1ED4}">
      <dgm:prSet/>
      <dgm:spPr/>
      <dgm:t>
        <a:bodyPr/>
        <a:lstStyle/>
        <a:p>
          <a:r>
            <a:rPr lang="en-US"/>
            <a:t>Owners: Single, full-time workers often away from home.</a:t>
          </a:r>
        </a:p>
      </dgm:t>
    </dgm:pt>
    <dgm:pt modelId="{8F95534C-81A4-4603-8C0B-72A6EAEB149B}" type="parTrans" cxnId="{094A19F4-1C68-4AA2-B1AA-7654D9EF7C42}">
      <dgm:prSet/>
      <dgm:spPr/>
      <dgm:t>
        <a:bodyPr/>
        <a:lstStyle/>
        <a:p>
          <a:endParaRPr lang="en-US"/>
        </a:p>
      </dgm:t>
    </dgm:pt>
    <dgm:pt modelId="{39F2B772-0E7D-4A9E-A091-8E6BD238AD1C}" type="sibTrans" cxnId="{094A19F4-1C68-4AA2-B1AA-7654D9EF7C42}">
      <dgm:prSet/>
      <dgm:spPr/>
      <dgm:t>
        <a:bodyPr/>
        <a:lstStyle/>
        <a:p>
          <a:endParaRPr lang="en-US"/>
        </a:p>
      </dgm:t>
    </dgm:pt>
    <dgm:pt modelId="{922AC91C-C620-4EE6-8FD7-1E6B5217A1E4}">
      <dgm:prSet/>
      <dgm:spPr/>
      <dgm:t>
        <a:bodyPr/>
        <a:lstStyle/>
        <a:p>
          <a:r>
            <a:rPr lang="en-US"/>
            <a:t>Ideal Breeds: Lower maintenance, content with companionship.</a:t>
          </a:r>
        </a:p>
      </dgm:t>
    </dgm:pt>
    <dgm:pt modelId="{289CD912-6733-4F33-A330-48BDC15E4E18}" type="parTrans" cxnId="{5FD0D575-45E2-4F0C-BD95-D8A1E5C560F7}">
      <dgm:prSet/>
      <dgm:spPr/>
      <dgm:t>
        <a:bodyPr/>
        <a:lstStyle/>
        <a:p>
          <a:endParaRPr lang="en-US"/>
        </a:p>
      </dgm:t>
    </dgm:pt>
    <dgm:pt modelId="{0B28A431-9AA4-4D95-92DD-31BDACF69BC9}" type="sibTrans" cxnId="{5FD0D575-45E2-4F0C-BD95-D8A1E5C560F7}">
      <dgm:prSet/>
      <dgm:spPr/>
      <dgm:t>
        <a:bodyPr/>
        <a:lstStyle/>
        <a:p>
          <a:endParaRPr lang="en-US"/>
        </a:p>
      </dgm:t>
    </dgm:pt>
    <dgm:pt modelId="{9C818DF2-1D5C-4019-BF91-2723ADAF9C83}">
      <dgm:prSet/>
      <dgm:spPr/>
      <dgm:t>
        <a:bodyPr/>
        <a:lstStyle/>
        <a:p>
          <a:r>
            <a:rPr lang="en-US" b="1"/>
            <a:t>Retired Couples/ Home Based Families</a:t>
          </a:r>
          <a:endParaRPr lang="en-US"/>
        </a:p>
      </dgm:t>
    </dgm:pt>
    <dgm:pt modelId="{2BD9AD86-E993-4833-B741-A7559CBB91C5}" type="parTrans" cxnId="{43DBF155-F60C-4594-9C60-CBA9D3B2C285}">
      <dgm:prSet/>
      <dgm:spPr/>
      <dgm:t>
        <a:bodyPr/>
        <a:lstStyle/>
        <a:p>
          <a:endParaRPr lang="en-US"/>
        </a:p>
      </dgm:t>
    </dgm:pt>
    <dgm:pt modelId="{944A6FAF-08AC-48C7-94D2-1ECB5D7434BD}" type="sibTrans" cxnId="{43DBF155-F60C-4594-9C60-CBA9D3B2C285}">
      <dgm:prSet/>
      <dgm:spPr/>
      <dgm:t>
        <a:bodyPr/>
        <a:lstStyle/>
        <a:p>
          <a:endParaRPr lang="en-US"/>
        </a:p>
      </dgm:t>
    </dgm:pt>
    <dgm:pt modelId="{23BDB144-84ED-4B2D-9450-C8DE1C59C9B1}">
      <dgm:prSet/>
      <dgm:spPr/>
      <dgm:t>
        <a:bodyPr/>
        <a:lstStyle/>
        <a:p>
          <a:pPr rtl="0"/>
          <a:r>
            <a:rPr lang="en-US"/>
            <a:t>Owners: Retired</a:t>
          </a:r>
          <a:r>
            <a:rPr lang="en-US">
              <a:latin typeface="Century Gothic" panose="020B0502020202020204"/>
            </a:rPr>
            <a:t> or</a:t>
          </a:r>
          <a:r>
            <a:rPr lang="en-US"/>
            <a:t> individuals</a:t>
          </a:r>
          <a:r>
            <a:rPr lang="en-US">
              <a:latin typeface="Century Gothic" panose="020B0502020202020204"/>
            </a:rPr>
            <a:t> who work remote that can spend</a:t>
          </a:r>
          <a:r>
            <a:rPr lang="en-US"/>
            <a:t> ample time at home.</a:t>
          </a:r>
        </a:p>
      </dgm:t>
    </dgm:pt>
    <dgm:pt modelId="{605685DA-C859-46F8-834E-C945A8C3E3CC}" type="parTrans" cxnId="{FEC1513E-DA62-403F-B6D4-A7A97094AB9D}">
      <dgm:prSet/>
      <dgm:spPr/>
      <dgm:t>
        <a:bodyPr/>
        <a:lstStyle/>
        <a:p>
          <a:endParaRPr lang="en-US"/>
        </a:p>
      </dgm:t>
    </dgm:pt>
    <dgm:pt modelId="{60A9E535-FB3C-460A-924D-483789979935}" type="sibTrans" cxnId="{FEC1513E-DA62-403F-B6D4-A7A97094AB9D}">
      <dgm:prSet/>
      <dgm:spPr/>
      <dgm:t>
        <a:bodyPr/>
        <a:lstStyle/>
        <a:p>
          <a:endParaRPr lang="en-US"/>
        </a:p>
      </dgm:t>
    </dgm:pt>
    <dgm:pt modelId="{C1D78886-6A0A-4C87-979B-742E5738547F}">
      <dgm:prSet/>
      <dgm:spPr/>
      <dgm:t>
        <a:bodyPr/>
        <a:lstStyle/>
        <a:p>
          <a:r>
            <a:rPr lang="en-US" dirty="0"/>
            <a:t>Ideal Breeds: Less active, smaller size, companionship-oriented.</a:t>
          </a:r>
        </a:p>
      </dgm:t>
    </dgm:pt>
    <dgm:pt modelId="{0FD44A49-4B00-40CD-9539-1F8A932A6F6D}" type="parTrans" cxnId="{BF8AD521-1E0A-42FF-896D-9CAF5C9F2629}">
      <dgm:prSet/>
      <dgm:spPr/>
      <dgm:t>
        <a:bodyPr/>
        <a:lstStyle/>
        <a:p>
          <a:endParaRPr lang="en-US"/>
        </a:p>
      </dgm:t>
    </dgm:pt>
    <dgm:pt modelId="{986EC053-D49B-441B-A76F-0BD358B18B34}" type="sibTrans" cxnId="{BF8AD521-1E0A-42FF-896D-9CAF5C9F2629}">
      <dgm:prSet/>
      <dgm:spPr/>
      <dgm:t>
        <a:bodyPr/>
        <a:lstStyle/>
        <a:p>
          <a:endParaRPr lang="en-US"/>
        </a:p>
      </dgm:t>
    </dgm:pt>
    <dgm:pt modelId="{FC04F278-7C5F-4D65-85AF-731C7954ADC5}">
      <dgm:prSet/>
      <dgm:spPr/>
      <dgm:t>
        <a:bodyPr/>
        <a:lstStyle/>
        <a:p>
          <a:r>
            <a:rPr lang="en-US" b="1"/>
            <a:t>Active Singles</a:t>
          </a:r>
          <a:r>
            <a:rPr lang="en-US"/>
            <a:t>:</a:t>
          </a:r>
        </a:p>
      </dgm:t>
    </dgm:pt>
    <dgm:pt modelId="{CD0D9302-F1E3-422B-96AA-E5A75DE21451}" type="parTrans" cxnId="{45E1E2CA-B2DB-4CD3-BE76-99B2D25FA625}">
      <dgm:prSet/>
      <dgm:spPr/>
      <dgm:t>
        <a:bodyPr/>
        <a:lstStyle/>
        <a:p>
          <a:endParaRPr lang="en-US"/>
        </a:p>
      </dgm:t>
    </dgm:pt>
    <dgm:pt modelId="{79BB1D2D-5725-4F12-B527-479BD0017C04}" type="sibTrans" cxnId="{45E1E2CA-B2DB-4CD3-BE76-99B2D25FA625}">
      <dgm:prSet/>
      <dgm:spPr/>
      <dgm:t>
        <a:bodyPr/>
        <a:lstStyle/>
        <a:p>
          <a:endParaRPr lang="en-US"/>
        </a:p>
      </dgm:t>
    </dgm:pt>
    <dgm:pt modelId="{A88249A9-6D81-4491-B420-786431AE6B26}">
      <dgm:prSet/>
      <dgm:spPr/>
      <dgm:t>
        <a:bodyPr/>
        <a:lstStyle/>
        <a:p>
          <a:r>
            <a:rPr lang="en-US"/>
            <a:t>Owners: Urban/suburban dwellers with active lifestyles.</a:t>
          </a:r>
        </a:p>
      </dgm:t>
    </dgm:pt>
    <dgm:pt modelId="{1CB61162-98A0-4221-9D63-13BD5CDD997D}" type="parTrans" cxnId="{20D5CDE0-9FC5-4F0A-958E-1FF21B791204}">
      <dgm:prSet/>
      <dgm:spPr/>
      <dgm:t>
        <a:bodyPr/>
        <a:lstStyle/>
        <a:p>
          <a:endParaRPr lang="en-US"/>
        </a:p>
      </dgm:t>
    </dgm:pt>
    <dgm:pt modelId="{64C04F9D-DBB0-4DC6-BDCE-5DC79B31CCBD}" type="sibTrans" cxnId="{20D5CDE0-9FC5-4F0A-958E-1FF21B791204}">
      <dgm:prSet/>
      <dgm:spPr/>
      <dgm:t>
        <a:bodyPr/>
        <a:lstStyle/>
        <a:p>
          <a:endParaRPr lang="en-US"/>
        </a:p>
      </dgm:t>
    </dgm:pt>
    <dgm:pt modelId="{8FC55C41-806A-45AA-8CDB-5946AFB46A53}">
      <dgm:prSet/>
      <dgm:spPr/>
      <dgm:t>
        <a:bodyPr/>
        <a:lstStyle/>
        <a:p>
          <a:r>
            <a:rPr lang="en-US"/>
            <a:t>Ideal Breeds: Match owner's activity level for outdoor adventures.</a:t>
          </a:r>
        </a:p>
      </dgm:t>
    </dgm:pt>
    <dgm:pt modelId="{81A4F271-F0E0-40BA-83D6-28E454850066}" type="parTrans" cxnId="{A56246FE-2B0B-44A6-8386-72F06C28B3F7}">
      <dgm:prSet/>
      <dgm:spPr/>
      <dgm:t>
        <a:bodyPr/>
        <a:lstStyle/>
        <a:p>
          <a:endParaRPr lang="en-US"/>
        </a:p>
      </dgm:t>
    </dgm:pt>
    <dgm:pt modelId="{A84D0CB2-8F83-4568-ACFE-85E219AB085E}" type="sibTrans" cxnId="{A56246FE-2B0B-44A6-8386-72F06C28B3F7}">
      <dgm:prSet/>
      <dgm:spPr/>
      <dgm:t>
        <a:bodyPr/>
        <a:lstStyle/>
        <a:p>
          <a:endParaRPr lang="en-US"/>
        </a:p>
      </dgm:t>
    </dgm:pt>
    <dgm:pt modelId="{08A94D9C-4BC9-406C-ADDF-CB0BA82F537B}">
      <dgm:prSet/>
      <dgm:spPr/>
      <dgm:t>
        <a:bodyPr/>
        <a:lstStyle/>
        <a:p>
          <a:r>
            <a:rPr lang="en-US" b="1"/>
            <a:t>Enhanced Model Relevance and Utility</a:t>
          </a:r>
          <a:r>
            <a:rPr lang="en-US"/>
            <a:t>:</a:t>
          </a:r>
        </a:p>
      </dgm:t>
    </dgm:pt>
    <dgm:pt modelId="{3E87F6BD-414C-40AF-8672-FA7377461126}" type="parTrans" cxnId="{1DB2CAA9-70DE-484E-B063-BD7BB58A9954}">
      <dgm:prSet/>
      <dgm:spPr/>
      <dgm:t>
        <a:bodyPr/>
        <a:lstStyle/>
        <a:p>
          <a:endParaRPr lang="en-US"/>
        </a:p>
      </dgm:t>
    </dgm:pt>
    <dgm:pt modelId="{855D078E-4C29-42F7-A51E-FBF891B16229}" type="sibTrans" cxnId="{1DB2CAA9-70DE-484E-B063-BD7BB58A9954}">
      <dgm:prSet/>
      <dgm:spPr/>
      <dgm:t>
        <a:bodyPr/>
        <a:lstStyle/>
        <a:p>
          <a:endParaRPr lang="en-US"/>
        </a:p>
      </dgm:t>
    </dgm:pt>
    <dgm:pt modelId="{91BEFE83-41AE-44C5-B701-923DDA65EB21}">
      <dgm:prSet/>
      <dgm:spPr/>
      <dgm:t>
        <a:bodyPr/>
        <a:lstStyle/>
        <a:p>
          <a:r>
            <a:rPr lang="en-US"/>
            <a:t>Tailoring dog breed recommendations to specific lifestyles and living situations of potential owners.</a:t>
          </a:r>
        </a:p>
      </dgm:t>
    </dgm:pt>
    <dgm:pt modelId="{06653481-84E9-429F-8A5F-1D69DFD21D48}" type="parTrans" cxnId="{3CB3FF6C-BAB1-46BB-A4DC-9C0F9BFDF4CF}">
      <dgm:prSet/>
      <dgm:spPr/>
      <dgm:t>
        <a:bodyPr/>
        <a:lstStyle/>
        <a:p>
          <a:endParaRPr lang="en-US"/>
        </a:p>
      </dgm:t>
    </dgm:pt>
    <dgm:pt modelId="{3A74EFAE-18ED-4BAE-BF79-56FE1BCEAFD2}" type="sibTrans" cxnId="{3CB3FF6C-BAB1-46BB-A4DC-9C0F9BFDF4CF}">
      <dgm:prSet/>
      <dgm:spPr/>
      <dgm:t>
        <a:bodyPr/>
        <a:lstStyle/>
        <a:p>
          <a:endParaRPr lang="en-US"/>
        </a:p>
      </dgm:t>
    </dgm:pt>
    <dgm:pt modelId="{36A1ACCA-75D5-41D8-B994-ABAF8E5EA7C4}" type="pres">
      <dgm:prSet presAssocID="{D94B7F53-FA83-40D9-8FC1-4B3A6BDAD407}" presName="Name0" presStyleCnt="0">
        <dgm:presLayoutVars>
          <dgm:dir/>
          <dgm:animLvl val="lvl"/>
          <dgm:resizeHandles val="exact"/>
        </dgm:presLayoutVars>
      </dgm:prSet>
      <dgm:spPr/>
    </dgm:pt>
    <dgm:pt modelId="{E615E3C6-4ABB-4DB1-A3AE-222EF9CD513E}" type="pres">
      <dgm:prSet presAssocID="{D95CA1AE-403A-4881-A877-C2EA9D937814}" presName="linNode" presStyleCnt="0"/>
      <dgm:spPr/>
    </dgm:pt>
    <dgm:pt modelId="{7A7A97B3-46A3-486F-A086-2525766D728F}" type="pres">
      <dgm:prSet presAssocID="{D95CA1AE-403A-4881-A877-C2EA9D937814}" presName="parentText" presStyleLbl="node1" presStyleIdx="0" presStyleCnt="6">
        <dgm:presLayoutVars>
          <dgm:chMax val="1"/>
          <dgm:bulletEnabled val="1"/>
        </dgm:presLayoutVars>
      </dgm:prSet>
      <dgm:spPr/>
    </dgm:pt>
    <dgm:pt modelId="{CEB6C130-038C-4536-8F8B-063BC6841A89}" type="pres">
      <dgm:prSet presAssocID="{D95CA1AE-403A-4881-A877-C2EA9D937814}" presName="descendantText" presStyleLbl="alignAccFollowNode1" presStyleIdx="0" presStyleCnt="6">
        <dgm:presLayoutVars>
          <dgm:bulletEnabled val="1"/>
        </dgm:presLayoutVars>
      </dgm:prSet>
      <dgm:spPr/>
    </dgm:pt>
    <dgm:pt modelId="{763C69C8-1E33-4E7D-B1AA-9E96499449EF}" type="pres">
      <dgm:prSet presAssocID="{837D6C6F-8E38-46E9-9E55-36DCD3943521}" presName="sp" presStyleCnt="0"/>
      <dgm:spPr/>
    </dgm:pt>
    <dgm:pt modelId="{E2C2142F-0378-4C66-8D2D-AA73F25E8F1B}" type="pres">
      <dgm:prSet presAssocID="{CB9EA840-6619-4C38-990B-BB2B581C2DAC}" presName="linNode" presStyleCnt="0"/>
      <dgm:spPr/>
    </dgm:pt>
    <dgm:pt modelId="{7DC2D029-0A7E-44CE-B2DF-EB44D246FE9E}" type="pres">
      <dgm:prSet presAssocID="{CB9EA840-6619-4C38-990B-BB2B581C2DAC}" presName="parentText" presStyleLbl="node1" presStyleIdx="1" presStyleCnt="6">
        <dgm:presLayoutVars>
          <dgm:chMax val="1"/>
          <dgm:bulletEnabled val="1"/>
        </dgm:presLayoutVars>
      </dgm:prSet>
      <dgm:spPr/>
    </dgm:pt>
    <dgm:pt modelId="{8D6437F4-B2B8-408B-B3A6-37AE4360107F}" type="pres">
      <dgm:prSet presAssocID="{CB9EA840-6619-4C38-990B-BB2B581C2DAC}" presName="descendantText" presStyleLbl="alignAccFollowNode1" presStyleIdx="1" presStyleCnt="6">
        <dgm:presLayoutVars>
          <dgm:bulletEnabled val="1"/>
        </dgm:presLayoutVars>
      </dgm:prSet>
      <dgm:spPr/>
    </dgm:pt>
    <dgm:pt modelId="{EB4635A9-417D-4610-ABAD-3EDA4286D099}" type="pres">
      <dgm:prSet presAssocID="{0DB36E67-3C9C-444B-85C3-7710074D26C1}" presName="sp" presStyleCnt="0"/>
      <dgm:spPr/>
    </dgm:pt>
    <dgm:pt modelId="{E0760AC2-A345-4251-B2DF-0315E7B356E4}" type="pres">
      <dgm:prSet presAssocID="{90DC3744-21D7-464A-BBD2-55B44A7F5423}" presName="linNode" presStyleCnt="0"/>
      <dgm:spPr/>
    </dgm:pt>
    <dgm:pt modelId="{5AC78FEA-CE63-456B-A5EC-AC1884235809}" type="pres">
      <dgm:prSet presAssocID="{90DC3744-21D7-464A-BBD2-55B44A7F5423}" presName="parentText" presStyleLbl="node1" presStyleIdx="2" presStyleCnt="6">
        <dgm:presLayoutVars>
          <dgm:chMax val="1"/>
          <dgm:bulletEnabled val="1"/>
        </dgm:presLayoutVars>
      </dgm:prSet>
      <dgm:spPr/>
    </dgm:pt>
    <dgm:pt modelId="{A956C428-B2DC-423F-8CD3-9CFF306BE041}" type="pres">
      <dgm:prSet presAssocID="{90DC3744-21D7-464A-BBD2-55B44A7F5423}" presName="descendantText" presStyleLbl="alignAccFollowNode1" presStyleIdx="2" presStyleCnt="6">
        <dgm:presLayoutVars>
          <dgm:bulletEnabled val="1"/>
        </dgm:presLayoutVars>
      </dgm:prSet>
      <dgm:spPr/>
    </dgm:pt>
    <dgm:pt modelId="{5FC981B2-1307-432E-A3A0-376CE8429850}" type="pres">
      <dgm:prSet presAssocID="{2CCF4F90-C2F7-4B38-9A1D-2C02FF7D176B}" presName="sp" presStyleCnt="0"/>
      <dgm:spPr/>
    </dgm:pt>
    <dgm:pt modelId="{039F3ADE-6FD5-476B-A5B9-D68823330416}" type="pres">
      <dgm:prSet presAssocID="{9C818DF2-1D5C-4019-BF91-2723ADAF9C83}" presName="linNode" presStyleCnt="0"/>
      <dgm:spPr/>
    </dgm:pt>
    <dgm:pt modelId="{387D271E-B05D-445F-A13A-89DA1E707FCF}" type="pres">
      <dgm:prSet presAssocID="{9C818DF2-1D5C-4019-BF91-2723ADAF9C83}" presName="parentText" presStyleLbl="node1" presStyleIdx="3" presStyleCnt="6">
        <dgm:presLayoutVars>
          <dgm:chMax val="1"/>
          <dgm:bulletEnabled val="1"/>
        </dgm:presLayoutVars>
      </dgm:prSet>
      <dgm:spPr/>
    </dgm:pt>
    <dgm:pt modelId="{42AFBAFE-F91F-4568-8108-75D8AE18E95A}" type="pres">
      <dgm:prSet presAssocID="{9C818DF2-1D5C-4019-BF91-2723ADAF9C83}" presName="descendantText" presStyleLbl="alignAccFollowNode1" presStyleIdx="3" presStyleCnt="6">
        <dgm:presLayoutVars>
          <dgm:bulletEnabled val="1"/>
        </dgm:presLayoutVars>
      </dgm:prSet>
      <dgm:spPr/>
    </dgm:pt>
    <dgm:pt modelId="{6E6122B3-4A56-4E75-8BA6-5C747AEEF996}" type="pres">
      <dgm:prSet presAssocID="{944A6FAF-08AC-48C7-94D2-1ECB5D7434BD}" presName="sp" presStyleCnt="0"/>
      <dgm:spPr/>
    </dgm:pt>
    <dgm:pt modelId="{E22FAA11-1514-424C-BEAE-11E3856B69B3}" type="pres">
      <dgm:prSet presAssocID="{FC04F278-7C5F-4D65-85AF-731C7954ADC5}" presName="linNode" presStyleCnt="0"/>
      <dgm:spPr/>
    </dgm:pt>
    <dgm:pt modelId="{8836EAC9-8916-4C9C-B7AF-719C83F6C611}" type="pres">
      <dgm:prSet presAssocID="{FC04F278-7C5F-4D65-85AF-731C7954ADC5}" presName="parentText" presStyleLbl="node1" presStyleIdx="4" presStyleCnt="6">
        <dgm:presLayoutVars>
          <dgm:chMax val="1"/>
          <dgm:bulletEnabled val="1"/>
        </dgm:presLayoutVars>
      </dgm:prSet>
      <dgm:spPr/>
    </dgm:pt>
    <dgm:pt modelId="{83F91F45-C232-44F6-9567-93D94F0CF376}" type="pres">
      <dgm:prSet presAssocID="{FC04F278-7C5F-4D65-85AF-731C7954ADC5}" presName="descendantText" presStyleLbl="alignAccFollowNode1" presStyleIdx="4" presStyleCnt="6">
        <dgm:presLayoutVars>
          <dgm:bulletEnabled val="1"/>
        </dgm:presLayoutVars>
      </dgm:prSet>
      <dgm:spPr/>
    </dgm:pt>
    <dgm:pt modelId="{CCB48676-6078-4689-9321-F9547C31066C}" type="pres">
      <dgm:prSet presAssocID="{79BB1D2D-5725-4F12-B527-479BD0017C04}" presName="sp" presStyleCnt="0"/>
      <dgm:spPr/>
    </dgm:pt>
    <dgm:pt modelId="{21179722-28E8-4092-93FB-B0170E2B1328}" type="pres">
      <dgm:prSet presAssocID="{08A94D9C-4BC9-406C-ADDF-CB0BA82F537B}" presName="linNode" presStyleCnt="0"/>
      <dgm:spPr/>
    </dgm:pt>
    <dgm:pt modelId="{73E715E6-3891-4BE1-B2F8-9A00A76B04A7}" type="pres">
      <dgm:prSet presAssocID="{08A94D9C-4BC9-406C-ADDF-CB0BA82F537B}" presName="parentText" presStyleLbl="node1" presStyleIdx="5" presStyleCnt="6">
        <dgm:presLayoutVars>
          <dgm:chMax val="1"/>
          <dgm:bulletEnabled val="1"/>
        </dgm:presLayoutVars>
      </dgm:prSet>
      <dgm:spPr/>
    </dgm:pt>
    <dgm:pt modelId="{5835E051-B5B1-446F-B836-61DF56681214}" type="pres">
      <dgm:prSet presAssocID="{08A94D9C-4BC9-406C-ADDF-CB0BA82F537B}" presName="descendantText" presStyleLbl="alignAccFollowNode1" presStyleIdx="5" presStyleCnt="6">
        <dgm:presLayoutVars>
          <dgm:bulletEnabled val="1"/>
        </dgm:presLayoutVars>
      </dgm:prSet>
      <dgm:spPr/>
    </dgm:pt>
  </dgm:ptLst>
  <dgm:cxnLst>
    <dgm:cxn modelId="{81B64600-6AF2-47F0-B645-357EBC4D29FF}" type="presOf" srcId="{CB9EA840-6619-4C38-990B-BB2B581C2DAC}" destId="{7DC2D029-0A7E-44CE-B2DF-EB44D246FE9E}" srcOrd="0" destOrd="0" presId="urn:microsoft.com/office/officeart/2005/8/layout/vList5"/>
    <dgm:cxn modelId="{5E596C02-D223-4BB5-BBC2-C7EEE5F3AA82}" srcId="{D94B7F53-FA83-40D9-8FC1-4B3A6BDAD407}" destId="{D95CA1AE-403A-4881-A877-C2EA9D937814}" srcOrd="0" destOrd="0" parTransId="{6243A9A6-5DBB-4579-AB0F-490A74712844}" sibTransId="{837D6C6F-8E38-46E9-9E55-36DCD3943521}"/>
    <dgm:cxn modelId="{9D732206-0F81-46CF-9286-903E8766E130}" srcId="{CB9EA840-6619-4C38-990B-BB2B581C2DAC}" destId="{1A7C8D4A-6915-451E-B286-4A3FC59DB336}" srcOrd="1" destOrd="0" parTransId="{CE1DF127-6859-4DE8-83A3-7DDAC894998A}" sibTransId="{99C590CC-FE90-4775-B4D1-AE74CE19865B}"/>
    <dgm:cxn modelId="{F6EF3A0D-3D25-40F5-972C-CD5372045833}" type="presOf" srcId="{BED52E42-B5E6-460F-BBFC-CB3D20B8B8F8}" destId="{CEB6C130-038C-4536-8F8B-063BC6841A89}" srcOrd="0" destOrd="0" presId="urn:microsoft.com/office/officeart/2005/8/layout/vList5"/>
    <dgm:cxn modelId="{9AB4660F-6FE9-4FE8-8E99-ED247FA157A7}" type="presOf" srcId="{A88249A9-6D81-4491-B420-786431AE6B26}" destId="{83F91F45-C232-44F6-9567-93D94F0CF376}" srcOrd="0" destOrd="0" presId="urn:microsoft.com/office/officeart/2005/8/layout/vList5"/>
    <dgm:cxn modelId="{26DEC616-E129-4CEE-ACBB-B7D7908F4FB9}" type="presOf" srcId="{1A7C8D4A-6915-451E-B286-4A3FC59DB336}" destId="{8D6437F4-B2B8-408B-B3A6-37AE4360107F}" srcOrd="0" destOrd="1" presId="urn:microsoft.com/office/officeart/2005/8/layout/vList5"/>
    <dgm:cxn modelId="{14F10E1A-4CCE-43DF-988D-DF19DE3F997B}" srcId="{D95CA1AE-403A-4881-A877-C2EA9D937814}" destId="{BED52E42-B5E6-460F-BBFC-CB3D20B8B8F8}" srcOrd="0" destOrd="0" parTransId="{52180089-879E-47E3-AA61-41FB2F864658}" sibTransId="{CCDDD4B2-A971-48D5-8AEA-83BB4A364DF9}"/>
    <dgm:cxn modelId="{CFF0631C-B6E7-4D43-9ADA-F75C0E03032E}" type="presOf" srcId="{D95CA1AE-403A-4881-A877-C2EA9D937814}" destId="{7A7A97B3-46A3-486F-A086-2525766D728F}" srcOrd="0" destOrd="0" presId="urn:microsoft.com/office/officeart/2005/8/layout/vList5"/>
    <dgm:cxn modelId="{72170A1F-8B30-46AA-ACB4-E4FE29C8E9AA}" type="presOf" srcId="{23BDB144-84ED-4B2D-9450-C8DE1C59C9B1}" destId="{42AFBAFE-F91F-4568-8108-75D8AE18E95A}" srcOrd="0" destOrd="0" presId="urn:microsoft.com/office/officeart/2005/8/layout/vList5"/>
    <dgm:cxn modelId="{BF8AD521-1E0A-42FF-896D-9CAF5C9F2629}" srcId="{9C818DF2-1D5C-4019-BF91-2723ADAF9C83}" destId="{C1D78886-6A0A-4C87-979B-742E5738547F}" srcOrd="1" destOrd="0" parTransId="{0FD44A49-4B00-40CD-9539-1F8A932A6F6D}" sibTransId="{986EC053-D49B-441B-A76F-0BD358B18B34}"/>
    <dgm:cxn modelId="{FEC1513E-DA62-403F-B6D4-A7A97094AB9D}" srcId="{9C818DF2-1D5C-4019-BF91-2723ADAF9C83}" destId="{23BDB144-84ED-4B2D-9450-C8DE1C59C9B1}" srcOrd="0" destOrd="0" parTransId="{605685DA-C859-46F8-834E-C945A8C3E3CC}" sibTransId="{60A9E535-FB3C-460A-924D-483789979935}"/>
    <dgm:cxn modelId="{FF32A664-72A4-463C-86DE-046A33E129F6}" srcId="{D94B7F53-FA83-40D9-8FC1-4B3A6BDAD407}" destId="{90DC3744-21D7-464A-BBD2-55B44A7F5423}" srcOrd="2" destOrd="0" parTransId="{485065F9-DE4C-4116-8F6C-9D9CF93DEE8D}" sibTransId="{2CCF4F90-C2F7-4B38-9A1D-2C02FF7D176B}"/>
    <dgm:cxn modelId="{116E1B66-BCA9-4A5C-990F-6265786A5ABA}" type="presOf" srcId="{08A94D9C-4BC9-406C-ADDF-CB0BA82F537B}" destId="{73E715E6-3891-4BE1-B2F8-9A00A76B04A7}" srcOrd="0" destOrd="0" presId="urn:microsoft.com/office/officeart/2005/8/layout/vList5"/>
    <dgm:cxn modelId="{CDC78568-AEB4-40AC-9789-147DEF13262C}" srcId="{CB9EA840-6619-4C38-990B-BB2B581C2DAC}" destId="{F3D80F5B-DA32-47C7-AFE3-144321C7AE7B}" srcOrd="0" destOrd="0" parTransId="{EDD06222-60D8-48A5-85C8-D3A0E317CD01}" sibTransId="{D3A6164D-55E2-45DA-B308-FAFCD2038B46}"/>
    <dgm:cxn modelId="{C3A0294C-BCE7-4DB1-86E1-C6BA405F4637}" type="presOf" srcId="{8FC55C41-806A-45AA-8CDB-5946AFB46A53}" destId="{83F91F45-C232-44F6-9567-93D94F0CF376}" srcOrd="0" destOrd="1" presId="urn:microsoft.com/office/officeart/2005/8/layout/vList5"/>
    <dgm:cxn modelId="{3CB3FF6C-BAB1-46BB-A4DC-9C0F9BFDF4CF}" srcId="{08A94D9C-4BC9-406C-ADDF-CB0BA82F537B}" destId="{91BEFE83-41AE-44C5-B701-923DDA65EB21}" srcOrd="0" destOrd="0" parTransId="{06653481-84E9-429F-8A5F-1D69DFD21D48}" sibTransId="{3A74EFAE-18ED-4BAE-BF79-56FE1BCEAFD2}"/>
    <dgm:cxn modelId="{B34D056D-A865-438A-9DBB-60AA354A1126}" type="presOf" srcId="{F3D80F5B-DA32-47C7-AFE3-144321C7AE7B}" destId="{8D6437F4-B2B8-408B-B3A6-37AE4360107F}" srcOrd="0" destOrd="0" presId="urn:microsoft.com/office/officeart/2005/8/layout/vList5"/>
    <dgm:cxn modelId="{59495A6D-7FFA-41B6-AF96-11728602FB29}" type="presOf" srcId="{C1D78886-6A0A-4C87-979B-742E5738547F}" destId="{42AFBAFE-F91F-4568-8108-75D8AE18E95A}" srcOrd="0" destOrd="1" presId="urn:microsoft.com/office/officeart/2005/8/layout/vList5"/>
    <dgm:cxn modelId="{5FD0D575-45E2-4F0C-BD95-D8A1E5C560F7}" srcId="{90DC3744-21D7-464A-BBD2-55B44A7F5423}" destId="{922AC91C-C620-4EE6-8FD7-1E6B5217A1E4}" srcOrd="1" destOrd="0" parTransId="{289CD912-6733-4F33-A330-48BDC15E4E18}" sibTransId="{0B28A431-9AA4-4D95-92DD-31BDACF69BC9}"/>
    <dgm:cxn modelId="{43DBF155-F60C-4594-9C60-CBA9D3B2C285}" srcId="{D94B7F53-FA83-40D9-8FC1-4B3A6BDAD407}" destId="{9C818DF2-1D5C-4019-BF91-2723ADAF9C83}" srcOrd="3" destOrd="0" parTransId="{2BD9AD86-E993-4833-B741-A7559CBB91C5}" sibTransId="{944A6FAF-08AC-48C7-94D2-1ECB5D7434BD}"/>
    <dgm:cxn modelId="{1DB2CAA9-70DE-484E-B063-BD7BB58A9954}" srcId="{D94B7F53-FA83-40D9-8FC1-4B3A6BDAD407}" destId="{08A94D9C-4BC9-406C-ADDF-CB0BA82F537B}" srcOrd="5" destOrd="0" parTransId="{3E87F6BD-414C-40AF-8672-FA7377461126}" sibTransId="{855D078E-4C29-42F7-A51E-FBF891B16229}"/>
    <dgm:cxn modelId="{E49CF9AA-96FE-4C24-A80B-09BE67578CEF}" type="presOf" srcId="{D94B7F53-FA83-40D9-8FC1-4B3A6BDAD407}" destId="{36A1ACCA-75D5-41D8-B994-ABAF8E5EA7C4}" srcOrd="0" destOrd="0" presId="urn:microsoft.com/office/officeart/2005/8/layout/vList5"/>
    <dgm:cxn modelId="{D9341CB2-24B1-4A66-B7C6-DDD8F197E625}" type="presOf" srcId="{D5F7A55A-60D8-46CE-A2A8-A8DE5D8B1ED4}" destId="{A956C428-B2DC-423F-8CD3-9CFF306BE041}" srcOrd="0" destOrd="0" presId="urn:microsoft.com/office/officeart/2005/8/layout/vList5"/>
    <dgm:cxn modelId="{45E1E2CA-B2DB-4CD3-BE76-99B2D25FA625}" srcId="{D94B7F53-FA83-40D9-8FC1-4B3A6BDAD407}" destId="{FC04F278-7C5F-4D65-85AF-731C7954ADC5}" srcOrd="4" destOrd="0" parTransId="{CD0D9302-F1E3-422B-96AA-E5A75DE21451}" sibTransId="{79BB1D2D-5725-4F12-B527-479BD0017C04}"/>
    <dgm:cxn modelId="{384667D0-CC94-448C-8B7F-414E5A1D0A67}" srcId="{D94B7F53-FA83-40D9-8FC1-4B3A6BDAD407}" destId="{CB9EA840-6619-4C38-990B-BB2B581C2DAC}" srcOrd="1" destOrd="0" parTransId="{D24E3A62-44FC-4D52-9ADA-5A5C4DC1BAB8}" sibTransId="{0DB36E67-3C9C-444B-85C3-7710074D26C1}"/>
    <dgm:cxn modelId="{F8F15DD6-C77E-41B5-A79D-0598DA5DD883}" type="presOf" srcId="{90DC3744-21D7-464A-BBD2-55B44A7F5423}" destId="{5AC78FEA-CE63-456B-A5EC-AC1884235809}" srcOrd="0" destOrd="0" presId="urn:microsoft.com/office/officeart/2005/8/layout/vList5"/>
    <dgm:cxn modelId="{20D5CDE0-9FC5-4F0A-958E-1FF21B791204}" srcId="{FC04F278-7C5F-4D65-85AF-731C7954ADC5}" destId="{A88249A9-6D81-4491-B420-786431AE6B26}" srcOrd="0" destOrd="0" parTransId="{1CB61162-98A0-4221-9D63-13BD5CDD997D}" sibTransId="{64C04F9D-DBB0-4DC6-BDCE-5DC79B31CCBD}"/>
    <dgm:cxn modelId="{B05134E1-BE33-416A-9F45-365E24FDAEE5}" type="presOf" srcId="{FC04F278-7C5F-4D65-85AF-731C7954ADC5}" destId="{8836EAC9-8916-4C9C-B7AF-719C83F6C611}" srcOrd="0" destOrd="0" presId="urn:microsoft.com/office/officeart/2005/8/layout/vList5"/>
    <dgm:cxn modelId="{B12032E8-1C83-4558-824D-96E5477986E1}" type="presOf" srcId="{9C818DF2-1D5C-4019-BF91-2723ADAF9C83}" destId="{387D271E-B05D-445F-A13A-89DA1E707FCF}" srcOrd="0" destOrd="0" presId="urn:microsoft.com/office/officeart/2005/8/layout/vList5"/>
    <dgm:cxn modelId="{094A19F4-1C68-4AA2-B1AA-7654D9EF7C42}" srcId="{90DC3744-21D7-464A-BBD2-55B44A7F5423}" destId="{D5F7A55A-60D8-46CE-A2A8-A8DE5D8B1ED4}" srcOrd="0" destOrd="0" parTransId="{8F95534C-81A4-4603-8C0B-72A6EAEB149B}" sibTransId="{39F2B772-0E7D-4A9E-A091-8E6BD238AD1C}"/>
    <dgm:cxn modelId="{ABD73AF5-EA1E-4ADC-A10C-CC3955892A99}" type="presOf" srcId="{922AC91C-C620-4EE6-8FD7-1E6B5217A1E4}" destId="{A956C428-B2DC-423F-8CD3-9CFF306BE041}" srcOrd="0" destOrd="1" presId="urn:microsoft.com/office/officeart/2005/8/layout/vList5"/>
    <dgm:cxn modelId="{7FFE54FA-1932-4526-BD5B-A8ED69E27DD1}" type="presOf" srcId="{91BEFE83-41AE-44C5-B701-923DDA65EB21}" destId="{5835E051-B5B1-446F-B836-61DF56681214}" srcOrd="0" destOrd="0" presId="urn:microsoft.com/office/officeart/2005/8/layout/vList5"/>
    <dgm:cxn modelId="{A56246FE-2B0B-44A6-8386-72F06C28B3F7}" srcId="{FC04F278-7C5F-4D65-85AF-731C7954ADC5}" destId="{8FC55C41-806A-45AA-8CDB-5946AFB46A53}" srcOrd="1" destOrd="0" parTransId="{81A4F271-F0E0-40BA-83D6-28E454850066}" sibTransId="{A84D0CB2-8F83-4568-ACFE-85E219AB085E}"/>
    <dgm:cxn modelId="{BBE8286F-253C-4747-AAAF-28CF1B8B41B5}" type="presParOf" srcId="{36A1ACCA-75D5-41D8-B994-ABAF8E5EA7C4}" destId="{E615E3C6-4ABB-4DB1-A3AE-222EF9CD513E}" srcOrd="0" destOrd="0" presId="urn:microsoft.com/office/officeart/2005/8/layout/vList5"/>
    <dgm:cxn modelId="{C7EECCBD-2A34-44A7-B7F5-BE228EE13E35}" type="presParOf" srcId="{E615E3C6-4ABB-4DB1-A3AE-222EF9CD513E}" destId="{7A7A97B3-46A3-486F-A086-2525766D728F}" srcOrd="0" destOrd="0" presId="urn:microsoft.com/office/officeart/2005/8/layout/vList5"/>
    <dgm:cxn modelId="{55EE393E-3719-4E6D-A08E-B36B3C5F1362}" type="presParOf" srcId="{E615E3C6-4ABB-4DB1-A3AE-222EF9CD513E}" destId="{CEB6C130-038C-4536-8F8B-063BC6841A89}" srcOrd="1" destOrd="0" presId="urn:microsoft.com/office/officeart/2005/8/layout/vList5"/>
    <dgm:cxn modelId="{E5F58CB7-9F86-449B-9612-6D2462F068AB}" type="presParOf" srcId="{36A1ACCA-75D5-41D8-B994-ABAF8E5EA7C4}" destId="{763C69C8-1E33-4E7D-B1AA-9E96499449EF}" srcOrd="1" destOrd="0" presId="urn:microsoft.com/office/officeart/2005/8/layout/vList5"/>
    <dgm:cxn modelId="{5A8B5DCF-1885-4B65-A418-F85F83041ACB}" type="presParOf" srcId="{36A1ACCA-75D5-41D8-B994-ABAF8E5EA7C4}" destId="{E2C2142F-0378-4C66-8D2D-AA73F25E8F1B}" srcOrd="2" destOrd="0" presId="urn:microsoft.com/office/officeart/2005/8/layout/vList5"/>
    <dgm:cxn modelId="{136EA94B-1995-4B41-999A-6533D2FC4A09}" type="presParOf" srcId="{E2C2142F-0378-4C66-8D2D-AA73F25E8F1B}" destId="{7DC2D029-0A7E-44CE-B2DF-EB44D246FE9E}" srcOrd="0" destOrd="0" presId="urn:microsoft.com/office/officeart/2005/8/layout/vList5"/>
    <dgm:cxn modelId="{C1133A43-4F16-43F9-9E40-E084F5DD6C05}" type="presParOf" srcId="{E2C2142F-0378-4C66-8D2D-AA73F25E8F1B}" destId="{8D6437F4-B2B8-408B-B3A6-37AE4360107F}" srcOrd="1" destOrd="0" presId="urn:microsoft.com/office/officeart/2005/8/layout/vList5"/>
    <dgm:cxn modelId="{2F71BF45-3872-45B3-A1E4-0AA9E78740B0}" type="presParOf" srcId="{36A1ACCA-75D5-41D8-B994-ABAF8E5EA7C4}" destId="{EB4635A9-417D-4610-ABAD-3EDA4286D099}" srcOrd="3" destOrd="0" presId="urn:microsoft.com/office/officeart/2005/8/layout/vList5"/>
    <dgm:cxn modelId="{882A2F27-434D-428B-851A-1B79041C26AE}" type="presParOf" srcId="{36A1ACCA-75D5-41D8-B994-ABAF8E5EA7C4}" destId="{E0760AC2-A345-4251-B2DF-0315E7B356E4}" srcOrd="4" destOrd="0" presId="urn:microsoft.com/office/officeart/2005/8/layout/vList5"/>
    <dgm:cxn modelId="{F5945A63-0104-4559-B80D-9D1CCEAAEF29}" type="presParOf" srcId="{E0760AC2-A345-4251-B2DF-0315E7B356E4}" destId="{5AC78FEA-CE63-456B-A5EC-AC1884235809}" srcOrd="0" destOrd="0" presId="urn:microsoft.com/office/officeart/2005/8/layout/vList5"/>
    <dgm:cxn modelId="{D85BFC95-03CF-4C6F-9E00-34939A955763}" type="presParOf" srcId="{E0760AC2-A345-4251-B2DF-0315E7B356E4}" destId="{A956C428-B2DC-423F-8CD3-9CFF306BE041}" srcOrd="1" destOrd="0" presId="urn:microsoft.com/office/officeart/2005/8/layout/vList5"/>
    <dgm:cxn modelId="{23499BBA-6B50-4D94-830D-175D802A369D}" type="presParOf" srcId="{36A1ACCA-75D5-41D8-B994-ABAF8E5EA7C4}" destId="{5FC981B2-1307-432E-A3A0-376CE8429850}" srcOrd="5" destOrd="0" presId="urn:microsoft.com/office/officeart/2005/8/layout/vList5"/>
    <dgm:cxn modelId="{F3FB0314-5C69-4B7B-821C-D76976D82A3C}" type="presParOf" srcId="{36A1ACCA-75D5-41D8-B994-ABAF8E5EA7C4}" destId="{039F3ADE-6FD5-476B-A5B9-D68823330416}" srcOrd="6" destOrd="0" presId="urn:microsoft.com/office/officeart/2005/8/layout/vList5"/>
    <dgm:cxn modelId="{353FC819-EBBE-4AB1-AA70-73724DB296CE}" type="presParOf" srcId="{039F3ADE-6FD5-476B-A5B9-D68823330416}" destId="{387D271E-B05D-445F-A13A-89DA1E707FCF}" srcOrd="0" destOrd="0" presId="urn:microsoft.com/office/officeart/2005/8/layout/vList5"/>
    <dgm:cxn modelId="{779D9630-F699-4CF2-8255-ADC5A90C9A45}" type="presParOf" srcId="{039F3ADE-6FD5-476B-A5B9-D68823330416}" destId="{42AFBAFE-F91F-4568-8108-75D8AE18E95A}" srcOrd="1" destOrd="0" presId="urn:microsoft.com/office/officeart/2005/8/layout/vList5"/>
    <dgm:cxn modelId="{5463BC7B-FB29-4D71-B774-222B7C6707C1}" type="presParOf" srcId="{36A1ACCA-75D5-41D8-B994-ABAF8E5EA7C4}" destId="{6E6122B3-4A56-4E75-8BA6-5C747AEEF996}" srcOrd="7" destOrd="0" presId="urn:microsoft.com/office/officeart/2005/8/layout/vList5"/>
    <dgm:cxn modelId="{27F55136-665B-46DA-893D-7A96D10CA3B9}" type="presParOf" srcId="{36A1ACCA-75D5-41D8-B994-ABAF8E5EA7C4}" destId="{E22FAA11-1514-424C-BEAE-11E3856B69B3}" srcOrd="8" destOrd="0" presId="urn:microsoft.com/office/officeart/2005/8/layout/vList5"/>
    <dgm:cxn modelId="{0DA2FD5A-2AF0-43CF-8B97-7BB6A9F1E744}" type="presParOf" srcId="{E22FAA11-1514-424C-BEAE-11E3856B69B3}" destId="{8836EAC9-8916-4C9C-B7AF-719C83F6C611}" srcOrd="0" destOrd="0" presId="urn:microsoft.com/office/officeart/2005/8/layout/vList5"/>
    <dgm:cxn modelId="{920B31DE-62BA-4BDC-B79F-F7FFDEA5801D}" type="presParOf" srcId="{E22FAA11-1514-424C-BEAE-11E3856B69B3}" destId="{83F91F45-C232-44F6-9567-93D94F0CF376}" srcOrd="1" destOrd="0" presId="urn:microsoft.com/office/officeart/2005/8/layout/vList5"/>
    <dgm:cxn modelId="{474B3B23-E6F7-4186-9B1D-F2448E3C2D96}" type="presParOf" srcId="{36A1ACCA-75D5-41D8-B994-ABAF8E5EA7C4}" destId="{CCB48676-6078-4689-9321-F9547C31066C}" srcOrd="9" destOrd="0" presId="urn:microsoft.com/office/officeart/2005/8/layout/vList5"/>
    <dgm:cxn modelId="{1FC0DB32-9F90-4B30-B4F4-C89350475E24}" type="presParOf" srcId="{36A1ACCA-75D5-41D8-B994-ABAF8E5EA7C4}" destId="{21179722-28E8-4092-93FB-B0170E2B1328}" srcOrd="10" destOrd="0" presId="urn:microsoft.com/office/officeart/2005/8/layout/vList5"/>
    <dgm:cxn modelId="{A1BD2F25-FC33-42C5-BC49-1CD134BADE41}" type="presParOf" srcId="{21179722-28E8-4092-93FB-B0170E2B1328}" destId="{73E715E6-3891-4BE1-B2F8-9A00A76B04A7}" srcOrd="0" destOrd="0" presId="urn:microsoft.com/office/officeart/2005/8/layout/vList5"/>
    <dgm:cxn modelId="{10DEB6A5-E6E7-47BF-B547-56CC1ECD3147}" type="presParOf" srcId="{21179722-28E8-4092-93FB-B0170E2B1328}" destId="{5835E051-B5B1-446F-B836-61DF56681214}"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6C130-038C-4536-8F8B-063BC6841A89}">
      <dsp:nvSpPr>
        <dsp:cNvPr id="0" name=""/>
        <dsp:cNvSpPr/>
      </dsp:nvSpPr>
      <dsp:spPr>
        <a:xfrm rot="5400000">
          <a:off x="3581187" y="-1509742"/>
          <a:ext cx="447928" cy="3581319"/>
        </a:xfrm>
        <a:prstGeom prst="round2Same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kern="1200"/>
            <a:t>Integrating family composition and work schedule for more accurate lifestyle categories.</a:t>
          </a:r>
        </a:p>
      </dsp:txBody>
      <dsp:txXfrm rot="-5400000">
        <a:off x="2014492" y="78819"/>
        <a:ext cx="3559453" cy="404196"/>
      </dsp:txXfrm>
    </dsp:sp>
    <dsp:sp modelId="{7A7A97B3-46A3-486F-A086-2525766D728F}">
      <dsp:nvSpPr>
        <dsp:cNvPr id="0" name=""/>
        <dsp:cNvSpPr/>
      </dsp:nvSpPr>
      <dsp:spPr>
        <a:xfrm>
          <a:off x="0" y="961"/>
          <a:ext cx="2014492" cy="55991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b="1" kern="1200"/>
            <a:t>Combining Categories for Nuanced Classification</a:t>
          </a:r>
          <a:r>
            <a:rPr lang="en-US" sz="1100" kern="1200"/>
            <a:t>:</a:t>
          </a:r>
        </a:p>
      </dsp:txBody>
      <dsp:txXfrm>
        <a:off x="27333" y="28294"/>
        <a:ext cx="1959826" cy="505244"/>
      </dsp:txXfrm>
    </dsp:sp>
    <dsp:sp modelId="{8D6437F4-B2B8-408B-B3A6-37AE4360107F}">
      <dsp:nvSpPr>
        <dsp:cNvPr id="0" name=""/>
        <dsp:cNvSpPr/>
      </dsp:nvSpPr>
      <dsp:spPr>
        <a:xfrm rot="5400000">
          <a:off x="3581187" y="-921836"/>
          <a:ext cx="447928" cy="3581319"/>
        </a:xfrm>
        <a:prstGeom prst="round2Same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kern="1200"/>
            <a:t>Owners: Working parents or those with active family lives.</a:t>
          </a:r>
        </a:p>
        <a:p>
          <a:pPr marL="57150" lvl="1" indent="-57150" algn="l" defTabSz="355600">
            <a:lnSpc>
              <a:spcPct val="90000"/>
            </a:lnSpc>
            <a:spcBef>
              <a:spcPct val="0"/>
            </a:spcBef>
            <a:spcAft>
              <a:spcPct val="15000"/>
            </a:spcAft>
            <a:buChar char="•"/>
          </a:pPr>
          <a:r>
            <a:rPr lang="en-US" sz="800" kern="1200"/>
            <a:t>Ideal Breeds: Independent yet friendly and energetic dogs.</a:t>
          </a:r>
        </a:p>
      </dsp:txBody>
      <dsp:txXfrm rot="-5400000">
        <a:off x="2014492" y="666725"/>
        <a:ext cx="3559453" cy="404196"/>
      </dsp:txXfrm>
    </dsp:sp>
    <dsp:sp modelId="{7DC2D029-0A7E-44CE-B2DF-EB44D246FE9E}">
      <dsp:nvSpPr>
        <dsp:cNvPr id="0" name=""/>
        <dsp:cNvSpPr/>
      </dsp:nvSpPr>
      <dsp:spPr>
        <a:xfrm>
          <a:off x="0" y="588868"/>
          <a:ext cx="2014492" cy="55991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b="1" kern="1200"/>
            <a:t>Busy Families</a:t>
          </a:r>
          <a:r>
            <a:rPr lang="en-US" sz="1100" kern="1200"/>
            <a:t>:</a:t>
          </a:r>
        </a:p>
      </dsp:txBody>
      <dsp:txXfrm>
        <a:off x="27333" y="616201"/>
        <a:ext cx="1959826" cy="505244"/>
      </dsp:txXfrm>
    </dsp:sp>
    <dsp:sp modelId="{A956C428-B2DC-423F-8CD3-9CFF306BE041}">
      <dsp:nvSpPr>
        <dsp:cNvPr id="0" name=""/>
        <dsp:cNvSpPr/>
      </dsp:nvSpPr>
      <dsp:spPr>
        <a:xfrm rot="5400000">
          <a:off x="3581187" y="-333930"/>
          <a:ext cx="447928" cy="3581319"/>
        </a:xfrm>
        <a:prstGeom prst="round2Same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kern="1200"/>
            <a:t>Owners: Single, full-time workers often away from home.</a:t>
          </a:r>
        </a:p>
        <a:p>
          <a:pPr marL="57150" lvl="1" indent="-57150" algn="l" defTabSz="355600">
            <a:lnSpc>
              <a:spcPct val="90000"/>
            </a:lnSpc>
            <a:spcBef>
              <a:spcPct val="0"/>
            </a:spcBef>
            <a:spcAft>
              <a:spcPct val="15000"/>
            </a:spcAft>
            <a:buChar char="•"/>
          </a:pPr>
          <a:r>
            <a:rPr lang="en-US" sz="800" kern="1200"/>
            <a:t>Ideal Breeds: Lower maintenance, content with companionship.</a:t>
          </a:r>
        </a:p>
      </dsp:txBody>
      <dsp:txXfrm rot="-5400000">
        <a:off x="2014492" y="1254631"/>
        <a:ext cx="3559453" cy="404196"/>
      </dsp:txXfrm>
    </dsp:sp>
    <dsp:sp modelId="{5AC78FEA-CE63-456B-A5EC-AC1884235809}">
      <dsp:nvSpPr>
        <dsp:cNvPr id="0" name=""/>
        <dsp:cNvSpPr/>
      </dsp:nvSpPr>
      <dsp:spPr>
        <a:xfrm>
          <a:off x="0" y="1176774"/>
          <a:ext cx="2014492" cy="55991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b="1" kern="1200" dirty="0"/>
            <a:t>Single Professionals</a:t>
          </a:r>
          <a:r>
            <a:rPr lang="en-US" sz="1100" kern="1200" dirty="0"/>
            <a:t>:</a:t>
          </a:r>
        </a:p>
      </dsp:txBody>
      <dsp:txXfrm>
        <a:off x="27333" y="1204107"/>
        <a:ext cx="1959826" cy="505244"/>
      </dsp:txXfrm>
    </dsp:sp>
    <dsp:sp modelId="{42AFBAFE-F91F-4568-8108-75D8AE18E95A}">
      <dsp:nvSpPr>
        <dsp:cNvPr id="0" name=""/>
        <dsp:cNvSpPr/>
      </dsp:nvSpPr>
      <dsp:spPr>
        <a:xfrm rot="5400000">
          <a:off x="3581187" y="253976"/>
          <a:ext cx="447928" cy="3581319"/>
        </a:xfrm>
        <a:prstGeom prst="round2Same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0480" tIns="15240" rIns="30480" bIns="15240" numCol="1" spcCol="1270" anchor="ctr" anchorCtr="0">
          <a:noAutofit/>
        </a:bodyPr>
        <a:lstStyle/>
        <a:p>
          <a:pPr marL="57150" lvl="1" indent="-57150" algn="l" defTabSz="355600" rtl="0">
            <a:lnSpc>
              <a:spcPct val="90000"/>
            </a:lnSpc>
            <a:spcBef>
              <a:spcPct val="0"/>
            </a:spcBef>
            <a:spcAft>
              <a:spcPct val="15000"/>
            </a:spcAft>
            <a:buChar char="•"/>
          </a:pPr>
          <a:r>
            <a:rPr lang="en-US" sz="800" kern="1200"/>
            <a:t>Owners: Retired</a:t>
          </a:r>
          <a:r>
            <a:rPr lang="en-US" sz="800" kern="1200">
              <a:latin typeface="Century Gothic" panose="020B0502020202020204"/>
            </a:rPr>
            <a:t> or</a:t>
          </a:r>
          <a:r>
            <a:rPr lang="en-US" sz="800" kern="1200"/>
            <a:t> individuals</a:t>
          </a:r>
          <a:r>
            <a:rPr lang="en-US" sz="800" kern="1200">
              <a:latin typeface="Century Gothic" panose="020B0502020202020204"/>
            </a:rPr>
            <a:t> who work remote that can spend</a:t>
          </a:r>
          <a:r>
            <a:rPr lang="en-US" sz="800" kern="1200"/>
            <a:t> ample time at home.</a:t>
          </a:r>
        </a:p>
        <a:p>
          <a:pPr marL="57150" lvl="1" indent="-57150" algn="l" defTabSz="355600">
            <a:lnSpc>
              <a:spcPct val="90000"/>
            </a:lnSpc>
            <a:spcBef>
              <a:spcPct val="0"/>
            </a:spcBef>
            <a:spcAft>
              <a:spcPct val="15000"/>
            </a:spcAft>
            <a:buChar char="•"/>
          </a:pPr>
          <a:r>
            <a:rPr lang="en-US" sz="800" kern="1200" dirty="0"/>
            <a:t>Ideal Breeds: Less active, smaller size, companionship-oriented.</a:t>
          </a:r>
        </a:p>
      </dsp:txBody>
      <dsp:txXfrm rot="-5400000">
        <a:off x="2014492" y="1842537"/>
        <a:ext cx="3559453" cy="404196"/>
      </dsp:txXfrm>
    </dsp:sp>
    <dsp:sp modelId="{387D271E-B05D-445F-A13A-89DA1E707FCF}">
      <dsp:nvSpPr>
        <dsp:cNvPr id="0" name=""/>
        <dsp:cNvSpPr/>
      </dsp:nvSpPr>
      <dsp:spPr>
        <a:xfrm>
          <a:off x="0" y="1764680"/>
          <a:ext cx="2014492" cy="55991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b="1" kern="1200"/>
            <a:t>Retired Couples/ Home Based Families</a:t>
          </a:r>
          <a:endParaRPr lang="en-US" sz="1100" kern="1200"/>
        </a:p>
      </dsp:txBody>
      <dsp:txXfrm>
        <a:off x="27333" y="1792013"/>
        <a:ext cx="1959826" cy="505244"/>
      </dsp:txXfrm>
    </dsp:sp>
    <dsp:sp modelId="{83F91F45-C232-44F6-9567-93D94F0CF376}">
      <dsp:nvSpPr>
        <dsp:cNvPr id="0" name=""/>
        <dsp:cNvSpPr/>
      </dsp:nvSpPr>
      <dsp:spPr>
        <a:xfrm rot="5400000">
          <a:off x="3581187" y="841882"/>
          <a:ext cx="447928" cy="3581319"/>
        </a:xfrm>
        <a:prstGeom prst="round2Same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kern="1200"/>
            <a:t>Owners: Urban/suburban dwellers with active lifestyles.</a:t>
          </a:r>
        </a:p>
        <a:p>
          <a:pPr marL="57150" lvl="1" indent="-57150" algn="l" defTabSz="355600">
            <a:lnSpc>
              <a:spcPct val="90000"/>
            </a:lnSpc>
            <a:spcBef>
              <a:spcPct val="0"/>
            </a:spcBef>
            <a:spcAft>
              <a:spcPct val="15000"/>
            </a:spcAft>
            <a:buChar char="•"/>
          </a:pPr>
          <a:r>
            <a:rPr lang="en-US" sz="800" kern="1200"/>
            <a:t>Ideal Breeds: Match owner's activity level for outdoor adventures.</a:t>
          </a:r>
        </a:p>
      </dsp:txBody>
      <dsp:txXfrm rot="-5400000">
        <a:off x="2014492" y="2430443"/>
        <a:ext cx="3559453" cy="404196"/>
      </dsp:txXfrm>
    </dsp:sp>
    <dsp:sp modelId="{8836EAC9-8916-4C9C-B7AF-719C83F6C611}">
      <dsp:nvSpPr>
        <dsp:cNvPr id="0" name=""/>
        <dsp:cNvSpPr/>
      </dsp:nvSpPr>
      <dsp:spPr>
        <a:xfrm>
          <a:off x="0" y="2352587"/>
          <a:ext cx="2014492" cy="55991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b="1" kern="1200"/>
            <a:t>Active Singles</a:t>
          </a:r>
          <a:r>
            <a:rPr lang="en-US" sz="1100" kern="1200"/>
            <a:t>:</a:t>
          </a:r>
        </a:p>
      </dsp:txBody>
      <dsp:txXfrm>
        <a:off x="27333" y="2379920"/>
        <a:ext cx="1959826" cy="505244"/>
      </dsp:txXfrm>
    </dsp:sp>
    <dsp:sp modelId="{5835E051-B5B1-446F-B836-61DF56681214}">
      <dsp:nvSpPr>
        <dsp:cNvPr id="0" name=""/>
        <dsp:cNvSpPr/>
      </dsp:nvSpPr>
      <dsp:spPr>
        <a:xfrm rot="5400000">
          <a:off x="3581187" y="1429789"/>
          <a:ext cx="447928" cy="3581319"/>
        </a:xfrm>
        <a:prstGeom prst="round2SameRect">
          <a:avLst/>
        </a:prstGeom>
        <a:solidFill>
          <a:schemeClr val="accent2">
            <a:alpha val="90000"/>
            <a:tint val="40000"/>
            <a:hueOff val="0"/>
            <a:satOff val="0"/>
            <a:lumOff val="0"/>
            <a:alphaOff val="0"/>
          </a:schemeClr>
        </a:solidFill>
        <a:ln w="9525" cap="rnd" cmpd="sng" algn="ctr">
          <a:solidFill>
            <a:schemeClr val="accent2">
              <a:alpha val="90000"/>
              <a:tint val="4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kern="1200"/>
            <a:t>Tailoring dog breed recommendations to specific lifestyles and living situations of potential owners.</a:t>
          </a:r>
        </a:p>
      </dsp:txBody>
      <dsp:txXfrm rot="-5400000">
        <a:off x="2014492" y="3018350"/>
        <a:ext cx="3559453" cy="404196"/>
      </dsp:txXfrm>
    </dsp:sp>
    <dsp:sp modelId="{73E715E6-3891-4BE1-B2F8-9A00A76B04A7}">
      <dsp:nvSpPr>
        <dsp:cNvPr id="0" name=""/>
        <dsp:cNvSpPr/>
      </dsp:nvSpPr>
      <dsp:spPr>
        <a:xfrm>
          <a:off x="0" y="2940493"/>
          <a:ext cx="2014492" cy="55991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88950">
            <a:lnSpc>
              <a:spcPct val="90000"/>
            </a:lnSpc>
            <a:spcBef>
              <a:spcPct val="0"/>
            </a:spcBef>
            <a:spcAft>
              <a:spcPct val="35000"/>
            </a:spcAft>
            <a:buNone/>
          </a:pPr>
          <a:r>
            <a:rPr lang="en-US" sz="1100" b="1" kern="1200"/>
            <a:t>Enhanced Model Relevance and Utility</a:t>
          </a:r>
          <a:r>
            <a:rPr lang="en-US" sz="1100" kern="1200"/>
            <a:t>:</a:t>
          </a:r>
        </a:p>
      </dsp:txBody>
      <dsp:txXfrm>
        <a:off x="27333" y="2967826"/>
        <a:ext cx="1959826" cy="50524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F628FE-DD30-4FBB-8E73-6E2A9264E656}" type="datetimeFigureOut">
              <a:rPr lang="en-US" smtClean="0"/>
              <a:t>6/18/2024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2EDD1-633D-4C40-B510-44058E51E413}" type="slidenum">
              <a:rPr lang="en-US" smtClean="0"/>
              <a:t>‹#›</a:t>
            </a:fld>
            <a:endParaRPr lang="en-US"/>
          </a:p>
        </p:txBody>
      </p:sp>
    </p:spTree>
    <p:extLst>
      <p:ext uri="{BB962C8B-B14F-4D97-AF65-F5344CB8AC3E}">
        <p14:creationId xmlns:p14="http://schemas.microsoft.com/office/powerpoint/2010/main" val="586323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project we explored the suitability of dog breeds for potential owners by categorizing breeds based on key attributes that align with owners’ lifestyle needs.</a:t>
            </a:r>
          </a:p>
        </p:txBody>
      </p:sp>
      <p:sp>
        <p:nvSpPr>
          <p:cNvPr id="4" name="Slide Number Placeholder 3"/>
          <p:cNvSpPr>
            <a:spLocks noGrp="1"/>
          </p:cNvSpPr>
          <p:nvPr>
            <p:ph type="sldNum" sz="quarter" idx="5"/>
          </p:nvPr>
        </p:nvSpPr>
        <p:spPr/>
        <p:txBody>
          <a:bodyPr/>
          <a:lstStyle/>
          <a:p>
            <a:fld id="{D132EDD1-633D-4C40-B510-44058E51E413}" type="slidenum">
              <a:rPr lang="en-US" smtClean="0"/>
              <a:t>1</a:t>
            </a:fld>
            <a:endParaRPr lang="en-US"/>
          </a:p>
        </p:txBody>
      </p:sp>
    </p:spTree>
    <p:extLst>
      <p:ext uri="{BB962C8B-B14F-4D97-AF65-F5344CB8AC3E}">
        <p14:creationId xmlns:p14="http://schemas.microsoft.com/office/powerpoint/2010/main" val="3485707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Decision Tree Model</a:t>
            </a:r>
          </a:p>
          <a:p>
            <a:pPr rtl="0"/>
            <a:endParaRPr lang="en-US" b="1" dirty="0"/>
          </a:p>
          <a:p>
            <a:pPr rtl="0"/>
            <a:r>
              <a:rPr lang="en-US" b="1" dirty="0"/>
              <a:t>Overview</a:t>
            </a:r>
          </a:p>
          <a:p>
            <a:pPr rtl="0"/>
            <a:r>
              <a:rPr lang="en-US" dirty="0"/>
              <a:t>The decision tree model was trained to predict dog breed lifestyle categories using attributes like energy level and friendliness. We used 5-fold cross-validation to tune the complexity parameter (CP).</a:t>
            </a:r>
          </a:p>
          <a:p>
            <a:pPr rtl="0"/>
            <a:r>
              <a:rPr lang="en-US" b="1" dirty="0"/>
              <a:t>Results</a:t>
            </a:r>
          </a:p>
          <a:p>
            <a:pPr rtl="0">
              <a:buFont typeface="Arial" panose="020B0604020202020204" pitchFamily="34" charset="0"/>
              <a:buChar char="•"/>
            </a:pPr>
            <a:r>
              <a:rPr lang="en-US" b="1" dirty="0"/>
              <a:t>Root Node Error</a:t>
            </a:r>
            <a:r>
              <a:rPr lang="en-US" dirty="0"/>
              <a:t>: 0.75375</a:t>
            </a:r>
          </a:p>
          <a:p>
            <a:pPr rtl="0">
              <a:buFont typeface="Arial" panose="020B0604020202020204" pitchFamily="34" charset="0"/>
              <a:buChar char="•"/>
            </a:pPr>
            <a:r>
              <a:rPr lang="en-US" b="1" dirty="0"/>
              <a:t>Optimal CP</a:t>
            </a:r>
            <a:r>
              <a:rPr lang="en-US" dirty="0"/>
              <a:t>: 0.005, leading to a tree with 5 splits.</a:t>
            </a:r>
          </a:p>
          <a:p>
            <a:pPr rtl="0">
              <a:buFont typeface="Arial" panose="020B0604020202020204" pitchFamily="34" charset="0"/>
              <a:buChar char="•"/>
            </a:pPr>
            <a:r>
              <a:rPr lang="en-US" b="1" dirty="0"/>
              <a:t>Cross-Validation Error</a:t>
            </a:r>
            <a:r>
              <a:rPr lang="en-US" dirty="0"/>
              <a:t>: 0.57048 (Std. Dev: 0.023222)</a:t>
            </a:r>
          </a:p>
          <a:p>
            <a:pPr rtl="0"/>
            <a:r>
              <a:rPr lang="en-US" b="1" dirty="0"/>
              <a:t>Interpretation</a:t>
            </a:r>
          </a:p>
          <a:p>
            <a:pPr rtl="0"/>
            <a:r>
              <a:rPr lang="en-US" dirty="0"/>
              <a:t>Pruning improved the model's generalization. Key predictors were adaptability, friendliness, grooming ease, and energy level. The model's error indicates room for accuracy improvement.</a:t>
            </a:r>
          </a:p>
          <a:p>
            <a:pPr rtl="0"/>
            <a:r>
              <a:rPr lang="en-US" b="1" dirty="0"/>
              <a:t>Model Improvement</a:t>
            </a:r>
          </a:p>
          <a:p>
            <a:pPr rtl="0">
              <a:buFont typeface="Arial" panose="020B0604020202020204" pitchFamily="34" charset="0"/>
              <a:buChar char="•"/>
            </a:pPr>
            <a:r>
              <a:rPr lang="en-US" b="1" dirty="0"/>
              <a:t>Feature Engineering</a:t>
            </a:r>
            <a:r>
              <a:rPr lang="en-US" dirty="0"/>
              <a:t>: Adding more relevant features or transforming existing ones might improve performance.</a:t>
            </a:r>
          </a:p>
          <a:p>
            <a:pPr rtl="0">
              <a:buFont typeface="Arial" panose="020B0604020202020204" pitchFamily="34" charset="0"/>
              <a:buChar char="•"/>
            </a:pPr>
            <a:r>
              <a:rPr lang="en-US" b="1" dirty="0"/>
              <a:t>Ensemble Methods</a:t>
            </a:r>
            <a:r>
              <a:rPr lang="en-US" dirty="0"/>
              <a:t>: Using techniques like boosting (e.g., Gradient Boosting) could enhance model accuracy.</a:t>
            </a:r>
          </a:p>
          <a:p>
            <a:pPr rtl="0">
              <a:buFont typeface="Arial" panose="020B0604020202020204" pitchFamily="34" charset="0"/>
              <a:buChar char="•"/>
            </a:pPr>
            <a:r>
              <a:rPr lang="en-US" b="1" dirty="0"/>
              <a:t>Hyperparameter Tuning</a:t>
            </a:r>
            <a:r>
              <a:rPr lang="en-US" dirty="0"/>
              <a:t>: Further fine-tuning of parameters beyond CP, such as max depth or minimum samples split, could yield better results.</a:t>
            </a:r>
          </a:p>
          <a:p>
            <a:endParaRPr lang="en-US" dirty="0"/>
          </a:p>
        </p:txBody>
      </p:sp>
      <p:sp>
        <p:nvSpPr>
          <p:cNvPr id="4" name="Slide Number Placeholder 3"/>
          <p:cNvSpPr>
            <a:spLocks noGrp="1"/>
          </p:cNvSpPr>
          <p:nvPr>
            <p:ph type="sldNum" sz="quarter" idx="5"/>
          </p:nvPr>
        </p:nvSpPr>
        <p:spPr/>
        <p:txBody>
          <a:bodyPr/>
          <a:lstStyle/>
          <a:p>
            <a:fld id="{D132EDD1-633D-4C40-B510-44058E51E413}" type="slidenum">
              <a:rPr lang="en-US" smtClean="0"/>
              <a:t>10</a:t>
            </a:fld>
            <a:endParaRPr lang="en-US"/>
          </a:p>
        </p:txBody>
      </p:sp>
    </p:spTree>
    <p:extLst>
      <p:ext uri="{BB962C8B-B14F-4D97-AF65-F5344CB8AC3E}">
        <p14:creationId xmlns:p14="http://schemas.microsoft.com/office/powerpoint/2010/main" val="225903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Random Forest Model</a:t>
            </a:r>
          </a:p>
          <a:p>
            <a:pPr rtl="0"/>
            <a:endParaRPr lang="en-US" b="1" dirty="0"/>
          </a:p>
          <a:p>
            <a:pPr rtl="0"/>
            <a:r>
              <a:rPr lang="en-US" b="1" dirty="0"/>
              <a:t>Overview</a:t>
            </a:r>
          </a:p>
          <a:p>
            <a:pPr rtl="0"/>
            <a:r>
              <a:rPr lang="en-US" dirty="0"/>
              <a:t>The random forest model also predicted lifestyle categories. We optimized the number of variables sampled at each split (</a:t>
            </a:r>
            <a:r>
              <a:rPr lang="en-US" dirty="0" err="1"/>
              <a:t>mtry</a:t>
            </a:r>
            <a:r>
              <a:rPr lang="en-US" dirty="0"/>
              <a:t>) using 5-fold cross-validation.</a:t>
            </a:r>
          </a:p>
          <a:p>
            <a:pPr rtl="0"/>
            <a:r>
              <a:rPr lang="en-US" b="1" dirty="0"/>
              <a:t>Results</a:t>
            </a:r>
          </a:p>
          <a:p>
            <a:pPr rtl="0">
              <a:buFont typeface="Arial" panose="020B0604020202020204" pitchFamily="34" charset="0"/>
              <a:buChar char="•"/>
            </a:pPr>
            <a:r>
              <a:rPr lang="en-US" b="1" dirty="0"/>
              <a:t>Accuracy</a:t>
            </a:r>
            <a:r>
              <a:rPr lang="en-US" dirty="0"/>
              <a:t>: </a:t>
            </a:r>
          </a:p>
          <a:p>
            <a:pPr marL="742950" lvl="1" indent="-285750" rtl="0">
              <a:buFont typeface="Arial" panose="020B0604020202020204" pitchFamily="34" charset="0"/>
              <a:buChar char="•"/>
            </a:pPr>
            <a:r>
              <a:rPr lang="en-US" dirty="0"/>
              <a:t>Range: 0.4088 to 0.4500</a:t>
            </a:r>
          </a:p>
          <a:p>
            <a:pPr marL="742950" lvl="1" indent="-285750" rtl="0">
              <a:buFont typeface="Arial" panose="020B0604020202020204" pitchFamily="34" charset="0"/>
              <a:buChar char="•"/>
            </a:pPr>
            <a:r>
              <a:rPr lang="en-US" dirty="0"/>
              <a:t>Median: 0.4375</a:t>
            </a:r>
          </a:p>
          <a:p>
            <a:pPr rtl="0">
              <a:buFont typeface="Arial" panose="020B0604020202020204" pitchFamily="34" charset="0"/>
              <a:buChar char="•"/>
            </a:pPr>
            <a:r>
              <a:rPr lang="en-US" b="1" dirty="0"/>
              <a:t>Kappa</a:t>
            </a:r>
            <a:r>
              <a:rPr lang="en-US" dirty="0"/>
              <a:t>: </a:t>
            </a:r>
          </a:p>
          <a:p>
            <a:pPr marL="742950" lvl="1" indent="-285750" rtl="0">
              <a:buFont typeface="Arial" panose="020B0604020202020204" pitchFamily="34" charset="0"/>
              <a:buChar char="•"/>
            </a:pPr>
            <a:r>
              <a:rPr lang="en-US" dirty="0"/>
              <a:t>Range: 0.1874 to 0.2528</a:t>
            </a:r>
          </a:p>
          <a:p>
            <a:pPr marL="742950" lvl="1" indent="-285750" rtl="0">
              <a:buFont typeface="Arial" panose="020B0604020202020204" pitchFamily="34" charset="0"/>
              <a:buChar char="•"/>
            </a:pPr>
            <a:r>
              <a:rPr lang="en-US" dirty="0"/>
              <a:t>Median: 0.2479</a:t>
            </a:r>
          </a:p>
          <a:p>
            <a:pPr rtl="0">
              <a:buFont typeface="Arial" panose="020B0604020202020204" pitchFamily="34" charset="0"/>
              <a:buChar char="•"/>
            </a:pPr>
            <a:r>
              <a:rPr lang="en-US" b="1" dirty="0"/>
              <a:t>Optimal </a:t>
            </a:r>
            <a:r>
              <a:rPr lang="en-US" b="1" dirty="0" err="1"/>
              <a:t>mtry</a:t>
            </a:r>
            <a:r>
              <a:rPr lang="en-US" dirty="0"/>
              <a:t>: 321, with accuracy 0.4362 and Kappa 0.2317.</a:t>
            </a:r>
          </a:p>
          <a:p>
            <a:pPr rtl="0">
              <a:buFont typeface="Arial" panose="020B0604020202020204" pitchFamily="34" charset="0"/>
              <a:buChar char="•"/>
            </a:pPr>
            <a:endParaRPr lang="en-US" dirty="0"/>
          </a:p>
          <a:p>
            <a:pPr rtl="0"/>
            <a:r>
              <a:rPr lang="en-US" b="1" dirty="0"/>
              <a:t>Interpretation</a:t>
            </a:r>
          </a:p>
          <a:p>
            <a:pPr rtl="0"/>
            <a:r>
              <a:rPr lang="en-US" dirty="0"/>
              <a:t>The model performed consistently across folds. The chosen </a:t>
            </a:r>
            <a:r>
              <a:rPr lang="en-US" dirty="0" err="1"/>
              <a:t>mtry</a:t>
            </a:r>
            <a:r>
              <a:rPr lang="en-US" dirty="0"/>
              <a:t> balanced variance and bias, and the moderate Kappa reflected good handling of class imbalance.</a:t>
            </a:r>
          </a:p>
          <a:p>
            <a:pPr rtl="0"/>
            <a:r>
              <a:rPr lang="en-US" b="1" dirty="0"/>
              <a:t>Model Improvement</a:t>
            </a:r>
          </a:p>
          <a:p>
            <a:pPr rtl="0">
              <a:buFont typeface="Arial" panose="020B0604020202020204" pitchFamily="34" charset="0"/>
              <a:buChar char="•"/>
            </a:pPr>
            <a:r>
              <a:rPr lang="en-US" b="1" dirty="0"/>
              <a:t>More Trees</a:t>
            </a:r>
            <a:r>
              <a:rPr lang="en-US" dirty="0"/>
              <a:t>: Increasing the number of trees in the forest could improve stability and accuracy.</a:t>
            </a:r>
          </a:p>
          <a:p>
            <a:pPr rtl="0">
              <a:buFont typeface="Arial" panose="020B0604020202020204" pitchFamily="34" charset="0"/>
              <a:buChar char="•"/>
            </a:pPr>
            <a:r>
              <a:rPr lang="en-US" b="1" dirty="0"/>
              <a:t>Feature Selection</a:t>
            </a:r>
            <a:r>
              <a:rPr lang="en-US" dirty="0"/>
              <a:t>: Removing less important features could reduce noise and enhance performance.</a:t>
            </a:r>
          </a:p>
          <a:p>
            <a:pPr rtl="0">
              <a:buFont typeface="Arial" panose="020B0604020202020204" pitchFamily="34" charset="0"/>
              <a:buChar char="•"/>
            </a:pPr>
            <a:r>
              <a:rPr lang="en-US" b="1" dirty="0"/>
              <a:t>Different Splitting Criteria</a:t>
            </a:r>
            <a:r>
              <a:rPr lang="en-US" dirty="0"/>
              <a:t>: Experimenting with criteria like entropy instead of Gini could offer performance gains</a:t>
            </a:r>
          </a:p>
          <a:p>
            <a:pPr marL="228600" indent="-228600">
              <a:buAutoNum type="arabicPeriod"/>
            </a:pPr>
            <a:endParaRPr lang="en-US" dirty="0"/>
          </a:p>
          <a:p>
            <a:pPr rtl="0"/>
            <a:r>
              <a:rPr lang="en-US" b="1" dirty="0"/>
              <a:t>Support Vector Machine (SVM) Model</a:t>
            </a:r>
          </a:p>
          <a:p>
            <a:pPr rtl="0"/>
            <a:r>
              <a:rPr lang="en-US" b="1" dirty="0"/>
              <a:t>Overview</a:t>
            </a:r>
          </a:p>
          <a:p>
            <a:pPr rtl="0"/>
            <a:r>
              <a:rPr lang="en-US" dirty="0"/>
              <a:t>We used an SVM with a radial basis function kernel, tuning sigma and C through grid search and cross-validation.</a:t>
            </a:r>
          </a:p>
          <a:p>
            <a:pPr rtl="0"/>
            <a:r>
              <a:rPr lang="en-US" b="1" dirty="0"/>
              <a:t>Results</a:t>
            </a:r>
          </a:p>
          <a:p>
            <a:pPr rtl="0">
              <a:buFont typeface="Arial" panose="020B0604020202020204" pitchFamily="34" charset="0"/>
              <a:buChar char="•"/>
            </a:pPr>
            <a:r>
              <a:rPr lang="en-US" b="1" dirty="0"/>
              <a:t>Optimal Parameters</a:t>
            </a:r>
            <a:r>
              <a:rPr lang="en-US" dirty="0"/>
              <a:t>: Sigma = 0.002667, C = 0.25</a:t>
            </a:r>
          </a:p>
          <a:p>
            <a:pPr rtl="0">
              <a:buFont typeface="Arial" panose="020B0604020202020204" pitchFamily="34" charset="0"/>
              <a:buChar char="•"/>
            </a:pPr>
            <a:r>
              <a:rPr lang="en-US" b="1" dirty="0"/>
              <a:t>Accuracy</a:t>
            </a:r>
            <a:r>
              <a:rPr lang="en-US" dirty="0"/>
              <a:t>: </a:t>
            </a:r>
          </a:p>
          <a:p>
            <a:pPr marL="742950" lvl="1" indent="-285750" rtl="0">
              <a:buFont typeface="Arial" panose="020B0604020202020204" pitchFamily="34" charset="0"/>
              <a:buChar char="•"/>
            </a:pPr>
            <a:r>
              <a:rPr lang="en-US" dirty="0"/>
              <a:t>Range: 0.3416 to 0.3481</a:t>
            </a:r>
          </a:p>
          <a:p>
            <a:pPr marL="742950" lvl="1" indent="-285750" rtl="0">
              <a:buFont typeface="Arial" panose="020B0604020202020204" pitchFamily="34" charset="0"/>
              <a:buChar char="•"/>
            </a:pPr>
            <a:r>
              <a:rPr lang="en-US" dirty="0"/>
              <a:t>Median: 0.3457</a:t>
            </a:r>
          </a:p>
          <a:p>
            <a:pPr rtl="0">
              <a:buFont typeface="Arial" panose="020B0604020202020204" pitchFamily="34" charset="0"/>
              <a:buChar char="•"/>
            </a:pPr>
            <a:r>
              <a:rPr lang="en-US" b="1" dirty="0"/>
              <a:t>Kappa</a:t>
            </a:r>
            <a:r>
              <a:rPr lang="en-US" dirty="0"/>
              <a:t>: 0.0000 across all folds</a:t>
            </a:r>
          </a:p>
          <a:p>
            <a:pPr rtl="0"/>
            <a:r>
              <a:rPr lang="en-US" b="1" dirty="0"/>
              <a:t>Interpretation</a:t>
            </a:r>
          </a:p>
          <a:p>
            <a:pPr rtl="0"/>
            <a:r>
              <a:rPr lang="en-US" dirty="0"/>
              <a:t>The SVM struggled, as shown by the low Kappa values, indicating poor classification ability. The low accuracy suggests a need for alternative methods or feature engineering.</a:t>
            </a:r>
          </a:p>
          <a:p>
            <a:pPr rtl="0"/>
            <a:r>
              <a:rPr lang="en-US" b="1" dirty="0"/>
              <a:t>Model Improvement</a:t>
            </a:r>
          </a:p>
          <a:p>
            <a:pPr rtl="0">
              <a:buFont typeface="Arial" panose="020B0604020202020204" pitchFamily="34" charset="0"/>
              <a:buChar char="•"/>
            </a:pPr>
            <a:r>
              <a:rPr lang="en-US" b="1" dirty="0"/>
              <a:t>Kernel Functions</a:t>
            </a:r>
            <a:r>
              <a:rPr lang="en-US" dirty="0"/>
              <a:t>: Trying different kernels (e.g., polynomial, sigmoid) might better capture data patterns.</a:t>
            </a:r>
          </a:p>
          <a:p>
            <a:pPr rtl="0">
              <a:buFont typeface="Arial" panose="020B0604020202020204" pitchFamily="34" charset="0"/>
              <a:buChar char="•"/>
            </a:pPr>
            <a:r>
              <a:rPr lang="en-US" b="1" dirty="0"/>
              <a:t>Scaling Features</a:t>
            </a:r>
            <a:r>
              <a:rPr lang="en-US" dirty="0"/>
              <a:t>: Ensuring all features are properly scaled can significantly impact SVM performance.</a:t>
            </a:r>
          </a:p>
          <a:p>
            <a:pPr rtl="0">
              <a:buFont typeface="Arial" panose="020B0604020202020204" pitchFamily="34" charset="0"/>
              <a:buChar char="•"/>
            </a:pPr>
            <a:r>
              <a:rPr lang="en-US" b="1" dirty="0"/>
              <a:t>Dimensionality Reduction</a:t>
            </a:r>
            <a:r>
              <a:rPr lang="en-US" dirty="0"/>
              <a:t>: Using techniques like PCA to reduce feature dimensions could help improve accuracy by focusing on the most important aspects of the data.</a:t>
            </a:r>
          </a:p>
          <a:p>
            <a:pPr rtl="0">
              <a:buFont typeface="Arial" panose="020B0604020202020204" pitchFamily="34" charset="0"/>
              <a:buChar char="•"/>
            </a:pPr>
            <a:endParaRPr lang="en-US" dirty="0"/>
          </a:p>
          <a:p>
            <a:pPr rtl="0"/>
            <a:r>
              <a:rPr lang="en-US" b="1" dirty="0"/>
              <a:t>Comparative Analysis</a:t>
            </a:r>
          </a:p>
          <a:p>
            <a:pPr rtl="0"/>
            <a:r>
              <a:rPr lang="en-US" b="1" dirty="0"/>
              <a:t>Accuracy</a:t>
            </a:r>
          </a:p>
          <a:p>
            <a:pPr rtl="0">
              <a:buFont typeface="Arial" panose="020B0604020202020204" pitchFamily="34" charset="0"/>
              <a:buChar char="•"/>
            </a:pPr>
            <a:r>
              <a:rPr lang="en-US" b="1" dirty="0"/>
              <a:t>Random Forest</a:t>
            </a:r>
            <a:r>
              <a:rPr lang="en-US" dirty="0"/>
              <a:t>: 0.4362 (Median)</a:t>
            </a:r>
          </a:p>
          <a:p>
            <a:pPr rtl="0">
              <a:buFont typeface="Arial" panose="020B0604020202020204" pitchFamily="34" charset="0"/>
              <a:buChar char="•"/>
            </a:pPr>
            <a:r>
              <a:rPr lang="en-US" b="1" dirty="0"/>
              <a:t>SVM</a:t>
            </a:r>
            <a:r>
              <a:rPr lang="en-US" dirty="0"/>
              <a:t>: 0.3457 (Median)</a:t>
            </a:r>
          </a:p>
          <a:p>
            <a:pPr rtl="0">
              <a:buFont typeface="Arial" panose="020B0604020202020204" pitchFamily="34" charset="0"/>
              <a:buChar char="•"/>
            </a:pPr>
            <a:r>
              <a:rPr lang="en-US" b="1" dirty="0"/>
              <a:t>Decision Tree</a:t>
            </a:r>
            <a:r>
              <a:rPr lang="en-US" dirty="0"/>
              <a:t>: Error reduction post-pruning, not directly comparable.</a:t>
            </a:r>
          </a:p>
          <a:p>
            <a:pPr rtl="0"/>
            <a:r>
              <a:rPr lang="en-US" b="1" dirty="0"/>
              <a:t>Kappa</a:t>
            </a:r>
          </a:p>
          <a:p>
            <a:pPr rtl="0">
              <a:buFont typeface="Arial" panose="020B0604020202020204" pitchFamily="34" charset="0"/>
              <a:buChar char="•"/>
            </a:pPr>
            <a:r>
              <a:rPr lang="en-US" b="1" dirty="0"/>
              <a:t>Random Forest</a:t>
            </a:r>
            <a:r>
              <a:rPr lang="en-US" dirty="0"/>
              <a:t>: 0.2479 (Median)</a:t>
            </a:r>
          </a:p>
          <a:p>
            <a:pPr rtl="0">
              <a:buFont typeface="Arial" panose="020B0604020202020204" pitchFamily="34" charset="0"/>
              <a:buChar char="•"/>
            </a:pPr>
            <a:r>
              <a:rPr lang="en-US" b="1" dirty="0"/>
              <a:t>SVM</a:t>
            </a:r>
            <a:r>
              <a:rPr lang="en-US" dirty="0"/>
              <a:t>: 0.0000 (Median)</a:t>
            </a:r>
          </a:p>
          <a:p>
            <a:pPr rtl="0">
              <a:buFont typeface="Arial" panose="020B0604020202020204" pitchFamily="34" charset="0"/>
              <a:buChar char="•"/>
            </a:pPr>
            <a:r>
              <a:rPr lang="en-US" b="1" dirty="0"/>
              <a:t>Decision Tree</a:t>
            </a:r>
            <a:r>
              <a:rPr lang="en-US" dirty="0"/>
              <a:t>: Not directly provided.</a:t>
            </a:r>
          </a:p>
          <a:p>
            <a:pPr rtl="0"/>
            <a:endParaRPr lang="en-US" b="1" dirty="0"/>
          </a:p>
          <a:p>
            <a:pPr rtl="0"/>
            <a:r>
              <a:rPr lang="en-US" b="1" dirty="0"/>
              <a:t>Summary</a:t>
            </a:r>
          </a:p>
          <a:p>
            <a:pPr rtl="0"/>
            <a:r>
              <a:rPr lang="en-US" dirty="0"/>
              <a:t>The Random Forest model outperformed SVM model in accuracy and Kappa, making it the most effective for classifying dog breeds into lifestyle categories. The SVM model performed the worst, highlighting the need for different preprocessing or modeling approaches.</a:t>
            </a:r>
          </a:p>
          <a:p>
            <a:pPr marL="0" indent="0">
              <a:buNone/>
            </a:pPr>
            <a:endParaRPr lang="en-US" dirty="0"/>
          </a:p>
        </p:txBody>
      </p:sp>
      <p:sp>
        <p:nvSpPr>
          <p:cNvPr id="4" name="Slide Number Placeholder 3"/>
          <p:cNvSpPr>
            <a:spLocks noGrp="1"/>
          </p:cNvSpPr>
          <p:nvPr>
            <p:ph type="sldNum" sz="quarter" idx="5"/>
          </p:nvPr>
        </p:nvSpPr>
        <p:spPr/>
        <p:txBody>
          <a:bodyPr/>
          <a:lstStyle/>
          <a:p>
            <a:fld id="{D132EDD1-633D-4C40-B510-44058E51E413}" type="slidenum">
              <a:rPr lang="en-US" smtClean="0"/>
              <a:t>11</a:t>
            </a:fld>
            <a:endParaRPr lang="en-US"/>
          </a:p>
        </p:txBody>
      </p:sp>
    </p:spTree>
    <p:extLst>
      <p:ext uri="{BB962C8B-B14F-4D97-AF65-F5344CB8AC3E}">
        <p14:creationId xmlns:p14="http://schemas.microsoft.com/office/powerpoint/2010/main" val="3852219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Active Families</a:t>
            </a:r>
          </a:p>
          <a:p>
            <a:pPr rtl="0">
              <a:buFont typeface="Arial" panose="020B0604020202020204" pitchFamily="34" charset="0"/>
              <a:buChar char="•"/>
            </a:pPr>
            <a:r>
              <a:rPr lang="en-US" b="1" dirty="0"/>
              <a:t>Recommended Breeds:</a:t>
            </a:r>
            <a:endParaRPr lang="en-US" dirty="0"/>
          </a:p>
          <a:p>
            <a:pPr marL="742950" lvl="1" indent="-285750" rtl="0">
              <a:buFont typeface="Arial" panose="020B0604020202020204" pitchFamily="34" charset="0"/>
              <a:buChar char="•"/>
            </a:pPr>
            <a:r>
              <a:rPr lang="en-US" b="1" dirty="0"/>
              <a:t>Sporting Dogs</a:t>
            </a:r>
            <a:r>
              <a:rPr lang="en-US" dirty="0"/>
              <a:t>: Ideal for families who enjoy outdoor activities like hiking, running, or playing sports.</a:t>
            </a:r>
          </a:p>
          <a:p>
            <a:pPr marL="742950" lvl="1" indent="-285750" rtl="0">
              <a:buFont typeface="Arial" panose="020B0604020202020204" pitchFamily="34" charset="0"/>
              <a:buChar char="•"/>
            </a:pPr>
            <a:r>
              <a:rPr lang="en-US" b="1" dirty="0"/>
              <a:t>Secondary Options</a:t>
            </a:r>
            <a:r>
              <a:rPr lang="en-US" dirty="0"/>
              <a:t>: Mixed-breed, Hound, and Working dogs.</a:t>
            </a:r>
          </a:p>
          <a:p>
            <a:pPr rtl="0"/>
            <a:r>
              <a:rPr lang="en-US" b="1" dirty="0"/>
              <a:t>Busy Families &amp; Single Professionals</a:t>
            </a:r>
          </a:p>
          <a:p>
            <a:pPr rtl="0">
              <a:buFont typeface="Arial" panose="020B0604020202020204" pitchFamily="34" charset="0"/>
              <a:buChar char="•"/>
            </a:pPr>
            <a:r>
              <a:rPr lang="en-US" b="1" dirty="0"/>
              <a:t>Recommended Breeds for Busy Families:</a:t>
            </a:r>
            <a:endParaRPr lang="en-US" dirty="0"/>
          </a:p>
          <a:p>
            <a:pPr marL="742950" lvl="1" indent="-285750" rtl="0">
              <a:buFont typeface="Arial" panose="020B0604020202020204" pitchFamily="34" charset="0"/>
              <a:buChar char="•"/>
            </a:pPr>
            <a:r>
              <a:rPr lang="en-US" b="1" dirty="0"/>
              <a:t>Companion, Hybrid, and Mixed Breeds</a:t>
            </a:r>
            <a:r>
              <a:rPr lang="en-US" dirty="0"/>
              <a:t>: Require less physical activity and are content with shorter, leisurely walks.</a:t>
            </a:r>
          </a:p>
          <a:p>
            <a:pPr rtl="0">
              <a:buFont typeface="Arial" panose="020B0604020202020204" pitchFamily="34" charset="0"/>
              <a:buChar char="•"/>
            </a:pPr>
            <a:r>
              <a:rPr lang="en-US" b="1" dirty="0"/>
              <a:t>Recommended Breeds for Single Professionals:</a:t>
            </a:r>
            <a:endParaRPr lang="en-US" dirty="0"/>
          </a:p>
          <a:p>
            <a:pPr marL="742950" lvl="1" indent="-285750" rtl="0">
              <a:buFont typeface="Arial" panose="020B0604020202020204" pitchFamily="34" charset="0"/>
              <a:buChar char="•"/>
            </a:pPr>
            <a:r>
              <a:rPr lang="en-US" b="1" dirty="0"/>
              <a:t>Terriers, Companion, and Mixed Breeds</a:t>
            </a:r>
            <a:r>
              <a:rPr lang="en-US" dirty="0"/>
              <a:t>: Offer emotional support and companionship with manageable exercise needs.</a:t>
            </a:r>
          </a:p>
          <a:p>
            <a:endParaRPr lang="en-US" dirty="0"/>
          </a:p>
        </p:txBody>
      </p:sp>
      <p:sp>
        <p:nvSpPr>
          <p:cNvPr id="4" name="Slide Number Placeholder 3"/>
          <p:cNvSpPr>
            <a:spLocks noGrp="1"/>
          </p:cNvSpPr>
          <p:nvPr>
            <p:ph type="sldNum" sz="quarter" idx="5"/>
          </p:nvPr>
        </p:nvSpPr>
        <p:spPr/>
        <p:txBody>
          <a:bodyPr/>
          <a:lstStyle/>
          <a:p>
            <a:fld id="{D132EDD1-633D-4C40-B510-44058E51E413}" type="slidenum">
              <a:rPr lang="en-US" smtClean="0"/>
              <a:t>12</a:t>
            </a:fld>
            <a:endParaRPr lang="en-US"/>
          </a:p>
        </p:txBody>
      </p:sp>
    </p:spTree>
    <p:extLst>
      <p:ext uri="{BB962C8B-B14F-4D97-AF65-F5344CB8AC3E}">
        <p14:creationId xmlns:p14="http://schemas.microsoft.com/office/powerpoint/2010/main" val="3072651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1" dirty="0"/>
              <a:t>Home-Based Families with Young Children &amp; Retired Couples</a:t>
            </a:r>
          </a:p>
          <a:p>
            <a:pPr rtl="0">
              <a:buFont typeface="Arial" panose="020B0604020202020204" pitchFamily="34" charset="0"/>
              <a:buChar char="•"/>
            </a:pPr>
            <a:r>
              <a:rPr lang="en-US" b="1" dirty="0"/>
              <a:t>Recommended Breeds for Home-Based Families:</a:t>
            </a:r>
            <a:endParaRPr lang="en-US" dirty="0"/>
          </a:p>
          <a:p>
            <a:pPr marL="742950" lvl="1" indent="-285750" rtl="0">
              <a:buFont typeface="Arial" panose="020B0604020202020204" pitchFamily="34" charset="0"/>
              <a:buChar char="•"/>
            </a:pPr>
            <a:r>
              <a:rPr lang="en-US" b="1" dirty="0"/>
              <a:t>Hounds</a:t>
            </a:r>
            <a:r>
              <a:rPr lang="en-US" dirty="0"/>
              <a:t> (preferred), Mixed-breeds, and Sporting Dogs: Friendly, tolerant, and protective.</a:t>
            </a:r>
          </a:p>
          <a:p>
            <a:pPr rtl="0">
              <a:buFont typeface="Arial" panose="020B0604020202020204" pitchFamily="34" charset="0"/>
              <a:buChar char="•"/>
            </a:pPr>
            <a:r>
              <a:rPr lang="en-US" b="1" dirty="0"/>
              <a:t>Recommended Breeds for Retired Couples:</a:t>
            </a:r>
            <a:endParaRPr lang="en-US" dirty="0"/>
          </a:p>
          <a:p>
            <a:pPr marL="742950" lvl="1" indent="-285750" rtl="0">
              <a:buFont typeface="Arial" panose="020B0604020202020204" pitchFamily="34" charset="0"/>
              <a:buChar char="•"/>
            </a:pPr>
            <a:r>
              <a:rPr lang="en-US" b="1" dirty="0"/>
              <a:t>Hound Dogs, Mixed Breeds, and Some Working Dogs</a:t>
            </a:r>
            <a:r>
              <a:rPr lang="en-US" dirty="0"/>
              <a:t>: Ensure a stable and nurturing environment.</a:t>
            </a:r>
          </a:p>
          <a:p>
            <a:pPr rtl="0">
              <a:buFont typeface="Arial" panose="020B0604020202020204" pitchFamily="34" charset="0"/>
              <a:buChar char="•"/>
            </a:pPr>
            <a:r>
              <a:rPr lang="en-US" b="1" dirty="0"/>
              <a:t>Additional Criteria</a:t>
            </a:r>
            <a:r>
              <a:rPr lang="en-US" dirty="0"/>
              <a:t>: Utilize correlation matrix and exploratory data analysis for further refinement (e.g., ease of grooming).</a:t>
            </a:r>
          </a:p>
          <a:p>
            <a:endParaRPr lang="en-US" dirty="0"/>
          </a:p>
        </p:txBody>
      </p:sp>
      <p:sp>
        <p:nvSpPr>
          <p:cNvPr id="4" name="Slide Number Placeholder 3"/>
          <p:cNvSpPr>
            <a:spLocks noGrp="1"/>
          </p:cNvSpPr>
          <p:nvPr>
            <p:ph type="sldNum" sz="quarter" idx="5"/>
          </p:nvPr>
        </p:nvSpPr>
        <p:spPr/>
        <p:txBody>
          <a:bodyPr/>
          <a:lstStyle/>
          <a:p>
            <a:fld id="{D132EDD1-633D-4C40-B510-44058E51E413}" type="slidenum">
              <a:rPr lang="en-US" smtClean="0"/>
              <a:t>13</a:t>
            </a:fld>
            <a:endParaRPr lang="en-US"/>
          </a:p>
        </p:txBody>
      </p:sp>
    </p:spTree>
    <p:extLst>
      <p:ext uri="{BB962C8B-B14F-4D97-AF65-F5344CB8AC3E}">
        <p14:creationId xmlns:p14="http://schemas.microsoft.com/office/powerpoint/2010/main" val="304924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was to identify strong correlations in our dog dataset to optimize the match between dog breeds and potential owners based on lifestyle types. </a:t>
            </a:r>
          </a:p>
          <a:p>
            <a:endParaRPr lang="en-US" dirty="0"/>
          </a:p>
          <a:p>
            <a:r>
              <a:rPr lang="en-US" dirty="0"/>
              <a:t>This application will enable pet adoption agencies, breeders, and stores to make well informed decisions tailored to their customers lifestyles and family dynamics.</a:t>
            </a:r>
          </a:p>
        </p:txBody>
      </p:sp>
      <p:sp>
        <p:nvSpPr>
          <p:cNvPr id="4" name="Slide Number Placeholder 3"/>
          <p:cNvSpPr>
            <a:spLocks noGrp="1"/>
          </p:cNvSpPr>
          <p:nvPr>
            <p:ph type="sldNum" sz="quarter" idx="5"/>
          </p:nvPr>
        </p:nvSpPr>
        <p:spPr/>
        <p:txBody>
          <a:bodyPr/>
          <a:lstStyle/>
          <a:p>
            <a:fld id="{D132EDD1-633D-4C40-B510-44058E51E413}" type="slidenum">
              <a:rPr lang="en-US" smtClean="0"/>
              <a:t>2</a:t>
            </a:fld>
            <a:endParaRPr lang="en-US"/>
          </a:p>
        </p:txBody>
      </p:sp>
    </p:spTree>
    <p:extLst>
      <p:ext uri="{BB962C8B-B14F-4D97-AF65-F5344CB8AC3E}">
        <p14:creationId xmlns:p14="http://schemas.microsoft.com/office/powerpoint/2010/main" val="2030621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snapshot of our data frame. </a:t>
            </a:r>
          </a:p>
          <a:p>
            <a:r>
              <a:rPr lang="en-US" dirty="0"/>
              <a:t>It includes 800 dog breeds, each categorized into specific breed groups with 27 attributes such as adaptability, intelligence, trainability, and lifespan.</a:t>
            </a:r>
          </a:p>
          <a:p>
            <a:endParaRPr lang="en-US" dirty="0"/>
          </a:p>
          <a:p>
            <a:endParaRPr lang="en-US" dirty="0"/>
          </a:p>
        </p:txBody>
      </p:sp>
      <p:sp>
        <p:nvSpPr>
          <p:cNvPr id="4" name="Slide Number Placeholder 3"/>
          <p:cNvSpPr>
            <a:spLocks noGrp="1"/>
          </p:cNvSpPr>
          <p:nvPr>
            <p:ph type="sldNum" sz="quarter" idx="5"/>
          </p:nvPr>
        </p:nvSpPr>
        <p:spPr/>
        <p:txBody>
          <a:bodyPr/>
          <a:lstStyle/>
          <a:p>
            <a:fld id="{D132EDD1-633D-4C40-B510-44058E51E413}" type="slidenum">
              <a:rPr lang="en-US" smtClean="0"/>
              <a:t>3</a:t>
            </a:fld>
            <a:endParaRPr lang="en-US"/>
          </a:p>
        </p:txBody>
      </p:sp>
    </p:spTree>
    <p:extLst>
      <p:ext uri="{BB962C8B-B14F-4D97-AF65-F5344CB8AC3E}">
        <p14:creationId xmlns:p14="http://schemas.microsoft.com/office/powerpoint/2010/main" val="380053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step after cleaning our data was modifying our data frame by introducing a '</a:t>
            </a:r>
            <a:r>
              <a:rPr lang="en-US" dirty="0" err="1"/>
              <a:t>lifestyle_category</a:t>
            </a:r>
            <a:r>
              <a:rPr lang="en-US" dirty="0"/>
              <a:t>' column, classifying all dog breeds into four lifestyle categories based on behavior traits: </a:t>
            </a:r>
          </a:p>
          <a:p>
            <a:endParaRPr lang="en-US" dirty="0"/>
          </a:p>
          <a:p>
            <a:r>
              <a:rPr lang="en-US" dirty="0"/>
              <a:t>We have 'Busy Families,' 'Single Professionals,' 'Home-Based Families,' 'Active Singles,' plus a 'General' category for dogs that did not fit any of the 4 criteria . </a:t>
            </a:r>
          </a:p>
          <a:p>
            <a:endParaRPr lang="en-US" dirty="0"/>
          </a:p>
          <a:p>
            <a:r>
              <a:rPr lang="en-US" dirty="0"/>
              <a:t>For example,  our 'Home-Based Families' features dogs with lower tolerance for being alone but higher energy levels compared to 'Single Professionals' and 'Busy Families.</a:t>
            </a:r>
          </a:p>
          <a:p>
            <a:endParaRPr lang="en-US" dirty="0"/>
          </a:p>
          <a:p>
            <a:r>
              <a:rPr lang="en-US" dirty="0"/>
              <a:t>Below you can see the output of our classification.</a:t>
            </a:r>
          </a:p>
        </p:txBody>
      </p:sp>
      <p:sp>
        <p:nvSpPr>
          <p:cNvPr id="4" name="Slide Number Placeholder 3"/>
          <p:cNvSpPr>
            <a:spLocks noGrp="1"/>
          </p:cNvSpPr>
          <p:nvPr>
            <p:ph type="sldNum" sz="quarter" idx="5"/>
          </p:nvPr>
        </p:nvSpPr>
        <p:spPr/>
        <p:txBody>
          <a:bodyPr/>
          <a:lstStyle/>
          <a:p>
            <a:fld id="{D132EDD1-633D-4C40-B510-44058E51E413}" type="slidenum">
              <a:rPr lang="en-US" smtClean="0"/>
              <a:t>4</a:t>
            </a:fld>
            <a:endParaRPr lang="en-US"/>
          </a:p>
        </p:txBody>
      </p:sp>
    </p:spTree>
    <p:extLst>
      <p:ext uri="{BB962C8B-B14F-4D97-AF65-F5344CB8AC3E}">
        <p14:creationId xmlns:p14="http://schemas.microsoft.com/office/powerpoint/2010/main" val="77805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stacked bar chart shows the distribution of the various dog breeds across all 4 lifestyle categories</a:t>
            </a:r>
          </a:p>
          <a:p>
            <a:endParaRPr lang="en-US" b="0" i="0" dirty="0">
              <a:solidFill>
                <a:srgbClr val="020817"/>
              </a:solidFill>
              <a:effectLst/>
              <a:highlight>
                <a:srgbClr val="FFFFFF"/>
              </a:highlight>
              <a:latin typeface="__Inter_aaf875"/>
            </a:endParaRPr>
          </a:p>
          <a:p>
            <a:r>
              <a:rPr lang="en-US" b="0" i="0" dirty="0">
                <a:solidFill>
                  <a:srgbClr val="020817"/>
                </a:solidFill>
                <a:effectLst/>
                <a:highlight>
                  <a:srgbClr val="FFFFFF"/>
                </a:highlight>
                <a:latin typeface="__Inter_aaf875"/>
              </a:rPr>
              <a:t>We can see that Mixed Breed are very prominent in all  4 categories</a:t>
            </a:r>
            <a:endParaRPr lang="en-US" b="1" i="0" dirty="0">
              <a:solidFill>
                <a:srgbClr val="020817"/>
              </a:solidFill>
              <a:effectLst/>
              <a:highlight>
                <a:srgbClr val="FFFFFF"/>
              </a:highlight>
              <a:latin typeface="__Inter_aaf875"/>
            </a:endParaRPr>
          </a:p>
          <a:p>
            <a:endParaRPr lang="en-US" b="1" i="0" dirty="0">
              <a:solidFill>
                <a:srgbClr val="020817"/>
              </a:solidFill>
              <a:effectLst/>
              <a:highlight>
                <a:srgbClr val="FFFFFF"/>
              </a:highlight>
              <a:latin typeface="__Inter_aaf875"/>
            </a:endParaRPr>
          </a:p>
          <a:p>
            <a:r>
              <a:rPr lang="en-US" b="0" i="0" dirty="0">
                <a:solidFill>
                  <a:srgbClr val="020817"/>
                </a:solidFill>
                <a:effectLst/>
                <a:highlight>
                  <a:srgbClr val="FFFFFF"/>
                </a:highlight>
                <a:latin typeface="__Inter_aaf875"/>
              </a:rPr>
              <a:t>Terrier Dogs and Companion Dogs are popular with active singles and single professional.</a:t>
            </a:r>
          </a:p>
          <a:p>
            <a:pPr algn="l">
              <a:buFont typeface="Arial" panose="020B0604020202020204" pitchFamily="34" charset="0"/>
              <a:buChar char="•"/>
            </a:pPr>
            <a:r>
              <a:rPr lang="en-US" b="1" i="0" dirty="0">
                <a:solidFill>
                  <a:srgbClr val="020817"/>
                </a:solidFill>
                <a:effectLst/>
                <a:highlight>
                  <a:srgbClr val="FFFFFF"/>
                </a:highlight>
                <a:latin typeface="__Inter_aaf875"/>
              </a:rPr>
              <a:t>Busy Families and Home-Based Families</a:t>
            </a:r>
            <a:r>
              <a:rPr lang="en-US" b="0" i="0" dirty="0">
                <a:solidFill>
                  <a:srgbClr val="020817"/>
                </a:solidFill>
                <a:effectLst/>
                <a:highlight>
                  <a:srgbClr val="FFFFFF"/>
                </a:highlight>
                <a:latin typeface="__Inter_aaf875"/>
              </a:rPr>
              <a:t>: Both have a pretty balanced </a:t>
            </a:r>
            <a:r>
              <a:rPr lang="en-US" b="0" i="0" dirty="0">
                <a:solidFill>
                  <a:srgbClr val="020817"/>
                </a:solidFill>
                <a:effectLst/>
                <a:highlight>
                  <a:srgbClr val="F9FAFB"/>
                </a:highlight>
                <a:latin typeface="__Inter_aaf875"/>
              </a:rPr>
              <a:t>distribution overall.</a:t>
            </a:r>
          </a:p>
          <a:p>
            <a:pPr algn="l">
              <a:buFont typeface="Arial" panose="020B0604020202020204" pitchFamily="34" charset="0"/>
              <a:buChar char="•"/>
            </a:pPr>
            <a:r>
              <a:rPr lang="en-US" b="1" i="0" dirty="0">
                <a:solidFill>
                  <a:srgbClr val="020817"/>
                </a:solidFill>
                <a:effectLst/>
                <a:highlight>
                  <a:srgbClr val="FFFFFF"/>
                </a:highlight>
                <a:latin typeface="__Inter_aaf875"/>
              </a:rPr>
              <a:t>For Retirees</a:t>
            </a:r>
            <a:r>
              <a:rPr lang="en-US" b="0" i="0" dirty="0">
                <a:solidFill>
                  <a:srgbClr val="020817"/>
                </a:solidFill>
                <a:effectLst/>
                <a:highlight>
                  <a:srgbClr val="FFFFFF"/>
                </a:highlight>
                <a:latin typeface="__Inter_aaf875"/>
              </a:rPr>
              <a:t>:  Companion Dogs and Hybrid Dogs are recommended due to their manageable size and easygoing nature.</a:t>
            </a:r>
          </a:p>
          <a:p>
            <a:br>
              <a:rPr lang="en-US" dirty="0"/>
            </a:br>
            <a:endParaRPr lang="en-US" dirty="0"/>
          </a:p>
        </p:txBody>
      </p:sp>
      <p:sp>
        <p:nvSpPr>
          <p:cNvPr id="4" name="Slide Number Placeholder 3"/>
          <p:cNvSpPr>
            <a:spLocks noGrp="1"/>
          </p:cNvSpPr>
          <p:nvPr>
            <p:ph type="sldNum" sz="quarter" idx="5"/>
          </p:nvPr>
        </p:nvSpPr>
        <p:spPr/>
        <p:txBody>
          <a:bodyPr/>
          <a:lstStyle/>
          <a:p>
            <a:fld id="{D132EDD1-633D-4C40-B510-44058E51E413}" type="slidenum">
              <a:rPr lang="en-US" smtClean="0"/>
              <a:t>5</a:t>
            </a:fld>
            <a:endParaRPr lang="en-US"/>
          </a:p>
        </p:txBody>
      </p:sp>
    </p:spTree>
    <p:extLst>
      <p:ext uri="{BB962C8B-B14F-4D97-AF65-F5344CB8AC3E}">
        <p14:creationId xmlns:p14="http://schemas.microsoft.com/office/powerpoint/2010/main" val="2637821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2EDD1-633D-4C40-B510-44058E51E413}" type="slidenum">
              <a:rPr lang="en-US" smtClean="0"/>
              <a:t>6</a:t>
            </a:fld>
            <a:endParaRPr lang="en-US"/>
          </a:p>
        </p:txBody>
      </p:sp>
    </p:spTree>
    <p:extLst>
      <p:ext uri="{BB962C8B-B14F-4D97-AF65-F5344CB8AC3E}">
        <p14:creationId xmlns:p14="http://schemas.microsoft.com/office/powerpoint/2010/main" val="3366172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The plot shows the distribution of various dog breed traits, with each facet representing a different trait. </a:t>
            </a:r>
          </a:p>
          <a:p>
            <a:pPr rtl="0"/>
            <a:endParaRPr lang="en-US" dirty="0"/>
          </a:p>
          <a:p>
            <a:pPr rtl="0"/>
            <a:r>
              <a:rPr lang="en-US" b="1" dirty="0"/>
              <a:t>Key points</a:t>
            </a:r>
            <a:r>
              <a:rPr lang="en-US" dirty="0"/>
              <a:t>:</a:t>
            </a:r>
          </a:p>
          <a:p>
            <a:pPr rtl="0"/>
            <a:endParaRPr lang="en-US" dirty="0"/>
          </a:p>
          <a:p>
            <a:pPr rtl="0">
              <a:buFont typeface="Arial" panose="020B0604020202020204" pitchFamily="34" charset="0"/>
              <a:buChar char="•"/>
            </a:pPr>
            <a:r>
              <a:rPr lang="en-US" dirty="0"/>
              <a:t>The x-axis of each facet shows the value range for the trait (0 to 1).</a:t>
            </a:r>
          </a:p>
          <a:p>
            <a:pPr rtl="0">
              <a:buFont typeface="Arial" panose="020B0604020202020204" pitchFamily="34" charset="0"/>
              <a:buChar char="•"/>
            </a:pPr>
            <a:r>
              <a:rPr lang="en-US" dirty="0"/>
              <a:t>The y-axis shows the count of occurrences for each value range.</a:t>
            </a:r>
          </a:p>
          <a:p>
            <a:pPr rtl="0">
              <a:buFont typeface="Arial" panose="020B0604020202020204" pitchFamily="34" charset="0"/>
              <a:buChar char="•"/>
            </a:pPr>
            <a:r>
              <a:rPr lang="en-US" dirty="0"/>
              <a:t>Traits like "adaptability," "</a:t>
            </a:r>
            <a:r>
              <a:rPr lang="en-US" dirty="0" err="1"/>
              <a:t>affectionate_with_family</a:t>
            </a:r>
            <a:r>
              <a:rPr lang="en-US" dirty="0"/>
              <a:t>," "</a:t>
            </a:r>
            <a:r>
              <a:rPr lang="en-US" dirty="0" err="1"/>
              <a:t>dog_friendly</a:t>
            </a:r>
            <a:r>
              <a:rPr lang="en-US" dirty="0"/>
              <a:t>," and "trainability" show a relatively even distribution across their value ranges.</a:t>
            </a:r>
          </a:p>
          <a:p>
            <a:pPr rtl="0">
              <a:buFont typeface="Arial" panose="020B0604020202020204" pitchFamily="34" charset="0"/>
              <a:buChar char="•"/>
            </a:pPr>
            <a:r>
              <a:rPr lang="en-US" dirty="0"/>
              <a:t>Traits such as "</a:t>
            </a:r>
            <a:r>
              <a:rPr lang="en-US" dirty="0" err="1"/>
              <a:t>amount_of_shedding</a:t>
            </a:r>
            <a:r>
              <a:rPr lang="en-US" dirty="0"/>
              <a:t>," "intensity," and "</a:t>
            </a:r>
            <a:r>
              <a:rPr lang="en-US" dirty="0" err="1"/>
              <a:t>tendency_to_bark_or_howl</a:t>
            </a:r>
            <a:r>
              <a:rPr lang="en-US" dirty="0"/>
              <a:t>" show more distinct peaks, indicating certain common value ranges for these traits.</a:t>
            </a:r>
          </a:p>
          <a:p>
            <a:pPr rtl="0">
              <a:buFont typeface="Arial" panose="020B0604020202020204" pitchFamily="34" charset="0"/>
              <a:buChar char="•"/>
            </a:pPr>
            <a:r>
              <a:rPr lang="en-US" dirty="0"/>
              <a:t>Each trait's histogram reveals the diversity and frequency of traits among the dog breeds in the dataset.</a:t>
            </a:r>
          </a:p>
          <a:p>
            <a:pPr rtl="0"/>
            <a:endParaRPr lang="en-US" dirty="0"/>
          </a:p>
          <a:p>
            <a:pPr rtl="0"/>
            <a:r>
              <a:rPr lang="en-US" dirty="0"/>
              <a:t>In summary, the plot highlights how different traits vary among dog breeds, with some traits being more evenly distributed and others having specific common values.</a:t>
            </a:r>
          </a:p>
          <a:p>
            <a:endParaRPr lang="en-US" dirty="0"/>
          </a:p>
        </p:txBody>
      </p:sp>
      <p:sp>
        <p:nvSpPr>
          <p:cNvPr id="4" name="Slide Number Placeholder 3"/>
          <p:cNvSpPr>
            <a:spLocks noGrp="1"/>
          </p:cNvSpPr>
          <p:nvPr>
            <p:ph type="sldNum" sz="quarter" idx="5"/>
          </p:nvPr>
        </p:nvSpPr>
        <p:spPr/>
        <p:txBody>
          <a:bodyPr/>
          <a:lstStyle/>
          <a:p>
            <a:fld id="{D132EDD1-633D-4C40-B510-44058E51E413}" type="slidenum">
              <a:rPr lang="en-US" smtClean="0"/>
              <a:t>7</a:t>
            </a:fld>
            <a:endParaRPr lang="en-US"/>
          </a:p>
        </p:txBody>
      </p:sp>
    </p:spTree>
    <p:extLst>
      <p:ext uri="{BB962C8B-B14F-4D97-AF65-F5344CB8AC3E}">
        <p14:creationId xmlns:p14="http://schemas.microsoft.com/office/powerpoint/2010/main" val="4025662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132EDD1-633D-4C40-B510-44058E51E413}" type="slidenum">
              <a:rPr lang="en-US" smtClean="0"/>
              <a:t>8</a:t>
            </a:fld>
            <a:endParaRPr lang="en-US"/>
          </a:p>
        </p:txBody>
      </p:sp>
    </p:spTree>
    <p:extLst>
      <p:ext uri="{BB962C8B-B14F-4D97-AF65-F5344CB8AC3E}">
        <p14:creationId xmlns:p14="http://schemas.microsoft.com/office/powerpoint/2010/main" val="1522662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Adaptability</a:t>
            </a:r>
            <a:r>
              <a:rPr lang="en-US" dirty="0"/>
              <a:t>:</a:t>
            </a:r>
          </a:p>
          <a:p>
            <a:pPr marL="171450" indent="-171450">
              <a:buFont typeface="Arial"/>
              <a:buChar char="•"/>
            </a:pPr>
            <a:r>
              <a:rPr lang="en-US" dirty="0"/>
              <a:t>Strongly correlated with "</a:t>
            </a:r>
            <a:r>
              <a:rPr lang="en-US" dirty="0" err="1"/>
              <a:t>good_for_novice_owners</a:t>
            </a:r>
            <a:r>
              <a:rPr lang="en-US" dirty="0"/>
              <a:t>" and "</a:t>
            </a:r>
            <a:r>
              <a:rPr lang="en-US" dirty="0" err="1"/>
              <a:t>all_around_friendliness</a:t>
            </a:r>
            <a:r>
              <a:rPr lang="en-US" dirty="0"/>
              <a:t>".</a:t>
            </a:r>
          </a:p>
          <a:p>
            <a:r>
              <a:rPr lang="en-US" b="1" dirty="0"/>
              <a:t>Energy Level</a:t>
            </a:r>
            <a:r>
              <a:rPr lang="en-US" dirty="0"/>
              <a:t>:</a:t>
            </a:r>
          </a:p>
          <a:p>
            <a:pPr marL="171450" indent="-171450">
              <a:buFont typeface="Arial"/>
              <a:buChar char="•"/>
            </a:pPr>
            <a:r>
              <a:rPr lang="en-US" dirty="0"/>
              <a:t>May show varying degrees of correlation with variables like "</a:t>
            </a:r>
            <a:r>
              <a:rPr lang="en-US" dirty="0" err="1"/>
              <a:t>exercise_needs</a:t>
            </a:r>
            <a:r>
              <a:rPr lang="en-US" dirty="0"/>
              <a:t>" and "intensity".</a:t>
            </a:r>
          </a:p>
          <a:p>
            <a:r>
              <a:rPr lang="en-US" b="1" dirty="0"/>
              <a:t>Negative:</a:t>
            </a:r>
          </a:p>
          <a:p>
            <a:r>
              <a:rPr lang="en-US" dirty="0"/>
              <a:t>"</a:t>
            </a:r>
            <a:r>
              <a:rPr lang="en-US" dirty="0" err="1"/>
              <a:t>amount_of_shedding</a:t>
            </a:r>
            <a:r>
              <a:rPr lang="en-US" dirty="0"/>
              <a:t>" might have a negative correlation with "</a:t>
            </a:r>
            <a:r>
              <a:rPr lang="en-US" dirty="0" err="1"/>
              <a:t>easy_to_groom</a:t>
            </a:r>
            <a:r>
              <a:rPr lang="en-US" dirty="0"/>
              <a:t>".</a:t>
            </a:r>
          </a:p>
          <a:p>
            <a:endParaRPr lang="en-US" dirty="0"/>
          </a:p>
          <a:p>
            <a:r>
              <a:rPr lang="en-US" dirty="0"/>
              <a:t>This information can be useful for prospective dog owners looking for specific characteristics and for understanding how different traits interact with one another.</a:t>
            </a:r>
          </a:p>
        </p:txBody>
      </p:sp>
      <p:sp>
        <p:nvSpPr>
          <p:cNvPr id="4" name="Slide Number Placeholder 3"/>
          <p:cNvSpPr>
            <a:spLocks noGrp="1"/>
          </p:cNvSpPr>
          <p:nvPr>
            <p:ph type="sldNum" sz="quarter" idx="5"/>
          </p:nvPr>
        </p:nvSpPr>
        <p:spPr/>
        <p:txBody>
          <a:bodyPr/>
          <a:lstStyle/>
          <a:p>
            <a:fld id="{D132EDD1-633D-4C40-B510-44058E51E413}" type="slidenum">
              <a:rPr lang="en-US" smtClean="0"/>
              <a:t>9</a:t>
            </a:fld>
            <a:endParaRPr lang="en-US"/>
          </a:p>
        </p:txBody>
      </p:sp>
    </p:spTree>
    <p:extLst>
      <p:ext uri="{BB962C8B-B14F-4D97-AF65-F5344CB8AC3E}">
        <p14:creationId xmlns:p14="http://schemas.microsoft.com/office/powerpoint/2010/main" val="3256180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985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01283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95722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a:t>”</a:t>
            </a:r>
          </a:p>
        </p:txBody>
      </p:sp>
    </p:spTree>
    <p:extLst>
      <p:ext uri="{BB962C8B-B14F-4D97-AF65-F5344CB8AC3E}">
        <p14:creationId xmlns:p14="http://schemas.microsoft.com/office/powerpoint/2010/main" val="1852374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9506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6/18/2024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715857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6/18/2024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01760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75212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731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5BCAD085-E8A6-8845-BD4E-CB4CCA059FC4}"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8885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55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2360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88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5BCAD085-E8A6-8845-BD4E-CB4CCA059FC4}" type="datetimeFigureOut">
              <a:rPr lang="en-US" smtClean="0"/>
              <a:t>6/18/2024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869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6/18/2024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8754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6/18/2024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1451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3695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6/18/2024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09430847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jpe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5" name="Picture 14" descr="A person reaching for a paper on a table full of paper and sticky notes">
            <a:extLst>
              <a:ext uri="{FF2B5EF4-FFF2-40B4-BE49-F238E27FC236}">
                <a16:creationId xmlns:a16="http://schemas.microsoft.com/office/drawing/2014/main" id="{9AC7F154-16CA-8697-180E-7483793DAB66}"/>
              </a:ext>
            </a:extLst>
          </p:cNvPr>
          <p:cNvPicPr>
            <a:picLocks noChangeAspect="1"/>
          </p:cNvPicPr>
          <p:nvPr/>
        </p:nvPicPr>
        <p:blipFill rotWithShape="1">
          <a:blip r:embed="rId4">
            <a:duotone>
              <a:prstClr val="black"/>
              <a:schemeClr val="accent5">
                <a:tint val="45000"/>
                <a:satMod val="400000"/>
              </a:schemeClr>
            </a:duotone>
            <a:alphaModFix amt="25000"/>
          </a:blip>
          <a:srcRect r="10999" b="-1"/>
          <a:stretch/>
        </p:blipFill>
        <p:spPr>
          <a:xfrm>
            <a:off x="20" y="10"/>
            <a:ext cx="9143980" cy="6857990"/>
          </a:xfrm>
          <a:prstGeom prst="rect">
            <a:avLst/>
          </a:prstGeom>
        </p:spPr>
      </p:pic>
      <p:sp>
        <p:nvSpPr>
          <p:cNvPr id="2" name="Title 1"/>
          <p:cNvSpPr>
            <a:spLocks noGrp="1"/>
          </p:cNvSpPr>
          <p:nvPr>
            <p:ph type="ctrTitle"/>
          </p:nvPr>
        </p:nvSpPr>
        <p:spPr>
          <a:xfrm>
            <a:off x="866216" y="1447800"/>
            <a:ext cx="6619243" cy="3329581"/>
          </a:xfrm>
        </p:spPr>
        <p:txBody>
          <a:bodyPr>
            <a:normAutofit/>
          </a:bodyPr>
          <a:lstStyle/>
          <a:p>
            <a:r>
              <a:rPr lang="en-US" sz="6700"/>
              <a:t>Dog Breed Suitability for Families Project</a:t>
            </a:r>
          </a:p>
        </p:txBody>
      </p:sp>
      <p:sp>
        <p:nvSpPr>
          <p:cNvPr id="3" name="Subtitle 2"/>
          <p:cNvSpPr>
            <a:spLocks noGrp="1"/>
          </p:cNvSpPr>
          <p:nvPr>
            <p:ph type="subTitle" idx="1"/>
          </p:nvPr>
        </p:nvSpPr>
        <p:spPr>
          <a:xfrm>
            <a:off x="866216" y="4777380"/>
            <a:ext cx="6619243" cy="1461495"/>
          </a:xfrm>
        </p:spPr>
        <p:txBody>
          <a:bodyPr>
            <a:normAutofit/>
          </a:bodyPr>
          <a:lstStyle/>
          <a:p>
            <a:r>
              <a:rPr lang="en-US"/>
              <a:t>By: Quintin Covington, Daquan Morrison, Zachary Blaine - Atkins</a:t>
            </a:r>
          </a:p>
        </p:txBody>
      </p:sp>
      <p:sp>
        <p:nvSpPr>
          <p:cNvPr id="16" name="Rectangle 15">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27" name="Picture 26">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28" name="Oval 27">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9" name="Picture 28">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30" name="Picture 29">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31" name="Rectangle 30">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diagram of a decision tree&#10;&#10;Description automatically generated">
            <a:extLst>
              <a:ext uri="{FF2B5EF4-FFF2-40B4-BE49-F238E27FC236}">
                <a16:creationId xmlns:a16="http://schemas.microsoft.com/office/drawing/2014/main" id="{AF3FADC4-3D73-E252-A159-7E7AF1370D0D}"/>
              </a:ext>
            </a:extLst>
          </p:cNvPr>
          <p:cNvPicPr>
            <a:picLocks noGrp="1" noChangeAspect="1"/>
          </p:cNvPicPr>
          <p:nvPr>
            <p:ph idx="1"/>
          </p:nvPr>
        </p:nvPicPr>
        <p:blipFill>
          <a:blip r:embed="rId8"/>
          <a:stretch>
            <a:fillRect/>
          </a:stretch>
        </p:blipFill>
        <p:spPr>
          <a:xfrm>
            <a:off x="482600" y="1241171"/>
            <a:ext cx="8178799" cy="4375657"/>
          </a:xfrm>
          <a:prstGeom prst="rect">
            <a:avLst/>
          </a:prstGeom>
        </p:spPr>
      </p:pic>
      <p:sp>
        <p:nvSpPr>
          <p:cNvPr id="33" name="Rectangle 3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58955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1045E3C-DD7F-7293-8605-21FF5ABD6261}"/>
              </a:ext>
            </a:extLst>
          </p:cNvPr>
          <p:cNvPicPr>
            <a:picLocks noGrp="1" noChangeAspect="1"/>
          </p:cNvPicPr>
          <p:nvPr>
            <p:ph idx="1"/>
          </p:nvPr>
        </p:nvPicPr>
        <p:blipFill>
          <a:blip r:embed="rId3"/>
          <a:stretch>
            <a:fillRect/>
          </a:stretch>
        </p:blipFill>
        <p:spPr>
          <a:xfrm>
            <a:off x="979783" y="2052638"/>
            <a:ext cx="6406560" cy="4195762"/>
          </a:xfrm>
        </p:spPr>
      </p:pic>
      <p:sp>
        <p:nvSpPr>
          <p:cNvPr id="3" name="TextBox 2">
            <a:extLst>
              <a:ext uri="{FF2B5EF4-FFF2-40B4-BE49-F238E27FC236}">
                <a16:creationId xmlns:a16="http://schemas.microsoft.com/office/drawing/2014/main" id="{F727B85E-3C1E-0ADC-2230-27FA5657F67A}"/>
              </a:ext>
            </a:extLst>
          </p:cNvPr>
          <p:cNvSpPr txBox="1"/>
          <p:nvPr/>
        </p:nvSpPr>
        <p:spPr>
          <a:xfrm>
            <a:off x="70918" y="624774"/>
            <a:ext cx="75782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          </a:t>
            </a:r>
            <a:r>
              <a:rPr lang="en-US" sz="3600"/>
              <a:t>    Random Forest &amp; SVM</a:t>
            </a:r>
          </a:p>
        </p:txBody>
      </p:sp>
    </p:spTree>
    <p:extLst>
      <p:ext uri="{BB962C8B-B14F-4D97-AF65-F5344CB8AC3E}">
        <p14:creationId xmlns:p14="http://schemas.microsoft.com/office/powerpoint/2010/main" val="3901119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F2F5-17C4-0E22-E6BF-A1ED5583EF59}"/>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4ECCDA85-4C5C-85E2-2617-293BC90DE71E}"/>
              </a:ext>
            </a:extLst>
          </p:cNvPr>
          <p:cNvSpPr>
            <a:spLocks noGrp="1"/>
          </p:cNvSpPr>
          <p:nvPr>
            <p:ph idx="1"/>
          </p:nvPr>
        </p:nvSpPr>
        <p:spPr>
          <a:xfrm>
            <a:off x="0" y="1427746"/>
            <a:ext cx="9015663" cy="4977535"/>
          </a:xfrm>
        </p:spPr>
        <p:txBody>
          <a:bodyPr>
            <a:noAutofit/>
          </a:bodyPr>
          <a:lstStyle/>
          <a:p>
            <a:endParaRPr lang="en-US" sz="1800" dirty="0"/>
          </a:p>
          <a:p>
            <a:pPr rtl="0"/>
            <a:r>
              <a:rPr lang="en-US" sz="1800" b="1" dirty="0"/>
              <a:t>Active Families</a:t>
            </a:r>
          </a:p>
          <a:p>
            <a:pPr rtl="0">
              <a:buFont typeface="Arial" panose="020B0604020202020204" pitchFamily="34" charset="0"/>
              <a:buChar char="•"/>
            </a:pPr>
            <a:r>
              <a:rPr lang="en-US" sz="1800" b="1" dirty="0"/>
              <a:t>Recommended Breeds:</a:t>
            </a:r>
            <a:endParaRPr lang="en-US" sz="1800" dirty="0"/>
          </a:p>
          <a:p>
            <a:pPr marL="742950" lvl="1" indent="-285750" rtl="0">
              <a:buFont typeface="Arial" panose="020B0604020202020204" pitchFamily="34" charset="0"/>
              <a:buChar char="•"/>
            </a:pPr>
            <a:r>
              <a:rPr lang="en-US" b="1" dirty="0"/>
              <a:t>Sporting Dogs</a:t>
            </a:r>
            <a:r>
              <a:rPr lang="en-US" dirty="0"/>
              <a:t>: Ideal for families who enjoy outdoor activities like hiking, running, or playing sports.</a:t>
            </a:r>
          </a:p>
          <a:p>
            <a:pPr marL="742950" lvl="1" indent="-285750" rtl="0">
              <a:buFont typeface="Arial" panose="020B0604020202020204" pitchFamily="34" charset="0"/>
              <a:buChar char="•"/>
            </a:pPr>
            <a:r>
              <a:rPr lang="en-US" b="1" dirty="0"/>
              <a:t>Secondary Options</a:t>
            </a:r>
            <a:r>
              <a:rPr lang="en-US" dirty="0"/>
              <a:t>: Mixed-breed, Hound, and Working dogs.</a:t>
            </a:r>
          </a:p>
          <a:p>
            <a:pPr rtl="0"/>
            <a:r>
              <a:rPr lang="en-US" sz="1800" b="1" dirty="0"/>
              <a:t>Busy Families &amp; Single Professionals</a:t>
            </a:r>
          </a:p>
          <a:p>
            <a:pPr rtl="0">
              <a:buFont typeface="Arial" panose="020B0604020202020204" pitchFamily="34" charset="0"/>
              <a:buChar char="•"/>
            </a:pPr>
            <a:r>
              <a:rPr lang="en-US" sz="1800" b="1" dirty="0"/>
              <a:t>Recommended Breeds for Busy Families:</a:t>
            </a:r>
            <a:endParaRPr lang="en-US" sz="1800" dirty="0"/>
          </a:p>
          <a:p>
            <a:pPr marL="742950" lvl="1" indent="-285750" rtl="0">
              <a:buFont typeface="Arial" panose="020B0604020202020204" pitchFamily="34" charset="0"/>
              <a:buChar char="•"/>
            </a:pPr>
            <a:r>
              <a:rPr lang="en-US" b="1" dirty="0"/>
              <a:t>Companion, Hybrid, and Mixed Breeds</a:t>
            </a:r>
            <a:r>
              <a:rPr lang="en-US" dirty="0"/>
              <a:t>: Require less physical activity and are content with shorter, leisurely walks.</a:t>
            </a:r>
          </a:p>
          <a:p>
            <a:pPr rtl="0">
              <a:buFont typeface="Arial" panose="020B0604020202020204" pitchFamily="34" charset="0"/>
              <a:buChar char="•"/>
            </a:pPr>
            <a:r>
              <a:rPr lang="en-US" sz="1800" b="1" dirty="0"/>
              <a:t>Recommended Breeds for Single Professionals:</a:t>
            </a:r>
            <a:endParaRPr lang="en-US" sz="1800" dirty="0"/>
          </a:p>
          <a:p>
            <a:pPr marL="742950" lvl="1" indent="-285750" rtl="0">
              <a:buFont typeface="Arial" panose="020B0604020202020204" pitchFamily="34" charset="0"/>
              <a:buChar char="•"/>
            </a:pPr>
            <a:r>
              <a:rPr lang="en-US" b="1" dirty="0"/>
              <a:t>Terriers, Companion, and Mixed Breeds</a:t>
            </a:r>
            <a:r>
              <a:rPr lang="en-US" dirty="0"/>
              <a:t>: Offer emotional support and companionship with manageable exercise needs.</a:t>
            </a:r>
          </a:p>
          <a:p>
            <a:endParaRPr lang="en-US" sz="1800" dirty="0"/>
          </a:p>
        </p:txBody>
      </p:sp>
    </p:spTree>
    <p:extLst>
      <p:ext uri="{BB962C8B-B14F-4D97-AF65-F5344CB8AC3E}">
        <p14:creationId xmlns:p14="http://schemas.microsoft.com/office/powerpoint/2010/main" val="390074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75CEF-6A12-E793-5543-59F59F9E6EA8}"/>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3C09BFF3-426B-0D9A-D189-38F48B873405}"/>
              </a:ext>
            </a:extLst>
          </p:cNvPr>
          <p:cNvSpPr>
            <a:spLocks noGrp="1"/>
          </p:cNvSpPr>
          <p:nvPr>
            <p:ph idx="1"/>
          </p:nvPr>
        </p:nvSpPr>
        <p:spPr/>
        <p:txBody>
          <a:bodyPr/>
          <a:lstStyle/>
          <a:p>
            <a:pPr rtl="0"/>
            <a:r>
              <a:rPr lang="en-US" sz="1800" b="1" dirty="0"/>
              <a:t>Home-Based Families with Young Children &amp; Retired Couples</a:t>
            </a:r>
          </a:p>
          <a:p>
            <a:pPr rtl="0">
              <a:buFont typeface="Arial" panose="020B0604020202020204" pitchFamily="34" charset="0"/>
              <a:buChar char="•"/>
            </a:pPr>
            <a:r>
              <a:rPr lang="en-US" sz="1800" b="1" dirty="0"/>
              <a:t>Recommended Breeds for Home-Based Families:</a:t>
            </a:r>
            <a:endParaRPr lang="en-US" sz="1800" dirty="0"/>
          </a:p>
          <a:p>
            <a:pPr marL="742950" lvl="1" indent="-285750" rtl="0">
              <a:buFont typeface="Arial" panose="020B0604020202020204" pitchFamily="34" charset="0"/>
              <a:buChar char="•"/>
            </a:pPr>
            <a:r>
              <a:rPr lang="en-US" b="1" dirty="0"/>
              <a:t>Hounds</a:t>
            </a:r>
            <a:r>
              <a:rPr lang="en-US" dirty="0"/>
              <a:t> (preferred), Mixed-breeds, and Sporting Dogs: Friendly, tolerant, and protective.</a:t>
            </a:r>
          </a:p>
          <a:p>
            <a:pPr rtl="0">
              <a:buFont typeface="Arial" panose="020B0604020202020204" pitchFamily="34" charset="0"/>
              <a:buChar char="•"/>
            </a:pPr>
            <a:r>
              <a:rPr lang="en-US" sz="1800" b="1" dirty="0"/>
              <a:t>Recommended Breeds for Retired Couples:</a:t>
            </a:r>
            <a:endParaRPr lang="en-US" sz="1800" dirty="0"/>
          </a:p>
          <a:p>
            <a:pPr marL="742950" lvl="1" indent="-285750" rtl="0">
              <a:buFont typeface="Arial" panose="020B0604020202020204" pitchFamily="34" charset="0"/>
              <a:buChar char="•"/>
            </a:pPr>
            <a:r>
              <a:rPr lang="en-US" b="1" dirty="0"/>
              <a:t>Hound Dogs, Mixed Breeds, and Some Working Dogs</a:t>
            </a:r>
            <a:r>
              <a:rPr lang="en-US" dirty="0"/>
              <a:t>: Ensure a stable and nurturing environment.</a:t>
            </a:r>
          </a:p>
          <a:p>
            <a:pPr rtl="0">
              <a:buFont typeface="Arial" panose="020B0604020202020204" pitchFamily="34" charset="0"/>
              <a:buChar char="•"/>
            </a:pPr>
            <a:r>
              <a:rPr lang="en-US" sz="1800" b="1" dirty="0"/>
              <a:t>Additional Criteria</a:t>
            </a:r>
            <a:r>
              <a:rPr lang="en-US" sz="1800" dirty="0"/>
              <a:t>: Utilize correlation matrix and </a:t>
            </a:r>
            <a:r>
              <a:rPr lang="en-US" sz="1100" dirty="0"/>
              <a:t>exploratory data analysis for further refinement (e.g., ease of grooming).</a:t>
            </a:r>
          </a:p>
          <a:p>
            <a:endParaRPr lang="en-US" dirty="0"/>
          </a:p>
        </p:txBody>
      </p:sp>
    </p:spTree>
    <p:extLst>
      <p:ext uri="{BB962C8B-B14F-4D97-AF65-F5344CB8AC3E}">
        <p14:creationId xmlns:p14="http://schemas.microsoft.com/office/powerpoint/2010/main" val="244949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058948" y="452718"/>
            <a:ext cx="3479177" cy="1400530"/>
          </a:xfrm>
        </p:spPr>
        <p:txBody>
          <a:bodyPr>
            <a:normAutofit/>
          </a:bodyPr>
          <a:lstStyle/>
          <a:p>
            <a:r>
              <a:t>Problem Statement</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71281" y="-1573"/>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C9444310-90C7-D1D9-684B-1E4F474D4603}"/>
              </a:ext>
            </a:extLst>
          </p:cNvPr>
          <p:cNvPicPr>
            <a:picLocks noChangeAspect="1"/>
          </p:cNvPicPr>
          <p:nvPr/>
        </p:nvPicPr>
        <p:blipFill rotWithShape="1">
          <a:blip r:embed="rId4"/>
          <a:srcRect l="35506" r="33902"/>
          <a:stretch/>
        </p:blipFill>
        <p:spPr>
          <a:xfrm>
            <a:off x="2" y="10"/>
            <a:ext cx="3729824"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4058212" y="2174488"/>
            <a:ext cx="4963125" cy="4073911"/>
          </a:xfrm>
        </p:spPr>
        <p:txBody>
          <a:bodyPr vert="horz" lIns="91440" tIns="45720" rIns="91440" bIns="45720" rtlCol="0" anchor="t">
            <a:normAutofit fontScale="92500" lnSpcReduction="20000"/>
          </a:bodyPr>
          <a:lstStyle/>
          <a:p>
            <a:pPr marL="342900" indent="-342900"/>
            <a:r>
              <a:rPr lang="en-US" sz="1800" b="1"/>
              <a:t>Problem Definition:</a:t>
            </a:r>
            <a:r>
              <a:rPr lang="en-US" sz="1800"/>
              <a:t> Our project classifies dog breeds into categories optimal for potential owners based on key characteristics aiming to match breeds with specific family  lifestyles. This improves compatibility and decision-making for prospective dog owners, fostering enduring relationships and minimizing abandonment risks.</a:t>
            </a:r>
          </a:p>
          <a:p>
            <a:pPr marL="342900" indent="-342900"/>
            <a:r>
              <a:rPr lang="en-US" sz="1800" b="1"/>
              <a:t>Business Application:</a:t>
            </a:r>
            <a:r>
              <a:rPr lang="en-US" sz="1800"/>
              <a:t> This classification model can be adopted by pet adoption agencies, breeders, and pet supply stores to recommend breeds to potential owners, enhancing the chances of successful, lasting matches and increasing customer satisfaction while reducing pet abandonment rates.</a:t>
            </a:r>
          </a:p>
          <a:p>
            <a:pPr marL="342900" indent="-342900">
              <a:buFont typeface="Arial" panose="020B0604020202020204" pitchFamily="34" charset="0"/>
              <a:buChar char="•"/>
            </a:pPr>
            <a:endParaRPr lang="en-US" sz="1400" b="0" i="0">
              <a:solidFill>
                <a:srgbClr val="0D0D0D"/>
              </a:solidFill>
              <a:effectLst/>
              <a:ea typeface="+mj-lt"/>
              <a:cs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13E180-521E-403B-FCD7-93B841A17DCB}"/>
              </a:ext>
            </a:extLst>
          </p:cNvPr>
          <p:cNvPicPr>
            <a:picLocks noChangeAspect="1"/>
          </p:cNvPicPr>
          <p:nvPr/>
        </p:nvPicPr>
        <p:blipFill>
          <a:blip r:embed="rId4"/>
          <a:stretch>
            <a:fillRect/>
          </a:stretch>
        </p:blipFill>
        <p:spPr>
          <a:xfrm>
            <a:off x="284089" y="4443761"/>
            <a:ext cx="4534344" cy="1822367"/>
          </a:xfrm>
          <a:prstGeom prst="rect">
            <a:avLst/>
          </a:prstGeom>
          <a:effectLst>
            <a:outerShdw blurRad="50800" dist="38100" dir="5400000" algn="t" rotWithShape="0">
              <a:prstClr val="black">
                <a:alpha val="43000"/>
              </a:prstClr>
            </a:outerShdw>
          </a:effectLst>
        </p:spPr>
      </p:pic>
      <p:pic>
        <p:nvPicPr>
          <p:cNvPr id="10" name="Picture 9">
            <a:extLst>
              <a:ext uri="{FF2B5EF4-FFF2-40B4-BE49-F238E27FC236}">
                <a16:creationId xmlns:a16="http://schemas.microsoft.com/office/drawing/2014/main" id="{0319317D-17AC-3FE0-F6C8-632EB19B3519}"/>
              </a:ext>
            </a:extLst>
          </p:cNvPr>
          <p:cNvPicPr>
            <a:picLocks noChangeAspect="1"/>
          </p:cNvPicPr>
          <p:nvPr/>
        </p:nvPicPr>
        <p:blipFill>
          <a:blip r:embed="rId5"/>
          <a:stretch>
            <a:fillRect/>
          </a:stretch>
        </p:blipFill>
        <p:spPr>
          <a:xfrm>
            <a:off x="284089" y="591872"/>
            <a:ext cx="8575821" cy="3601844"/>
          </a:xfrm>
          <a:prstGeom prst="rect">
            <a:avLst/>
          </a:prstGeom>
          <a:effectLst>
            <a:outerShdw blurRad="50800" dist="38100" dir="5400000" algn="t" rotWithShape="0">
              <a:prstClr val="black">
                <a:alpha val="43000"/>
              </a:prstClr>
            </a:outerShdw>
          </a:effectLst>
        </p:spPr>
      </p:pic>
      <p:sp>
        <p:nvSpPr>
          <p:cNvPr id="6" name="TextBox 5">
            <a:extLst>
              <a:ext uri="{FF2B5EF4-FFF2-40B4-BE49-F238E27FC236}">
                <a16:creationId xmlns:a16="http://schemas.microsoft.com/office/drawing/2014/main" id="{91295F0D-5726-BA1F-FFFF-BF074E9E87E9}"/>
              </a:ext>
            </a:extLst>
          </p:cNvPr>
          <p:cNvSpPr txBox="1"/>
          <p:nvPr/>
        </p:nvSpPr>
        <p:spPr>
          <a:xfrm>
            <a:off x="5358063" y="4812632"/>
            <a:ext cx="3320716" cy="1323439"/>
          </a:xfrm>
          <a:prstGeom prst="rect">
            <a:avLst/>
          </a:prstGeom>
          <a:noFill/>
        </p:spPr>
        <p:txBody>
          <a:bodyPr wrap="square" rtlCol="0">
            <a:spAutoFit/>
          </a:bodyPr>
          <a:lstStyle/>
          <a:p>
            <a:r>
              <a:rPr lang="en-US" sz="4000" dirty="0"/>
              <a:t>Data Overview</a:t>
            </a:r>
          </a:p>
        </p:txBody>
      </p:sp>
    </p:spTree>
    <p:extLst>
      <p:ext uri="{BB962C8B-B14F-4D97-AF65-F5344CB8AC3E}">
        <p14:creationId xmlns:p14="http://schemas.microsoft.com/office/powerpoint/2010/main" val="159562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5C33FE-1EB8-58DF-F17B-D0F0B4E32E6F}"/>
              </a:ext>
            </a:extLst>
          </p:cNvPr>
          <p:cNvSpPr>
            <a:spLocks noGrp="1"/>
          </p:cNvSpPr>
          <p:nvPr>
            <p:ph type="title"/>
          </p:nvPr>
        </p:nvSpPr>
        <p:spPr>
          <a:xfrm>
            <a:off x="476417" y="629266"/>
            <a:ext cx="2337517" cy="5594554"/>
          </a:xfrm>
        </p:spPr>
        <p:txBody>
          <a:bodyPr anchor="ctr">
            <a:normAutofit/>
          </a:bodyPr>
          <a:lstStyle/>
          <a:p>
            <a:r>
              <a:rPr lang="en-US" sz="3900" b="1">
                <a:solidFill>
                  <a:srgbClr val="EBEBEB"/>
                </a:solidFill>
                <a:ea typeface="+mj-lt"/>
                <a:cs typeface="+mj-lt"/>
              </a:rPr>
              <a:t>Lifestyle-Based Dog Breed Model</a:t>
            </a:r>
            <a:endParaRPr lang="en-US" sz="3900">
              <a:solidFill>
                <a:srgbClr val="EBEBEB"/>
              </a:solidFill>
            </a:endParaRPr>
          </a:p>
        </p:txBody>
      </p:sp>
      <p:sp>
        <p:nvSpPr>
          <p:cNvPr id="34"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5" name="Freeform: Shape 34">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703491" y="417491"/>
            <a:ext cx="6858001" cy="6023018"/>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36" name="Rectangle 35">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1B150BFD-3C32-2C85-FF65-25F72465FF26}"/>
              </a:ext>
            </a:extLst>
          </p:cNvPr>
          <p:cNvPicPr>
            <a:picLocks noChangeAspect="1"/>
          </p:cNvPicPr>
          <p:nvPr/>
        </p:nvPicPr>
        <p:blipFill>
          <a:blip r:embed="rId3"/>
          <a:stretch>
            <a:fillRect/>
          </a:stretch>
        </p:blipFill>
        <p:spPr>
          <a:xfrm>
            <a:off x="2973834" y="4395889"/>
            <a:ext cx="6080374" cy="2462111"/>
          </a:xfrm>
          <a:prstGeom prst="rect">
            <a:avLst/>
          </a:prstGeom>
          <a:effectLst/>
        </p:spPr>
      </p:pic>
      <p:graphicFrame>
        <p:nvGraphicFramePr>
          <p:cNvPr id="6" name="Content Placeholder 2">
            <a:extLst>
              <a:ext uri="{FF2B5EF4-FFF2-40B4-BE49-F238E27FC236}">
                <a16:creationId xmlns:a16="http://schemas.microsoft.com/office/drawing/2014/main" id="{4A7D9B21-080E-3A6E-F410-974243426200}"/>
              </a:ext>
            </a:extLst>
          </p:cNvPr>
          <p:cNvGraphicFramePr>
            <a:graphicFrameLocks noGrp="1"/>
          </p:cNvGraphicFramePr>
          <p:nvPr>
            <p:ph idx="1"/>
            <p:extLst>
              <p:ext uri="{D42A27DB-BD31-4B8C-83A1-F6EECF244321}">
                <p14:modId xmlns:p14="http://schemas.microsoft.com/office/powerpoint/2010/main" val="957604349"/>
              </p:ext>
            </p:extLst>
          </p:nvPr>
        </p:nvGraphicFramePr>
        <p:xfrm>
          <a:off x="3299710" y="894522"/>
          <a:ext cx="5595812" cy="35013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7584395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27" name="Picture 26">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28" name="Oval 27">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9" name="Picture 28">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30" name="Picture 29">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31" name="Rectangle 30">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chart of different colors&#10;&#10;Description automatically generated">
            <a:extLst>
              <a:ext uri="{FF2B5EF4-FFF2-40B4-BE49-F238E27FC236}">
                <a16:creationId xmlns:a16="http://schemas.microsoft.com/office/drawing/2014/main" id="{38B5F675-3A40-720E-6C80-189BB6F91497}"/>
              </a:ext>
            </a:extLst>
          </p:cNvPr>
          <p:cNvPicPr>
            <a:picLocks noGrp="1" noChangeAspect="1"/>
          </p:cNvPicPr>
          <p:nvPr>
            <p:ph idx="1"/>
          </p:nvPr>
        </p:nvPicPr>
        <p:blipFill>
          <a:blip r:embed="rId8"/>
          <a:stretch>
            <a:fillRect/>
          </a:stretch>
        </p:blipFill>
        <p:spPr>
          <a:xfrm>
            <a:off x="482600" y="1179830"/>
            <a:ext cx="8178799" cy="4498339"/>
          </a:xfrm>
          <a:prstGeom prst="rect">
            <a:avLst/>
          </a:prstGeom>
        </p:spPr>
      </p:pic>
      <p:sp>
        <p:nvSpPr>
          <p:cNvPr id="33" name="Rectangle 3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82443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72" name="Picture 7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73" name="Oval 7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4" name="Picture 7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75" name="Picture 74">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76" name="Rectangle 75">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Content Placeholder 4" descr="A group of colorful bars&#10;&#10;Description automatically generated">
            <a:extLst>
              <a:ext uri="{FF2B5EF4-FFF2-40B4-BE49-F238E27FC236}">
                <a16:creationId xmlns:a16="http://schemas.microsoft.com/office/drawing/2014/main" id="{8CD38BEA-2C41-C42E-CAED-FE0B6DCF1B3E}"/>
              </a:ext>
            </a:extLst>
          </p:cNvPr>
          <p:cNvPicPr>
            <a:picLocks noGrp="1" noChangeAspect="1"/>
          </p:cNvPicPr>
          <p:nvPr>
            <p:ph idx="1"/>
          </p:nvPr>
        </p:nvPicPr>
        <p:blipFill rotWithShape="1">
          <a:blip r:embed="rId8"/>
          <a:srcRect r="5289" b="1"/>
          <a:stretch/>
        </p:blipFill>
        <p:spPr>
          <a:xfrm>
            <a:off x="20" y="-5"/>
            <a:ext cx="9143752"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77"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3753695"/>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78" name="Freeform: Shape 7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9144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11BCFE4-38AB-7AFB-9089-66780243746D}"/>
              </a:ext>
            </a:extLst>
          </p:cNvPr>
          <p:cNvSpPr txBox="1"/>
          <p:nvPr/>
        </p:nvSpPr>
        <p:spPr>
          <a:xfrm>
            <a:off x="477687" y="4854346"/>
            <a:ext cx="7805701" cy="86802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spcBef>
                <a:spcPct val="0"/>
              </a:spcBef>
              <a:spcAft>
                <a:spcPts val="600"/>
              </a:spcAft>
            </a:pPr>
            <a:r>
              <a:rPr lang="en-US" sz="4200">
                <a:solidFill>
                  <a:srgbClr val="EBEBEB"/>
                </a:solidFill>
                <a:latin typeface="+mj-lt"/>
                <a:ea typeface="+mj-ea"/>
                <a:cs typeface="+mj-cs"/>
              </a:rPr>
              <a:t>Exploratory Data Analysis</a:t>
            </a:r>
          </a:p>
        </p:txBody>
      </p:sp>
    </p:spTree>
    <p:extLst>
      <p:ext uri="{BB962C8B-B14F-4D97-AF65-F5344CB8AC3E}">
        <p14:creationId xmlns:p14="http://schemas.microsoft.com/office/powerpoint/2010/main" val="188769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56" name="Picture 55">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58" name="Oval 57">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0" name="Picture 59">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62" name="Picture 61">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64" name="Rectangle 63">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6" name="Rectangle 65">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1AE22492-F5F1-A5DD-DC93-CEA6E9BBF921}"/>
              </a:ext>
            </a:extLst>
          </p:cNvPr>
          <p:cNvPicPr>
            <a:picLocks noGrp="1" noChangeAspect="1"/>
          </p:cNvPicPr>
          <p:nvPr>
            <p:ph idx="1"/>
          </p:nvPr>
        </p:nvPicPr>
        <p:blipFill>
          <a:blip r:embed="rId8"/>
          <a:stretch>
            <a:fillRect/>
          </a:stretch>
        </p:blipFill>
        <p:spPr>
          <a:xfrm>
            <a:off x="482600" y="1353630"/>
            <a:ext cx="8178799" cy="4150740"/>
          </a:xfrm>
          <a:prstGeom prst="rect">
            <a:avLst/>
          </a:prstGeom>
        </p:spPr>
      </p:pic>
      <p:sp>
        <p:nvSpPr>
          <p:cNvPr id="68" name="Rectangle 67">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162785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6C6B3-62B1-462F-C063-88D94017063B}"/>
              </a:ext>
            </a:extLst>
          </p:cNvPr>
          <p:cNvSpPr>
            <a:spLocks noGrp="1"/>
          </p:cNvSpPr>
          <p:nvPr>
            <p:ph type="title"/>
          </p:nvPr>
        </p:nvSpPr>
        <p:spPr>
          <a:xfrm>
            <a:off x="484584" y="452718"/>
            <a:ext cx="3124185" cy="1400530"/>
          </a:xfrm>
        </p:spPr>
        <p:txBody>
          <a:bodyPr>
            <a:normAutofit/>
          </a:bodyPr>
          <a:lstStyle/>
          <a:p>
            <a:r>
              <a:rPr lang="en-US"/>
              <a:t>Cluster Plot</a:t>
            </a:r>
          </a:p>
        </p:txBody>
      </p:sp>
      <p:sp>
        <p:nvSpPr>
          <p:cNvPr id="46" name="Freeform: Shape 45">
            <a:extLst>
              <a:ext uri="{FF2B5EF4-FFF2-40B4-BE49-F238E27FC236}">
                <a16:creationId xmlns:a16="http://schemas.microsoft.com/office/drawing/2014/main" id="{DBAF956B-591A-4461-BB3C-79AA176B0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095864" y="809550"/>
            <a:ext cx="6858001" cy="52389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47" name="Freeform 23">
            <a:extLst>
              <a:ext uri="{FF2B5EF4-FFF2-40B4-BE49-F238E27FC236}">
                <a16:creationId xmlns:a16="http://schemas.microsoft.com/office/drawing/2014/main" id="{E8895FAA-0D03-43F6-9594-A8733552E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5515"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Picture 7">
            <a:extLst>
              <a:ext uri="{FF2B5EF4-FFF2-40B4-BE49-F238E27FC236}">
                <a16:creationId xmlns:a16="http://schemas.microsoft.com/office/drawing/2014/main" id="{ADF941F2-06F0-4D0F-014D-06788F9F8996}"/>
              </a:ext>
            </a:extLst>
          </p:cNvPr>
          <p:cNvPicPr>
            <a:picLocks noChangeAspect="1"/>
          </p:cNvPicPr>
          <p:nvPr/>
        </p:nvPicPr>
        <p:blipFill>
          <a:blip r:embed="rId4"/>
          <a:stretch>
            <a:fillRect/>
          </a:stretch>
        </p:blipFill>
        <p:spPr>
          <a:xfrm>
            <a:off x="4570807" y="853641"/>
            <a:ext cx="4087103" cy="2830318"/>
          </a:xfrm>
          <a:prstGeom prst="rect">
            <a:avLst/>
          </a:prstGeom>
          <a:effectLst/>
        </p:spPr>
      </p:pic>
      <p:sp>
        <p:nvSpPr>
          <p:cNvPr id="48" name="Rectangle 47">
            <a:extLst>
              <a:ext uri="{FF2B5EF4-FFF2-40B4-BE49-F238E27FC236}">
                <a16:creationId xmlns:a16="http://schemas.microsoft.com/office/drawing/2014/main" id="{918FB696-BC5E-43A4-9768-4BB5278B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5" name="Content Placeholder 10">
            <a:extLst>
              <a:ext uri="{FF2B5EF4-FFF2-40B4-BE49-F238E27FC236}">
                <a16:creationId xmlns:a16="http://schemas.microsoft.com/office/drawing/2014/main" id="{FC440BA5-E4C4-7FB5-A408-DED89CD46221}"/>
              </a:ext>
            </a:extLst>
          </p:cNvPr>
          <p:cNvSpPr>
            <a:spLocks noGrp="1"/>
          </p:cNvSpPr>
          <p:nvPr>
            <p:ph idx="1"/>
          </p:nvPr>
        </p:nvSpPr>
        <p:spPr>
          <a:xfrm>
            <a:off x="484584" y="2052918"/>
            <a:ext cx="3123860" cy="4195481"/>
          </a:xfrm>
        </p:spPr>
        <p:txBody>
          <a:bodyPr>
            <a:normAutofit/>
          </a:bodyPr>
          <a:lstStyle/>
          <a:p>
            <a:endParaRPr lang="en-US"/>
          </a:p>
        </p:txBody>
      </p:sp>
      <p:pic>
        <p:nvPicPr>
          <p:cNvPr id="7" name="Picture 6">
            <a:extLst>
              <a:ext uri="{FF2B5EF4-FFF2-40B4-BE49-F238E27FC236}">
                <a16:creationId xmlns:a16="http://schemas.microsoft.com/office/drawing/2014/main" id="{EDEDCE21-C4E4-9233-7D4C-E5AC24ECE96F}"/>
              </a:ext>
            </a:extLst>
          </p:cNvPr>
          <p:cNvPicPr>
            <a:picLocks noChangeAspect="1"/>
          </p:cNvPicPr>
          <p:nvPr/>
        </p:nvPicPr>
        <p:blipFill>
          <a:blip r:embed="rId5"/>
          <a:stretch>
            <a:fillRect/>
          </a:stretch>
        </p:blipFill>
        <p:spPr>
          <a:xfrm>
            <a:off x="4570807" y="4251377"/>
            <a:ext cx="4087103" cy="1831485"/>
          </a:xfrm>
          <a:prstGeom prst="rect">
            <a:avLst/>
          </a:prstGeom>
          <a:effectLst/>
        </p:spPr>
      </p:pic>
    </p:spTree>
    <p:extLst>
      <p:ext uri="{BB962C8B-B14F-4D97-AF65-F5344CB8AC3E}">
        <p14:creationId xmlns:p14="http://schemas.microsoft.com/office/powerpoint/2010/main" val="2354951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BBEF564-D565-4F90-BB60-48094D922FCC}"/>
              </a:ext>
            </a:extLst>
          </p:cNvPr>
          <p:cNvPicPr>
            <a:picLocks noChangeAspect="1"/>
          </p:cNvPicPr>
          <p:nvPr/>
        </p:nvPicPr>
        <p:blipFill rotWithShape="1">
          <a:blip r:embed="rId4"/>
          <a:srcRect l="28497" r="14628" b="-1"/>
          <a:stretch/>
        </p:blipFill>
        <p:spPr>
          <a:xfrm>
            <a:off x="3464658" y="609601"/>
            <a:ext cx="5193567" cy="5638797"/>
          </a:xfrm>
          <a:prstGeom prst="rect">
            <a:avLst/>
          </a:prstGeom>
          <a:effectLst>
            <a:outerShdw blurRad="50800" dist="38100" dir="5400000" algn="t" rotWithShape="0">
              <a:prstClr val="black">
                <a:alpha val="43000"/>
              </a:prstClr>
            </a:outerShdw>
          </a:effectLst>
        </p:spPr>
      </p:pic>
      <p:sp>
        <p:nvSpPr>
          <p:cNvPr id="147" name="Rectangle 146">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4" name="Content Placeholder 143">
            <a:extLst>
              <a:ext uri="{FF2B5EF4-FFF2-40B4-BE49-F238E27FC236}">
                <a16:creationId xmlns:a16="http://schemas.microsoft.com/office/drawing/2014/main" id="{5E0AA99D-2950-4DE5-188C-684590ECC692}"/>
              </a:ext>
            </a:extLst>
          </p:cNvPr>
          <p:cNvSpPr>
            <a:spLocks noGrp="1"/>
          </p:cNvSpPr>
          <p:nvPr>
            <p:ph idx="1"/>
          </p:nvPr>
        </p:nvSpPr>
        <p:spPr>
          <a:xfrm>
            <a:off x="485775" y="875706"/>
            <a:ext cx="2493106" cy="5372693"/>
          </a:xfrm>
        </p:spPr>
        <p:txBody>
          <a:bodyPr vert="horz" lIns="91440" tIns="45720" rIns="91440" bIns="45720" rtlCol="0" anchor="t">
            <a:normAutofit/>
          </a:bodyPr>
          <a:lstStyle/>
          <a:p>
            <a:pPr marL="342900" indent="-342900"/>
            <a:r>
              <a:rPr lang="en-US" b="1" dirty="0"/>
              <a:t>Correlation Matrix</a:t>
            </a:r>
          </a:p>
          <a:p>
            <a:pPr marL="742950" lvl="1" indent="-285750">
              <a:buClr>
                <a:srgbClr val="8AD0D6"/>
              </a:buClr>
              <a:buFont typeface="Courier New" charset="2"/>
              <a:buChar char="o"/>
            </a:pPr>
            <a:r>
              <a:rPr lang="en-US" dirty="0"/>
              <a:t>Positive(Blue)</a:t>
            </a:r>
          </a:p>
          <a:p>
            <a:pPr marL="742950" lvl="1" indent="-285750">
              <a:buClr>
                <a:srgbClr val="8AD0D6"/>
              </a:buClr>
              <a:buFont typeface="Courier New" charset="2"/>
              <a:buChar char="o"/>
            </a:pPr>
            <a:r>
              <a:rPr lang="en-US" dirty="0"/>
              <a:t>Negative (Orange)</a:t>
            </a:r>
          </a:p>
          <a:p>
            <a:pPr marL="742950" lvl="1" indent="-285750">
              <a:buClr>
                <a:srgbClr val="8AD0D6"/>
              </a:buClr>
              <a:buFont typeface="Courier New" charset="2"/>
              <a:buChar char="o"/>
            </a:pPr>
            <a:r>
              <a:rPr lang="en-US" dirty="0"/>
              <a:t>No Correlation (Blank/Dim)</a:t>
            </a:r>
          </a:p>
          <a:p>
            <a:pPr marL="342900" indent="-342900">
              <a:buClr>
                <a:srgbClr val="8AD0D6"/>
              </a:buClr>
            </a:pPr>
            <a:endParaRPr lang="en-US" dirty="0"/>
          </a:p>
          <a:p>
            <a:pPr marL="342900" indent="-342900">
              <a:buClr>
                <a:srgbClr val="8AD0D6"/>
              </a:buClr>
            </a:pPr>
            <a:endParaRPr lang="en-US" dirty="0"/>
          </a:p>
          <a:p>
            <a:pPr marL="742950" lvl="1" indent="-285750">
              <a:buClr>
                <a:srgbClr val="8AD0D6"/>
              </a:buClr>
              <a:buFont typeface="Courier New" charset="2"/>
              <a:buChar char="o"/>
            </a:pPr>
            <a:endParaRPr lang="en-US" dirty="0"/>
          </a:p>
          <a:p>
            <a:pPr marL="742950" lvl="1" indent="-285750">
              <a:buClr>
                <a:srgbClr val="8AD0D6"/>
              </a:buClr>
              <a:buFont typeface="Courier New" charset="2"/>
              <a:buChar char="o"/>
            </a:pPr>
            <a:endParaRPr lang="en-US" dirty="0"/>
          </a:p>
          <a:p>
            <a:pPr marL="742950" lvl="1" indent="-285750">
              <a:buClr>
                <a:srgbClr val="8AD0D6"/>
              </a:buClr>
              <a:buFont typeface="Courier New" charset="2"/>
              <a:buChar char="o"/>
            </a:pPr>
            <a:endParaRPr lang="en-US" dirty="0"/>
          </a:p>
          <a:p>
            <a:pPr marL="457200" lvl="1" indent="0">
              <a:buClr>
                <a:srgbClr val="8AD0D6"/>
              </a:buClr>
              <a:buNone/>
            </a:pPr>
            <a:endParaRPr lang="en-US" dirty="0"/>
          </a:p>
          <a:p>
            <a:pPr marL="342900" indent="-342900">
              <a:buClr>
                <a:srgbClr val="8AD0D6"/>
              </a:buClr>
            </a:pPr>
            <a:endParaRPr lang="en-US" dirty="0"/>
          </a:p>
        </p:txBody>
      </p:sp>
    </p:spTree>
    <p:extLst>
      <p:ext uri="{BB962C8B-B14F-4D97-AF65-F5344CB8AC3E}">
        <p14:creationId xmlns:p14="http://schemas.microsoft.com/office/powerpoint/2010/main" val="1682627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9D8E3305935F41837D05551B5DAC9B" ma:contentTypeVersion="11" ma:contentTypeDescription="Create a new document." ma:contentTypeScope="" ma:versionID="6a5dd6c03e80eacebfddd7297b00aae2">
  <xsd:schema xmlns:xsd="http://www.w3.org/2001/XMLSchema" xmlns:xs="http://www.w3.org/2001/XMLSchema" xmlns:p="http://schemas.microsoft.com/office/2006/metadata/properties" xmlns:ns2="f094c053-0ec0-441f-be43-9c314ff3d34e" xmlns:ns3="6e58023b-2c41-44e0-aa6e-678ce3149826" targetNamespace="http://schemas.microsoft.com/office/2006/metadata/properties" ma:root="true" ma:fieldsID="ebbb6da82e2336647a2f5c5ec585d697" ns2:_="" ns3:_="">
    <xsd:import namespace="f094c053-0ec0-441f-be43-9c314ff3d34e"/>
    <xsd:import namespace="6e58023b-2c41-44e0-aa6e-678ce314982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94c053-0ec0-441f-be43-9c314ff3d3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34dd798-54fc-4a98-a97f-5b734a12fa28"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e58023b-2c41-44e0-aa6e-678ce314982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429a9d9-e493-43d7-8061-3442c665e684}" ma:internalName="TaxCatchAll" ma:showField="CatchAllData" ma:web="6e58023b-2c41-44e0-aa6e-678ce314982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673C18-556C-4E04-9D77-066B4269B29E}"/>
</file>

<file path=customXml/itemProps2.xml><?xml version="1.0" encoding="utf-8"?>
<ds:datastoreItem xmlns:ds="http://schemas.openxmlformats.org/officeDocument/2006/customXml" ds:itemID="{D26B04A4-E11A-492F-9E9A-EACFF7FF89B2}"/>
</file>

<file path=docMetadata/LabelInfo.xml><?xml version="1.0" encoding="utf-8"?>
<clbl:labelList xmlns:clbl="http://schemas.microsoft.com/office/2020/mipLabelMetadata">
  <clbl:label id="{4278a402-1a9e-4eb9-8414-ffb55a5fcf1e}" enabled="0" method="" siteId="{4278a402-1a9e-4eb9-8414-ffb55a5fcf1e}" removed="1"/>
</clbl:labelList>
</file>

<file path=docProps/app.xml><?xml version="1.0" encoding="utf-8"?>
<Properties xmlns="http://schemas.openxmlformats.org/officeDocument/2006/extended-properties" xmlns:vt="http://schemas.openxmlformats.org/officeDocument/2006/docPropsVTypes">
  <Template>Ion</Template>
  <TotalTime>3271</TotalTime>
  <Words>1727</Words>
  <Application>Microsoft Office PowerPoint</Application>
  <PresentationFormat>On-screen Show (4:3)</PresentationFormat>
  <Paragraphs>183</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__Inter_aaf875</vt:lpstr>
      <vt:lpstr>Aptos</vt:lpstr>
      <vt:lpstr>Arial</vt:lpstr>
      <vt:lpstr>Century Gothic</vt:lpstr>
      <vt:lpstr>Courier New</vt:lpstr>
      <vt:lpstr>Wingdings 3</vt:lpstr>
      <vt:lpstr>Ion</vt:lpstr>
      <vt:lpstr>Dog Breed Suitability for Families Project</vt:lpstr>
      <vt:lpstr>Problem Statement</vt:lpstr>
      <vt:lpstr>PowerPoint Presentation</vt:lpstr>
      <vt:lpstr>Lifestyle-Based Dog Breed Model</vt:lpstr>
      <vt:lpstr>PowerPoint Presentation</vt:lpstr>
      <vt:lpstr>PowerPoint Presentation</vt:lpstr>
      <vt:lpstr>PowerPoint Presentation</vt:lpstr>
      <vt:lpstr>Cluster Plot</vt:lpstr>
      <vt:lpstr>PowerPoint Presentation</vt:lpstr>
      <vt:lpstr>PowerPoint Presentation</vt:lpstr>
      <vt:lpstr>PowerPoint Presentation</vt:lpstr>
      <vt:lpstr>Recommendations</vt:lpstr>
      <vt:lpstr>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Startup Success Prediction Project</dc:title>
  <dc:subject/>
  <dc:creator>Daquan Morrison</dc:creator>
  <cp:keywords/>
  <dc:description>generated using python-pptx</dc:description>
  <cp:lastModifiedBy>Daquan Morrison</cp:lastModifiedBy>
  <cp:revision>3</cp:revision>
  <dcterms:created xsi:type="dcterms:W3CDTF">2013-01-27T09:14:16Z</dcterms:created>
  <dcterms:modified xsi:type="dcterms:W3CDTF">2024-06-18T19:49:27Z</dcterms:modified>
  <cp:category/>
</cp:coreProperties>
</file>