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7AA89D-DDCB-4616-A719-613B7FDE4427}" v="7" dt="2023-12-19T00:43:53.948"/>
    <p1510:client id="{1BC0857A-230C-49B4-A44C-9C9926159194}" v="12" dt="2023-12-17T21:31:34.816"/>
    <p1510:client id="{654AEC6A-9370-44A8-BABD-FA8792F5634E}" v="5" dt="2023-12-19T17:22:09.222"/>
    <p1510:client id="{B5698AF9-085F-4C4E-8406-FF9355366161}" vWet="4" dt="2023-12-19T00:41:46.031"/>
    <p1510:client id="{E98BC85B-F038-4DEB-8ACC-399D97618992}" v="10" dt="2023-12-19T00:56:11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ntin R Covington" userId="S::qrcoving@syr.edu::0e49abec-336d-4830-9cd4-4af146692b6c" providerId="AD" clId="Web-{654AEC6A-9370-44A8-BABD-FA8792F5634E}"/>
    <pc:docChg chg="modSld">
      <pc:chgData name="Quintin R Covington" userId="S::qrcoving@syr.edu::0e49abec-336d-4830-9cd4-4af146692b6c" providerId="AD" clId="Web-{654AEC6A-9370-44A8-BABD-FA8792F5634E}" dt="2023-12-19T17:22:08.144" v="2" actId="20577"/>
      <pc:docMkLst>
        <pc:docMk/>
      </pc:docMkLst>
      <pc:sldChg chg="modSp">
        <pc:chgData name="Quintin R Covington" userId="S::qrcoving@syr.edu::0e49abec-336d-4830-9cd4-4af146692b6c" providerId="AD" clId="Web-{654AEC6A-9370-44A8-BABD-FA8792F5634E}" dt="2023-12-19T17:22:08.144" v="2" actId="20577"/>
        <pc:sldMkLst>
          <pc:docMk/>
          <pc:sldMk cId="655192820" sldId="265"/>
        </pc:sldMkLst>
        <pc:spChg chg="mod">
          <ac:chgData name="Quintin R Covington" userId="S::qrcoving@syr.edu::0e49abec-336d-4830-9cd4-4af146692b6c" providerId="AD" clId="Web-{654AEC6A-9370-44A8-BABD-FA8792F5634E}" dt="2023-12-19T17:22:08.144" v="2" actId="20577"/>
          <ac:spMkLst>
            <pc:docMk/>
            <pc:sldMk cId="655192820" sldId="265"/>
            <ac:spMk id="3" creationId="{B331E603-25F7-8EB7-67DA-D8182ECB1B79}"/>
          </ac:spMkLst>
        </pc:spChg>
      </pc:sldChg>
    </pc:docChg>
  </pc:docChgLst>
  <pc:docChgLst>
    <pc:chgData name="Devyn James Hughes" userId="S::dhughe04@syr.edu::d3a7e575-f8d2-4034-9c61-6c0ad36c0fa5" providerId="AD" clId="Web-{077AA89D-DDCB-4616-A719-613B7FDE4427}"/>
    <pc:docChg chg="modSld">
      <pc:chgData name="Devyn James Hughes" userId="S::dhughe04@syr.edu::d3a7e575-f8d2-4034-9c61-6c0ad36c0fa5" providerId="AD" clId="Web-{077AA89D-DDCB-4616-A719-613B7FDE4427}" dt="2023-12-19T00:43:53.948" v="5" actId="20577"/>
      <pc:docMkLst>
        <pc:docMk/>
      </pc:docMkLst>
      <pc:sldChg chg="modSp">
        <pc:chgData name="Devyn James Hughes" userId="S::dhughe04@syr.edu::d3a7e575-f8d2-4034-9c61-6c0ad36c0fa5" providerId="AD" clId="Web-{077AA89D-DDCB-4616-A719-613B7FDE4427}" dt="2023-12-19T00:43:53.948" v="5" actId="20577"/>
        <pc:sldMkLst>
          <pc:docMk/>
          <pc:sldMk cId="64692687" sldId="257"/>
        </pc:sldMkLst>
        <pc:spChg chg="mod">
          <ac:chgData name="Devyn James Hughes" userId="S::dhughe04@syr.edu::d3a7e575-f8d2-4034-9c61-6c0ad36c0fa5" providerId="AD" clId="Web-{077AA89D-DDCB-4616-A719-613B7FDE4427}" dt="2023-12-19T00:43:53.948" v="5" actId="20577"/>
          <ac:spMkLst>
            <pc:docMk/>
            <pc:sldMk cId="64692687" sldId="257"/>
            <ac:spMk id="3" creationId="{2F1A574D-AF95-4CEB-22D7-2E1DAB25154B}"/>
          </ac:spMkLst>
        </pc:spChg>
      </pc:sldChg>
    </pc:docChg>
  </pc:docChgLst>
  <pc:docChgLst>
    <pc:chgData name="Devyn James Hughes" userId="S::dhughe04@syr.edu::d3a7e575-f8d2-4034-9c61-6c0ad36c0fa5" providerId="AD" clId="Web-{E98BC85B-F038-4DEB-8ACC-399D97618992}"/>
    <pc:docChg chg="modSld">
      <pc:chgData name="Devyn James Hughes" userId="S::dhughe04@syr.edu::d3a7e575-f8d2-4034-9c61-6c0ad36c0fa5" providerId="AD" clId="Web-{E98BC85B-F038-4DEB-8ACC-399D97618992}" dt="2023-12-19T00:56:11.694" v="9" actId="20577"/>
      <pc:docMkLst>
        <pc:docMk/>
      </pc:docMkLst>
      <pc:sldChg chg="modSp">
        <pc:chgData name="Devyn James Hughes" userId="S::dhughe04@syr.edu::d3a7e575-f8d2-4034-9c61-6c0ad36c0fa5" providerId="AD" clId="Web-{E98BC85B-F038-4DEB-8ACC-399D97618992}" dt="2023-12-19T00:56:11.694" v="9" actId="20577"/>
        <pc:sldMkLst>
          <pc:docMk/>
          <pc:sldMk cId="64692687" sldId="257"/>
        </pc:sldMkLst>
        <pc:spChg chg="mod">
          <ac:chgData name="Devyn James Hughes" userId="S::dhughe04@syr.edu::d3a7e575-f8d2-4034-9c61-6c0ad36c0fa5" providerId="AD" clId="Web-{E98BC85B-F038-4DEB-8ACC-399D97618992}" dt="2023-12-19T00:56:11.694" v="9" actId="20577"/>
          <ac:spMkLst>
            <pc:docMk/>
            <pc:sldMk cId="64692687" sldId="257"/>
            <ac:spMk id="3" creationId="{2F1A574D-AF95-4CEB-22D7-2E1DAB25154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39FC0-3295-BDA7-82BB-84210B564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674FE-7CB0-9589-205D-356D24E2D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18466-7DA2-9EA2-57B2-66D8A40F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CC90-B7B2-40C5-9765-09B3566FDE6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11950-AB14-CE01-5A2A-D1B5495A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BFC2D-77AB-2B16-E946-AA71A1C0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1390-7B31-4B8B-9228-7FB6AE9D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7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CFCC-AF41-8D18-48FA-EA1542312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55485-419B-21BE-94DA-519AB31E2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9DC8B-FF9D-6A5D-6602-CB25E887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CC90-B7B2-40C5-9765-09B3566FDE6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6EB35-E728-5DBF-DD7E-B5BB4E0C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5F579-ED0D-86DB-C1B6-D1E987B7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1390-7B31-4B8B-9228-7FB6AE9D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09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BF691-BD44-DF2A-3486-968D4AB09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0C4E4-7725-F2D4-907A-8D378A0CE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B90B5-0CFD-8EDA-8758-2A8820701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CC90-B7B2-40C5-9765-09B3566FDE6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83482-B2F8-9969-B651-27028283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71730-0A7A-5D60-863E-D21FE6A1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1390-7B31-4B8B-9228-7FB6AE9D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58BE-0580-9459-EA14-0937107DC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86B02-0056-7157-A46A-BBC86D361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7367E-2BC2-9E50-B382-8F0662B1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CC90-B7B2-40C5-9765-09B3566FDE6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7E477-DF52-9910-75D0-E6B9CDD93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2B3CE-AE10-B5B3-0AB8-68221E1C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1390-7B31-4B8B-9228-7FB6AE9D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76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2547A-B68E-24C1-1A46-01F994BC6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0F8ED-DD34-019A-BFA7-4C4EF2360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2257-B933-E6FD-97E4-782B9A232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CC90-B7B2-40C5-9765-09B3566FDE6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5353A-EE0E-2F18-B0F2-57CC5AE1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58B42-6409-5AE5-10B2-0A9DFAB3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1390-7B31-4B8B-9228-7FB6AE9D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19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078C7-0C60-7202-0DB1-5349589C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829A-C479-E49A-A0EF-E72FFF5C4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98F7A-7481-CA8F-0946-46F6AEE9D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573AF-085D-624A-A36A-55D2154E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CC90-B7B2-40C5-9765-09B3566FDE6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7CC42-B1B3-F68D-BBA4-9207AFFEF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1555D1-BFE5-5270-58B4-D8EB8E44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1390-7B31-4B8B-9228-7FB6AE9D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55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113E-845E-7497-3376-EE3EC2418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4BBF4-D32C-313E-5271-436923DFA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3D7CB-80ED-941B-C6A9-0656AABC5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34652-5CE5-B272-6897-42D20250E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18A65-D57F-1994-39FD-AAE5D041E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C86D7D-9218-7CA9-4D50-E4D5E01D8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CC90-B7B2-40C5-9765-09B3566FDE6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2B845B-91E0-FC89-160D-FF95EF5F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AE0CE-C738-CD40-1AC6-243DC848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1390-7B31-4B8B-9228-7FB6AE9D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96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769F-9A0C-B5BA-B4BE-BF2154D0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588B92-CCF5-75A2-5FF1-0A861851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CC90-B7B2-40C5-9765-09B3566FDE6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14618-32ED-A244-F4CF-1A6BBE8F7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370E8-80D0-BCBA-B434-D27237CF3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1390-7B31-4B8B-9228-7FB6AE9D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26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8BA38-8E35-EE23-549A-3CBF2F124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CC90-B7B2-40C5-9765-09B3566FDE6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172982-9254-DE2E-C794-8B857BEB3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77FB6-CC52-3AB7-F106-27AD05E3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1390-7B31-4B8B-9228-7FB6AE9D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8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576C-C1B8-B502-2BA4-82EAFE11C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31576-A448-DDF9-5C26-33F789BAE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713DE-22F0-0205-1ADC-72FBB37BA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98AAC-6EC4-B190-028E-B034C8288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CC90-B7B2-40C5-9765-09B3566FDE6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4D9AED-97C7-441E-8CDF-9D08F5028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4EBDE-7737-6D5F-2D33-B6ED1D21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1390-7B31-4B8B-9228-7FB6AE9D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8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0245-0C3F-FCE0-D189-70F9E24FA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6787D-62B7-974B-2612-231495416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A4610-DA94-193D-D745-67CF58AB3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F3D83-8848-3BAC-70FD-B7B437AF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CC90-B7B2-40C5-9765-09B3566FDE6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9D11E-B0B4-C483-2BC5-D8C2F3B06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6A5F4-4CD6-DD28-107A-752C5296C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D1390-7B31-4B8B-9228-7FB6AE9D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07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421F32-D949-2397-2443-2F0BA82D3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10CE6-34DE-9230-1131-69DDD18DC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0DACD-D4CE-32E5-6E9D-C2C234F9D0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9CC90-B7B2-40C5-9765-09B3566FDE61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E5C06-C2A7-B3FD-3C2C-0BC1D59B7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BECCE-8DDF-1426-5507-F9E0C1F9F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D1390-7B31-4B8B-9228-7FB6AE9D2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11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B191-8C0A-1E05-9B1A-E830B0028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160207" y="4621648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b="1">
                <a:solidFill>
                  <a:schemeClr val="bg1"/>
                </a:solidFill>
              </a:rPr>
              <a:t>NutriMetrics</a:t>
            </a:r>
            <a:br>
              <a:rPr lang="en-US" sz="9600" b="1">
                <a:solidFill>
                  <a:schemeClr val="bg1"/>
                </a:solidFill>
              </a:rPr>
            </a:br>
            <a:r>
              <a:rPr lang="en-US" b="1">
                <a:solidFill>
                  <a:schemeClr val="bg1"/>
                </a:solidFill>
              </a:rPr>
              <a:t>Team 6</a:t>
            </a:r>
            <a:endParaRPr lang="en-US" sz="9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289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BA67-F44A-3273-0238-2CC84981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Answered Data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1E603-25F7-8EB7-67DA-D8182ECB1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US">
                <a:cs typeface="Calibri"/>
              </a:rPr>
              <a:t>How would you join and display all relevant information as per the graphical interface </a:t>
            </a:r>
            <a:r>
              <a:rPr lang="en-US">
                <a:ea typeface="+mn-lt"/>
                <a:cs typeface="+mn-lt"/>
              </a:rPr>
              <a:t>shown in figure 4?</a:t>
            </a:r>
            <a:r>
              <a:rPr lang="en-US">
                <a:cs typeface="Calibri"/>
              </a:rPr>
              <a:t> </a:t>
            </a:r>
          </a:p>
          <a:p>
            <a:endParaRPr lang="en-US"/>
          </a:p>
          <a:p>
            <a:r>
              <a:rPr lang="en-US">
                <a:cs typeface="Calibri"/>
              </a:rPr>
              <a:t>How would you calculate </a:t>
            </a:r>
            <a:r>
              <a:rPr lang="en-US">
                <a:ea typeface="+mn-lt"/>
                <a:cs typeface="+mn-lt"/>
              </a:rPr>
              <a:t>obesity percentage given a state with more than 30% going by population?</a:t>
            </a:r>
            <a:r>
              <a:rPr lang="en-US">
                <a:cs typeface="Calibri"/>
              </a:rPr>
              <a:t> </a:t>
            </a:r>
            <a:endParaRPr lang="en-US"/>
          </a:p>
          <a:p>
            <a:endParaRPr lang="en-US"/>
          </a:p>
          <a:p>
            <a:r>
              <a:rPr lang="en-US">
                <a:cs typeface="Calibri"/>
              </a:rPr>
              <a:t>How would you display the correlation between vehicle access within 10 miles of a supermarket and </a:t>
            </a:r>
            <a:r>
              <a:rPr lang="en-US">
                <a:ea typeface="+mn-lt"/>
                <a:cs typeface="+mn-lt"/>
              </a:rPr>
              <a:t>state obesity percentage from each state?</a:t>
            </a:r>
            <a:r>
              <a:rPr lang="en-US">
                <a:cs typeface="Calibri"/>
              </a:rPr>
              <a:t> </a:t>
            </a:r>
            <a:endParaRPr lang="en-US"/>
          </a:p>
          <a:p>
            <a:endParaRPr lang="en-US"/>
          </a:p>
          <a:p>
            <a:r>
              <a:rPr lang="en-US">
                <a:cs typeface="Calibri"/>
              </a:rPr>
              <a:t>How would you display</a:t>
            </a:r>
            <a:r>
              <a:rPr lang="en-US">
                <a:ea typeface="+mn-lt"/>
                <a:cs typeface="+mn-lt"/>
              </a:rPr>
              <a:t> the 5 worst states with food shortages specifically regarding children within 10 miles of a supermarket?</a:t>
            </a:r>
            <a:r>
              <a:rPr lang="en-US">
                <a:cs typeface="Calibri"/>
              </a:rPr>
              <a:t> </a:t>
            </a:r>
            <a:endParaRPr lang="en-US"/>
          </a:p>
          <a:p>
            <a:endParaRPr lang="en-US"/>
          </a:p>
          <a:p>
            <a:r>
              <a:rPr lang="en-US">
                <a:cs typeface="Calibri"/>
              </a:rPr>
              <a:t>How would you implement a trigger to enforce population constraints? </a:t>
            </a:r>
            <a:r>
              <a:rPr lang="en-US">
                <a:ea typeface="+mn-lt"/>
                <a:cs typeface="+mn-lt"/>
              </a:rPr>
              <a:t>i.e. when inserting new data how do you ensure the population won’t decrease?</a:t>
            </a:r>
            <a:r>
              <a:rPr lang="en-US">
                <a:cs typeface="Calibri"/>
              </a:rPr>
              <a:t> </a:t>
            </a:r>
            <a:endParaRPr lang="en-US"/>
          </a:p>
          <a:p>
            <a:endParaRPr lang="en-US"/>
          </a:p>
          <a:p>
            <a:r>
              <a:rPr lang="en-US">
                <a:cs typeface="Calibri"/>
              </a:rPr>
              <a:t>How would you implement a function to get obesity and population info from a given state by abbreviation? </a:t>
            </a:r>
            <a:endParaRPr lang="en-US"/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5192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316F-4CC0-50BE-E5AB-9B920A54A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3355A-F2E8-C280-8567-E348AA2A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Key features will include obesity prevalence data and proximity analysis, indicating how closely the majority of the population resides in relation to local shopping centers. </a:t>
            </a:r>
          </a:p>
          <a:p>
            <a:r>
              <a:rPr lang="en-US"/>
              <a:t>This initiative is poised to empower decision-makers with valuable data for informed policy interventions and promote healthier lifestyle choices among the public.</a:t>
            </a:r>
          </a:p>
        </p:txBody>
      </p:sp>
    </p:spTree>
    <p:extLst>
      <p:ext uri="{BB962C8B-B14F-4D97-AF65-F5344CB8AC3E}">
        <p14:creationId xmlns:p14="http://schemas.microsoft.com/office/powerpoint/2010/main" val="47784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D665-FE0C-7636-4D66-12E6272B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A574D-AF95-4CEB-22D7-2E1DAB251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The Problem </a:t>
            </a:r>
            <a:r>
              <a:rPr lang="en-US"/>
              <a:t>– The United States has been having an ongoing health epidemic with the rapidly rising obesity rates. There has been a lack of resources to show how locality could be affecting these rates.</a:t>
            </a:r>
            <a:endParaRPr lang="en-US">
              <a:cs typeface="Calibri"/>
            </a:endParaRPr>
          </a:p>
          <a:p>
            <a:r>
              <a:rPr lang="en-US" b="1"/>
              <a:t>Our Goal- </a:t>
            </a:r>
            <a:r>
              <a:rPr lang="en-US"/>
              <a:t>For</a:t>
            </a:r>
            <a:r>
              <a:rPr lang="en-US" b="1"/>
              <a:t> </a:t>
            </a:r>
            <a:r>
              <a:rPr lang="en-US" err="1"/>
              <a:t>NutriMetrics</a:t>
            </a:r>
            <a:r>
              <a:rPr lang="en-US"/>
              <a:t>, the primary objective is to efficiently organize information regarding the accessibility of healthy food throughout each state and its correlation with obesity rates. </a:t>
            </a:r>
            <a:endParaRPr lang="en-US">
              <a:cs typeface="Calibri"/>
            </a:endParaRPr>
          </a:p>
          <a:p>
            <a:r>
              <a:rPr lang="en-US" b="1"/>
              <a:t>The Database- </a:t>
            </a:r>
            <a:r>
              <a:rPr lang="en-US"/>
              <a:t>By serving as a centralized hub, the system aims to offer a seamless resource for officials seeking insights into strategically addressing obesity hotspots through the expansion of food access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69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FC4F-7CB7-2719-E4A9-D8DC118E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Glossary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E70A3-5933-BF46-E9AD-CA60CBBA5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•	County – County Name</a:t>
            </a:r>
          </a:p>
          <a:p>
            <a:r>
              <a:rPr lang="en-US"/>
              <a:t>•	Population – The Total Count from the 2010 Census</a:t>
            </a:r>
          </a:p>
          <a:p>
            <a:r>
              <a:rPr lang="en-US"/>
              <a:t>•	State – State Name </a:t>
            </a:r>
          </a:p>
          <a:p>
            <a:r>
              <a:rPr lang="en-US"/>
              <a:t>•	Housing Data (Residing in Group Quarters) – Count of Population Residing in Group Quarters</a:t>
            </a:r>
          </a:p>
          <a:p>
            <a:r>
              <a:rPr lang="en-US"/>
              <a:t>•	Housing Data (Total Housing Units) – Occupied Housing Unit Count from 2010 Census</a:t>
            </a:r>
          </a:p>
          <a:p>
            <a:r>
              <a:rPr lang="en-US"/>
              <a:t>•	Vehicle Access – Housing Units without Vehicles Beyond ½ Mile, 1 Mile, 10 Miles, and 20 Miles</a:t>
            </a:r>
          </a:p>
          <a:p>
            <a:r>
              <a:rPr lang="en-US"/>
              <a:t>•	Low Access Numbers </a:t>
            </a:r>
          </a:p>
          <a:p>
            <a:r>
              <a:rPr lang="en-US"/>
              <a:t>o	Children – Population of Children Beyond ½ Mile, 1 Mile, 10 Miles, and 20 Miles</a:t>
            </a:r>
          </a:p>
          <a:p>
            <a:r>
              <a:rPr lang="en-US"/>
              <a:t>Low Income – Low Income Beyond ½ Mile, 1 Mile, 10 Miles, and 20 Miles</a:t>
            </a:r>
          </a:p>
          <a:p>
            <a:r>
              <a:rPr lang="en-US"/>
              <a:t>o	Seniors – Senior Population Beyond ½ Mile, 1 Mile, 10 Miles, and 20 Miles</a:t>
            </a:r>
          </a:p>
          <a:p>
            <a:r>
              <a:rPr lang="en-US"/>
              <a:t>o	Total – Total Population Count Beyond ½ Mile, 1 Mile, 10 Miles, and 20 Miles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77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8ABFE-0F5E-41D7-66A4-D8452B509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Goals &amp; Business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858D5-661B-6570-9CB6-73995C8D4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065" y="1253330"/>
            <a:ext cx="10719619" cy="5604669"/>
          </a:xfrm>
        </p:spPr>
        <p:txBody>
          <a:bodyPr>
            <a:noAutofit/>
          </a:bodyPr>
          <a:lstStyle/>
          <a:p>
            <a:r>
              <a:rPr lang="en-US" sz="1900"/>
              <a:t>1. Comprehensive Database Management System:</a:t>
            </a:r>
          </a:p>
          <a:p>
            <a:r>
              <a:rPr lang="en-US" sz="1900"/>
              <a:t>   Develop a robust and scalable nationwide database management system capable of consolidating information on food accessibility and obesity rates across all states.</a:t>
            </a:r>
          </a:p>
          <a:p>
            <a:r>
              <a:rPr lang="en-US" sz="1900"/>
              <a:t>2. User-Friendly Interface:</a:t>
            </a:r>
          </a:p>
          <a:p>
            <a:r>
              <a:rPr lang="en-US" sz="1900"/>
              <a:t>   Design an intuitive and user-friendly interface accessible to both health officials and the general public, ensuring ease of use and efficient data retrieval.</a:t>
            </a:r>
          </a:p>
          <a:p>
            <a:r>
              <a:rPr lang="en-US" sz="1900"/>
              <a:t>3. Data Integration:</a:t>
            </a:r>
          </a:p>
          <a:p>
            <a:r>
              <a:rPr lang="en-US" sz="1900"/>
              <a:t>   Implement mechanisms for seamless integration of diverse data sources, including obesity rates and geographic proximity to local shopping centers, to provide a holistic overview of food accessibility.</a:t>
            </a:r>
          </a:p>
          <a:p>
            <a:r>
              <a:rPr lang="en-US" sz="1900"/>
              <a:t>4. Real-time Updates:</a:t>
            </a:r>
          </a:p>
          <a:p>
            <a:r>
              <a:rPr lang="en-US" sz="1900"/>
              <a:t>   Enable real-time updates to ensure that the database remains current, reflecting the latest information on food availability and obesity trends across different regions.</a:t>
            </a:r>
          </a:p>
          <a:p>
            <a:r>
              <a:rPr lang="en-US" sz="1900"/>
              <a:t>5. Geospatial Analysis:</a:t>
            </a:r>
          </a:p>
          <a:p>
            <a:r>
              <a:rPr lang="en-US" sz="1900"/>
              <a:t>   Incorporate geospatial analysis capabilities to visualize and analyze the proximity of the population to local shopping centers, facilitating targeted interventions in areas with limited healthy food access.</a:t>
            </a:r>
          </a:p>
        </p:txBody>
      </p:sp>
    </p:spTree>
    <p:extLst>
      <p:ext uri="{BB962C8B-B14F-4D97-AF65-F5344CB8AC3E}">
        <p14:creationId xmlns:p14="http://schemas.microsoft.com/office/powerpoint/2010/main" val="222265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5441-0C79-1121-192F-2DC85CCE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Goals &amp; Business Requirements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8478B-F371-D731-2A01-435E4749B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6. Data Privacy and Security:</a:t>
            </a:r>
          </a:p>
          <a:p>
            <a:r>
              <a:rPr lang="en-US"/>
              <a:t>   Implement stringent data privacy and security measures to safeguard sensitive health information, complying with industry standards and regulations.</a:t>
            </a:r>
          </a:p>
          <a:p>
            <a:r>
              <a:rPr lang="en-US"/>
              <a:t>7. Customized Reporting:</a:t>
            </a:r>
          </a:p>
          <a:p>
            <a:r>
              <a:rPr lang="en-US"/>
              <a:t>   Provide customizable reporting features to allow health officials to generate tailored reports, enabling them to identify critical areas for intervention and resource allocation.</a:t>
            </a:r>
          </a:p>
          <a:p>
            <a:r>
              <a:rPr lang="en-US"/>
              <a:t>8. Scalability and Accessibility:</a:t>
            </a:r>
          </a:p>
          <a:p>
            <a:r>
              <a:rPr lang="en-US"/>
              <a:t>   Design the system to be scalable to accommodate future expansions and accessible from various devices, ensuring widespread availability and usability for both officials and the public.</a:t>
            </a:r>
          </a:p>
          <a:p>
            <a:r>
              <a:rPr lang="en-US"/>
              <a:t>9. Collaboration Capabilities:</a:t>
            </a:r>
          </a:p>
          <a:p>
            <a:r>
              <a:rPr lang="en-US"/>
              <a:t>   Incorporate collaborative functionalities, allowing health officials to share insights and best practices, fostering a community-driven approach to addressing obesity challenges.</a:t>
            </a:r>
          </a:p>
          <a:p>
            <a:r>
              <a:rPr lang="en-US"/>
              <a:t>10. Training and Support:</a:t>
            </a:r>
          </a:p>
          <a:p>
            <a:r>
              <a:rPr lang="en-US"/>
              <a:t>    Develop comprehensive training programs and ongoing support systems to ensure that users, including health officials and the general public, can maximize the benefits of the Food Access Portal System effectively.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65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862C-5F43-4146-F39E-4A96C20E1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Conceptual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2DBFAB-CBF8-2216-1405-375A66557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640" y="1394460"/>
            <a:ext cx="7272153" cy="5098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9458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36FA-F423-4027-03FA-B9395D23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Logical Model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CE2AD35-9161-B657-92A4-3AA2703A3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221" y="1379220"/>
            <a:ext cx="7559040" cy="52806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3393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22E2-D0C6-B6DA-9CB4-3723DE69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Sample In</a:t>
            </a:r>
          </a:p>
        </p:txBody>
      </p:sp>
      <p:pic>
        <p:nvPicPr>
          <p:cNvPr id="4" name="Content Placeholder 3" descr="A map of the united states&#10;&#10;Description automatically generated">
            <a:extLst>
              <a:ext uri="{FF2B5EF4-FFF2-40B4-BE49-F238E27FC236}">
                <a16:creationId xmlns:a16="http://schemas.microsoft.com/office/drawing/2014/main" id="{B9AC261A-3014-5620-9551-BAC88F1FE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100" y="1305543"/>
            <a:ext cx="6816099" cy="487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1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02FE-222A-976C-69A4-BEEE2990E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Sample Out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4B907B-6310-FE58-B511-D1C58651D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258" y="1225510"/>
            <a:ext cx="6622917" cy="47335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7429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E031D801A82743BE5375253831850C" ma:contentTypeVersion="17" ma:contentTypeDescription="Create a new document." ma:contentTypeScope="" ma:versionID="406b2450bf4929deb5560dde35eb0085">
  <xsd:schema xmlns:xsd="http://www.w3.org/2001/XMLSchema" xmlns:xs="http://www.w3.org/2001/XMLSchema" xmlns:p="http://schemas.microsoft.com/office/2006/metadata/properties" xmlns:ns3="85d0e944-6af0-4037-a43c-968cf37f4d1f" xmlns:ns4="65fbce48-d454-40a5-ab1b-c57353c91349" targetNamespace="http://schemas.microsoft.com/office/2006/metadata/properties" ma:root="true" ma:fieldsID="18b38cfde0f2cacb0dbba70ac4989cb5" ns3:_="" ns4:_="">
    <xsd:import namespace="85d0e944-6af0-4037-a43c-968cf37f4d1f"/>
    <xsd:import namespace="65fbce48-d454-40a5-ab1b-c57353c9134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_activity" minOccurs="0"/>
                <xsd:element ref="ns4:MediaServiceLocation" minOccurs="0"/>
                <xsd:element ref="ns4:MediaServiceObjectDetectorVersion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d0e944-6af0-4037-a43c-968cf37f4d1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fbce48-d454-40a5-ab1b-c57353c913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5fbce48-d454-40a5-ab1b-c57353c91349" xsi:nil="true"/>
  </documentManagement>
</p:properties>
</file>

<file path=customXml/itemProps1.xml><?xml version="1.0" encoding="utf-8"?>
<ds:datastoreItem xmlns:ds="http://schemas.openxmlformats.org/officeDocument/2006/customXml" ds:itemID="{8816DD38-AB7A-472B-A544-0E1A1F14BDFA}">
  <ds:schemaRefs>
    <ds:schemaRef ds:uri="65fbce48-d454-40a5-ab1b-c57353c91349"/>
    <ds:schemaRef ds:uri="85d0e944-6af0-4037-a43c-968cf37f4d1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D8773BA-E901-4DE4-A6BF-11DAB3F9F7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0AD677-75FC-49A2-90BB-5444EDD25FC2}">
  <ds:schemaRefs>
    <ds:schemaRef ds:uri="65fbce48-d454-40a5-ab1b-c57353c91349"/>
    <ds:schemaRef ds:uri="85d0e944-6af0-4037-a43c-968cf37f4d1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NutriMetrics Team 6</vt:lpstr>
      <vt:lpstr>Introduction</vt:lpstr>
      <vt:lpstr>Glossary</vt:lpstr>
      <vt:lpstr>Goals &amp; Business Requirements</vt:lpstr>
      <vt:lpstr>Goals &amp; Business Requirements Cont.</vt:lpstr>
      <vt:lpstr>Conceptual Model</vt:lpstr>
      <vt:lpstr>Logical Model</vt:lpstr>
      <vt:lpstr>Sample In</vt:lpstr>
      <vt:lpstr>Sample Out</vt:lpstr>
      <vt:lpstr>Answered Data Questions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NutriMetrics Team 6</dc:title>
  <dc:creator>Quintin R Covington</dc:creator>
  <cp:revision>1</cp:revision>
  <dcterms:created xsi:type="dcterms:W3CDTF">2023-12-17T19:19:36Z</dcterms:created>
  <dcterms:modified xsi:type="dcterms:W3CDTF">2023-12-19T17:22:28Z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0x01010039E031D801A82743BE5375253831850C</vt:lpwstr>
  </property>
</Properties>
</file>