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241" autoAdjust="0"/>
  </p:normalViewPr>
  <p:slideViewPr>
    <p:cSldViewPr snapToGrid="0">
      <p:cViewPr varScale="1">
        <p:scale>
          <a:sx n="71" d="100"/>
          <a:sy n="71" d="100"/>
        </p:scale>
        <p:origin x="11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B5CB5-6E1E-497B-8EED-FA71B43BACCF}" type="doc">
      <dgm:prSet loTypeId="urn:microsoft.com/office/officeart/2008/layout/CircularPictureCallout" loCatId="picture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CB9813-9706-45A9-95DD-D02C874A88F9}">
      <dgm:prSet phldrT="[Text]"/>
      <dgm:spPr/>
      <dgm:t>
        <a:bodyPr vert="horz"/>
        <a:lstStyle/>
        <a:p>
          <a:r>
            <a:rPr lang="en-US" dirty="0"/>
            <a:t>Fighting Hate with Machine Learning</a:t>
          </a:r>
        </a:p>
      </dgm:t>
    </dgm:pt>
    <dgm:pt modelId="{1A89D186-4E13-4C71-BA35-3495ED949722}" type="parTrans" cxnId="{288101DA-68D4-40B8-8B19-87D1978A9088}">
      <dgm:prSet/>
      <dgm:spPr/>
      <dgm:t>
        <a:bodyPr/>
        <a:lstStyle/>
        <a:p>
          <a:endParaRPr lang="en-US"/>
        </a:p>
      </dgm:t>
    </dgm:pt>
    <dgm:pt modelId="{763A4924-B761-4F92-ACFC-7E3F51D8C49E}" type="sibTrans" cxnId="{288101DA-68D4-40B8-8B19-87D1978A908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A60D117-4CB2-4E6E-A713-BC3547DC474A}" type="pres">
      <dgm:prSet presAssocID="{09BB5CB5-6E1E-497B-8EED-FA71B43BACCF}" presName="Name0" presStyleCnt="0">
        <dgm:presLayoutVars>
          <dgm:chMax val="7"/>
          <dgm:chPref val="7"/>
          <dgm:dir/>
        </dgm:presLayoutVars>
      </dgm:prSet>
      <dgm:spPr/>
    </dgm:pt>
    <dgm:pt modelId="{AD0CC0E1-99CD-4523-A6D4-ECC57EE30774}" type="pres">
      <dgm:prSet presAssocID="{09BB5CB5-6E1E-497B-8EED-FA71B43BACCF}" presName="Name1" presStyleCnt="0"/>
      <dgm:spPr/>
    </dgm:pt>
    <dgm:pt modelId="{E87A6E79-BD23-489C-BACE-72CDB2FC1C03}" type="pres">
      <dgm:prSet presAssocID="{763A4924-B761-4F92-ACFC-7E3F51D8C49E}" presName="picture_1" presStyleCnt="0"/>
      <dgm:spPr/>
    </dgm:pt>
    <dgm:pt modelId="{6A40E75A-D111-4B4A-994D-5C89B9B88C98}" type="pres">
      <dgm:prSet presAssocID="{763A4924-B761-4F92-ACFC-7E3F51D8C49E}" presName="pictureRepeatNode" presStyleLbl="alignImgPlace1" presStyleIdx="0" presStyleCnt="1" custLinFactNeighborX="-59485" custLinFactNeighborY="-534"/>
      <dgm:spPr/>
    </dgm:pt>
    <dgm:pt modelId="{5BF03910-9D8B-4740-A4EA-620F9212C7FE}" type="pres">
      <dgm:prSet presAssocID="{0ECB9813-9706-45A9-95DD-D02C874A88F9}" presName="text_1" presStyleLbl="node1" presStyleIdx="0" presStyleCnt="0" custLinFactY="-1278" custLinFactNeighborX="53083" custLinFactNeighborY="-100000">
        <dgm:presLayoutVars>
          <dgm:bulletEnabled val="1"/>
        </dgm:presLayoutVars>
      </dgm:prSet>
      <dgm:spPr/>
    </dgm:pt>
  </dgm:ptLst>
  <dgm:cxnLst>
    <dgm:cxn modelId="{5C8EF719-D857-4D90-B50B-F014296820A7}" type="presOf" srcId="{0ECB9813-9706-45A9-95DD-D02C874A88F9}" destId="{5BF03910-9D8B-4740-A4EA-620F9212C7FE}" srcOrd="0" destOrd="0" presId="urn:microsoft.com/office/officeart/2008/layout/CircularPictureCallout"/>
    <dgm:cxn modelId="{62253867-55EF-4DDA-8E04-AA161C74C4DE}" type="presOf" srcId="{763A4924-B761-4F92-ACFC-7E3F51D8C49E}" destId="{6A40E75A-D111-4B4A-994D-5C89B9B88C98}" srcOrd="0" destOrd="0" presId="urn:microsoft.com/office/officeart/2008/layout/CircularPictureCallout"/>
    <dgm:cxn modelId="{E4E49DC1-0A5E-4120-AB39-3B0065B793CE}" type="presOf" srcId="{09BB5CB5-6E1E-497B-8EED-FA71B43BACCF}" destId="{BA60D117-4CB2-4E6E-A713-BC3547DC474A}" srcOrd="0" destOrd="0" presId="urn:microsoft.com/office/officeart/2008/layout/CircularPictureCallout"/>
    <dgm:cxn modelId="{288101DA-68D4-40B8-8B19-87D1978A9088}" srcId="{09BB5CB5-6E1E-497B-8EED-FA71B43BACCF}" destId="{0ECB9813-9706-45A9-95DD-D02C874A88F9}" srcOrd="0" destOrd="0" parTransId="{1A89D186-4E13-4C71-BA35-3495ED949722}" sibTransId="{763A4924-B761-4F92-ACFC-7E3F51D8C49E}"/>
    <dgm:cxn modelId="{1B920656-CA26-498B-A2AF-DCF61CDC82CA}" type="presParOf" srcId="{BA60D117-4CB2-4E6E-A713-BC3547DC474A}" destId="{AD0CC0E1-99CD-4523-A6D4-ECC57EE30774}" srcOrd="0" destOrd="0" presId="urn:microsoft.com/office/officeart/2008/layout/CircularPictureCallout"/>
    <dgm:cxn modelId="{9CE00F71-BA26-4D84-AE37-5A1A366CE91A}" type="presParOf" srcId="{AD0CC0E1-99CD-4523-A6D4-ECC57EE30774}" destId="{E87A6E79-BD23-489C-BACE-72CDB2FC1C03}" srcOrd="0" destOrd="0" presId="urn:microsoft.com/office/officeart/2008/layout/CircularPictureCallout"/>
    <dgm:cxn modelId="{6B5A99B2-91EA-4ACB-B59A-7DC7D9E3FF6D}" type="presParOf" srcId="{E87A6E79-BD23-489C-BACE-72CDB2FC1C03}" destId="{6A40E75A-D111-4B4A-994D-5C89B9B88C98}" srcOrd="0" destOrd="0" presId="urn:microsoft.com/office/officeart/2008/layout/CircularPictureCallout"/>
    <dgm:cxn modelId="{53D63497-38B5-4E97-B798-4B5D2CB8271A}" type="presParOf" srcId="{AD0CC0E1-99CD-4523-A6D4-ECC57EE30774}" destId="{5BF03910-9D8B-4740-A4EA-620F9212C7FE}" srcOrd="1" destOrd="0" presId="urn:microsoft.com/office/officeart/2008/layout/CircularPictureCallou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0E75A-D111-4B4A-994D-5C89B9B88C98}">
      <dsp:nvSpPr>
        <dsp:cNvPr id="0" name=""/>
        <dsp:cNvSpPr/>
      </dsp:nvSpPr>
      <dsp:spPr>
        <a:xfrm>
          <a:off x="0" y="0"/>
          <a:ext cx="6491856" cy="649185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03910-9D8B-4740-A4EA-620F9212C7FE}">
      <dsp:nvSpPr>
        <dsp:cNvPr id="0" name=""/>
        <dsp:cNvSpPr/>
      </dsp:nvSpPr>
      <dsp:spPr>
        <a:xfrm>
          <a:off x="7141598" y="1277484"/>
          <a:ext cx="4154787" cy="2142312"/>
        </a:xfrm>
        <a:prstGeom prst="rect">
          <a:avLst/>
        </a:prstGeom>
        <a:noFill/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Fighting Hate with Machine Learning</a:t>
          </a:r>
        </a:p>
      </dsp:txBody>
      <dsp:txXfrm>
        <a:off x="7141598" y="1277484"/>
        <a:ext cx="4154787" cy="2142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1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20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590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687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137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75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78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329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0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3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03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51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44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9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2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7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62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28A4F6-9214-41C4-BB45-0E16DAD5F2FB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CE111C-8795-47DC-BBE5-6ADEB6C8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062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76076290"/>
              </p:ext>
            </p:extLst>
          </p:nvPr>
        </p:nvGraphicFramePr>
        <p:xfrm>
          <a:off x="94130" y="215153"/>
          <a:ext cx="14027012" cy="649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98359" y="4580281"/>
            <a:ext cx="36038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By:</a:t>
            </a:r>
          </a:p>
          <a:p>
            <a:r>
              <a:rPr lang="en-IN" sz="2000" dirty="0" err="1"/>
              <a:t>Ajwad</a:t>
            </a:r>
            <a:r>
              <a:rPr lang="en-IN" sz="2000" dirty="0"/>
              <a:t> Shaikh </a:t>
            </a:r>
          </a:p>
          <a:p>
            <a:r>
              <a:rPr lang="en-IN" sz="2000" dirty="0"/>
              <a:t>2017333</a:t>
            </a:r>
          </a:p>
          <a:p>
            <a:r>
              <a:rPr lang="en-IN" sz="2000" dirty="0" err="1"/>
              <a:t>Manjot</a:t>
            </a:r>
            <a:r>
              <a:rPr lang="en-IN" sz="2000" dirty="0"/>
              <a:t> Singh</a:t>
            </a:r>
          </a:p>
          <a:p>
            <a:r>
              <a:rPr lang="en-IN" sz="2000" dirty="0"/>
              <a:t>2017330</a:t>
            </a:r>
          </a:p>
          <a:p>
            <a:r>
              <a:rPr lang="en-IN" sz="2000" dirty="0"/>
              <a:t>Kanishk Goyal  </a:t>
            </a:r>
          </a:p>
          <a:p>
            <a:r>
              <a:rPr lang="en-IN" sz="2000" dirty="0"/>
              <a:t>2017322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4753" y="4554369"/>
            <a:ext cx="3603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Guided By:</a:t>
            </a:r>
          </a:p>
          <a:p>
            <a:r>
              <a:rPr lang="en-IN" sz="2000" dirty="0" err="1"/>
              <a:t>Dr.</a:t>
            </a:r>
            <a:r>
              <a:rPr lang="en-IN" sz="2000" dirty="0"/>
              <a:t> </a:t>
            </a:r>
            <a:r>
              <a:rPr lang="en-IN" sz="2000" dirty="0" err="1"/>
              <a:t>Kusum</a:t>
            </a:r>
            <a:r>
              <a:rPr lang="en-IN" sz="2000" dirty="0"/>
              <a:t> </a:t>
            </a:r>
            <a:r>
              <a:rPr lang="en-IN" sz="2000" dirty="0" err="1"/>
              <a:t>Kumari</a:t>
            </a:r>
            <a:r>
              <a:rPr lang="en-IN" sz="2000" dirty="0"/>
              <a:t> Bharti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296556" y="309282"/>
            <a:ext cx="2676246" cy="10111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40" y="198972"/>
            <a:ext cx="3174603" cy="12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5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251" y="332828"/>
            <a:ext cx="5281749" cy="63665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22" y="1571084"/>
            <a:ext cx="6890495" cy="565621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dirty="0"/>
              <a:t>Hate has been a political tool in recent years where the majoritarianism has taken over the leaders and inclusive development remains an eye-wash.</a:t>
            </a:r>
          </a:p>
          <a:p>
            <a:pPr marL="36900" indent="0">
              <a:buNone/>
            </a:pPr>
            <a:r>
              <a:rPr lang="en-IN" sz="2400" dirty="0"/>
              <a:t>Amidst lockdown, the hate speech in social media is spiked exponentially.</a:t>
            </a:r>
          </a:p>
          <a:p>
            <a:pPr marL="36900" indent="0">
              <a:buNone/>
            </a:pPr>
            <a:r>
              <a:rPr lang="en-IN" sz="2400" dirty="0"/>
              <a:t>Targeted individual is subjected to trolls, rape threats, misogyny and even death threats resulting in mental torture.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9005" y="332828"/>
            <a:ext cx="344471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/>
              <a:t>Introduction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13641" y="1571084"/>
            <a:ext cx="5218064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403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90" y="152402"/>
            <a:ext cx="3723519" cy="970450"/>
          </a:xfrm>
        </p:spPr>
        <p:txBody>
          <a:bodyPr/>
          <a:lstStyle/>
          <a:p>
            <a:r>
              <a:rPr lang="en-IN" b="1" u="sng" dirty="0"/>
              <a:t>Methodology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0" y="1880498"/>
            <a:ext cx="5432450" cy="32923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2514" y="1880498"/>
            <a:ext cx="396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number of platform use manual flagging of content to determine weather the content violates their ill-framed policies. </a:t>
            </a:r>
          </a:p>
          <a:p>
            <a:endParaRPr lang="en-IN" sz="2400" dirty="0"/>
          </a:p>
          <a:p>
            <a:r>
              <a:rPr lang="en-IN" sz="2400" dirty="0"/>
              <a:t>A tool must hence must be developed to help a user ‘set their boundaries’ and create a custom classifier for each user. </a:t>
            </a:r>
          </a:p>
        </p:txBody>
      </p:sp>
    </p:spTree>
    <p:extLst>
      <p:ext uri="{BB962C8B-B14F-4D97-AF65-F5344CB8AC3E}">
        <p14:creationId xmlns:p14="http://schemas.microsoft.com/office/powerpoint/2010/main" val="293914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47348" y="137887"/>
            <a:ext cx="3890434" cy="970450"/>
          </a:xfrm>
        </p:spPr>
        <p:txBody>
          <a:bodyPr/>
          <a:lstStyle/>
          <a:p>
            <a:r>
              <a:rPr lang="en-IN" b="1" u="sng" dirty="0"/>
              <a:t>Literature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1544" y="1524000"/>
            <a:ext cx="9216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We have reviewed this paper so far on the subject of our project </a:t>
            </a:r>
          </a:p>
          <a:p>
            <a:endParaRPr lang="en-US" sz="2400" dirty="0"/>
          </a:p>
          <a:p>
            <a:r>
              <a:rPr lang="en-US" sz="2400" dirty="0"/>
              <a:t>Implementation Of Naive Bayes Classifier Algorithm On Social Media (Twitter) To The Teaching Of Indonesian Hate Speech ( 2017 International Conference on Sustainable Information Engineering and Technology (SIET) )</a:t>
            </a:r>
          </a:p>
        </p:txBody>
      </p:sp>
    </p:spTree>
    <p:extLst>
      <p:ext uri="{BB962C8B-B14F-4D97-AF65-F5344CB8AC3E}">
        <p14:creationId xmlns:p14="http://schemas.microsoft.com/office/powerpoint/2010/main" val="409223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95462" y="0"/>
            <a:ext cx="10353762" cy="970450"/>
          </a:xfrm>
        </p:spPr>
        <p:txBody>
          <a:bodyPr>
            <a:normAutofit/>
          </a:bodyPr>
          <a:lstStyle/>
          <a:p>
            <a:r>
              <a:rPr lang="en-IN" sz="4400" b="1" u="sng" dirty="0"/>
              <a:t>Course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dirty="0"/>
              <a:t>Since our methodology aims to create a custom model suited for our users, we should go with </a:t>
            </a:r>
            <a:r>
              <a:rPr lang="en-IN" sz="2400" b="1" dirty="0"/>
              <a:t>Naïve Bayes Model </a:t>
            </a:r>
            <a:r>
              <a:rPr lang="en-IN" sz="2400" dirty="0"/>
              <a:t>as it is easy to calculate and store for reuse. </a:t>
            </a:r>
          </a:p>
          <a:p>
            <a:pPr marL="36900" indent="0">
              <a:buNone/>
            </a:pPr>
            <a:r>
              <a:rPr lang="en-IN" sz="2400" dirty="0"/>
              <a:t>We are working with twitter since it is not possible to search for posts with Facebook, due to rigid policies. </a:t>
            </a:r>
            <a:endParaRPr lang="en-IN" sz="2400" b="1" dirty="0"/>
          </a:p>
          <a:p>
            <a:pPr marL="36900" indent="0">
              <a:buNone/>
            </a:pPr>
            <a:r>
              <a:rPr lang="en-IN" sz="2400" dirty="0"/>
              <a:t>We will be working on making Twitter a safe place for the users. </a:t>
            </a:r>
          </a:p>
        </p:txBody>
      </p:sp>
    </p:spTree>
    <p:extLst>
      <p:ext uri="{BB962C8B-B14F-4D97-AF65-F5344CB8AC3E}">
        <p14:creationId xmlns:p14="http://schemas.microsoft.com/office/powerpoint/2010/main" val="2162940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147</TotalTime>
  <Words>245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PowerPoint Presentation</vt:lpstr>
      <vt:lpstr>PowerPoint Presentation</vt:lpstr>
      <vt:lpstr>Methodology </vt:lpstr>
      <vt:lpstr>Literature</vt:lpstr>
      <vt:lpstr>Course of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kanishk goyal</dc:creator>
  <cp:lastModifiedBy>Manjot Singh</cp:lastModifiedBy>
  <cp:revision>17</cp:revision>
  <dcterms:created xsi:type="dcterms:W3CDTF">2020-05-15T16:56:57Z</dcterms:created>
  <dcterms:modified xsi:type="dcterms:W3CDTF">2020-06-10T15:46:30Z</dcterms:modified>
</cp:coreProperties>
</file>