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753600" cy="7315200"/>
  <p:notesSz cx="6858000" cy="9144000"/>
  <p:embeddedFontLst>
    <p:embeddedFont>
      <p:font typeface="Arimo" panose="020B0604020202020204" charset="0"/>
      <p:regular r:id="rId14"/>
    </p:embeddedFont>
    <p:embeddedFont>
      <p:font typeface="Calibri" panose="020F0502020204030204" pitchFamily="34" charset="0"/>
      <p:regular r:id="rId15"/>
      <p:bold r:id="rId16"/>
      <p:italic r:id="rId17"/>
      <p:boldItalic r:id="rId18"/>
    </p:embeddedFont>
    <p:embeddedFont>
      <p:font typeface="Chewy" panose="020B0604020202020204" charset="0"/>
      <p:regular r:id="rId19"/>
    </p:embeddedFont>
    <p:embeddedFont>
      <p:font typeface="DK Lemon Yellow Sun" panose="020B0604020202020204" charset="0"/>
      <p:regular r:id="rId20"/>
    </p:embeddedFont>
    <p:embeddedFont>
      <p:font typeface="Lato" panose="020F0502020204030203" pitchFamily="34" charset="0"/>
      <p:regular r:id="rId21"/>
    </p:embeddedFont>
    <p:embeddedFont>
      <p:font typeface="Lato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1344"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7315200"/>
            <a:chOff x="0" y="0"/>
            <a:chExt cx="6186311" cy="4639733"/>
          </a:xfrm>
        </p:grpSpPr>
        <p:sp>
          <p:nvSpPr>
            <p:cNvPr id="3" name="Freeform 3"/>
            <p:cNvSpPr/>
            <p:nvPr/>
          </p:nvSpPr>
          <p:spPr>
            <a:xfrm>
              <a:off x="0" y="0"/>
              <a:ext cx="6186311" cy="4639733"/>
            </a:xfrm>
            <a:custGeom>
              <a:avLst/>
              <a:gdLst/>
              <a:ahLst/>
              <a:cxnLst/>
              <a:rect l="l" t="t" r="r" b="b"/>
              <a:pathLst>
                <a:path w="6186311" h="4639733">
                  <a:moveTo>
                    <a:pt x="0" y="0"/>
                  </a:moveTo>
                  <a:lnTo>
                    <a:pt x="6186311" y="0"/>
                  </a:lnTo>
                  <a:lnTo>
                    <a:pt x="6186311"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93137" y="731520"/>
            <a:ext cx="7306344" cy="5486400"/>
          </a:xfrm>
          <a:prstGeom prst="rect">
            <a:avLst/>
          </a:prstGeom>
        </p:spPr>
      </p:pic>
      <p:sp>
        <p:nvSpPr>
          <p:cNvPr id="5" name="TextBox 5"/>
          <p:cNvSpPr txBox="1"/>
          <p:nvPr/>
        </p:nvSpPr>
        <p:spPr>
          <a:xfrm>
            <a:off x="2592664" y="1359665"/>
            <a:ext cx="5402538" cy="3957406"/>
          </a:xfrm>
          <a:prstGeom prst="rect">
            <a:avLst/>
          </a:prstGeom>
        </p:spPr>
        <p:txBody>
          <a:bodyPr lIns="0" tIns="0" rIns="0" bIns="0" rtlCol="0" anchor="t">
            <a:spAutoFit/>
          </a:bodyPr>
          <a:lstStyle/>
          <a:p>
            <a:pPr algn="ctr">
              <a:lnSpc>
                <a:spcPts val="6169"/>
              </a:lnSpc>
            </a:pPr>
            <a:r>
              <a:rPr lang="en-US" sz="6108">
                <a:solidFill>
                  <a:srgbClr val="ADE1DA"/>
                </a:solidFill>
                <a:latin typeface="Chewy"/>
              </a:rPr>
              <a:t>MODELO PARA LA FORMACIÓN DE PRODUCTO DE UNA REACCIÓN TIPO: </a:t>
            </a:r>
            <a:r>
              <a:rPr lang="en-US" sz="6108">
                <a:solidFill>
                  <a:srgbClr val="AB363E"/>
                </a:solidFill>
                <a:latin typeface="Chewy"/>
              </a:rPr>
              <a:t>A</a:t>
            </a:r>
            <a:r>
              <a:rPr lang="en-US" sz="6108">
                <a:solidFill>
                  <a:srgbClr val="ADE1DA"/>
                </a:solidFill>
                <a:latin typeface="Chewy"/>
              </a:rPr>
              <a:t>+</a:t>
            </a:r>
            <a:r>
              <a:rPr lang="en-US" sz="6108">
                <a:solidFill>
                  <a:srgbClr val="252D4A"/>
                </a:solidFill>
                <a:latin typeface="Chewy"/>
              </a:rPr>
              <a:t>B</a:t>
            </a:r>
            <a:r>
              <a:rPr lang="en-US" sz="6108">
                <a:solidFill>
                  <a:srgbClr val="ADE1DA"/>
                </a:solidFill>
                <a:latin typeface="Chewy"/>
              </a:rPr>
              <a:t>=</a:t>
            </a:r>
            <a:r>
              <a:rPr lang="en-US" sz="6108">
                <a:solidFill>
                  <a:srgbClr val="FF7F00"/>
                </a:solidFill>
                <a:latin typeface="Chewy"/>
              </a:rPr>
              <a:t>C</a:t>
            </a:r>
          </a:p>
        </p:txBody>
      </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16" y="1561317"/>
            <a:ext cx="2631469" cy="5753883"/>
          </a:xfrm>
          <a:prstGeom prst="rect">
            <a:avLst/>
          </a:prstGeom>
        </p:spPr>
      </p:pic>
      <p:sp>
        <p:nvSpPr>
          <p:cNvPr id="7" name="TextBox 7"/>
          <p:cNvSpPr txBox="1"/>
          <p:nvPr/>
        </p:nvSpPr>
        <p:spPr>
          <a:xfrm>
            <a:off x="2995910" y="6246495"/>
            <a:ext cx="1880890" cy="847036"/>
          </a:xfrm>
          <a:prstGeom prst="rect">
            <a:avLst/>
          </a:prstGeom>
        </p:spPr>
        <p:txBody>
          <a:bodyPr lIns="0" tIns="0" rIns="0" bIns="0" rtlCol="0" anchor="t">
            <a:spAutoFit/>
          </a:bodyPr>
          <a:lstStyle/>
          <a:p>
            <a:pPr algn="ctr">
              <a:lnSpc>
                <a:spcPts val="6862"/>
              </a:lnSpc>
            </a:pPr>
            <a:r>
              <a:rPr lang="en-US" sz="4902">
                <a:solidFill>
                  <a:srgbClr val="000000"/>
                </a:solidFill>
                <a:latin typeface="DK Lemon Yellow Sun"/>
              </a:rPr>
              <a:t>EQUIPO 1 </a:t>
            </a:r>
          </a:p>
        </p:txBody>
      </p:sp>
      <p:sp>
        <p:nvSpPr>
          <p:cNvPr id="8" name="TextBox 8"/>
          <p:cNvSpPr txBox="1"/>
          <p:nvPr/>
        </p:nvSpPr>
        <p:spPr>
          <a:xfrm>
            <a:off x="5181600" y="6313170"/>
            <a:ext cx="3535438" cy="1212740"/>
          </a:xfrm>
          <a:prstGeom prst="rect">
            <a:avLst/>
          </a:prstGeom>
        </p:spPr>
        <p:txBody>
          <a:bodyPr lIns="0" tIns="0" rIns="0" bIns="0" rtlCol="0" anchor="t">
            <a:spAutoFit/>
          </a:bodyPr>
          <a:lstStyle/>
          <a:p>
            <a:pPr algn="ctr">
              <a:lnSpc>
                <a:spcPts val="2456"/>
              </a:lnSpc>
            </a:pPr>
            <a:r>
              <a:rPr lang="en-US" sz="1754">
                <a:solidFill>
                  <a:srgbClr val="000000"/>
                </a:solidFill>
                <a:latin typeface="DK Lemon Yellow Sun"/>
              </a:rPr>
              <a:t>Antonio Lomelí Ureña</a:t>
            </a:r>
          </a:p>
          <a:p>
            <a:pPr algn="ctr">
              <a:lnSpc>
                <a:spcPts val="2456"/>
              </a:lnSpc>
            </a:pPr>
            <a:r>
              <a:rPr lang="en-US" sz="1754">
                <a:solidFill>
                  <a:srgbClr val="000000"/>
                </a:solidFill>
                <a:latin typeface="DK Lemon Yellow Sun"/>
              </a:rPr>
              <a:t>Carolina Martínez Escalante </a:t>
            </a:r>
          </a:p>
          <a:p>
            <a:pPr algn="ctr">
              <a:lnSpc>
                <a:spcPts val="2456"/>
              </a:lnSpc>
            </a:pPr>
            <a:r>
              <a:rPr lang="en-US" sz="1754">
                <a:solidFill>
                  <a:srgbClr val="000000"/>
                </a:solidFill>
                <a:latin typeface="DK Lemon Yellow Sun"/>
              </a:rPr>
              <a:t>Enrique Tonatiuh Pérez Cortés BarbA</a:t>
            </a:r>
          </a:p>
          <a:p>
            <a:pPr algn="ctr">
              <a:lnSpc>
                <a:spcPts val="2456"/>
              </a:lnSpc>
            </a:pPr>
            <a:endParaRPr lang="en-US" sz="1754">
              <a:solidFill>
                <a:srgbClr val="000000"/>
              </a:solidFill>
              <a:latin typeface="DK Lemon Yellow Su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97207"/>
            <a:chOff x="0" y="0"/>
            <a:chExt cx="6345389" cy="4691747"/>
          </a:xfrm>
        </p:grpSpPr>
        <p:sp>
          <p:nvSpPr>
            <p:cNvPr id="3" name="Freeform 3"/>
            <p:cNvSpPr/>
            <p:nvPr/>
          </p:nvSpPr>
          <p:spPr>
            <a:xfrm>
              <a:off x="0" y="0"/>
              <a:ext cx="6345389" cy="4691747"/>
            </a:xfrm>
            <a:custGeom>
              <a:avLst/>
              <a:gdLst/>
              <a:ahLst/>
              <a:cxnLst/>
              <a:rect l="l" t="t" r="r" b="b"/>
              <a:pathLst>
                <a:path w="6345389" h="4691747">
                  <a:moveTo>
                    <a:pt x="0" y="0"/>
                  </a:moveTo>
                  <a:lnTo>
                    <a:pt x="6345389" y="0"/>
                  </a:lnTo>
                  <a:lnTo>
                    <a:pt x="6345389" y="4691747"/>
                  </a:lnTo>
                  <a:lnTo>
                    <a:pt x="0" y="4691747"/>
                  </a:lnTo>
                  <a:close/>
                </a:path>
              </a:pathLst>
            </a:custGeom>
            <a:solidFill>
              <a:srgbClr val="F4DFBA"/>
            </a:solidFill>
          </p:spPr>
        </p:sp>
      </p:grpSp>
      <p:sp>
        <p:nvSpPr>
          <p:cNvPr id="4" name="TextBox 4"/>
          <p:cNvSpPr txBox="1"/>
          <p:nvPr/>
        </p:nvSpPr>
        <p:spPr>
          <a:xfrm>
            <a:off x="355313" y="859533"/>
            <a:ext cx="6303460" cy="5967568"/>
          </a:xfrm>
          <a:prstGeom prst="rect">
            <a:avLst/>
          </a:prstGeom>
        </p:spPr>
        <p:txBody>
          <a:bodyPr lIns="0" tIns="0" rIns="0" bIns="0" rtlCol="0" anchor="t">
            <a:spAutoFit/>
          </a:bodyPr>
          <a:lstStyle/>
          <a:p>
            <a:pPr algn="ctr">
              <a:lnSpc>
                <a:spcPts val="4309"/>
              </a:lnSpc>
              <a:spcBef>
                <a:spcPct val="0"/>
              </a:spcBef>
            </a:pPr>
            <a:r>
              <a:rPr lang="en-US" sz="3078">
                <a:solidFill>
                  <a:srgbClr val="000000"/>
                </a:solidFill>
                <a:latin typeface="Chewy"/>
              </a:rPr>
              <a:t> CUANDO SE MEZCLAN </a:t>
            </a:r>
            <a:r>
              <a:rPr lang="en-US" sz="3078">
                <a:solidFill>
                  <a:srgbClr val="AB363E"/>
                </a:solidFill>
                <a:latin typeface="Chewy"/>
              </a:rPr>
              <a:t>0.35 MOLES</a:t>
            </a:r>
            <a:r>
              <a:rPr lang="en-US" sz="3078">
                <a:solidFill>
                  <a:srgbClr val="000000"/>
                </a:solidFill>
                <a:latin typeface="Chewy"/>
              </a:rPr>
              <a:t> DE ÓXIDO DE CALCIO SE PASA LA BARRERA DE LOS 0.3 MOLES DE C</a:t>
            </a:r>
          </a:p>
          <a:p>
            <a:pPr algn="ctr">
              <a:lnSpc>
                <a:spcPts val="4309"/>
              </a:lnSpc>
              <a:spcBef>
                <a:spcPct val="0"/>
              </a:spcBef>
            </a:pPr>
            <a:endParaRPr lang="en-US" sz="3078">
              <a:solidFill>
                <a:srgbClr val="000000"/>
              </a:solidFill>
              <a:latin typeface="Chewy"/>
            </a:endParaRPr>
          </a:p>
          <a:p>
            <a:pPr algn="ctr">
              <a:lnSpc>
                <a:spcPts val="4309"/>
              </a:lnSpc>
              <a:spcBef>
                <a:spcPct val="0"/>
              </a:spcBef>
            </a:pPr>
            <a:r>
              <a:rPr lang="en-US" sz="3078">
                <a:solidFill>
                  <a:srgbClr val="000000"/>
                </a:solidFill>
                <a:latin typeface="Chewy"/>
              </a:rPr>
              <a:t>SI USAMOS MÁS DE </a:t>
            </a:r>
            <a:r>
              <a:rPr lang="en-US" sz="3078">
                <a:solidFill>
                  <a:srgbClr val="AB363E"/>
                </a:solidFill>
                <a:latin typeface="Chewy"/>
              </a:rPr>
              <a:t>19 GR</a:t>
            </a:r>
            <a:r>
              <a:rPr lang="en-US" sz="3078">
                <a:solidFill>
                  <a:srgbClr val="000000"/>
                </a:solidFill>
                <a:latin typeface="Chewy"/>
              </a:rPr>
              <a:t> (APROX) DE ÓXIDO DE CALCIO Y LO MEZCLAMOS CON 150 ML DE AGUA LA REACCIÓN CALENTARÁ MUCHO EL VIDRIO DEL RECIPIENTE.</a:t>
            </a:r>
          </a:p>
          <a:p>
            <a:pPr algn="ctr">
              <a:lnSpc>
                <a:spcPts val="4309"/>
              </a:lnSpc>
              <a:spcBef>
                <a:spcPct val="0"/>
              </a:spcBef>
            </a:pPr>
            <a:r>
              <a:rPr lang="en-US" sz="3078">
                <a:solidFill>
                  <a:srgbClr val="000000"/>
                </a:solidFill>
                <a:latin typeface="Chewy"/>
              </a:rPr>
              <a:t>(MASA MOLAR DEL ÓXIDO DE CALCIO = 56 GR/MOL)</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60524" y="3342707"/>
            <a:ext cx="2793076" cy="3657600"/>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13645" y="208314"/>
            <a:ext cx="1608435" cy="2926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15200"/>
            <a:chOff x="0" y="0"/>
            <a:chExt cx="6345389" cy="4639733"/>
          </a:xfrm>
        </p:grpSpPr>
        <p:sp>
          <p:nvSpPr>
            <p:cNvPr id="3" name="Freeform 3"/>
            <p:cNvSpPr/>
            <p:nvPr/>
          </p:nvSpPr>
          <p:spPr>
            <a:xfrm>
              <a:off x="0" y="0"/>
              <a:ext cx="6345389" cy="4639733"/>
            </a:xfrm>
            <a:custGeom>
              <a:avLst/>
              <a:gdLst/>
              <a:ahLst/>
              <a:cxnLst/>
              <a:rect l="l" t="t" r="r" b="b"/>
              <a:pathLst>
                <a:path w="6345389" h="4639733">
                  <a:moveTo>
                    <a:pt x="0" y="0"/>
                  </a:moveTo>
                  <a:lnTo>
                    <a:pt x="6345389" y="0"/>
                  </a:lnTo>
                  <a:lnTo>
                    <a:pt x="6345389" y="4639733"/>
                  </a:lnTo>
                  <a:lnTo>
                    <a:pt x="0" y="4639733"/>
                  </a:lnTo>
                  <a:close/>
                </a:path>
              </a:pathLst>
            </a:custGeom>
            <a:solidFill>
              <a:srgbClr val="F4DFBA"/>
            </a:solidFill>
          </p:spPr>
        </p:sp>
      </p:grpSp>
      <p:grpSp>
        <p:nvGrpSpPr>
          <p:cNvPr id="4" name="Group 4"/>
          <p:cNvGrpSpPr/>
          <p:nvPr/>
        </p:nvGrpSpPr>
        <p:grpSpPr>
          <a:xfrm>
            <a:off x="0" y="3286995"/>
            <a:ext cx="7475068" cy="2339895"/>
            <a:chOff x="0" y="0"/>
            <a:chExt cx="2768544" cy="866628"/>
          </a:xfrm>
        </p:grpSpPr>
        <p:sp>
          <p:nvSpPr>
            <p:cNvPr id="5" name="Freeform 5"/>
            <p:cNvSpPr/>
            <p:nvPr/>
          </p:nvSpPr>
          <p:spPr>
            <a:xfrm>
              <a:off x="0" y="0"/>
              <a:ext cx="2768544" cy="866628"/>
            </a:xfrm>
            <a:custGeom>
              <a:avLst/>
              <a:gdLst/>
              <a:ahLst/>
              <a:cxnLst/>
              <a:rect l="l" t="t" r="r" b="b"/>
              <a:pathLst>
                <a:path w="2768544" h="866628">
                  <a:moveTo>
                    <a:pt x="0" y="0"/>
                  </a:moveTo>
                  <a:lnTo>
                    <a:pt x="2768544" y="0"/>
                  </a:lnTo>
                  <a:lnTo>
                    <a:pt x="2768544" y="866628"/>
                  </a:lnTo>
                  <a:lnTo>
                    <a:pt x="0" y="866628"/>
                  </a:lnTo>
                  <a:close/>
                </a:path>
              </a:pathLst>
            </a:custGeom>
            <a:solidFill>
              <a:srgbClr val="ADE1DA"/>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456"/>
                </a:lnSpc>
              </a:pPr>
              <a:endParaRPr/>
            </a:p>
          </p:txBody>
        </p:sp>
      </p:grpSp>
      <p:sp>
        <p:nvSpPr>
          <p:cNvPr id="7" name="TextBox 7"/>
          <p:cNvSpPr txBox="1"/>
          <p:nvPr/>
        </p:nvSpPr>
        <p:spPr>
          <a:xfrm>
            <a:off x="-220937" y="977249"/>
            <a:ext cx="7492921" cy="6440289"/>
          </a:xfrm>
          <a:prstGeom prst="rect">
            <a:avLst/>
          </a:prstGeom>
        </p:spPr>
        <p:txBody>
          <a:bodyPr wrap="square" lIns="0" tIns="0" rIns="0" bIns="0" rtlCol="0" anchor="t">
            <a:spAutoFit/>
          </a:bodyPr>
          <a:lstStyle/>
          <a:p>
            <a:pPr marL="549176" lvl="1" indent="-274588" algn="ctr">
              <a:lnSpc>
                <a:spcPts val="3561"/>
              </a:lnSpc>
              <a:buFont typeface="Arial"/>
              <a:buChar char="•"/>
            </a:pPr>
            <a:r>
              <a:rPr lang="en-US" sz="2543" dirty="0">
                <a:solidFill>
                  <a:srgbClr val="010043"/>
                </a:solidFill>
                <a:latin typeface="Chewy"/>
              </a:rPr>
              <a:t>EJEMPLO  DEL MODELO EXPUESTO.</a:t>
            </a:r>
          </a:p>
          <a:p>
            <a:pPr marL="549176" lvl="1" indent="-274588" algn="ctr">
              <a:lnSpc>
                <a:spcPts val="3561"/>
              </a:lnSpc>
              <a:buFont typeface="Arial"/>
              <a:buChar char="•"/>
            </a:pPr>
            <a:r>
              <a:rPr lang="en-US" sz="2543" dirty="0">
                <a:solidFill>
                  <a:srgbClr val="010043"/>
                </a:solidFill>
                <a:latin typeface="Chewy"/>
              </a:rPr>
              <a:t> SE LOGRÓ RESOLVER EL PROBLEMA PLANETADO.</a:t>
            </a:r>
          </a:p>
          <a:p>
            <a:pPr marL="549176" lvl="1" indent="-274588" algn="ctr">
              <a:lnSpc>
                <a:spcPts val="3561"/>
              </a:lnSpc>
              <a:buFont typeface="Arial"/>
              <a:buChar char="•"/>
            </a:pPr>
            <a:r>
              <a:rPr lang="en-US" sz="2543" dirty="0">
                <a:solidFill>
                  <a:srgbClr val="010043"/>
                </a:solidFill>
                <a:latin typeface="Chewy"/>
              </a:rPr>
              <a:t> RESULTADOS GRÁFICOS FÁCILES DE INTERPRETAR A SIMPLE VISTA.</a:t>
            </a:r>
          </a:p>
          <a:p>
            <a:pPr algn="ctr">
              <a:lnSpc>
                <a:spcPts val="3561"/>
              </a:lnSpc>
            </a:pPr>
            <a:endParaRPr lang="en-US" sz="2543" dirty="0">
              <a:solidFill>
                <a:srgbClr val="010043"/>
              </a:solidFill>
              <a:latin typeface="Chewy"/>
            </a:endParaRPr>
          </a:p>
          <a:p>
            <a:pPr marL="549176" lvl="1" indent="-274588" algn="ctr">
              <a:lnSpc>
                <a:spcPts val="3561"/>
              </a:lnSpc>
              <a:buFont typeface="Arial"/>
              <a:buChar char="•"/>
            </a:pPr>
            <a:r>
              <a:rPr lang="en-US" sz="2543" dirty="0">
                <a:solidFill>
                  <a:srgbClr val="010043"/>
                </a:solidFill>
                <a:latin typeface="Chewy"/>
              </a:rPr>
              <a:t>NO SE PUDE MEZCLAR MÁS DE 0.35 MOLES (19 GR APROX) DE ÓXIDO DE CALCIO CON 150 ML DE AGUA YA QUE SI SE REALIZA EL CALOR DESPRENDIDO DE ESA REACCIÓN PODRÍA SER DAÑINO PARA LOS MATERIALES Y LAS PERSONAS.</a:t>
            </a:r>
          </a:p>
          <a:p>
            <a:pPr algn="ctr">
              <a:lnSpc>
                <a:spcPts val="3561"/>
              </a:lnSpc>
            </a:pPr>
            <a:endParaRPr lang="en-US" sz="2543" dirty="0">
              <a:solidFill>
                <a:srgbClr val="010043"/>
              </a:solidFill>
              <a:latin typeface="Chewy"/>
            </a:endParaRPr>
          </a:p>
          <a:p>
            <a:pPr marL="549176" lvl="1" indent="-274588" algn="ctr">
              <a:lnSpc>
                <a:spcPts val="3561"/>
              </a:lnSpc>
              <a:buFont typeface="Arial"/>
              <a:buChar char="•"/>
            </a:pPr>
            <a:r>
              <a:rPr lang="en-US" sz="2543" dirty="0">
                <a:solidFill>
                  <a:srgbClr val="010043"/>
                </a:solidFill>
                <a:latin typeface="Chewy"/>
              </a:rPr>
              <a:t>RESOLVER ECUACIONES DIFERENCIALESPOR MEDIO DE SIMULACIONES Y SOLUCIONES NUMÉRICAS ES MUY EFICIENTE Y SENCILLO.</a:t>
            </a:r>
          </a:p>
        </p:txBody>
      </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319011" y="2843338"/>
            <a:ext cx="2250051" cy="4435585"/>
          </a:xfrm>
          <a:prstGeom prst="rect">
            <a:avLst/>
          </a:prstGeom>
        </p:spPr>
      </p:pic>
      <p:sp>
        <p:nvSpPr>
          <p:cNvPr id="9" name="TextBox 9"/>
          <p:cNvSpPr txBox="1"/>
          <p:nvPr/>
        </p:nvSpPr>
        <p:spPr>
          <a:xfrm>
            <a:off x="2853755" y="95250"/>
            <a:ext cx="5160325" cy="725043"/>
          </a:xfrm>
          <a:prstGeom prst="rect">
            <a:avLst/>
          </a:prstGeom>
        </p:spPr>
        <p:txBody>
          <a:bodyPr lIns="0" tIns="0" rIns="0" bIns="0" rtlCol="0" anchor="t">
            <a:spAutoFit/>
          </a:bodyPr>
          <a:lstStyle/>
          <a:p>
            <a:pPr>
              <a:lnSpc>
                <a:spcPts val="5346"/>
              </a:lnSpc>
            </a:pPr>
            <a:r>
              <a:rPr lang="en-US" sz="5400">
                <a:solidFill>
                  <a:srgbClr val="010043"/>
                </a:solidFill>
                <a:latin typeface="Chewy"/>
              </a:rPr>
              <a:t>CONCLUSIONES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404" y="0"/>
            <a:ext cx="10004408" cy="7560782"/>
            <a:chOff x="0" y="0"/>
            <a:chExt cx="6345389" cy="4795496"/>
          </a:xfrm>
        </p:grpSpPr>
        <p:sp>
          <p:nvSpPr>
            <p:cNvPr id="3" name="Freeform 3"/>
            <p:cNvSpPr/>
            <p:nvPr/>
          </p:nvSpPr>
          <p:spPr>
            <a:xfrm>
              <a:off x="0" y="0"/>
              <a:ext cx="6345389" cy="4795496"/>
            </a:xfrm>
            <a:custGeom>
              <a:avLst/>
              <a:gdLst/>
              <a:ahLst/>
              <a:cxnLst/>
              <a:rect l="l" t="t" r="r" b="b"/>
              <a:pathLst>
                <a:path w="6345389" h="4795496">
                  <a:moveTo>
                    <a:pt x="0" y="0"/>
                  </a:moveTo>
                  <a:lnTo>
                    <a:pt x="6345389" y="0"/>
                  </a:lnTo>
                  <a:lnTo>
                    <a:pt x="6345389" y="4795496"/>
                  </a:lnTo>
                  <a:lnTo>
                    <a:pt x="0" y="4795496"/>
                  </a:lnTo>
                  <a:close/>
                </a:path>
              </a:pathLst>
            </a:custGeom>
            <a:solidFill>
              <a:srgbClr val="F4DFBA"/>
            </a:solidFill>
          </p:spPr>
        </p:sp>
      </p:grpSp>
      <p:pic>
        <p:nvPicPr>
          <p:cNvPr id="4" name="Picture 4"/>
          <p:cNvPicPr>
            <a:picLocks noChangeAspect="1"/>
          </p:cNvPicPr>
          <p:nvPr/>
        </p:nvPicPr>
        <p:blipFill>
          <a:blip r:embed="rId2"/>
          <a:srcRect/>
          <a:stretch>
            <a:fillRect/>
          </a:stretch>
        </p:blipFill>
        <p:spPr>
          <a:xfrm>
            <a:off x="7094913" y="0"/>
            <a:ext cx="1757610" cy="1857447"/>
          </a:xfrm>
          <a:prstGeom prst="rect">
            <a:avLst/>
          </a:prstGeom>
        </p:spPr>
      </p:pic>
      <p:sp>
        <p:nvSpPr>
          <p:cNvPr id="5" name="TextBox 5"/>
          <p:cNvSpPr txBox="1"/>
          <p:nvPr/>
        </p:nvSpPr>
        <p:spPr>
          <a:xfrm>
            <a:off x="1530028" y="855345"/>
            <a:ext cx="6693544" cy="939367"/>
          </a:xfrm>
          <a:prstGeom prst="rect">
            <a:avLst/>
          </a:prstGeom>
        </p:spPr>
        <p:txBody>
          <a:bodyPr lIns="0" tIns="0" rIns="0" bIns="0" rtlCol="0" anchor="t">
            <a:spAutoFit/>
          </a:bodyPr>
          <a:lstStyle/>
          <a:p>
            <a:pPr algn="ctr">
              <a:lnSpc>
                <a:spcPts val="6934"/>
              </a:lnSpc>
            </a:pPr>
            <a:r>
              <a:rPr lang="en-US" sz="7004">
                <a:solidFill>
                  <a:srgbClr val="A65C44"/>
                </a:solidFill>
                <a:latin typeface="Chewy"/>
              </a:rPr>
              <a:t>REFERENCIAS </a:t>
            </a:r>
          </a:p>
        </p:txBody>
      </p:sp>
      <p:sp>
        <p:nvSpPr>
          <p:cNvPr id="6" name="TextBox 6"/>
          <p:cNvSpPr txBox="1"/>
          <p:nvPr/>
        </p:nvSpPr>
        <p:spPr>
          <a:xfrm>
            <a:off x="87814" y="2535960"/>
            <a:ext cx="9577972" cy="3600195"/>
          </a:xfrm>
          <a:prstGeom prst="rect">
            <a:avLst/>
          </a:prstGeom>
        </p:spPr>
        <p:txBody>
          <a:bodyPr lIns="0" tIns="0" rIns="0" bIns="0" rtlCol="0" anchor="t">
            <a:spAutoFit/>
          </a:bodyPr>
          <a:lstStyle/>
          <a:p>
            <a:pPr algn="ctr">
              <a:lnSpc>
                <a:spcPts val="3589"/>
              </a:lnSpc>
              <a:spcBef>
                <a:spcPct val="0"/>
              </a:spcBef>
            </a:pPr>
            <a:r>
              <a:rPr lang="en-US" sz="2563">
                <a:solidFill>
                  <a:srgbClr val="010043"/>
                </a:solidFill>
                <a:latin typeface="Chewy"/>
              </a:rPr>
              <a:t>(1) IES EDUARDO PONDAL. REACTIVIDAD DE LOS METALES ALCALINOS. RECUPERADO DE: HTTP://WWW.EDU.XUNTA.GAL/CENTROS/IESEDUARDOPONDALPONTECESO/NODE/370</a:t>
            </a:r>
          </a:p>
          <a:p>
            <a:pPr algn="ctr">
              <a:lnSpc>
                <a:spcPts val="3589"/>
              </a:lnSpc>
              <a:spcBef>
                <a:spcPct val="0"/>
              </a:spcBef>
            </a:pPr>
            <a:r>
              <a:rPr lang="en-US" sz="2563">
                <a:solidFill>
                  <a:srgbClr val="010043"/>
                </a:solidFill>
                <a:latin typeface="Chewy"/>
              </a:rPr>
              <a:t>UNIVERSIDAD DE PAMPLONA FACULTAD DE CIENCIAS BASICAS. (S. F.). PROYECTO DE QUÍMICA. RECUPERADO 30 DE NOVIEMBRE DE 2022, DE HTTPS://WWW.UNIPAMPLONA.EDU.CO/UNIPAMPLONA/PORTALIG/HOME_155/RECURSOS/GENERAL/06112017/QUIMICA.PDF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15200"/>
            <a:chOff x="0" y="0"/>
            <a:chExt cx="6345389" cy="4639733"/>
          </a:xfrm>
        </p:grpSpPr>
        <p:sp>
          <p:nvSpPr>
            <p:cNvPr id="3" name="Freeform 3"/>
            <p:cNvSpPr/>
            <p:nvPr/>
          </p:nvSpPr>
          <p:spPr>
            <a:xfrm>
              <a:off x="0" y="0"/>
              <a:ext cx="6345389" cy="4639733"/>
            </a:xfrm>
            <a:custGeom>
              <a:avLst/>
              <a:gdLst/>
              <a:ahLst/>
              <a:cxnLst/>
              <a:rect l="l" t="t" r="r" b="b"/>
              <a:pathLst>
                <a:path w="6345389" h="4639733">
                  <a:moveTo>
                    <a:pt x="0" y="0"/>
                  </a:moveTo>
                  <a:lnTo>
                    <a:pt x="6345389" y="0"/>
                  </a:lnTo>
                  <a:lnTo>
                    <a:pt x="6345389"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8939" y="297977"/>
            <a:ext cx="9936038" cy="6719246"/>
          </a:xfrm>
          <a:prstGeom prst="rect">
            <a:avLst/>
          </a:prstGeom>
        </p:spPr>
      </p:pic>
      <p:sp>
        <p:nvSpPr>
          <p:cNvPr id="5" name="TextBox 5"/>
          <p:cNvSpPr txBox="1"/>
          <p:nvPr/>
        </p:nvSpPr>
        <p:spPr>
          <a:xfrm>
            <a:off x="864719" y="2601360"/>
            <a:ext cx="8024163" cy="3612404"/>
          </a:xfrm>
          <a:prstGeom prst="rect">
            <a:avLst/>
          </a:prstGeom>
        </p:spPr>
        <p:txBody>
          <a:bodyPr lIns="0" tIns="0" rIns="0" bIns="0" rtlCol="0" anchor="t">
            <a:spAutoFit/>
          </a:bodyPr>
          <a:lstStyle/>
          <a:p>
            <a:pPr marL="632292" lvl="1" indent="-316146" algn="ctr">
              <a:lnSpc>
                <a:spcPts val="4100"/>
              </a:lnSpc>
              <a:buFont typeface="Arial"/>
              <a:buChar char="•"/>
            </a:pPr>
            <a:r>
              <a:rPr lang="en-US" sz="2928">
                <a:solidFill>
                  <a:srgbClr val="FFFFFF"/>
                </a:solidFill>
                <a:latin typeface="Lato Bold"/>
              </a:rPr>
              <a:t>Objetivos</a:t>
            </a:r>
          </a:p>
          <a:p>
            <a:pPr marL="632292" lvl="1" indent="-316146" algn="ctr">
              <a:lnSpc>
                <a:spcPts val="4100"/>
              </a:lnSpc>
              <a:buFont typeface="Arial"/>
              <a:buChar char="•"/>
            </a:pPr>
            <a:r>
              <a:rPr lang="en-US" sz="2928">
                <a:solidFill>
                  <a:srgbClr val="FFFFFF"/>
                </a:solidFill>
                <a:latin typeface="Lato Bold"/>
              </a:rPr>
              <a:t>Introducción </a:t>
            </a:r>
          </a:p>
          <a:p>
            <a:pPr marL="632292" lvl="1" indent="-316146" algn="ctr">
              <a:lnSpc>
                <a:spcPts val="4100"/>
              </a:lnSpc>
              <a:buFont typeface="Arial"/>
              <a:buChar char="•"/>
            </a:pPr>
            <a:r>
              <a:rPr lang="en-US" sz="2928">
                <a:solidFill>
                  <a:srgbClr val="FFFFFF"/>
                </a:solidFill>
                <a:latin typeface="Lato Bold"/>
              </a:rPr>
              <a:t> Modelo que representa el problema</a:t>
            </a:r>
          </a:p>
          <a:p>
            <a:pPr marL="632292" lvl="1" indent="-316146" algn="ctr">
              <a:lnSpc>
                <a:spcPts val="4100"/>
              </a:lnSpc>
              <a:buFont typeface="Arial"/>
              <a:buChar char="•"/>
            </a:pPr>
            <a:r>
              <a:rPr lang="en-US" sz="2928">
                <a:solidFill>
                  <a:srgbClr val="FFFFFF"/>
                </a:solidFill>
                <a:latin typeface="Lato Bold"/>
              </a:rPr>
              <a:t>Simulaciones</a:t>
            </a:r>
          </a:p>
          <a:p>
            <a:pPr marL="632292" lvl="1" indent="-316146" algn="ctr">
              <a:lnSpc>
                <a:spcPts val="4100"/>
              </a:lnSpc>
              <a:buFont typeface="Arial"/>
              <a:buChar char="•"/>
            </a:pPr>
            <a:r>
              <a:rPr lang="en-US" sz="2928">
                <a:solidFill>
                  <a:srgbClr val="FFFFFF"/>
                </a:solidFill>
                <a:latin typeface="Lato Bold"/>
              </a:rPr>
              <a:t> Visualización de resultados de simulación</a:t>
            </a:r>
          </a:p>
          <a:p>
            <a:pPr marL="632292" lvl="1" indent="-316146" algn="ctr">
              <a:lnSpc>
                <a:spcPts val="4100"/>
              </a:lnSpc>
              <a:buFont typeface="Arial"/>
              <a:buChar char="•"/>
            </a:pPr>
            <a:r>
              <a:rPr lang="en-US" sz="2928">
                <a:solidFill>
                  <a:srgbClr val="FFFFFF"/>
                </a:solidFill>
                <a:latin typeface="Lato Bold"/>
              </a:rPr>
              <a:t>Conclusiones</a:t>
            </a:r>
          </a:p>
          <a:p>
            <a:pPr marL="632292" lvl="1" indent="-316146" algn="ctr">
              <a:lnSpc>
                <a:spcPts val="4100"/>
              </a:lnSpc>
              <a:buFont typeface="Arial"/>
              <a:buChar char="•"/>
            </a:pPr>
            <a:r>
              <a:rPr lang="en-US" sz="2928">
                <a:solidFill>
                  <a:srgbClr val="FFFFFF"/>
                </a:solidFill>
                <a:latin typeface="Lato Bold"/>
              </a:rPr>
              <a:t>Referencias </a:t>
            </a:r>
          </a:p>
        </p:txBody>
      </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4637687" y="179988"/>
            <a:ext cx="478227" cy="3992217"/>
          </a:xfrm>
          <a:prstGeom prst="rect">
            <a:avLst/>
          </a:prstGeom>
        </p:spPr>
      </p:pic>
      <p:sp>
        <p:nvSpPr>
          <p:cNvPr id="7" name="TextBox 7"/>
          <p:cNvSpPr txBox="1"/>
          <p:nvPr/>
        </p:nvSpPr>
        <p:spPr>
          <a:xfrm>
            <a:off x="2643392" y="814068"/>
            <a:ext cx="4531376" cy="1115415"/>
          </a:xfrm>
          <a:prstGeom prst="rect">
            <a:avLst/>
          </a:prstGeom>
        </p:spPr>
        <p:txBody>
          <a:bodyPr lIns="0" tIns="0" rIns="0" bIns="0" rtlCol="0" anchor="t">
            <a:spAutoFit/>
          </a:bodyPr>
          <a:lstStyle/>
          <a:p>
            <a:pPr algn="ctr">
              <a:lnSpc>
                <a:spcPts val="4279"/>
              </a:lnSpc>
            </a:pPr>
            <a:r>
              <a:rPr lang="en-US" sz="4322">
                <a:solidFill>
                  <a:srgbClr val="BAE2DF"/>
                </a:solidFill>
                <a:latin typeface="Chewy"/>
              </a:rPr>
              <a:t>TABLA DE CONTENIDOS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15200"/>
            <a:chOff x="0" y="0"/>
            <a:chExt cx="6345389" cy="4639733"/>
          </a:xfrm>
        </p:grpSpPr>
        <p:sp>
          <p:nvSpPr>
            <p:cNvPr id="3" name="Freeform 3"/>
            <p:cNvSpPr/>
            <p:nvPr/>
          </p:nvSpPr>
          <p:spPr>
            <a:xfrm>
              <a:off x="0" y="0"/>
              <a:ext cx="6345389" cy="4639733"/>
            </a:xfrm>
            <a:custGeom>
              <a:avLst/>
              <a:gdLst/>
              <a:ahLst/>
              <a:cxnLst/>
              <a:rect l="l" t="t" r="r" b="b"/>
              <a:pathLst>
                <a:path w="6345389" h="4639733">
                  <a:moveTo>
                    <a:pt x="0" y="0"/>
                  </a:moveTo>
                  <a:lnTo>
                    <a:pt x="6345389" y="0"/>
                  </a:lnTo>
                  <a:lnTo>
                    <a:pt x="6345389"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119622" y="644319"/>
            <a:ext cx="2286000" cy="292608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574957" y="1445442"/>
            <a:ext cx="1661330" cy="2124957"/>
          </a:xfrm>
          <a:prstGeom prst="rect">
            <a:avLst/>
          </a:prstGeom>
        </p:spPr>
      </p:pic>
      <p:sp>
        <p:nvSpPr>
          <p:cNvPr id="6" name="TextBox 6"/>
          <p:cNvSpPr txBox="1"/>
          <p:nvPr/>
        </p:nvSpPr>
        <p:spPr>
          <a:xfrm>
            <a:off x="332574" y="416624"/>
            <a:ext cx="4724883" cy="725043"/>
          </a:xfrm>
          <a:prstGeom prst="rect">
            <a:avLst/>
          </a:prstGeom>
        </p:spPr>
        <p:txBody>
          <a:bodyPr lIns="0" tIns="0" rIns="0" bIns="0" rtlCol="0" anchor="t">
            <a:spAutoFit/>
          </a:bodyPr>
          <a:lstStyle/>
          <a:p>
            <a:pPr>
              <a:lnSpc>
                <a:spcPts val="5346"/>
              </a:lnSpc>
            </a:pPr>
            <a:r>
              <a:rPr lang="en-US" sz="5400">
                <a:solidFill>
                  <a:srgbClr val="AB363E"/>
                </a:solidFill>
                <a:latin typeface="Chewy"/>
              </a:rPr>
              <a:t>OBJETIVOS</a:t>
            </a:r>
          </a:p>
        </p:txBody>
      </p:sp>
      <p:sp>
        <p:nvSpPr>
          <p:cNvPr id="7" name="TextBox 7"/>
          <p:cNvSpPr txBox="1"/>
          <p:nvPr/>
        </p:nvSpPr>
        <p:spPr>
          <a:xfrm>
            <a:off x="332574" y="2069259"/>
            <a:ext cx="5787048" cy="1071372"/>
          </a:xfrm>
          <a:prstGeom prst="rect">
            <a:avLst/>
          </a:prstGeom>
        </p:spPr>
        <p:txBody>
          <a:bodyPr lIns="0" tIns="0" rIns="0" bIns="0" rtlCol="0" anchor="t">
            <a:spAutoFit/>
          </a:bodyPr>
          <a:lstStyle/>
          <a:p>
            <a:pPr>
              <a:lnSpc>
                <a:spcPts val="2898"/>
              </a:lnSpc>
            </a:pPr>
            <a:r>
              <a:rPr lang="en-US" sz="2070">
                <a:solidFill>
                  <a:srgbClr val="000000"/>
                </a:solidFill>
                <a:latin typeface="Lato"/>
              </a:rPr>
              <a:t>&gt; Obtener el </a:t>
            </a:r>
            <a:r>
              <a:rPr lang="en-US" sz="2070">
                <a:solidFill>
                  <a:srgbClr val="000000"/>
                </a:solidFill>
                <a:latin typeface="Lato Bold"/>
              </a:rPr>
              <a:t>resultado en moles</a:t>
            </a:r>
            <a:r>
              <a:rPr lang="en-US" sz="2070">
                <a:solidFill>
                  <a:srgbClr val="000000"/>
                </a:solidFill>
                <a:latin typeface="Lato"/>
              </a:rPr>
              <a:t> de la formación de un producto de una reacción tipo: A+B=C.</a:t>
            </a:r>
          </a:p>
          <a:p>
            <a:pPr>
              <a:lnSpc>
                <a:spcPts val="2898"/>
              </a:lnSpc>
            </a:pPr>
            <a:endParaRPr lang="en-US" sz="2070">
              <a:solidFill>
                <a:srgbClr val="000000"/>
              </a:solidFill>
              <a:latin typeface="Lato"/>
            </a:endParaRPr>
          </a:p>
        </p:txBody>
      </p:sp>
      <p:sp>
        <p:nvSpPr>
          <p:cNvPr id="8" name="TextBox 8"/>
          <p:cNvSpPr txBox="1"/>
          <p:nvPr/>
        </p:nvSpPr>
        <p:spPr>
          <a:xfrm>
            <a:off x="332574" y="1388292"/>
            <a:ext cx="3125535" cy="504826"/>
          </a:xfrm>
          <a:prstGeom prst="rect">
            <a:avLst/>
          </a:prstGeom>
        </p:spPr>
        <p:txBody>
          <a:bodyPr lIns="0" tIns="0" rIns="0" bIns="0" rtlCol="0" anchor="t">
            <a:spAutoFit/>
          </a:bodyPr>
          <a:lstStyle/>
          <a:p>
            <a:pPr algn="ctr">
              <a:lnSpc>
                <a:spcPts val="4199"/>
              </a:lnSpc>
            </a:pPr>
            <a:r>
              <a:rPr lang="en-US" sz="2999">
                <a:solidFill>
                  <a:srgbClr val="A65C44"/>
                </a:solidFill>
                <a:latin typeface="Lato Bold"/>
              </a:rPr>
              <a:t>Objetivo general</a:t>
            </a:r>
          </a:p>
        </p:txBody>
      </p:sp>
      <p:sp>
        <p:nvSpPr>
          <p:cNvPr id="9" name="TextBox 9"/>
          <p:cNvSpPr txBox="1"/>
          <p:nvPr/>
        </p:nvSpPr>
        <p:spPr>
          <a:xfrm>
            <a:off x="332574" y="3362325"/>
            <a:ext cx="3852210" cy="523875"/>
          </a:xfrm>
          <a:prstGeom prst="rect">
            <a:avLst/>
          </a:prstGeom>
        </p:spPr>
        <p:txBody>
          <a:bodyPr lIns="0" tIns="0" rIns="0" bIns="0" rtlCol="0" anchor="t">
            <a:spAutoFit/>
          </a:bodyPr>
          <a:lstStyle/>
          <a:p>
            <a:pPr algn="ctr">
              <a:lnSpc>
                <a:spcPts val="4200"/>
              </a:lnSpc>
            </a:pPr>
            <a:r>
              <a:rPr lang="en-US" sz="3000">
                <a:solidFill>
                  <a:srgbClr val="A65C44"/>
                </a:solidFill>
                <a:latin typeface="Lato Bold"/>
              </a:rPr>
              <a:t>Objetivos específicos</a:t>
            </a:r>
          </a:p>
        </p:txBody>
      </p:sp>
      <p:sp>
        <p:nvSpPr>
          <p:cNvPr id="10" name="TextBox 10"/>
          <p:cNvSpPr txBox="1"/>
          <p:nvPr/>
        </p:nvSpPr>
        <p:spPr>
          <a:xfrm>
            <a:off x="332574" y="4057650"/>
            <a:ext cx="9105533" cy="2881088"/>
          </a:xfrm>
          <a:prstGeom prst="rect">
            <a:avLst/>
          </a:prstGeom>
        </p:spPr>
        <p:txBody>
          <a:bodyPr lIns="0" tIns="0" rIns="0" bIns="0" rtlCol="0" anchor="t">
            <a:spAutoFit/>
          </a:bodyPr>
          <a:lstStyle/>
          <a:p>
            <a:pPr>
              <a:lnSpc>
                <a:spcPts val="2899"/>
              </a:lnSpc>
            </a:pPr>
            <a:r>
              <a:rPr lang="en-US" sz="2071">
                <a:solidFill>
                  <a:srgbClr val="000000"/>
                </a:solidFill>
                <a:latin typeface="Lato"/>
              </a:rPr>
              <a:t>&gt; Plantear un </a:t>
            </a:r>
            <a:r>
              <a:rPr lang="en-US" sz="2071">
                <a:solidFill>
                  <a:srgbClr val="000000"/>
                </a:solidFill>
                <a:latin typeface="Lato Bold"/>
              </a:rPr>
              <a:t>caso práctico</a:t>
            </a:r>
            <a:r>
              <a:rPr lang="en-US" sz="2071">
                <a:solidFill>
                  <a:srgbClr val="000000"/>
                </a:solidFill>
                <a:latin typeface="Lato"/>
              </a:rPr>
              <a:t> en el que se utiliza el modelo para la formación de producto de una reacción tipo: A+B=C.</a:t>
            </a:r>
          </a:p>
          <a:p>
            <a:pPr>
              <a:lnSpc>
                <a:spcPts val="2899"/>
              </a:lnSpc>
            </a:pPr>
            <a:r>
              <a:rPr lang="en-US" sz="2071">
                <a:solidFill>
                  <a:srgbClr val="000000"/>
                </a:solidFill>
                <a:latin typeface="Lato"/>
              </a:rPr>
              <a:t>&gt;  Demostrar el </a:t>
            </a:r>
            <a:r>
              <a:rPr lang="en-US" sz="2071">
                <a:solidFill>
                  <a:srgbClr val="000000"/>
                </a:solidFill>
                <a:latin typeface="Lato Bold"/>
              </a:rPr>
              <a:t>funcionamiento del modelo</a:t>
            </a:r>
            <a:r>
              <a:rPr lang="en-US" sz="2071">
                <a:solidFill>
                  <a:srgbClr val="000000"/>
                </a:solidFill>
                <a:latin typeface="Lato"/>
              </a:rPr>
              <a:t> resolviendo el caso práctico utilizando la</a:t>
            </a:r>
            <a:r>
              <a:rPr lang="en-US" sz="2071">
                <a:solidFill>
                  <a:srgbClr val="000000"/>
                </a:solidFill>
                <a:latin typeface="Lato Bold"/>
              </a:rPr>
              <a:t> herramienta solve_ivp.</a:t>
            </a:r>
            <a:r>
              <a:rPr lang="en-US" sz="2071">
                <a:solidFill>
                  <a:srgbClr val="000000"/>
                </a:solidFill>
                <a:latin typeface="Lato"/>
              </a:rPr>
              <a:t> </a:t>
            </a:r>
          </a:p>
          <a:p>
            <a:pPr>
              <a:lnSpc>
                <a:spcPts val="2899"/>
              </a:lnSpc>
            </a:pPr>
            <a:r>
              <a:rPr lang="en-US" sz="2071">
                <a:solidFill>
                  <a:srgbClr val="000000"/>
                </a:solidFill>
                <a:latin typeface="Lato"/>
              </a:rPr>
              <a:t>&gt;  Ofrecer una </a:t>
            </a:r>
            <a:r>
              <a:rPr lang="en-US" sz="2071">
                <a:solidFill>
                  <a:srgbClr val="000000"/>
                </a:solidFill>
                <a:latin typeface="Lato Bold"/>
              </a:rPr>
              <a:t>visualización de los resultados</a:t>
            </a:r>
            <a:r>
              <a:rPr lang="en-US" sz="2071">
                <a:solidFill>
                  <a:srgbClr val="000000"/>
                </a:solidFill>
                <a:latin typeface="Lato"/>
              </a:rPr>
              <a:t> obtenidos a través de una gráfica. </a:t>
            </a:r>
          </a:p>
          <a:p>
            <a:pPr>
              <a:lnSpc>
                <a:spcPts val="2899"/>
              </a:lnSpc>
            </a:pPr>
            <a:r>
              <a:rPr lang="en-US" sz="2071">
                <a:solidFill>
                  <a:srgbClr val="000000"/>
                </a:solidFill>
                <a:latin typeface="Lato"/>
              </a:rPr>
              <a:t>&gt;  Analizar los </a:t>
            </a:r>
            <a:r>
              <a:rPr lang="en-US" sz="2071">
                <a:solidFill>
                  <a:srgbClr val="000000"/>
                </a:solidFill>
                <a:latin typeface="Lato Bold"/>
              </a:rPr>
              <a:t>resultados </a:t>
            </a:r>
            <a:r>
              <a:rPr lang="en-US" sz="2071">
                <a:solidFill>
                  <a:srgbClr val="000000"/>
                </a:solidFill>
                <a:latin typeface="Lato"/>
              </a:rPr>
              <a:t>obtenidos para proponer una </a:t>
            </a:r>
            <a:r>
              <a:rPr lang="en-US" sz="2071">
                <a:solidFill>
                  <a:srgbClr val="000000"/>
                </a:solidFill>
                <a:latin typeface="Lato Bold"/>
              </a:rPr>
              <a:t>resolución acertada</a:t>
            </a:r>
            <a:r>
              <a:rPr lang="en-US" sz="2071">
                <a:solidFill>
                  <a:srgbClr val="000000"/>
                </a:solidFill>
                <a:latin typeface="Lato"/>
              </a:rPr>
              <a:t> del caso propuesto.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7315200"/>
            <a:chOff x="0" y="0"/>
            <a:chExt cx="6186311" cy="4639733"/>
          </a:xfrm>
        </p:grpSpPr>
        <p:sp>
          <p:nvSpPr>
            <p:cNvPr id="3" name="Freeform 3"/>
            <p:cNvSpPr/>
            <p:nvPr/>
          </p:nvSpPr>
          <p:spPr>
            <a:xfrm>
              <a:off x="0" y="0"/>
              <a:ext cx="6186311" cy="4639733"/>
            </a:xfrm>
            <a:custGeom>
              <a:avLst/>
              <a:gdLst/>
              <a:ahLst/>
              <a:cxnLst/>
              <a:rect l="l" t="t" r="r" b="b"/>
              <a:pathLst>
                <a:path w="6186311" h="4639733">
                  <a:moveTo>
                    <a:pt x="0" y="0"/>
                  </a:moveTo>
                  <a:lnTo>
                    <a:pt x="6186311" y="0"/>
                  </a:lnTo>
                  <a:lnTo>
                    <a:pt x="6186311"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997189">
            <a:off x="2038098" y="2439160"/>
            <a:ext cx="1440240" cy="1065778"/>
          </a:xfrm>
          <a:prstGeom prst="rect">
            <a:avLst/>
          </a:prstGeom>
        </p:spPr>
      </p:pic>
      <p:sp>
        <p:nvSpPr>
          <p:cNvPr id="5" name="TextBox 5"/>
          <p:cNvSpPr txBox="1"/>
          <p:nvPr/>
        </p:nvSpPr>
        <p:spPr>
          <a:xfrm>
            <a:off x="3194223" y="3173018"/>
            <a:ext cx="3948265" cy="976754"/>
          </a:xfrm>
          <a:prstGeom prst="rect">
            <a:avLst/>
          </a:prstGeom>
        </p:spPr>
        <p:txBody>
          <a:bodyPr lIns="0" tIns="0" rIns="0" bIns="0" rtlCol="0" anchor="t">
            <a:spAutoFit/>
          </a:bodyPr>
          <a:lstStyle/>
          <a:p>
            <a:pPr algn="ctr">
              <a:lnSpc>
                <a:spcPts val="3728"/>
              </a:lnSpc>
            </a:pPr>
            <a:r>
              <a:rPr lang="en-US" sz="3766">
                <a:solidFill>
                  <a:srgbClr val="AB363E"/>
                </a:solidFill>
                <a:latin typeface="Chewy"/>
              </a:rPr>
              <a:t>METALES ALCALINOTÉRREOS </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100000" flipV="1">
            <a:off x="6422368" y="2431038"/>
            <a:ext cx="1440240" cy="1065778"/>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130732" flipH="1">
            <a:off x="4465964" y="4574478"/>
            <a:ext cx="1440240" cy="1065778"/>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940668" y="73144"/>
            <a:ext cx="2004772" cy="2004772"/>
          </a:xfrm>
          <a:prstGeom prst="rect">
            <a:avLst/>
          </a:prstGeom>
        </p:spPr>
      </p:pic>
      <p:sp>
        <p:nvSpPr>
          <p:cNvPr id="9" name="TextBox 9"/>
          <p:cNvSpPr txBox="1"/>
          <p:nvPr/>
        </p:nvSpPr>
        <p:spPr>
          <a:xfrm>
            <a:off x="4031923" y="375518"/>
            <a:ext cx="5547106" cy="835830"/>
          </a:xfrm>
          <a:prstGeom prst="rect">
            <a:avLst/>
          </a:prstGeom>
        </p:spPr>
        <p:txBody>
          <a:bodyPr lIns="0" tIns="0" rIns="0" bIns="0" rtlCol="0" anchor="t">
            <a:spAutoFit/>
          </a:bodyPr>
          <a:lstStyle/>
          <a:p>
            <a:pPr algn="ctr">
              <a:lnSpc>
                <a:spcPts val="6276"/>
              </a:lnSpc>
            </a:pPr>
            <a:r>
              <a:rPr lang="en-US" sz="6339">
                <a:solidFill>
                  <a:srgbClr val="252D4A"/>
                </a:solidFill>
                <a:latin typeface="Chewy"/>
              </a:rPr>
              <a:t>INTRODUCCIÓN</a:t>
            </a:r>
          </a:p>
        </p:txBody>
      </p:sp>
      <p:sp>
        <p:nvSpPr>
          <p:cNvPr id="10" name="TextBox 10"/>
          <p:cNvSpPr txBox="1"/>
          <p:nvPr/>
        </p:nvSpPr>
        <p:spPr>
          <a:xfrm>
            <a:off x="293239" y="3259430"/>
            <a:ext cx="2731426" cy="398170"/>
          </a:xfrm>
          <a:prstGeom prst="rect">
            <a:avLst/>
          </a:prstGeom>
        </p:spPr>
        <p:txBody>
          <a:bodyPr lIns="0" tIns="0" rIns="0" bIns="0" rtlCol="0" anchor="t">
            <a:spAutoFit/>
          </a:bodyPr>
          <a:lstStyle/>
          <a:p>
            <a:pPr algn="ctr">
              <a:lnSpc>
                <a:spcPts val="3250"/>
              </a:lnSpc>
              <a:spcBef>
                <a:spcPct val="0"/>
              </a:spcBef>
            </a:pPr>
            <a:r>
              <a:rPr lang="en-US" sz="2321">
                <a:solidFill>
                  <a:srgbClr val="000000"/>
                </a:solidFill>
                <a:latin typeface="Chewy"/>
              </a:rPr>
              <a:t>SUMAMENTE REACTIVOS</a:t>
            </a:r>
          </a:p>
        </p:txBody>
      </p:sp>
      <p:sp>
        <p:nvSpPr>
          <p:cNvPr id="11" name="TextBox 11"/>
          <p:cNvSpPr txBox="1"/>
          <p:nvPr/>
        </p:nvSpPr>
        <p:spPr>
          <a:xfrm>
            <a:off x="7347502" y="3259430"/>
            <a:ext cx="2231527" cy="1626997"/>
          </a:xfrm>
          <a:prstGeom prst="rect">
            <a:avLst/>
          </a:prstGeom>
        </p:spPr>
        <p:txBody>
          <a:bodyPr lIns="0" tIns="0" rIns="0" bIns="0" rtlCol="0" anchor="t">
            <a:spAutoFit/>
          </a:bodyPr>
          <a:lstStyle/>
          <a:p>
            <a:pPr algn="ctr">
              <a:lnSpc>
                <a:spcPts val="3247"/>
              </a:lnSpc>
              <a:spcBef>
                <a:spcPct val="0"/>
              </a:spcBef>
            </a:pPr>
            <a:r>
              <a:rPr lang="en-US" sz="2319">
                <a:solidFill>
                  <a:srgbClr val="000000"/>
                </a:solidFill>
                <a:latin typeface="Chewy"/>
              </a:rPr>
              <a:t>DIFÍCIL ENCONTRARLOS AISLADOS EN LA NATURALEZA </a:t>
            </a:r>
          </a:p>
        </p:txBody>
      </p:sp>
      <p:sp>
        <p:nvSpPr>
          <p:cNvPr id="12" name="TextBox 12"/>
          <p:cNvSpPr txBox="1"/>
          <p:nvPr/>
        </p:nvSpPr>
        <p:spPr>
          <a:xfrm>
            <a:off x="1563945" y="5330872"/>
            <a:ext cx="2758218" cy="807847"/>
          </a:xfrm>
          <a:prstGeom prst="rect">
            <a:avLst/>
          </a:prstGeom>
        </p:spPr>
        <p:txBody>
          <a:bodyPr lIns="0" tIns="0" rIns="0" bIns="0" rtlCol="0" anchor="t">
            <a:spAutoFit/>
          </a:bodyPr>
          <a:lstStyle/>
          <a:p>
            <a:pPr algn="ctr">
              <a:lnSpc>
                <a:spcPts val="3247"/>
              </a:lnSpc>
              <a:spcBef>
                <a:spcPct val="0"/>
              </a:spcBef>
            </a:pPr>
            <a:r>
              <a:rPr lang="en-US" sz="2319">
                <a:solidFill>
                  <a:srgbClr val="000000"/>
                </a:solidFill>
                <a:latin typeface="Chewy"/>
              </a:rPr>
              <a:t>REACCIÓN CON EL AGUA VIOLENTA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7315200"/>
            <a:chOff x="0" y="0"/>
            <a:chExt cx="6186311" cy="4639733"/>
          </a:xfrm>
        </p:grpSpPr>
        <p:sp>
          <p:nvSpPr>
            <p:cNvPr id="3" name="Freeform 3"/>
            <p:cNvSpPr/>
            <p:nvPr/>
          </p:nvSpPr>
          <p:spPr>
            <a:xfrm>
              <a:off x="0" y="0"/>
              <a:ext cx="6186311" cy="4639733"/>
            </a:xfrm>
            <a:custGeom>
              <a:avLst/>
              <a:gdLst/>
              <a:ahLst/>
              <a:cxnLst/>
              <a:rect l="l" t="t" r="r" b="b"/>
              <a:pathLst>
                <a:path w="6186311" h="4639733">
                  <a:moveTo>
                    <a:pt x="0" y="0"/>
                  </a:moveTo>
                  <a:lnTo>
                    <a:pt x="6186311" y="0"/>
                  </a:lnTo>
                  <a:lnTo>
                    <a:pt x="6186311"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593892" y="4021106"/>
            <a:ext cx="1720097" cy="2984396"/>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49638" y="2356642"/>
            <a:ext cx="3208606" cy="1664464"/>
          </a:xfrm>
          <a:prstGeom prst="rect">
            <a:avLst/>
          </a:prstGeom>
        </p:spPr>
      </p:pic>
      <p:sp>
        <p:nvSpPr>
          <p:cNvPr id="6" name="TextBox 6"/>
          <p:cNvSpPr txBox="1"/>
          <p:nvPr/>
        </p:nvSpPr>
        <p:spPr>
          <a:xfrm>
            <a:off x="2103247" y="672202"/>
            <a:ext cx="5547106" cy="835830"/>
          </a:xfrm>
          <a:prstGeom prst="rect">
            <a:avLst/>
          </a:prstGeom>
        </p:spPr>
        <p:txBody>
          <a:bodyPr lIns="0" tIns="0" rIns="0" bIns="0" rtlCol="0" anchor="t">
            <a:spAutoFit/>
          </a:bodyPr>
          <a:lstStyle/>
          <a:p>
            <a:pPr algn="ctr">
              <a:lnSpc>
                <a:spcPts val="6276"/>
              </a:lnSpc>
            </a:pPr>
            <a:r>
              <a:rPr lang="en-US" sz="6339">
                <a:solidFill>
                  <a:srgbClr val="5FB09E"/>
                </a:solidFill>
                <a:latin typeface="Chewy"/>
              </a:rPr>
              <a:t>REACCIONES</a:t>
            </a:r>
          </a:p>
        </p:txBody>
      </p:sp>
      <p:sp>
        <p:nvSpPr>
          <p:cNvPr id="7" name="TextBox 7"/>
          <p:cNvSpPr txBox="1"/>
          <p:nvPr/>
        </p:nvSpPr>
        <p:spPr>
          <a:xfrm>
            <a:off x="367474" y="2193608"/>
            <a:ext cx="5482164" cy="4390072"/>
          </a:xfrm>
          <a:prstGeom prst="rect">
            <a:avLst/>
          </a:prstGeom>
        </p:spPr>
        <p:txBody>
          <a:bodyPr lIns="0" tIns="0" rIns="0" bIns="0" rtlCol="0" anchor="t">
            <a:spAutoFit/>
          </a:bodyPr>
          <a:lstStyle/>
          <a:p>
            <a:pPr algn="ctr">
              <a:lnSpc>
                <a:spcPts val="5827"/>
              </a:lnSpc>
              <a:spcBef>
                <a:spcPct val="0"/>
              </a:spcBef>
            </a:pPr>
            <a:r>
              <a:rPr lang="en-US" sz="4162">
                <a:solidFill>
                  <a:srgbClr val="000000"/>
                </a:solidFill>
                <a:latin typeface="Chewy"/>
              </a:rPr>
              <a:t> LIBERAN UNA GRAN CANTIDAD DE CALOR </a:t>
            </a:r>
          </a:p>
          <a:p>
            <a:pPr algn="ctr">
              <a:lnSpc>
                <a:spcPts val="5827"/>
              </a:lnSpc>
              <a:spcBef>
                <a:spcPct val="0"/>
              </a:spcBef>
            </a:pPr>
            <a:endParaRPr lang="en-US" sz="4162">
              <a:solidFill>
                <a:srgbClr val="000000"/>
              </a:solidFill>
              <a:latin typeface="Chewy"/>
            </a:endParaRPr>
          </a:p>
          <a:p>
            <a:pPr algn="ctr">
              <a:lnSpc>
                <a:spcPts val="5827"/>
              </a:lnSpc>
              <a:spcBef>
                <a:spcPct val="0"/>
              </a:spcBef>
            </a:pPr>
            <a:r>
              <a:rPr lang="en-US" sz="4162">
                <a:solidFill>
                  <a:srgbClr val="000000"/>
                </a:solidFill>
                <a:latin typeface="Chewy"/>
              </a:rPr>
              <a:t>RIESGO PARA EL MATERIAL O LAS PERSONAS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7315200"/>
            <a:chOff x="0" y="0"/>
            <a:chExt cx="6186311" cy="4639733"/>
          </a:xfrm>
        </p:grpSpPr>
        <p:sp>
          <p:nvSpPr>
            <p:cNvPr id="3" name="Freeform 3"/>
            <p:cNvSpPr/>
            <p:nvPr/>
          </p:nvSpPr>
          <p:spPr>
            <a:xfrm>
              <a:off x="0" y="0"/>
              <a:ext cx="6186311" cy="4639733"/>
            </a:xfrm>
            <a:custGeom>
              <a:avLst/>
              <a:gdLst/>
              <a:ahLst/>
              <a:cxnLst/>
              <a:rect l="l" t="t" r="r" b="b"/>
              <a:pathLst>
                <a:path w="6186311" h="4639733">
                  <a:moveTo>
                    <a:pt x="0" y="0"/>
                  </a:moveTo>
                  <a:lnTo>
                    <a:pt x="6186311" y="0"/>
                  </a:lnTo>
                  <a:lnTo>
                    <a:pt x="6186311" y="4639733"/>
                  </a:lnTo>
                  <a:lnTo>
                    <a:pt x="0" y="4639733"/>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50951" y="5779644"/>
            <a:ext cx="1266919" cy="1326617"/>
          </a:xfrm>
          <a:prstGeom prst="rect">
            <a:avLst/>
          </a:prstGeom>
        </p:spPr>
      </p:pic>
      <p:sp>
        <p:nvSpPr>
          <p:cNvPr id="5" name="TextBox 5"/>
          <p:cNvSpPr txBox="1"/>
          <p:nvPr/>
        </p:nvSpPr>
        <p:spPr>
          <a:xfrm>
            <a:off x="5266633" y="6850380"/>
            <a:ext cx="4638822" cy="463787"/>
          </a:xfrm>
          <a:prstGeom prst="rect">
            <a:avLst/>
          </a:prstGeom>
        </p:spPr>
        <p:txBody>
          <a:bodyPr lIns="0" tIns="0" rIns="0" bIns="0" rtlCol="0" anchor="t">
            <a:spAutoFit/>
          </a:bodyPr>
          <a:lstStyle/>
          <a:p>
            <a:pPr algn="ctr">
              <a:lnSpc>
                <a:spcPts val="3473"/>
              </a:lnSpc>
            </a:pPr>
            <a:r>
              <a:rPr lang="en-US" sz="3508">
                <a:solidFill>
                  <a:srgbClr val="252D4A"/>
                </a:solidFill>
                <a:latin typeface="Chewy"/>
              </a:rPr>
              <a:t>CASO</a:t>
            </a:r>
          </a:p>
        </p:txBody>
      </p:sp>
      <p:sp>
        <p:nvSpPr>
          <p:cNvPr id="6" name="TextBox 6"/>
          <p:cNvSpPr txBox="1"/>
          <p:nvPr/>
        </p:nvSpPr>
        <p:spPr>
          <a:xfrm>
            <a:off x="440283" y="655320"/>
            <a:ext cx="8873034" cy="614383"/>
          </a:xfrm>
          <a:prstGeom prst="rect">
            <a:avLst/>
          </a:prstGeom>
        </p:spPr>
        <p:txBody>
          <a:bodyPr lIns="0" tIns="0" rIns="0" bIns="0" rtlCol="0" anchor="t">
            <a:spAutoFit/>
          </a:bodyPr>
          <a:lstStyle/>
          <a:p>
            <a:pPr algn="ctr">
              <a:lnSpc>
                <a:spcPts val="4986"/>
              </a:lnSpc>
              <a:spcBef>
                <a:spcPct val="0"/>
              </a:spcBef>
            </a:pPr>
            <a:r>
              <a:rPr lang="en-US" sz="3561">
                <a:solidFill>
                  <a:srgbClr val="AB363E"/>
                </a:solidFill>
                <a:latin typeface="Chewy"/>
              </a:rPr>
              <a:t>ÓXIDO DE CALCIO</a:t>
            </a:r>
            <a:r>
              <a:rPr lang="en-US" sz="3561">
                <a:solidFill>
                  <a:srgbClr val="000000"/>
                </a:solidFill>
                <a:latin typeface="Chewy"/>
              </a:rPr>
              <a:t> + </a:t>
            </a:r>
            <a:r>
              <a:rPr lang="en-US" sz="3561">
                <a:solidFill>
                  <a:srgbClr val="252D4A"/>
                </a:solidFill>
                <a:latin typeface="Chewy"/>
              </a:rPr>
              <a:t>AGUA</a:t>
            </a:r>
            <a:r>
              <a:rPr lang="en-US" sz="3561">
                <a:solidFill>
                  <a:srgbClr val="000000"/>
                </a:solidFill>
                <a:latin typeface="Chewy"/>
              </a:rPr>
              <a:t> = </a:t>
            </a:r>
            <a:r>
              <a:rPr lang="en-US" sz="3561">
                <a:solidFill>
                  <a:srgbClr val="FF7F00"/>
                </a:solidFill>
                <a:latin typeface="Chewy"/>
              </a:rPr>
              <a:t>HIDRÓXIDO DE CALCIO</a:t>
            </a:r>
          </a:p>
        </p:txBody>
      </p:sp>
      <p:sp>
        <p:nvSpPr>
          <p:cNvPr id="7" name="TextBox 7"/>
          <p:cNvSpPr txBox="1"/>
          <p:nvPr/>
        </p:nvSpPr>
        <p:spPr>
          <a:xfrm>
            <a:off x="345239" y="5331969"/>
            <a:ext cx="4470013" cy="1424424"/>
          </a:xfrm>
          <a:prstGeom prst="rect">
            <a:avLst/>
          </a:prstGeom>
        </p:spPr>
        <p:txBody>
          <a:bodyPr lIns="0" tIns="0" rIns="0" bIns="0" rtlCol="0" anchor="t">
            <a:spAutoFit/>
          </a:bodyPr>
          <a:lstStyle/>
          <a:p>
            <a:pPr algn="ctr">
              <a:lnSpc>
                <a:spcPts val="2833"/>
              </a:lnSpc>
            </a:pPr>
            <a:r>
              <a:rPr lang="en-US" sz="2024">
                <a:solidFill>
                  <a:srgbClr val="000000"/>
                </a:solidFill>
                <a:latin typeface="Chewy"/>
              </a:rPr>
              <a:t>RIESGO </a:t>
            </a:r>
          </a:p>
          <a:p>
            <a:pPr algn="ctr">
              <a:lnSpc>
                <a:spcPts val="2833"/>
              </a:lnSpc>
            </a:pPr>
            <a:r>
              <a:rPr lang="en-US" sz="2024">
                <a:solidFill>
                  <a:srgbClr val="000000"/>
                </a:solidFill>
                <a:latin typeface="Chewy"/>
              </a:rPr>
              <a:t>MÁS DE 0.3 MOLES DE HIDRÓXIDO DE CALCIO EN LOS PRIMEROS 0.3 SEGUNDOS</a:t>
            </a:r>
          </a:p>
          <a:p>
            <a:pPr algn="ctr">
              <a:lnSpc>
                <a:spcPts val="2833"/>
              </a:lnSpc>
              <a:spcBef>
                <a:spcPct val="0"/>
              </a:spcBef>
            </a:pPr>
            <a:endParaRPr lang="en-US" sz="2024">
              <a:solidFill>
                <a:srgbClr val="000000"/>
              </a:solidFill>
              <a:latin typeface="Chewy"/>
            </a:endParaRPr>
          </a:p>
        </p:txBody>
      </p:sp>
      <p:sp>
        <p:nvSpPr>
          <p:cNvPr id="8" name="TextBox 8"/>
          <p:cNvSpPr txBox="1"/>
          <p:nvPr/>
        </p:nvSpPr>
        <p:spPr>
          <a:xfrm>
            <a:off x="3867260" y="1203028"/>
            <a:ext cx="1236212" cy="470753"/>
          </a:xfrm>
          <a:prstGeom prst="rect">
            <a:avLst/>
          </a:prstGeom>
        </p:spPr>
        <p:txBody>
          <a:bodyPr lIns="0" tIns="0" rIns="0" bIns="0" rtlCol="0" anchor="t">
            <a:spAutoFit/>
          </a:bodyPr>
          <a:lstStyle/>
          <a:p>
            <a:pPr algn="ctr">
              <a:lnSpc>
                <a:spcPts val="3771"/>
              </a:lnSpc>
              <a:spcBef>
                <a:spcPct val="0"/>
              </a:spcBef>
            </a:pPr>
            <a:r>
              <a:rPr lang="en-US" sz="2693">
                <a:solidFill>
                  <a:srgbClr val="000000"/>
                </a:solidFill>
                <a:latin typeface="Arimo"/>
              </a:rPr>
              <a:t>150 ML </a:t>
            </a:r>
          </a:p>
        </p:txBody>
      </p:sp>
      <p:grpSp>
        <p:nvGrpSpPr>
          <p:cNvPr id="9" name="Group 9"/>
          <p:cNvGrpSpPr/>
          <p:nvPr/>
        </p:nvGrpSpPr>
        <p:grpSpPr>
          <a:xfrm>
            <a:off x="0" y="2118486"/>
            <a:ext cx="6336610" cy="2461008"/>
            <a:chOff x="0" y="0"/>
            <a:chExt cx="2346893" cy="911484"/>
          </a:xfrm>
        </p:grpSpPr>
        <p:sp>
          <p:nvSpPr>
            <p:cNvPr id="10" name="Freeform 10"/>
            <p:cNvSpPr/>
            <p:nvPr/>
          </p:nvSpPr>
          <p:spPr>
            <a:xfrm>
              <a:off x="0" y="0"/>
              <a:ext cx="2346893" cy="911484"/>
            </a:xfrm>
            <a:custGeom>
              <a:avLst/>
              <a:gdLst/>
              <a:ahLst/>
              <a:cxnLst/>
              <a:rect l="l" t="t" r="r" b="b"/>
              <a:pathLst>
                <a:path w="2346893" h="911484">
                  <a:moveTo>
                    <a:pt x="0" y="0"/>
                  </a:moveTo>
                  <a:lnTo>
                    <a:pt x="2346893" y="0"/>
                  </a:lnTo>
                  <a:lnTo>
                    <a:pt x="2346893" y="911484"/>
                  </a:lnTo>
                  <a:lnTo>
                    <a:pt x="0" y="911484"/>
                  </a:lnTo>
                  <a:close/>
                </a:path>
              </a:pathLst>
            </a:custGeom>
            <a:solidFill>
              <a:srgbClr val="A65C44"/>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456"/>
                </a:lnSpc>
              </a:pPr>
              <a:endParaRPr/>
            </a:p>
          </p:txBody>
        </p:sp>
      </p:grpSp>
      <p:grpSp>
        <p:nvGrpSpPr>
          <p:cNvPr id="12" name="Group 12"/>
          <p:cNvGrpSpPr/>
          <p:nvPr/>
        </p:nvGrpSpPr>
        <p:grpSpPr>
          <a:xfrm>
            <a:off x="345239" y="2471629"/>
            <a:ext cx="5738170" cy="1797779"/>
            <a:chOff x="0" y="0"/>
            <a:chExt cx="2125248" cy="665844"/>
          </a:xfrm>
        </p:grpSpPr>
        <p:sp>
          <p:nvSpPr>
            <p:cNvPr id="13" name="Freeform 13"/>
            <p:cNvSpPr/>
            <p:nvPr/>
          </p:nvSpPr>
          <p:spPr>
            <a:xfrm>
              <a:off x="0" y="0"/>
              <a:ext cx="2125248" cy="665844"/>
            </a:xfrm>
            <a:custGeom>
              <a:avLst/>
              <a:gdLst/>
              <a:ahLst/>
              <a:cxnLst/>
              <a:rect l="l" t="t" r="r" b="b"/>
              <a:pathLst>
                <a:path w="2125248" h="665844">
                  <a:moveTo>
                    <a:pt x="0" y="0"/>
                  </a:moveTo>
                  <a:lnTo>
                    <a:pt x="2125248" y="0"/>
                  </a:lnTo>
                  <a:lnTo>
                    <a:pt x="2125248" y="665844"/>
                  </a:lnTo>
                  <a:lnTo>
                    <a:pt x="0" y="665844"/>
                  </a:lnTo>
                  <a:close/>
                </a:path>
              </a:pathLst>
            </a:custGeom>
            <a:solidFill>
              <a:srgbClr val="5FB09E"/>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456"/>
                </a:lnSpc>
              </a:pPr>
              <a:endParaRPr/>
            </a:p>
          </p:txBody>
        </p:sp>
      </p:gr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678109" y="2646104"/>
            <a:ext cx="3815870" cy="3937576"/>
          </a:xfrm>
          <a:prstGeom prst="rect">
            <a:avLst/>
          </a:prstGeom>
        </p:spPr>
      </p:pic>
      <p:sp>
        <p:nvSpPr>
          <p:cNvPr id="16" name="TextBox 16"/>
          <p:cNvSpPr txBox="1"/>
          <p:nvPr/>
        </p:nvSpPr>
        <p:spPr>
          <a:xfrm>
            <a:off x="440283" y="1824409"/>
            <a:ext cx="5477587" cy="1548140"/>
          </a:xfrm>
          <a:prstGeom prst="rect">
            <a:avLst/>
          </a:prstGeom>
        </p:spPr>
        <p:txBody>
          <a:bodyPr wrap="square" lIns="0" tIns="0" rIns="0" bIns="0" rtlCol="0" anchor="t">
            <a:spAutoFit/>
          </a:bodyPr>
          <a:lstStyle/>
          <a:p>
            <a:pPr algn="ctr">
              <a:lnSpc>
                <a:spcPts val="6250"/>
              </a:lnSpc>
              <a:spcBef>
                <a:spcPct val="0"/>
              </a:spcBef>
            </a:pPr>
            <a:endParaRPr dirty="0"/>
          </a:p>
          <a:p>
            <a:pPr algn="ctr">
              <a:lnSpc>
                <a:spcPts val="6250"/>
              </a:lnSpc>
              <a:spcBef>
                <a:spcPct val="0"/>
              </a:spcBef>
            </a:pPr>
            <a:r>
              <a:rPr lang="en-US" sz="4464" dirty="0">
                <a:solidFill>
                  <a:srgbClr val="000000"/>
                </a:solidFill>
                <a:ea typeface="Chewy"/>
              </a:rPr>
              <a:t>𝑦′(𝑡)=𝑘[𝛼−𝐴(𝑡)][𝛽−𝐵(𝑡)] </a:t>
            </a:r>
          </a:p>
        </p:txBody>
      </p:sp>
      <p:sp>
        <p:nvSpPr>
          <p:cNvPr id="17" name="TextBox 17"/>
          <p:cNvSpPr txBox="1"/>
          <p:nvPr/>
        </p:nvSpPr>
        <p:spPr>
          <a:xfrm>
            <a:off x="636476" y="3521284"/>
            <a:ext cx="4894100" cy="300162"/>
          </a:xfrm>
          <a:prstGeom prst="rect">
            <a:avLst/>
          </a:prstGeom>
        </p:spPr>
        <p:txBody>
          <a:bodyPr lIns="0" tIns="0" rIns="0" bIns="0" rtlCol="0" anchor="t">
            <a:spAutoFit/>
          </a:bodyPr>
          <a:lstStyle/>
          <a:p>
            <a:pPr algn="ctr">
              <a:lnSpc>
                <a:spcPts val="2356"/>
              </a:lnSpc>
              <a:spcBef>
                <a:spcPct val="0"/>
              </a:spcBef>
            </a:pPr>
            <a:r>
              <a:rPr lang="en-US" sz="1683" dirty="0">
                <a:solidFill>
                  <a:srgbClr val="000000"/>
                </a:solidFill>
                <a:latin typeface="Arimo"/>
              </a:rPr>
              <a:t>RAPIDEZ DE REACCIÓN DE UNA SUSTANCIA C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214254"/>
            <a:ext cx="10004408" cy="7529454"/>
            <a:chOff x="0" y="0"/>
            <a:chExt cx="6345389" cy="4775626"/>
          </a:xfrm>
        </p:grpSpPr>
        <p:sp>
          <p:nvSpPr>
            <p:cNvPr id="3" name="Freeform 3"/>
            <p:cNvSpPr/>
            <p:nvPr/>
          </p:nvSpPr>
          <p:spPr>
            <a:xfrm>
              <a:off x="0" y="0"/>
              <a:ext cx="6345389" cy="4775626"/>
            </a:xfrm>
            <a:custGeom>
              <a:avLst/>
              <a:gdLst/>
              <a:ahLst/>
              <a:cxnLst/>
              <a:rect l="l" t="t" r="r" b="b"/>
              <a:pathLst>
                <a:path w="6345389" h="4775626">
                  <a:moveTo>
                    <a:pt x="0" y="0"/>
                  </a:moveTo>
                  <a:lnTo>
                    <a:pt x="6345389" y="0"/>
                  </a:lnTo>
                  <a:lnTo>
                    <a:pt x="6345389" y="4775626"/>
                  </a:lnTo>
                  <a:lnTo>
                    <a:pt x="0" y="4775626"/>
                  </a:lnTo>
                  <a:close/>
                </a:path>
              </a:pathLst>
            </a:custGeom>
            <a:solidFill>
              <a:srgbClr val="F4DFBA"/>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83103" y="1609723"/>
            <a:ext cx="5850095" cy="3047156"/>
          </a:xfrm>
          <a:prstGeom prst="rect">
            <a:avLst/>
          </a:prstGeom>
        </p:spPr>
      </p:pic>
      <p:sp>
        <p:nvSpPr>
          <p:cNvPr id="5" name="TextBox 5"/>
          <p:cNvSpPr txBox="1"/>
          <p:nvPr/>
        </p:nvSpPr>
        <p:spPr>
          <a:xfrm>
            <a:off x="-94053" y="189884"/>
            <a:ext cx="9796381" cy="1168998"/>
          </a:xfrm>
          <a:prstGeom prst="rect">
            <a:avLst/>
          </a:prstGeom>
        </p:spPr>
        <p:txBody>
          <a:bodyPr lIns="0" tIns="0" rIns="0" bIns="0" rtlCol="0" anchor="t">
            <a:spAutoFit/>
          </a:bodyPr>
          <a:lstStyle/>
          <a:p>
            <a:pPr algn="ctr">
              <a:lnSpc>
                <a:spcPts val="4468"/>
              </a:lnSpc>
            </a:pPr>
            <a:r>
              <a:rPr lang="en-US" sz="4513">
                <a:solidFill>
                  <a:srgbClr val="252D4A"/>
                </a:solidFill>
                <a:latin typeface="Chewy"/>
              </a:rPr>
              <a:t>MODELO QUE REPRESENTA EL PROBLEMA</a:t>
            </a:r>
          </a:p>
          <a:p>
            <a:pPr>
              <a:lnSpc>
                <a:spcPts val="4468"/>
              </a:lnSpc>
            </a:pPr>
            <a:endParaRPr lang="en-US" sz="4513">
              <a:solidFill>
                <a:srgbClr val="252D4A"/>
              </a:solidFill>
              <a:latin typeface="Chewy"/>
            </a:endParaRPr>
          </a:p>
        </p:txBody>
      </p:sp>
      <p:sp>
        <p:nvSpPr>
          <p:cNvPr id="6" name="TextBox 6"/>
          <p:cNvSpPr txBox="1"/>
          <p:nvPr/>
        </p:nvSpPr>
        <p:spPr>
          <a:xfrm>
            <a:off x="447248" y="4980729"/>
            <a:ext cx="8713779" cy="2057302"/>
          </a:xfrm>
          <a:prstGeom prst="rect">
            <a:avLst/>
          </a:prstGeom>
        </p:spPr>
        <p:txBody>
          <a:bodyPr lIns="0" tIns="0" rIns="0" bIns="0" rtlCol="0" anchor="t">
            <a:spAutoFit/>
          </a:bodyPr>
          <a:lstStyle/>
          <a:p>
            <a:pPr algn="ctr">
              <a:lnSpc>
                <a:spcPts val="2710"/>
              </a:lnSpc>
              <a:spcBef>
                <a:spcPct val="0"/>
              </a:spcBef>
            </a:pPr>
            <a:r>
              <a:rPr lang="en-US" sz="1936">
                <a:solidFill>
                  <a:srgbClr val="000000"/>
                </a:solidFill>
                <a:ea typeface="Chewy"/>
              </a:rPr>
              <a:t>𝑦′(𝑡)   VELOCIDAD DE REACCIÓN</a:t>
            </a:r>
          </a:p>
          <a:p>
            <a:pPr algn="ctr">
              <a:lnSpc>
                <a:spcPts val="2710"/>
              </a:lnSpc>
              <a:spcBef>
                <a:spcPct val="0"/>
              </a:spcBef>
            </a:pPr>
            <a:r>
              <a:rPr lang="en-US" sz="1936">
                <a:solidFill>
                  <a:srgbClr val="000000"/>
                </a:solidFill>
                <a:ea typeface="Chewy"/>
              </a:rPr>
              <a:t>𝑘  CONSTANTE QUE VA DE 0 A 1</a:t>
            </a:r>
          </a:p>
          <a:p>
            <a:pPr algn="ctr">
              <a:lnSpc>
                <a:spcPts val="2710"/>
              </a:lnSpc>
              <a:spcBef>
                <a:spcPct val="0"/>
              </a:spcBef>
            </a:pPr>
            <a:r>
              <a:rPr lang="en-US" sz="1936">
                <a:solidFill>
                  <a:srgbClr val="000000"/>
                </a:solidFill>
                <a:ea typeface="Chewy"/>
              </a:rPr>
              <a:t>𝛼  CANTIDAD TOTAL DEL REACTIVO A EN LA REACCIÓN</a:t>
            </a:r>
          </a:p>
          <a:p>
            <a:pPr algn="ctr">
              <a:lnSpc>
                <a:spcPts val="2710"/>
              </a:lnSpc>
              <a:spcBef>
                <a:spcPct val="0"/>
              </a:spcBef>
            </a:pPr>
            <a:r>
              <a:rPr lang="en-US" sz="1936">
                <a:solidFill>
                  <a:srgbClr val="000000"/>
                </a:solidFill>
                <a:ea typeface="Chewy"/>
              </a:rPr>
              <a:t>𝛽  CANTIDAD TOTAL DEL REACTIVO B EN LA REACCIÓN</a:t>
            </a:r>
          </a:p>
          <a:p>
            <a:pPr algn="ctr">
              <a:lnSpc>
                <a:spcPts val="2710"/>
              </a:lnSpc>
              <a:spcBef>
                <a:spcPct val="0"/>
              </a:spcBef>
            </a:pPr>
            <a:r>
              <a:rPr lang="en-US" sz="1936">
                <a:solidFill>
                  <a:srgbClr val="000000"/>
                </a:solidFill>
                <a:ea typeface="Chewy"/>
              </a:rPr>
              <a:t>𝐴(𝑡) LO QUE SE HA CONSUMIDO DE REACTIVO A CON RESPECTO AL TIEMPO</a:t>
            </a:r>
          </a:p>
          <a:p>
            <a:pPr algn="ctr">
              <a:lnSpc>
                <a:spcPts val="2710"/>
              </a:lnSpc>
              <a:spcBef>
                <a:spcPct val="0"/>
              </a:spcBef>
            </a:pPr>
            <a:r>
              <a:rPr lang="en-US" sz="1936">
                <a:solidFill>
                  <a:srgbClr val="000000"/>
                </a:solidFill>
                <a:ea typeface="Chewy"/>
              </a:rPr>
              <a:t>𝐵(𝑡)  LO QUE SE HA CONSUMIDO DE REACTIVO B CON RESPECTO AL TIEMPO</a:t>
            </a:r>
          </a:p>
        </p:txBody>
      </p:sp>
      <p:sp>
        <p:nvSpPr>
          <p:cNvPr id="7" name="TextBox 7"/>
          <p:cNvSpPr txBox="1"/>
          <p:nvPr/>
        </p:nvSpPr>
        <p:spPr>
          <a:xfrm>
            <a:off x="2267345" y="2699467"/>
            <a:ext cx="5281612" cy="772418"/>
          </a:xfrm>
          <a:prstGeom prst="rect">
            <a:avLst/>
          </a:prstGeom>
        </p:spPr>
        <p:txBody>
          <a:bodyPr lIns="0" tIns="0" rIns="0" bIns="0" rtlCol="0" anchor="t">
            <a:spAutoFit/>
          </a:bodyPr>
          <a:lstStyle/>
          <a:p>
            <a:pPr algn="ctr">
              <a:lnSpc>
                <a:spcPts val="6250"/>
              </a:lnSpc>
              <a:spcBef>
                <a:spcPct val="0"/>
              </a:spcBef>
            </a:pPr>
            <a:r>
              <a:rPr lang="en-US" sz="4464">
                <a:solidFill>
                  <a:srgbClr val="FFFFFF"/>
                </a:solidFill>
                <a:ea typeface="Chewy"/>
              </a:rPr>
              <a:t>𝑦′(𝑡)=𝑘[𝛼−𝐴(𝑡)][𝛽−𝐵(𝑡)]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15200"/>
            <a:chOff x="0" y="0"/>
            <a:chExt cx="6345389" cy="4639733"/>
          </a:xfrm>
        </p:grpSpPr>
        <p:sp>
          <p:nvSpPr>
            <p:cNvPr id="3" name="Freeform 3"/>
            <p:cNvSpPr/>
            <p:nvPr/>
          </p:nvSpPr>
          <p:spPr>
            <a:xfrm>
              <a:off x="0" y="0"/>
              <a:ext cx="6345389" cy="4639733"/>
            </a:xfrm>
            <a:custGeom>
              <a:avLst/>
              <a:gdLst/>
              <a:ahLst/>
              <a:cxnLst/>
              <a:rect l="l" t="t" r="r" b="b"/>
              <a:pathLst>
                <a:path w="6345389" h="4639733">
                  <a:moveTo>
                    <a:pt x="0" y="0"/>
                  </a:moveTo>
                  <a:lnTo>
                    <a:pt x="6345389" y="0"/>
                  </a:lnTo>
                  <a:lnTo>
                    <a:pt x="6345389" y="4639733"/>
                  </a:lnTo>
                  <a:lnTo>
                    <a:pt x="0" y="4639733"/>
                  </a:lnTo>
                  <a:close/>
                </a:path>
              </a:pathLst>
            </a:custGeom>
            <a:solidFill>
              <a:srgbClr val="F4DFBA"/>
            </a:solidFill>
          </p:spPr>
        </p:sp>
      </p:grpSp>
      <p:pic>
        <p:nvPicPr>
          <p:cNvPr id="4" name="Picture 4"/>
          <p:cNvPicPr>
            <a:picLocks noChangeAspect="1"/>
          </p:cNvPicPr>
          <p:nvPr/>
        </p:nvPicPr>
        <p:blipFill>
          <a:blip r:embed="rId2"/>
          <a:srcRect/>
          <a:stretch>
            <a:fillRect/>
          </a:stretch>
        </p:blipFill>
        <p:spPr>
          <a:xfrm>
            <a:off x="5276192" y="3375081"/>
            <a:ext cx="4477408" cy="3940119"/>
          </a:xfrm>
          <a:prstGeom prst="rect">
            <a:avLst/>
          </a:prstGeom>
        </p:spPr>
      </p:pic>
      <p:sp>
        <p:nvSpPr>
          <p:cNvPr id="5" name="TextBox 5"/>
          <p:cNvSpPr txBox="1"/>
          <p:nvPr/>
        </p:nvSpPr>
        <p:spPr>
          <a:xfrm>
            <a:off x="2514359" y="416941"/>
            <a:ext cx="4724883" cy="724408"/>
          </a:xfrm>
          <a:prstGeom prst="rect">
            <a:avLst/>
          </a:prstGeom>
        </p:spPr>
        <p:txBody>
          <a:bodyPr lIns="0" tIns="0" rIns="0" bIns="0" rtlCol="0" anchor="t">
            <a:spAutoFit/>
          </a:bodyPr>
          <a:lstStyle/>
          <a:p>
            <a:pPr algn="ctr">
              <a:lnSpc>
                <a:spcPts val="5346"/>
              </a:lnSpc>
            </a:pPr>
            <a:r>
              <a:rPr lang="en-US" sz="5400">
                <a:solidFill>
                  <a:srgbClr val="A65C44"/>
                </a:solidFill>
                <a:latin typeface="Chewy"/>
              </a:rPr>
              <a:t>SIMULACIONES</a:t>
            </a:r>
          </a:p>
        </p:txBody>
      </p:sp>
      <p:sp>
        <p:nvSpPr>
          <p:cNvPr id="6" name="TextBox 6"/>
          <p:cNvSpPr txBox="1"/>
          <p:nvPr/>
        </p:nvSpPr>
        <p:spPr>
          <a:xfrm>
            <a:off x="343252" y="1883068"/>
            <a:ext cx="4779003" cy="4875211"/>
          </a:xfrm>
          <a:prstGeom prst="rect">
            <a:avLst/>
          </a:prstGeom>
        </p:spPr>
        <p:txBody>
          <a:bodyPr lIns="0" tIns="0" rIns="0" bIns="0" rtlCol="0" anchor="t">
            <a:spAutoFit/>
          </a:bodyPr>
          <a:lstStyle/>
          <a:p>
            <a:pPr marL="661208" lvl="1" indent="-330604" algn="ctr">
              <a:lnSpc>
                <a:spcPts val="4287"/>
              </a:lnSpc>
              <a:buFont typeface="Arial"/>
              <a:buChar char="•"/>
            </a:pPr>
            <a:r>
              <a:rPr lang="en-US" sz="3062">
                <a:solidFill>
                  <a:srgbClr val="000000"/>
                </a:solidFill>
                <a:latin typeface="Chewy"/>
              </a:rPr>
              <a:t>CONDICIONES INICIALES = 0</a:t>
            </a:r>
          </a:p>
          <a:p>
            <a:pPr marL="661208" lvl="1" indent="-330604" algn="ctr">
              <a:lnSpc>
                <a:spcPts val="4287"/>
              </a:lnSpc>
              <a:buFont typeface="Arial"/>
              <a:buChar char="•"/>
            </a:pPr>
            <a:r>
              <a:rPr lang="en-US" sz="3062">
                <a:solidFill>
                  <a:srgbClr val="000000"/>
                </a:solidFill>
                <a:latin typeface="Chewy"/>
              </a:rPr>
              <a:t>CONCENTRACIÓN DEL REACTIVO B (AGUA)  CONSTANTE</a:t>
            </a:r>
          </a:p>
          <a:p>
            <a:pPr marL="661208" lvl="1" indent="-330604" algn="ctr">
              <a:lnSpc>
                <a:spcPts val="4287"/>
              </a:lnSpc>
              <a:buFont typeface="Arial"/>
              <a:buChar char="•"/>
            </a:pPr>
            <a:r>
              <a:rPr lang="en-US" sz="3062">
                <a:solidFill>
                  <a:srgbClr val="000000"/>
                </a:solidFill>
                <a:latin typeface="Chewy"/>
              </a:rPr>
              <a:t>K = 0.9 </a:t>
            </a:r>
          </a:p>
          <a:p>
            <a:pPr algn="ctr">
              <a:lnSpc>
                <a:spcPts val="4287"/>
              </a:lnSpc>
            </a:pPr>
            <a:endParaRPr lang="en-US" sz="3062">
              <a:solidFill>
                <a:srgbClr val="000000"/>
              </a:solidFill>
              <a:latin typeface="Chewy"/>
            </a:endParaRPr>
          </a:p>
          <a:p>
            <a:pPr marL="661208" lvl="1" indent="-330604" algn="ctr">
              <a:lnSpc>
                <a:spcPts val="4287"/>
              </a:lnSpc>
              <a:buFont typeface="Arial"/>
              <a:buChar char="•"/>
            </a:pPr>
            <a:r>
              <a:rPr lang="en-US" sz="3062">
                <a:solidFill>
                  <a:srgbClr val="000000"/>
                </a:solidFill>
                <a:latin typeface="Chewy"/>
              </a:rPr>
              <a:t>0.2, 0.3,  0.35, 0.45 Y 0.50 MOLES DE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053" y="0"/>
            <a:ext cx="10004408" cy="7315200"/>
            <a:chOff x="0" y="0"/>
            <a:chExt cx="6345389" cy="4639733"/>
          </a:xfrm>
        </p:grpSpPr>
        <p:sp>
          <p:nvSpPr>
            <p:cNvPr id="3" name="Freeform 3"/>
            <p:cNvSpPr/>
            <p:nvPr/>
          </p:nvSpPr>
          <p:spPr>
            <a:xfrm>
              <a:off x="0" y="0"/>
              <a:ext cx="6345389" cy="4639733"/>
            </a:xfrm>
            <a:custGeom>
              <a:avLst/>
              <a:gdLst/>
              <a:ahLst/>
              <a:cxnLst/>
              <a:rect l="l" t="t" r="r" b="b"/>
              <a:pathLst>
                <a:path w="6345389" h="4639733">
                  <a:moveTo>
                    <a:pt x="0" y="0"/>
                  </a:moveTo>
                  <a:lnTo>
                    <a:pt x="6345389" y="0"/>
                  </a:lnTo>
                  <a:lnTo>
                    <a:pt x="6345389" y="4639733"/>
                  </a:lnTo>
                  <a:lnTo>
                    <a:pt x="0" y="4639733"/>
                  </a:lnTo>
                  <a:close/>
                </a:path>
              </a:pathLst>
            </a:custGeom>
            <a:solidFill>
              <a:srgbClr val="F4DFBA"/>
            </a:solidFill>
          </p:spPr>
        </p:sp>
      </p:grpSp>
      <p:pic>
        <p:nvPicPr>
          <p:cNvPr id="4" name="Picture 4"/>
          <p:cNvPicPr>
            <a:picLocks noChangeAspect="1"/>
          </p:cNvPicPr>
          <p:nvPr/>
        </p:nvPicPr>
        <p:blipFill>
          <a:blip r:embed="rId2"/>
          <a:srcRect/>
          <a:stretch>
            <a:fillRect/>
          </a:stretch>
        </p:blipFill>
        <p:spPr>
          <a:xfrm>
            <a:off x="1396835" y="2337271"/>
            <a:ext cx="7022633" cy="4645742"/>
          </a:xfrm>
          <a:prstGeom prst="rect">
            <a:avLst/>
          </a:prstGeom>
        </p:spPr>
      </p:pic>
      <p:sp>
        <p:nvSpPr>
          <p:cNvPr id="5" name="TextBox 5"/>
          <p:cNvSpPr txBox="1"/>
          <p:nvPr/>
        </p:nvSpPr>
        <p:spPr>
          <a:xfrm>
            <a:off x="-94053" y="261351"/>
            <a:ext cx="9753600" cy="1882140"/>
          </a:xfrm>
          <a:prstGeom prst="rect">
            <a:avLst/>
          </a:prstGeom>
        </p:spPr>
        <p:txBody>
          <a:bodyPr lIns="0" tIns="0" rIns="0" bIns="0" rtlCol="0" anchor="t">
            <a:spAutoFit/>
          </a:bodyPr>
          <a:lstStyle/>
          <a:p>
            <a:pPr algn="ctr">
              <a:lnSpc>
                <a:spcPts val="7559"/>
              </a:lnSpc>
              <a:spcBef>
                <a:spcPct val="0"/>
              </a:spcBef>
            </a:pPr>
            <a:r>
              <a:rPr lang="en-US" sz="5400">
                <a:solidFill>
                  <a:srgbClr val="BE000B"/>
                </a:solidFill>
                <a:latin typeface="Chewy"/>
              </a:rPr>
              <a:t> VISUALIZACIÓN DE LA SOLUCIÓN DEL PROBLEMA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586</Words>
  <Application>Microsoft Office PowerPoint</Application>
  <PresentationFormat>Personalizado</PresentationFormat>
  <Paragraphs>68</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DK Lemon Yellow Sun</vt:lpstr>
      <vt:lpstr>Calibri</vt:lpstr>
      <vt:lpstr>Arimo</vt:lpstr>
      <vt:lpstr>Chewy</vt:lpstr>
      <vt:lpstr>Lato Bold</vt:lpstr>
      <vt:lpstr>Arial</vt:lpstr>
      <vt:lpstr>Lato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3 </dc:title>
  <cp:lastModifiedBy>Carolina Martinez</cp:lastModifiedBy>
  <cp:revision>3</cp:revision>
  <dcterms:created xsi:type="dcterms:W3CDTF">2006-08-16T00:00:00Z</dcterms:created>
  <dcterms:modified xsi:type="dcterms:W3CDTF">2022-12-01T03:55:09Z</dcterms:modified>
  <dc:identifier>DAFTdpBkENo</dc:identifier>
</cp:coreProperties>
</file>