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7" r:id="rId4"/>
    <p:sldId id="264" r:id="rId5"/>
    <p:sldId id="266" r:id="rId6"/>
    <p:sldId id="265"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1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6B14A406-3887-429F-A1BC-42AECBA80ECA}" type="datetimeFigureOut">
              <a:rPr lang="es-MX" smtClean="0"/>
              <a:t>08/03/2017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62E1D67-20F3-4AA6-A100-049ED854BEB4}" type="slidenum">
              <a:rPr lang="es-MX" smtClean="0"/>
              <a:t>‹#›</a:t>
            </a:fld>
            <a:endParaRPr lang="es-MX"/>
          </a:p>
        </p:txBody>
      </p:sp>
    </p:spTree>
    <p:extLst>
      <p:ext uri="{BB962C8B-B14F-4D97-AF65-F5344CB8AC3E}">
        <p14:creationId xmlns:p14="http://schemas.microsoft.com/office/powerpoint/2010/main" val="289677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B14A406-3887-429F-A1BC-42AECBA80ECA}" type="datetimeFigureOut">
              <a:rPr lang="es-MX" smtClean="0"/>
              <a:t>08/03/2017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62E1D67-20F3-4AA6-A100-049ED854BEB4}" type="slidenum">
              <a:rPr lang="es-MX" smtClean="0"/>
              <a:t>‹#›</a:t>
            </a:fld>
            <a:endParaRPr lang="es-MX"/>
          </a:p>
        </p:txBody>
      </p:sp>
    </p:spTree>
    <p:extLst>
      <p:ext uri="{BB962C8B-B14F-4D97-AF65-F5344CB8AC3E}">
        <p14:creationId xmlns:p14="http://schemas.microsoft.com/office/powerpoint/2010/main" val="1190460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B14A406-3887-429F-A1BC-42AECBA80ECA}" type="datetimeFigureOut">
              <a:rPr lang="es-MX" smtClean="0"/>
              <a:t>08/03/2017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62E1D67-20F3-4AA6-A100-049ED854BEB4}" type="slidenum">
              <a:rPr lang="es-MX" smtClean="0"/>
              <a:t>‹#›</a:t>
            </a:fld>
            <a:endParaRPr lang="es-MX"/>
          </a:p>
        </p:txBody>
      </p:sp>
    </p:spTree>
    <p:extLst>
      <p:ext uri="{BB962C8B-B14F-4D97-AF65-F5344CB8AC3E}">
        <p14:creationId xmlns:p14="http://schemas.microsoft.com/office/powerpoint/2010/main" val="1243103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B14A406-3887-429F-A1BC-42AECBA80ECA}" type="datetimeFigureOut">
              <a:rPr lang="es-MX" smtClean="0"/>
              <a:t>08/03/2017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62E1D67-20F3-4AA6-A100-049ED854BEB4}" type="slidenum">
              <a:rPr lang="es-MX" smtClean="0"/>
              <a:t>‹#›</a:t>
            </a:fld>
            <a:endParaRPr lang="es-MX"/>
          </a:p>
        </p:txBody>
      </p:sp>
    </p:spTree>
    <p:extLst>
      <p:ext uri="{BB962C8B-B14F-4D97-AF65-F5344CB8AC3E}">
        <p14:creationId xmlns:p14="http://schemas.microsoft.com/office/powerpoint/2010/main" val="1690778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6B14A406-3887-429F-A1BC-42AECBA80ECA}" type="datetimeFigureOut">
              <a:rPr lang="es-MX" smtClean="0"/>
              <a:t>08/03/2017</a:t>
            </a:fld>
            <a:endParaRPr lang="es-MX"/>
          </a:p>
        </p:txBody>
      </p:sp>
      <p:sp>
        <p:nvSpPr>
          <p:cNvPr id="5" name="Footer Placeholder 4"/>
          <p:cNvSpPr>
            <a:spLocks noGrp="1"/>
          </p:cNvSpPr>
          <p:nvPr>
            <p:ph type="ftr" sz="quarter" idx="11"/>
          </p:nvPr>
        </p:nvSpPr>
        <p:spPr>
          <a:xfrm>
            <a:off x="2182708" y="6272784"/>
            <a:ext cx="6327648" cy="365125"/>
          </a:xfrm>
        </p:spPr>
        <p:txBody>
          <a:bodyPr/>
          <a:lstStyle/>
          <a:p>
            <a:endParaRPr lang="es-MX"/>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62E1D67-20F3-4AA6-A100-049ED854BEB4}" type="slidenum">
              <a:rPr lang="es-MX" smtClean="0"/>
              <a:t>‹#›</a:t>
            </a:fld>
            <a:endParaRPr lang="es-MX"/>
          </a:p>
        </p:txBody>
      </p:sp>
    </p:spTree>
    <p:extLst>
      <p:ext uri="{BB962C8B-B14F-4D97-AF65-F5344CB8AC3E}">
        <p14:creationId xmlns:p14="http://schemas.microsoft.com/office/powerpoint/2010/main" val="147661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B14A406-3887-429F-A1BC-42AECBA80ECA}" type="datetimeFigureOut">
              <a:rPr lang="es-MX" smtClean="0"/>
              <a:t>08/03/2017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62E1D67-20F3-4AA6-A100-049ED854BEB4}" type="slidenum">
              <a:rPr lang="es-MX" smtClean="0"/>
              <a:t>‹#›</a:t>
            </a:fld>
            <a:endParaRPr lang="es-MX"/>
          </a:p>
        </p:txBody>
      </p:sp>
    </p:spTree>
    <p:extLst>
      <p:ext uri="{BB962C8B-B14F-4D97-AF65-F5344CB8AC3E}">
        <p14:creationId xmlns:p14="http://schemas.microsoft.com/office/powerpoint/2010/main" val="2011263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B14A406-3887-429F-A1BC-42AECBA80ECA}" type="datetimeFigureOut">
              <a:rPr lang="es-MX" smtClean="0"/>
              <a:t>08/03/2017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62E1D67-20F3-4AA6-A100-049ED854BEB4}" type="slidenum">
              <a:rPr lang="es-MX" smtClean="0"/>
              <a:t>‹#›</a:t>
            </a:fld>
            <a:endParaRPr lang="es-MX"/>
          </a:p>
        </p:txBody>
      </p:sp>
    </p:spTree>
    <p:extLst>
      <p:ext uri="{BB962C8B-B14F-4D97-AF65-F5344CB8AC3E}">
        <p14:creationId xmlns:p14="http://schemas.microsoft.com/office/powerpoint/2010/main" val="276044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B14A406-3887-429F-A1BC-42AECBA80ECA}" type="datetimeFigureOut">
              <a:rPr lang="es-MX" smtClean="0"/>
              <a:t>08/03/2017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62E1D67-20F3-4AA6-A100-049ED854BEB4}" type="slidenum">
              <a:rPr lang="es-MX" smtClean="0"/>
              <a:t>‹#›</a:t>
            </a:fld>
            <a:endParaRPr lang="es-MX"/>
          </a:p>
        </p:txBody>
      </p:sp>
    </p:spTree>
    <p:extLst>
      <p:ext uri="{BB962C8B-B14F-4D97-AF65-F5344CB8AC3E}">
        <p14:creationId xmlns:p14="http://schemas.microsoft.com/office/powerpoint/2010/main" val="4284440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4A406-3887-429F-A1BC-42AECBA80ECA}" type="datetimeFigureOut">
              <a:rPr lang="es-MX" smtClean="0"/>
              <a:t>08/03/2017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62E1D67-20F3-4AA6-A100-049ED854BEB4}" type="slidenum">
              <a:rPr lang="es-MX" smtClean="0"/>
              <a:t>‹#›</a:t>
            </a:fld>
            <a:endParaRPr lang="es-MX"/>
          </a:p>
        </p:txBody>
      </p:sp>
    </p:spTree>
    <p:extLst>
      <p:ext uri="{BB962C8B-B14F-4D97-AF65-F5344CB8AC3E}">
        <p14:creationId xmlns:p14="http://schemas.microsoft.com/office/powerpoint/2010/main" val="420953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B14A406-3887-429F-A1BC-42AECBA80ECA}" type="datetimeFigureOut">
              <a:rPr lang="es-MX" smtClean="0"/>
              <a:t>08/03/2017</a:t>
            </a:fld>
            <a:endParaRPr lang="es-MX"/>
          </a:p>
        </p:txBody>
      </p:sp>
      <p:sp>
        <p:nvSpPr>
          <p:cNvPr id="6" name="Footer Placeholder 5"/>
          <p:cNvSpPr>
            <a:spLocks noGrp="1"/>
          </p:cNvSpPr>
          <p:nvPr>
            <p:ph type="ftr" sz="quarter" idx="11"/>
          </p:nvPr>
        </p:nvSpPr>
        <p:spPr/>
        <p:txBody>
          <a:bodyPr/>
          <a:lstStyle/>
          <a:p>
            <a:endParaRPr lang="es-MX"/>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62E1D67-20F3-4AA6-A100-049ED854BEB4}" type="slidenum">
              <a:rPr lang="es-MX" smtClean="0"/>
              <a:t>‹#›</a:t>
            </a:fld>
            <a:endParaRPr lang="es-MX"/>
          </a:p>
        </p:txBody>
      </p:sp>
    </p:spTree>
    <p:extLst>
      <p:ext uri="{BB962C8B-B14F-4D97-AF65-F5344CB8AC3E}">
        <p14:creationId xmlns:p14="http://schemas.microsoft.com/office/powerpoint/2010/main" val="219768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B14A406-3887-429F-A1BC-42AECBA80ECA}" type="datetimeFigureOut">
              <a:rPr lang="es-MX" smtClean="0"/>
              <a:t>08/03/2017</a:t>
            </a:fld>
            <a:endParaRPr lang="es-MX"/>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62E1D67-20F3-4AA6-A100-049ED854BEB4}" type="slidenum">
              <a:rPr lang="es-MX" smtClean="0"/>
              <a:t>‹#›</a:t>
            </a:fld>
            <a:endParaRPr lang="es-MX"/>
          </a:p>
        </p:txBody>
      </p:sp>
    </p:spTree>
    <p:extLst>
      <p:ext uri="{BB962C8B-B14F-4D97-AF65-F5344CB8AC3E}">
        <p14:creationId xmlns:p14="http://schemas.microsoft.com/office/powerpoint/2010/main" val="105821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B14A406-3887-429F-A1BC-42AECBA80ECA}" type="datetimeFigureOut">
              <a:rPr lang="es-MX" smtClean="0"/>
              <a:t>08/03/2017</a:t>
            </a:fld>
            <a:endParaRPr lang="es-MX"/>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MX"/>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62E1D67-20F3-4AA6-A100-049ED854BEB4}" type="slidenum">
              <a:rPr lang="es-MX" smtClean="0"/>
              <a:t>‹#›</a:t>
            </a:fld>
            <a:endParaRPr lang="es-MX"/>
          </a:p>
        </p:txBody>
      </p:sp>
    </p:spTree>
    <p:extLst>
      <p:ext uri="{BB962C8B-B14F-4D97-AF65-F5344CB8AC3E}">
        <p14:creationId xmlns:p14="http://schemas.microsoft.com/office/powerpoint/2010/main" val="574409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playground.arduino.cc/Code/NewPing"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MX" sz="7200" dirty="0" smtClean="0"/>
              <a:t>Introducción a sensores con Arduino</a:t>
            </a:r>
            <a:endParaRPr lang="es-MX" sz="7200" dirty="0"/>
          </a:p>
        </p:txBody>
      </p:sp>
      <p:sp>
        <p:nvSpPr>
          <p:cNvPr id="3" name="Subtítulo 2"/>
          <p:cNvSpPr>
            <a:spLocks noGrp="1"/>
          </p:cNvSpPr>
          <p:nvPr>
            <p:ph type="subTitle" idx="1"/>
          </p:nvPr>
        </p:nvSpPr>
        <p:spPr>
          <a:xfrm>
            <a:off x="1131394" y="4846320"/>
            <a:ext cx="7891272" cy="1069848"/>
          </a:xfrm>
        </p:spPr>
        <p:txBody>
          <a:bodyPr/>
          <a:lstStyle/>
          <a:p>
            <a:r>
              <a:rPr lang="es-MX" dirty="0" smtClean="0"/>
              <a:t>Lab. Organización computacional</a:t>
            </a:r>
            <a:endParaRPr lang="es-MX" dirty="0"/>
          </a:p>
        </p:txBody>
      </p:sp>
    </p:spTree>
    <p:extLst>
      <p:ext uri="{BB962C8B-B14F-4D97-AF65-F5344CB8AC3E}">
        <p14:creationId xmlns:p14="http://schemas.microsoft.com/office/powerpoint/2010/main" val="306064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4354" y="277598"/>
            <a:ext cx="10058400" cy="1076749"/>
          </a:xfrm>
        </p:spPr>
        <p:txBody>
          <a:bodyPr>
            <a:noAutofit/>
          </a:bodyPr>
          <a:lstStyle/>
          <a:p>
            <a:r>
              <a:rPr lang="es-MX" sz="4400" b="1" dirty="0" smtClean="0"/>
              <a:t>¿</a:t>
            </a:r>
            <a:r>
              <a:rPr lang="es-MX" sz="4400" b="1" dirty="0" err="1"/>
              <a:t>Q</a:t>
            </a:r>
            <a:r>
              <a:rPr lang="es-MX" sz="4400" b="1" dirty="0" err="1" smtClean="0"/>
              <a:t>Ué</a:t>
            </a:r>
            <a:r>
              <a:rPr lang="es-MX" sz="4400" b="1" dirty="0" smtClean="0"/>
              <a:t> </a:t>
            </a:r>
            <a:r>
              <a:rPr lang="es-MX" sz="4400" b="1" dirty="0"/>
              <a:t>ES UN SENSOR DE ULTRASONIDOS?</a:t>
            </a:r>
          </a:p>
        </p:txBody>
      </p:sp>
      <p:sp>
        <p:nvSpPr>
          <p:cNvPr id="3" name="Marcador de contenido 2"/>
          <p:cNvSpPr>
            <a:spLocks noGrp="1"/>
          </p:cNvSpPr>
          <p:nvPr>
            <p:ph sz="half" idx="1"/>
          </p:nvPr>
        </p:nvSpPr>
        <p:spPr>
          <a:xfrm>
            <a:off x="1130233" y="1302589"/>
            <a:ext cx="10558560" cy="5132717"/>
          </a:xfrm>
        </p:spPr>
        <p:txBody>
          <a:bodyPr>
            <a:normAutofit/>
          </a:bodyPr>
          <a:lstStyle/>
          <a:p>
            <a:pPr algn="just"/>
            <a:r>
              <a:rPr lang="es-MX" dirty="0"/>
              <a:t>Un sensor de ultra sonidos es </a:t>
            </a:r>
            <a:r>
              <a:rPr lang="es-MX" b="1" dirty="0"/>
              <a:t>un dispositivo para medir distancias</a:t>
            </a:r>
            <a:r>
              <a:rPr lang="es-MX" dirty="0"/>
              <a:t>. Su funcionamiento se base en el envío de un pulso de alta frecuencia, no audible por el ser humano. Este pulso rebota en los objetos cercanos y es reflejado hacia el sensor, que dispone de un micrófono adecuado para esa frecuencia.</a:t>
            </a:r>
          </a:p>
          <a:p>
            <a:pPr algn="just"/>
            <a:r>
              <a:rPr lang="es-MX" dirty="0" smtClean="0"/>
              <a:t>Los </a:t>
            </a:r>
            <a:r>
              <a:rPr lang="es-MX" dirty="0"/>
              <a:t>sensores de ultrasonidos </a:t>
            </a:r>
            <a:r>
              <a:rPr lang="es-MX" b="1" dirty="0"/>
              <a:t>son sensores baratos, y sencillos de usar</a:t>
            </a:r>
            <a:r>
              <a:rPr lang="es-MX" dirty="0"/>
              <a:t>. El rango de medición teórico del sensor HC-SR04 es de 2cm a 400 cm, con una resolución de 0.3cm. En la práctica, sin embargo, el rango de medición real es mucho más limitado, en torno a 20cm a 2 metros.</a:t>
            </a:r>
          </a:p>
          <a:p>
            <a:pPr algn="just"/>
            <a:r>
              <a:rPr lang="es-MX" dirty="0"/>
              <a:t>Los sensores de ultrasonidos </a:t>
            </a:r>
            <a:r>
              <a:rPr lang="es-MX" b="1" dirty="0"/>
              <a:t>son sensores de baja precisión</a:t>
            </a:r>
            <a:r>
              <a:rPr lang="es-MX" dirty="0"/>
              <a:t>. La orientación de la superficie a medir puede provocar que la onda se refleje, falseando la medición. Además, no resultan adecuados en entornos con gran número de objetos, dado que el sonido rebota en las superficies generando ecos y falsas mediciones. Tampoco son apropiados para el funcionamiento en el exterior y al aire libre.</a:t>
            </a:r>
          </a:p>
          <a:p>
            <a:pPr algn="just"/>
            <a:r>
              <a:rPr lang="es-MX" dirty="0" smtClean="0"/>
              <a:t>En </a:t>
            </a:r>
            <a:r>
              <a:rPr lang="es-MX" dirty="0"/>
              <a:t>aplicaciones en que se requiera una precisión superior en la medición de la distancia, suelen acompañarse de medidores de distancia por infrarrojos y sensores ópticos.</a:t>
            </a:r>
          </a:p>
        </p:txBody>
      </p:sp>
    </p:spTree>
    <p:extLst>
      <p:ext uri="{BB962C8B-B14F-4D97-AF65-F5344CB8AC3E}">
        <p14:creationId xmlns:p14="http://schemas.microsoft.com/office/powerpoint/2010/main" val="488185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4354" y="277598"/>
            <a:ext cx="10058400" cy="1292410"/>
          </a:xfrm>
        </p:spPr>
        <p:txBody>
          <a:bodyPr>
            <a:normAutofit fontScale="90000"/>
          </a:bodyPr>
          <a:lstStyle/>
          <a:p>
            <a:r>
              <a:rPr lang="es-MX" sz="4400" b="1" dirty="0"/>
              <a:t>¿CÓMO FUNCIONA UN SENSOR DE ULTRASONIDOS</a:t>
            </a:r>
            <a:r>
              <a:rPr lang="es-MX" sz="4400" b="1" dirty="0" smtClean="0"/>
              <a:t>?</a:t>
            </a:r>
            <a:endParaRPr lang="es-MX" sz="4400" dirty="0"/>
          </a:p>
        </p:txBody>
      </p:sp>
      <p:sp>
        <p:nvSpPr>
          <p:cNvPr id="3" name="Marcador de contenido 2"/>
          <p:cNvSpPr>
            <a:spLocks noGrp="1"/>
          </p:cNvSpPr>
          <p:nvPr>
            <p:ph sz="half" idx="1"/>
          </p:nvPr>
        </p:nvSpPr>
        <p:spPr>
          <a:xfrm>
            <a:off x="1130233" y="1763239"/>
            <a:ext cx="10558560" cy="1307765"/>
          </a:xfrm>
        </p:spPr>
        <p:txBody>
          <a:bodyPr/>
          <a:lstStyle/>
          <a:p>
            <a:r>
              <a:rPr lang="es-MX" dirty="0"/>
              <a:t>El sensor se basa simplemente en </a:t>
            </a:r>
            <a:r>
              <a:rPr lang="es-MX" b="1" dirty="0"/>
              <a:t>medir el tiempo entre el envío y la recepción de un pulso sonoro</a:t>
            </a:r>
            <a:r>
              <a:rPr lang="es-MX" dirty="0"/>
              <a:t>. Sabemos que la velocidad del sonido es 343 m/s en condiciones de temperatura 20 </a:t>
            </a:r>
            <a:r>
              <a:rPr lang="es-MX" dirty="0" err="1"/>
              <a:t>ºC</a:t>
            </a:r>
            <a:r>
              <a:rPr lang="es-MX" dirty="0"/>
              <a:t>, 50% de humedad, presión atmosférica a nivel del mar. Transformando unidades resulta</a:t>
            </a:r>
          </a:p>
        </p:txBody>
      </p:sp>
      <p:pic>
        <p:nvPicPr>
          <p:cNvPr id="4098" name="Picture 2" descr="343 \frac{m}{s} \cdot{} 100 \frac{cm}{m} \cdot{} \frac{1}{1000000} \frac{s}{\mu s} = \frac{1}{29.2} \frac{cm}{\mu 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499" y="3201896"/>
            <a:ext cx="5223251" cy="490208"/>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p:cNvSpPr>
            <a:spLocks noGrp="1"/>
          </p:cNvSpPr>
          <p:nvPr>
            <p:ph sz="half" idx="1"/>
          </p:nvPr>
        </p:nvSpPr>
        <p:spPr>
          <a:xfrm>
            <a:off x="1084226" y="3977347"/>
            <a:ext cx="10558560" cy="1307765"/>
          </a:xfrm>
        </p:spPr>
        <p:txBody>
          <a:bodyPr/>
          <a:lstStyle/>
          <a:p>
            <a:r>
              <a:rPr lang="es-MX" dirty="0"/>
              <a:t>Es decir, el sonido tarda 29,2 microsegundos en recorrer un centímetro. Por tanto, podemos obtener la distancia a partir del tiempo entre la emisión y recepción del pulso mediante la siguiente ecuación.</a:t>
            </a:r>
          </a:p>
        </p:txBody>
      </p:sp>
      <p:pic>
        <p:nvPicPr>
          <p:cNvPr id="4100" name="Picture 4" descr="Distancia(cm)= \frac {Tiempo(\mu s)}{29.2 \cdo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591" y="5410255"/>
            <a:ext cx="4444658" cy="507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185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4354" y="277598"/>
            <a:ext cx="10058400" cy="1292410"/>
          </a:xfrm>
        </p:spPr>
        <p:txBody>
          <a:bodyPr>
            <a:normAutofit fontScale="90000"/>
          </a:bodyPr>
          <a:lstStyle/>
          <a:p>
            <a:r>
              <a:rPr lang="es-MX" sz="4400" b="1" dirty="0"/>
              <a:t>¿CÓMO FUNCIONA UN SENSOR DE ULTRASONIDOS</a:t>
            </a:r>
            <a:r>
              <a:rPr lang="es-MX" sz="4400" b="1" dirty="0" smtClean="0"/>
              <a:t>?</a:t>
            </a:r>
            <a:endParaRPr lang="es-MX" sz="4400" dirty="0"/>
          </a:p>
        </p:txBody>
      </p:sp>
      <p:sp>
        <p:nvSpPr>
          <p:cNvPr id="3" name="Marcador de contenido 2"/>
          <p:cNvSpPr>
            <a:spLocks noGrp="1"/>
          </p:cNvSpPr>
          <p:nvPr>
            <p:ph sz="half" idx="1"/>
          </p:nvPr>
        </p:nvSpPr>
        <p:spPr>
          <a:xfrm>
            <a:off x="1130233" y="1763239"/>
            <a:ext cx="10558560" cy="1307765"/>
          </a:xfrm>
        </p:spPr>
        <p:txBody>
          <a:bodyPr/>
          <a:lstStyle/>
          <a:p>
            <a:r>
              <a:rPr lang="es-MX" dirty="0"/>
              <a:t>El motivo de </a:t>
            </a:r>
            <a:r>
              <a:rPr lang="es-MX" dirty="0" err="1"/>
              <a:t>divir</a:t>
            </a:r>
            <a:r>
              <a:rPr lang="es-MX" dirty="0"/>
              <a:t> por dos el tiempo (además de la </a:t>
            </a:r>
            <a:r>
              <a:rPr lang="es-MX" dirty="0" err="1"/>
              <a:t>velociad</a:t>
            </a:r>
            <a:r>
              <a:rPr lang="es-MX" dirty="0"/>
              <a:t> del sonido en las unidades apropiadas, que hemos calculado antes) es porque hemos medido el tiempo que tarda el pulso en ir y volver, por lo que la distancia recorrida por el pulso es el doble de la que queremos medir.</a:t>
            </a:r>
          </a:p>
        </p:txBody>
      </p:sp>
      <p:pic>
        <p:nvPicPr>
          <p:cNvPr id="7170" name="Picture 2" descr="sensor-ultrasonico-explicac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975" y="3187490"/>
            <a:ext cx="4394612" cy="2963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986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4354" y="277598"/>
            <a:ext cx="10058400" cy="1292410"/>
          </a:xfrm>
        </p:spPr>
        <p:txBody>
          <a:bodyPr>
            <a:normAutofit/>
          </a:bodyPr>
          <a:lstStyle/>
          <a:p>
            <a:r>
              <a:rPr lang="es-MX" sz="4400" b="1" dirty="0" smtClean="0"/>
              <a:t>Conexión</a:t>
            </a:r>
            <a:endParaRPr lang="es-MX" sz="4400" dirty="0"/>
          </a:p>
        </p:txBody>
      </p:sp>
      <p:pic>
        <p:nvPicPr>
          <p:cNvPr id="9" name="Picture 2" descr="hc-sr04 y ardui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273" y="1609084"/>
            <a:ext cx="8033238" cy="467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815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4354" y="277598"/>
            <a:ext cx="10058400" cy="1292410"/>
          </a:xfrm>
        </p:spPr>
        <p:txBody>
          <a:bodyPr>
            <a:normAutofit/>
          </a:bodyPr>
          <a:lstStyle/>
          <a:p>
            <a:r>
              <a:rPr lang="es-MX" sz="4400" b="1" dirty="0" smtClean="0"/>
              <a:t>Código base</a:t>
            </a:r>
            <a:endParaRPr lang="es-MX" sz="4400" dirty="0"/>
          </a:p>
        </p:txBody>
      </p:sp>
      <p:sp>
        <p:nvSpPr>
          <p:cNvPr id="3" name="Rectangle 2"/>
          <p:cNvSpPr/>
          <p:nvPr/>
        </p:nvSpPr>
        <p:spPr>
          <a:xfrm>
            <a:off x="2294237" y="1379577"/>
            <a:ext cx="6096000" cy="5478423"/>
          </a:xfrm>
          <a:prstGeom prst="rect">
            <a:avLst/>
          </a:prstGeom>
        </p:spPr>
        <p:txBody>
          <a:bodyPr>
            <a:spAutoFit/>
          </a:bodyPr>
          <a:lstStyle/>
          <a:p>
            <a:r>
              <a:rPr lang="es-MX" sz="1400" dirty="0"/>
              <a:t>#</a:t>
            </a:r>
            <a:r>
              <a:rPr lang="es-MX" sz="1400" dirty="0" err="1"/>
              <a:t>include</a:t>
            </a:r>
            <a:r>
              <a:rPr lang="es-MX" sz="1400" dirty="0"/>
              <a:t> &lt;</a:t>
            </a:r>
            <a:r>
              <a:rPr lang="es-MX" sz="1400" dirty="0" err="1"/>
              <a:t>NewPing.h</a:t>
            </a:r>
            <a:r>
              <a:rPr lang="es-MX" sz="1400" dirty="0"/>
              <a:t>&gt;</a:t>
            </a:r>
          </a:p>
          <a:p>
            <a:r>
              <a:rPr lang="es-MX" sz="1400" dirty="0"/>
              <a:t>/*</a:t>
            </a:r>
            <a:r>
              <a:rPr lang="es-MX" sz="1400" dirty="0" err="1"/>
              <a:t>Aqui</a:t>
            </a:r>
            <a:r>
              <a:rPr lang="es-MX" sz="1400" dirty="0"/>
              <a:t> se configuran los pines donde debemos conectar el sensor*/</a:t>
            </a:r>
          </a:p>
          <a:p>
            <a:r>
              <a:rPr lang="es-MX" sz="1400" dirty="0"/>
              <a:t>#define TRIGGER_PIN  12</a:t>
            </a:r>
          </a:p>
          <a:p>
            <a:r>
              <a:rPr lang="es-MX" sz="1400" dirty="0"/>
              <a:t>#define ECHO_PIN     11</a:t>
            </a:r>
          </a:p>
          <a:p>
            <a:r>
              <a:rPr lang="es-MX" sz="1400" dirty="0"/>
              <a:t>#define MAX_DISTANCE 200</a:t>
            </a:r>
          </a:p>
          <a:p>
            <a:r>
              <a:rPr lang="es-MX" sz="1400" dirty="0"/>
              <a:t> </a:t>
            </a:r>
          </a:p>
          <a:p>
            <a:r>
              <a:rPr lang="es-MX" sz="1400" dirty="0"/>
              <a:t>/*Crear el objeto de la clase </a:t>
            </a:r>
            <a:r>
              <a:rPr lang="es-MX" sz="1400" dirty="0" err="1"/>
              <a:t>NewPing</a:t>
            </a:r>
            <a:r>
              <a:rPr lang="es-MX" sz="1400" dirty="0"/>
              <a:t>*/</a:t>
            </a:r>
          </a:p>
          <a:p>
            <a:r>
              <a:rPr lang="es-MX" sz="1400" dirty="0" err="1"/>
              <a:t>NewPing</a:t>
            </a:r>
            <a:r>
              <a:rPr lang="es-MX" sz="1400" dirty="0"/>
              <a:t> sonar(TRIGGER_PIN, ECHO_PIN, MAX_DISTANCE);</a:t>
            </a:r>
          </a:p>
          <a:p>
            <a:r>
              <a:rPr lang="es-MX" sz="1400" dirty="0"/>
              <a:t> </a:t>
            </a:r>
          </a:p>
          <a:p>
            <a:r>
              <a:rPr lang="es-MX" sz="1400" dirty="0" err="1"/>
              <a:t>void</a:t>
            </a:r>
            <a:r>
              <a:rPr lang="es-MX" sz="1400" dirty="0"/>
              <a:t> </a:t>
            </a:r>
            <a:r>
              <a:rPr lang="es-MX" sz="1400" dirty="0" err="1"/>
              <a:t>setup</a:t>
            </a:r>
            <a:r>
              <a:rPr lang="es-MX" sz="1400" dirty="0"/>
              <a:t>() {</a:t>
            </a:r>
          </a:p>
          <a:p>
            <a:r>
              <a:rPr lang="es-MX" sz="1400" dirty="0"/>
              <a:t>  </a:t>
            </a:r>
            <a:r>
              <a:rPr lang="es-MX" sz="1400" dirty="0" err="1"/>
              <a:t>Serial.begin</a:t>
            </a:r>
            <a:r>
              <a:rPr lang="es-MX" sz="1400" dirty="0"/>
              <a:t>(9600);</a:t>
            </a:r>
          </a:p>
          <a:p>
            <a:r>
              <a:rPr lang="es-MX" sz="1400" dirty="0"/>
              <a:t>}</a:t>
            </a:r>
          </a:p>
          <a:p>
            <a:r>
              <a:rPr lang="es-MX" sz="1400" dirty="0"/>
              <a:t> </a:t>
            </a:r>
          </a:p>
          <a:p>
            <a:r>
              <a:rPr lang="es-MX" sz="1400" dirty="0" err="1"/>
              <a:t>void</a:t>
            </a:r>
            <a:r>
              <a:rPr lang="es-MX" sz="1400" dirty="0"/>
              <a:t> </a:t>
            </a:r>
            <a:r>
              <a:rPr lang="es-MX" sz="1400" dirty="0" err="1"/>
              <a:t>loop</a:t>
            </a:r>
            <a:r>
              <a:rPr lang="es-MX" sz="1400" dirty="0"/>
              <a:t>() {</a:t>
            </a:r>
          </a:p>
          <a:p>
            <a:r>
              <a:rPr lang="es-MX" sz="1400" dirty="0"/>
              <a:t>  // Esperar 1 segundo entre mediciones</a:t>
            </a:r>
          </a:p>
          <a:p>
            <a:r>
              <a:rPr lang="es-MX" sz="1400" dirty="0"/>
              <a:t>  </a:t>
            </a:r>
            <a:r>
              <a:rPr lang="es-MX" sz="1400" dirty="0" err="1"/>
              <a:t>delay</a:t>
            </a:r>
            <a:r>
              <a:rPr lang="es-MX" sz="1400" dirty="0"/>
              <a:t>(1000);</a:t>
            </a:r>
          </a:p>
          <a:p>
            <a:r>
              <a:rPr lang="es-MX" sz="1400" dirty="0"/>
              <a:t>  // Obtener </a:t>
            </a:r>
            <a:r>
              <a:rPr lang="es-MX" sz="1400" dirty="0" err="1"/>
              <a:t>medicion</a:t>
            </a:r>
            <a:r>
              <a:rPr lang="es-MX" sz="1400" dirty="0"/>
              <a:t> de tiempo de viaje del sonido y guardar en variable </a:t>
            </a:r>
            <a:r>
              <a:rPr lang="es-MX" sz="1400" dirty="0" err="1"/>
              <a:t>uS</a:t>
            </a:r>
            <a:endParaRPr lang="es-MX" sz="1400" dirty="0"/>
          </a:p>
          <a:p>
            <a:r>
              <a:rPr lang="es-MX" sz="1400" dirty="0"/>
              <a:t>  </a:t>
            </a:r>
            <a:r>
              <a:rPr lang="es-MX" sz="1400" dirty="0" err="1"/>
              <a:t>int</a:t>
            </a:r>
            <a:r>
              <a:rPr lang="es-MX" sz="1400" dirty="0"/>
              <a:t> </a:t>
            </a:r>
            <a:r>
              <a:rPr lang="es-MX" sz="1400" dirty="0" err="1"/>
              <a:t>uS</a:t>
            </a:r>
            <a:r>
              <a:rPr lang="es-MX" sz="1400" dirty="0"/>
              <a:t> = </a:t>
            </a:r>
            <a:r>
              <a:rPr lang="es-MX" sz="1400" dirty="0" err="1"/>
              <a:t>sonar.ping_median</a:t>
            </a:r>
            <a:r>
              <a:rPr lang="es-MX" sz="1400" dirty="0"/>
              <a:t>();</a:t>
            </a:r>
          </a:p>
          <a:p>
            <a:r>
              <a:rPr lang="es-MX" sz="1400" dirty="0"/>
              <a:t>  // Imprimir la distancia medida a la consola serial</a:t>
            </a:r>
          </a:p>
          <a:p>
            <a:r>
              <a:rPr lang="es-MX" sz="1400" dirty="0"/>
              <a:t>  </a:t>
            </a:r>
            <a:r>
              <a:rPr lang="es-MX" sz="1400" dirty="0" err="1"/>
              <a:t>Serial.print</a:t>
            </a:r>
            <a:r>
              <a:rPr lang="es-MX" sz="1400" dirty="0"/>
              <a:t>("Distancia: ");</a:t>
            </a:r>
          </a:p>
          <a:p>
            <a:r>
              <a:rPr lang="es-MX" sz="1400" dirty="0"/>
              <a:t>  // Calcular la distancia con base en una constante</a:t>
            </a:r>
          </a:p>
          <a:p>
            <a:r>
              <a:rPr lang="es-MX" sz="1400" dirty="0"/>
              <a:t>  </a:t>
            </a:r>
            <a:r>
              <a:rPr lang="es-MX" sz="1400" dirty="0" err="1"/>
              <a:t>Serial.print</a:t>
            </a:r>
            <a:r>
              <a:rPr lang="es-MX" sz="1400" dirty="0"/>
              <a:t>(</a:t>
            </a:r>
            <a:r>
              <a:rPr lang="es-MX" sz="1400" dirty="0" err="1"/>
              <a:t>uS</a:t>
            </a:r>
            <a:r>
              <a:rPr lang="es-MX" sz="1400" dirty="0"/>
              <a:t> / US_ROUNDTRIP_CM);</a:t>
            </a:r>
          </a:p>
          <a:p>
            <a:r>
              <a:rPr lang="es-MX" sz="1400" dirty="0"/>
              <a:t>  </a:t>
            </a:r>
            <a:r>
              <a:rPr lang="es-MX" sz="1400" dirty="0" err="1"/>
              <a:t>Serial.println</a:t>
            </a:r>
            <a:r>
              <a:rPr lang="es-MX" sz="1400" dirty="0"/>
              <a:t>("cm");</a:t>
            </a:r>
          </a:p>
          <a:p>
            <a:r>
              <a:rPr lang="es-MX" sz="1400" dirty="0"/>
              <a:t>}</a:t>
            </a:r>
          </a:p>
        </p:txBody>
      </p:sp>
    </p:spTree>
    <p:extLst>
      <p:ext uri="{BB962C8B-B14F-4D97-AF65-F5344CB8AC3E}">
        <p14:creationId xmlns:p14="http://schemas.microsoft.com/office/powerpoint/2010/main" val="4100874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4354" y="277598"/>
            <a:ext cx="10058400" cy="1292410"/>
          </a:xfrm>
        </p:spPr>
        <p:txBody>
          <a:bodyPr>
            <a:normAutofit fontScale="90000"/>
          </a:bodyPr>
          <a:lstStyle/>
          <a:p>
            <a:r>
              <a:rPr lang="es-MX" sz="4400" b="1" dirty="0" smtClean="0"/>
              <a:t>Liga de Librería, cómo agregarla y ejemplo</a:t>
            </a:r>
            <a:endParaRPr lang="es-MX" sz="4400" dirty="0"/>
          </a:p>
        </p:txBody>
      </p:sp>
      <p:sp>
        <p:nvSpPr>
          <p:cNvPr id="4" name="Rectangle 3"/>
          <p:cNvSpPr/>
          <p:nvPr/>
        </p:nvSpPr>
        <p:spPr>
          <a:xfrm>
            <a:off x="1771049" y="1897446"/>
            <a:ext cx="10165578" cy="584775"/>
          </a:xfrm>
          <a:prstGeom prst="rect">
            <a:avLst/>
          </a:prstGeom>
        </p:spPr>
        <p:txBody>
          <a:bodyPr wrap="square">
            <a:spAutoFit/>
          </a:bodyPr>
          <a:lstStyle/>
          <a:p>
            <a:r>
              <a:rPr lang="es-MX" sz="3200" dirty="0">
                <a:hlinkClick r:id="rId2"/>
              </a:rPr>
              <a:t>http://</a:t>
            </a:r>
            <a:r>
              <a:rPr lang="es-MX" sz="3200" dirty="0" smtClean="0">
                <a:hlinkClick r:id="rId2"/>
              </a:rPr>
              <a:t>playground.arduino.cc/Code/NewPing</a:t>
            </a:r>
            <a:endParaRPr lang="es-MX" sz="3200" dirty="0" smtClean="0"/>
          </a:p>
        </p:txBody>
      </p:sp>
    </p:spTree>
    <p:extLst>
      <p:ext uri="{BB962C8B-B14F-4D97-AF65-F5344CB8AC3E}">
        <p14:creationId xmlns:p14="http://schemas.microsoft.com/office/powerpoint/2010/main" val="27627383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Madera</Template>
  <TotalTime>62</TotalTime>
  <Words>281</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Rockwell</vt:lpstr>
      <vt:lpstr>Rockwell Condensed</vt:lpstr>
      <vt:lpstr>Wingdings</vt:lpstr>
      <vt:lpstr>Tipo de madera</vt:lpstr>
      <vt:lpstr>Introducción a sensores con Arduino</vt:lpstr>
      <vt:lpstr>¿QUé ES UN SENSOR DE ULTRASONIDOS?</vt:lpstr>
      <vt:lpstr>¿CÓMO FUNCIONA UN SENSOR DE ULTRASONIDOS?</vt:lpstr>
      <vt:lpstr>¿CÓMO FUNCIONA UN SENSOR DE ULTRASONIDOS?</vt:lpstr>
      <vt:lpstr>Conexión</vt:lpstr>
      <vt:lpstr>Código base</vt:lpstr>
      <vt:lpstr>Liga de Librería, cómo agregarla y 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sensores con Arduino</dc:title>
  <dc:creator>Diego David Avalos de la Torre</dc:creator>
  <cp:lastModifiedBy>Diego David Avalos de la Torre</cp:lastModifiedBy>
  <cp:revision>3</cp:revision>
  <dcterms:created xsi:type="dcterms:W3CDTF">2017-03-08T14:18:29Z</dcterms:created>
  <dcterms:modified xsi:type="dcterms:W3CDTF">2017-03-08T15:47:04Z</dcterms:modified>
</cp:coreProperties>
</file>