
<file path=[Content_Types].xml><?xml version="1.0" encoding="utf-8"?>
<Types xmlns="http://schemas.openxmlformats.org/package/2006/content-types">
  <Default Extension="png" ContentType="image/png"/>
  <Default Extension="svg" ContentType="image/unknown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6" r:id="rId8"/>
    <p:sldId id="263" r:id="rId9"/>
    <p:sldId id="262" r:id="rId10"/>
    <p:sldId id="265" r:id="rId11"/>
  </p:sldIdLst>
  <p:sldSz cx="10077450" cy="756285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67171"/>
    <a:srgbClr val="876E90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4D1D866-126A-4BE5-9493-CD81B2D1B6D3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7163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ADA6733-FA51-41D0-BB38-2DACF16816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4F5F197-DD0D-4914-8F78-0F95448FB1ED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41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DB09D6-1433-49F4-8CFD-CF073F2B02A9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5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C5DB833-571C-4369-8DBD-61A18B09B8A4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E1EA7E-F457-4990-B67D-324E224EB1BE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3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E54965-70D2-430D-9953-AE4BF16198B1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53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DB09D6-1433-49F4-8CFD-CF073F2B02A9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90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DB09D6-1433-49F4-8CFD-CF073F2B02A9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92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DB09D6-1433-49F4-8CFD-CF073F2B02A9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64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DB09D6-1433-49F4-8CFD-CF073F2B02A9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19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DB09D6-1433-49F4-8CFD-CF073F2B02A9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8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8250"/>
            <a:ext cx="7558088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1925"/>
            <a:ext cx="7558088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314B0-557D-408F-89E8-24EFD045BF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6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D1783B-6707-42F8-BDDE-7DB91EFDB2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9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53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53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E9E650-CE5C-4003-896C-0D01043A65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6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75A3C1-8F68-41A4-96CC-8FBA4DCB33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2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5950"/>
            <a:ext cx="8691562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60950"/>
            <a:ext cx="8691562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A6586C-7FFB-45DC-9D18-60FFABFE40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0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D85026-5442-4701-AC12-C3B884D291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1562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4200"/>
            <a:ext cx="42640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2250"/>
            <a:ext cx="4264025" cy="406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854200"/>
            <a:ext cx="428307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762250"/>
            <a:ext cx="4283075" cy="406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4A985B-A520-4545-B69C-80CC472B46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1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69EAB2-02BB-4FFB-B66B-ED867DCD01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4D818F-71F9-4B46-B59E-6C33611E36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3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1089025"/>
            <a:ext cx="5100637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8EE46A-ACA6-4F2E-9B29-F81A8DA35D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1089025"/>
            <a:ext cx="5100637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C73A21-DF7F-49A3-A87A-CB65523D54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A8FC751-7EF4-4713-9DF9-DFA44E306EA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elixir-lang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5240" y="2834280"/>
            <a:ext cx="9068760" cy="1463399"/>
          </a:xfrm>
        </p:spPr>
        <p:txBody>
          <a:bodyPr/>
          <a:lstStyle/>
          <a:p>
            <a:pPr lvl="0"/>
            <a:r>
              <a:rPr lang="en-US" sz="9600" dirty="0">
                <a:solidFill>
                  <a:srgbClr val="666666"/>
                </a:solidFill>
                <a:latin typeface="Bitter" pitchFamily="18"/>
              </a:rPr>
              <a:t>elixir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225080" y="2526120"/>
            <a:ext cx="1735560" cy="17366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002400" y="4290480"/>
            <a:ext cx="1878480" cy="429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B2B2B2"/>
                </a:solidFill>
                <a:latin typeface="Lovelo Black" pitchFamily="18"/>
                <a:ea typeface="Droid Sans Fallback" pitchFamily="2"/>
                <a:cs typeface="FreeSans" pitchFamily="2"/>
              </a:rPr>
              <a:t>Beata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B2B2B2"/>
                </a:solidFill>
                <a:latin typeface="Lovelo Black" pitchFamily="18"/>
                <a:ea typeface="Droid Sans Fallback" pitchFamily="2"/>
                <a:cs typeface="FreeSans" pitchFamily="2"/>
              </a:rPr>
              <a:t> Obrok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23278" y="421405"/>
            <a:ext cx="8200799" cy="677108"/>
          </a:xfrm>
        </p:spPr>
        <p:txBody>
          <a:bodyPr>
            <a:spAutoFit/>
          </a:bodyPr>
          <a:lstStyle/>
          <a:p>
            <a:pPr lvl="0" algn="l"/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Wady		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	</a:t>
            </a:r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   ZALETY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794698" y="1455394"/>
            <a:ext cx="3173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67171"/>
                </a:solidFill>
                <a:latin typeface="Bitter" panose="00000500000000000000" pitchFamily="50" charset="-18"/>
              </a:rPr>
              <a:t>Stosunkowo</a:t>
            </a:r>
            <a:r>
              <a:rPr lang="en-US" dirty="0">
                <a:solidFill>
                  <a:srgbClr val="767171"/>
                </a:solidFill>
                <a:latin typeface="Bitter" panose="00000500000000000000" pitchFamily="50" charset="-18"/>
              </a:rPr>
              <a:t> </a:t>
            </a:r>
            <a:r>
              <a:rPr lang="en-US" dirty="0" err="1" smtClean="0">
                <a:solidFill>
                  <a:srgbClr val="767171"/>
                </a:solidFill>
                <a:latin typeface="Bitter" panose="00000500000000000000" pitchFamily="50" charset="-18"/>
              </a:rPr>
              <a:t>nowy</a:t>
            </a:r>
            <a:endParaRPr lang="pl-PL" dirty="0" smtClean="0">
              <a:solidFill>
                <a:srgbClr val="767171"/>
              </a:solidFill>
              <a:latin typeface="Bitter" panose="00000500000000000000" pitchFamily="50" charset="-1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767171"/>
                </a:solidFill>
                <a:latin typeface="Bitter" panose="00000500000000000000" pitchFamily="50" charset="-18"/>
              </a:rPr>
              <a:t>Plugin do Intellij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767171"/>
                </a:solidFill>
                <a:latin typeface="Bitter" panose="00000500000000000000" pitchFamily="50" charset="-18"/>
              </a:rPr>
              <a:t>Małe community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767171"/>
                </a:solidFill>
                <a:latin typeface="Bitter" panose="00000500000000000000" pitchFamily="50" charset="-18"/>
              </a:rPr>
              <a:t>def ... end</a:t>
            </a:r>
            <a:endParaRPr lang="en-US" dirty="0">
              <a:solidFill>
                <a:srgbClr val="767171"/>
              </a:solidFill>
              <a:latin typeface="Bitter" panose="00000500000000000000" pitchFamily="50" charset="-18"/>
            </a:endParaRPr>
          </a:p>
        </p:txBody>
      </p:sp>
      <p:pic>
        <p:nvPicPr>
          <p:cNvPr id="1026" name="Picture 2" descr="http://upload.wikimedia.org/wikipedia/commons/thumb/5/54/Bot%C3%B3n_Me_gusta.svg/2000px-Bot%C3%B3n_Me_gusta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148401" y="2422390"/>
            <a:ext cx="360000" cy="30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75124" y="1455394"/>
            <a:ext cx="4088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767171"/>
                </a:solidFill>
                <a:latin typeface="Bitter" panose="00000500000000000000" pitchFamily="50" charset="-18"/>
              </a:rPr>
              <a:t>Szybko się rozwija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767171"/>
                </a:solidFill>
                <a:latin typeface="Bitter" panose="00000500000000000000" pitchFamily="50" charset="-18"/>
              </a:rPr>
              <a:t>Dobrze udokumentowany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767171"/>
                </a:solidFill>
                <a:latin typeface="Bitter" panose="00000500000000000000" pitchFamily="50" charset="-18"/>
              </a:rPr>
              <a:t>Tutorial: </a:t>
            </a:r>
            <a:r>
              <a:rPr lang="pl-PL" dirty="0">
                <a:solidFill>
                  <a:srgbClr val="767171"/>
                </a:solidFill>
                <a:latin typeface="Bitter" panose="00000500000000000000" pitchFamily="50" charset="-18"/>
                <a:hlinkClick r:id="rId7"/>
              </a:rPr>
              <a:t>http://elixir-lang.org</a:t>
            </a:r>
            <a:r>
              <a:rPr lang="pl-PL" dirty="0" smtClean="0">
                <a:solidFill>
                  <a:srgbClr val="767171"/>
                </a:solidFill>
                <a:latin typeface="Bitter" panose="00000500000000000000" pitchFamily="50" charset="-18"/>
                <a:hlinkClick r:id="rId7"/>
              </a:rPr>
              <a:t>/</a:t>
            </a:r>
            <a:endParaRPr lang="pl-PL" dirty="0" smtClean="0">
              <a:solidFill>
                <a:srgbClr val="767171"/>
              </a:solidFill>
              <a:latin typeface="Bitter" panose="00000500000000000000" pitchFamily="50" charset="-1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767171"/>
                </a:solidFill>
                <a:latin typeface="Bitter" panose="00000500000000000000" pitchFamily="50" charset="-18"/>
              </a:rPr>
              <a:t>Książki (np. Programming Elixir)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767171"/>
                </a:solidFill>
                <a:latin typeface="Bitter" panose="00000500000000000000" pitchFamily="50" charset="-18"/>
              </a:rPr>
              <a:t>ExUnit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767171"/>
                </a:solidFill>
                <a:latin typeface="Bitter" panose="00000500000000000000" pitchFamily="50" charset="-18"/>
              </a:rPr>
              <a:t>Mix</a:t>
            </a:r>
            <a:r>
              <a:rPr lang="pl-PL" dirty="0">
                <a:solidFill>
                  <a:srgbClr val="767171"/>
                </a:solidFill>
                <a:latin typeface="Bitter" panose="00000500000000000000" pitchFamily="50" charset="-18"/>
              </a:rPr>
              <a:t>	</a:t>
            </a:r>
            <a:endParaRPr lang="pl-PL" dirty="0" smtClean="0">
              <a:solidFill>
                <a:srgbClr val="767171"/>
              </a:solidFill>
              <a:latin typeface="Bitter" panose="00000500000000000000" pitchFamily="50" charset="-18"/>
            </a:endParaRPr>
          </a:p>
        </p:txBody>
      </p:sp>
      <p:pic>
        <p:nvPicPr>
          <p:cNvPr id="12" name="Picture 2" descr="http://upload.wikimedia.org/wikipedia/commons/thumb/5/54/Bot%C3%B3n_Me_gusta.svg/2000px-Bot%C3%B3n_Me_gusta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077" y="2732385"/>
            <a:ext cx="360000" cy="30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94698" y="3991947"/>
            <a:ext cx="3922869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iex(1)&gt;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#Function&lt;6.90072148/1 in :erl_eval.expr/5&gt;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iex(2)&gt;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AA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 (RuntimeError) undefined function: f/1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iex(3)&gt;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387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16160" y="475586"/>
            <a:ext cx="8292240" cy="677108"/>
          </a:xfrm>
        </p:spPr>
        <p:txBody>
          <a:bodyPr>
            <a:spAutoFit/>
          </a:bodyPr>
          <a:lstStyle/>
          <a:p>
            <a:pPr lvl="0"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elixir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4913384" y="4003061"/>
            <a:ext cx="360" cy="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4913384" y="3792102"/>
            <a:ext cx="360" cy="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6137"/>
              </p:ext>
            </p:extLst>
          </p:nvPr>
        </p:nvGraphicFramePr>
        <p:xfrm>
          <a:off x="1223278" y="1706745"/>
          <a:ext cx="7486738" cy="403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9389"/>
                <a:gridCol w="2847349"/>
              </a:tblGrid>
              <a:tr h="682494">
                <a:tc>
                  <a:txBody>
                    <a:bodyPr/>
                    <a:lstStyle/>
                    <a:p>
                      <a:r>
                        <a:rPr lang="pl-PL" sz="2400" b="1" i="0" u="none" strike="noStrike" kern="1200" cap="none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TWÓrca:</a:t>
                      </a:r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itter" panose="00000500000000000000" pitchFamily="50" charset="-18"/>
                        </a:rPr>
                        <a:t>José Valim</a:t>
                      </a:r>
                      <a:endParaRPr lang="pl-PL" sz="2400" b="0" u="none" strike="noStrike" kern="1200" cap="none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velo Black" pitchFamily="18"/>
                        <a:ea typeface="Droid Sans Fallback" pitchFamily="2"/>
                        <a:cs typeface="FreeSans" pitchFamily="2"/>
                      </a:endParaRPr>
                    </a:p>
                    <a:p>
                      <a:pPr algn="l"/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3095">
                <a:tc>
                  <a:txBody>
                    <a:bodyPr/>
                    <a:lstStyle/>
                    <a:p>
                      <a:r>
                        <a:rPr lang="en-US" sz="2400" b="1" i="0" u="none" strike="noStrike" kern="1200" cap="none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Licencja</a:t>
                      </a:r>
                      <a:r>
                        <a:rPr lang="en-US" sz="2400" b="1" i="0" u="none" strike="noStrike" kern="1200" cap="none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:</a:t>
                      </a:r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u="none" strike="noStrike" kern="1200" cap="none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APACHE License</a:t>
                      </a:r>
                      <a:endParaRPr lang="pl-PL" sz="2400" i="0" u="none" strike="noStrike" kern="1200" cap="none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Bitter" panose="00000500000000000000" pitchFamily="50" charset="-18"/>
                        <a:ea typeface="Droid Sans Fallback" pitchFamily="2"/>
                        <a:cs typeface="FreeSans" pitchFamily="2"/>
                      </a:endParaRPr>
                    </a:p>
                    <a:p>
                      <a:pPr algn="l"/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91381">
                <a:tc>
                  <a:txBody>
                    <a:bodyPr/>
                    <a:lstStyle/>
                    <a:p>
                      <a:r>
                        <a:rPr lang="pl-PL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Historia</a:t>
                      </a:r>
                      <a:r>
                        <a:rPr lang="en-US" sz="2400" b="1" dirty="0" smtClean="0">
                          <a:solidFill>
                            <a:srgbClr val="666666"/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:</a:t>
                      </a:r>
                      <a:r>
                        <a:rPr lang="pl-PL" sz="2400" b="1" dirty="0" smtClean="0">
                          <a:solidFill>
                            <a:srgbClr val="666666"/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	</a:t>
                      </a:r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400" dirty="0" smtClean="0">
                          <a:solidFill>
                            <a:srgbClr val="666666"/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2012: v.0.0.0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dirty="0" smtClean="0">
                          <a:solidFill>
                            <a:srgbClr val="666666"/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2014:</a:t>
                      </a:r>
                      <a:r>
                        <a:rPr lang="pl-PL" sz="2400" b="1" dirty="0" smtClean="0">
                          <a:solidFill>
                            <a:srgbClr val="666666"/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 </a:t>
                      </a:r>
                      <a:r>
                        <a:rPr lang="pl-PL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v.1.0.0</a:t>
                      </a:r>
                      <a:endParaRPr lang="pl-PL" sz="2400" i="0" u="none" strike="noStrike" kern="1200" cap="none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Bitter" panose="00000500000000000000" pitchFamily="50" charset="-18"/>
                        <a:ea typeface="Droid Sans Fallback" pitchFamily="2"/>
                        <a:cs typeface="FreeSans" pitchFamily="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96869">
                <a:tc>
                  <a:txBody>
                    <a:bodyPr/>
                    <a:lstStyle/>
                    <a:p>
                      <a:r>
                        <a:rPr lang="pl-PL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ovelo Black" pitchFamily="18"/>
                        </a:rPr>
                        <a:t>Dostępność:</a:t>
                      </a:r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i="0" u="none" strike="noStrike" kern="1200" cap="none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Unix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i="0" u="none" strike="noStrike" kern="1200" cap="none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Windows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i="0" u="none" strike="noStrike" kern="1200" cap="none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Mac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16160" y="5831705"/>
            <a:ext cx="7520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>
                <a:solidFill>
                  <a:srgbClr val="404040"/>
                </a:solidFill>
                <a:latin typeface="Bitter" panose="00000500000000000000" pitchFamily="50" charset="-18"/>
              </a:rPr>
              <a:t>Erlang VM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solidFill>
                  <a:srgbClr val="404040"/>
                </a:solidFill>
                <a:latin typeface="Bitter" panose="00000500000000000000" pitchFamily="50" charset="-18"/>
              </a:rPr>
              <a:t>Model aktorów</a:t>
            </a:r>
            <a:endParaRPr lang="pl-PL" sz="2400" dirty="0">
              <a:solidFill>
                <a:srgbClr val="404040"/>
              </a:solidFill>
              <a:latin typeface="Bitter" panose="00000500000000000000" pitchFamily="50" charset="-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640" y="1920239"/>
            <a:ext cx="9068760" cy="3320279"/>
          </a:xfrm>
        </p:spPr>
        <p:txBody>
          <a:bodyPr anchor="ctr"/>
          <a:lstStyle/>
          <a:p>
            <a:pPr lvl="0"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Elixir is what would happen if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Erlang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Clojure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, and Ruby somehow had a baby and it wasn’t an accident.</a:t>
            </a:r>
          </a:p>
          <a:p>
            <a:pPr lvl="0" algn="l"/>
            <a:endParaRPr lang="en-US" dirty="0">
              <a:solidFill>
                <a:srgbClr val="333333"/>
              </a:solidFill>
              <a:latin typeface="Bitter" pitchFamily="18"/>
            </a:endParaRPr>
          </a:p>
          <a:p>
            <a:pPr lvl="0" algn="l"/>
            <a:r>
              <a:rPr lang="en-US" dirty="0">
                <a:solidFill>
                  <a:srgbClr val="333333"/>
                </a:solidFill>
                <a:latin typeface="Bitter" pitchFamily="18"/>
              </a:rPr>
              <a:t> </a:t>
            </a:r>
            <a:r>
              <a:rPr lang="en-US" dirty="0">
                <a:solidFill>
                  <a:srgbClr val="666666"/>
                </a:solidFill>
                <a:latin typeface="Bitter" pitchFamily="18"/>
              </a:rPr>
              <a:t>— </a:t>
            </a:r>
            <a:r>
              <a:rPr lang="en-US" i="1" dirty="0">
                <a:solidFill>
                  <a:srgbClr val="666666"/>
                </a:solidFill>
                <a:latin typeface="Bitter" pitchFamily="18"/>
              </a:rPr>
              <a:t>Devin Torres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215924" y="6301641"/>
            <a:ext cx="1586510" cy="677108"/>
          </a:xfrm>
        </p:spPr>
        <p:txBody>
          <a:bodyPr wrap="square">
            <a:spAutoFit/>
          </a:bodyPr>
          <a:lstStyle/>
          <a:p>
            <a:pPr lvl="0"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elixir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4547942" y="5444122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ubtitle 3"/>
          <p:cNvSpPr txBox="1">
            <a:spLocks noGrp="1"/>
          </p:cNvSpPr>
          <p:nvPr>
            <p:ph type="subTitle" idx="4294967295"/>
          </p:nvPr>
        </p:nvSpPr>
        <p:spPr>
          <a:xfrm>
            <a:off x="4215924" y="427703"/>
            <a:ext cx="1521196" cy="822960"/>
          </a:xfrm>
        </p:spPr>
        <p:txBody>
          <a:bodyPr anchor="ctr"/>
          <a:lstStyle/>
          <a:p>
            <a:pPr lvl="0" algn="l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ovelo Black" panose="02000000000000000000" pitchFamily="50" charset="-18"/>
              </a:rPr>
              <a:t>Erlang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ovelo Black" panose="02000000000000000000" pitchFamily="50" charset="-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675" y="1250663"/>
            <a:ext cx="1747525" cy="82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l" rtl="0" hangingPunct="0">
              <a:lnSpc>
                <a:spcPct val="150000"/>
              </a:lnSpc>
              <a:buNone/>
              <a:tabLst/>
              <a:defRPr>
                <a:latin typeface="Bitter" pitchFamily="2"/>
              </a:defRPr>
            </a:pPr>
            <a:r>
              <a:rPr lang="en-US" sz="3200" b="0" i="0" u="none" strike="noStrike" kern="1200" cap="none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Lovelo Black" panose="02000000000000000000" pitchFamily="50" charset="-18"/>
                <a:ea typeface="Droid Sans Fallback" pitchFamily="2"/>
                <a:cs typeface="FreeSans" pitchFamily="2"/>
              </a:rPr>
              <a:t>Clojure</a:t>
            </a:r>
            <a:endParaRPr lang="en-US" sz="3200" b="0" i="0" u="none" strike="noStrike" kern="1200" cap="none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Lovelo Black" panose="02000000000000000000" pitchFamily="50" charset="-18"/>
              <a:ea typeface="Droid Sans Fallback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6818" y="1231980"/>
            <a:ext cx="1098756" cy="82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l" rtl="0" hangingPunct="0">
              <a:lnSpc>
                <a:spcPct val="150000"/>
              </a:lnSpc>
              <a:buNone/>
              <a:tabLst/>
              <a:defRPr>
                <a:latin typeface="Bitter" pitchFamily="2"/>
              </a:defRPr>
            </a:pPr>
            <a:r>
              <a:rPr lang="en-US" sz="3200" b="0" i="0" u="none" strike="noStrike" kern="1200" cap="none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Lovelo Black" panose="02000000000000000000" pitchFamily="50" charset="-18"/>
                <a:ea typeface="Droid Sans Fallback" pitchFamily="2"/>
                <a:cs typeface="FreeSans" pitchFamily="2"/>
              </a:rPr>
              <a:t>Ruby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76523" y="1231980"/>
            <a:ext cx="0" cy="92128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5977" y="2222787"/>
            <a:ext cx="941091" cy="71508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BEAM</a:t>
            </a:r>
          </a:p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OTP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Bitter" panose="00000500000000000000" pitchFamily="50" charset="-18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822961" y="2050166"/>
            <a:ext cx="0" cy="92128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04149" y="3186482"/>
            <a:ext cx="1437623" cy="40862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Syntax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Bitter" panose="00000500000000000000" pitchFamily="50" charset="-18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20252" y="2073623"/>
            <a:ext cx="0" cy="92128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43675" y="3033250"/>
            <a:ext cx="1553153" cy="71508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Makra</a:t>
            </a:r>
          </a:p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Protokoły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Bitter" panose="00000500000000000000" pitchFamily="50" charset="-18"/>
            </a:endParaRP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2120252" y="3748339"/>
            <a:ext cx="2530406" cy="160040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76522" y="3033250"/>
            <a:ext cx="0" cy="231549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99235" y="3748339"/>
            <a:ext cx="2523725" cy="160040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23278" y="242125"/>
            <a:ext cx="8200799" cy="677108"/>
          </a:xfrm>
        </p:spPr>
        <p:txBody>
          <a:bodyPr>
            <a:spAutoFit/>
          </a:bodyPr>
          <a:lstStyle/>
          <a:p>
            <a:pPr lvl="0"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założenia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sp>
        <p:nvSpPr>
          <p:cNvPr id="4" name="Subtitle 3"/>
          <p:cNvSpPr txBox="1">
            <a:spLocks noGrp="1"/>
          </p:cNvSpPr>
          <p:nvPr>
            <p:ph type="subTitle" idx="4294967295"/>
          </p:nvPr>
        </p:nvSpPr>
        <p:spPr>
          <a:xfrm>
            <a:off x="1223278" y="749956"/>
            <a:ext cx="8595360" cy="608040"/>
          </a:xfrm>
        </p:spPr>
        <p:txBody>
          <a:bodyPr anchor="ctr"/>
          <a:lstStyle/>
          <a:p>
            <a:pPr lvl="0"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Kompatybilność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 z </a:t>
            </a:r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Erlangiem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5225" y="1481418"/>
            <a:ext cx="7298852" cy="15911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r" hangingPunct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We frequently say that 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the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Erlang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 VM is Elixir's strongest asset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.</a:t>
            </a:r>
            <a:endParaRPr lang="pl-PL" dirty="0" smtClean="0">
              <a:solidFill>
                <a:schemeClr val="tx1">
                  <a:lumMod val="75000"/>
                  <a:lumOff val="25000"/>
                </a:schemeClr>
              </a:solidFill>
              <a:latin typeface="Bitter" panose="00000500000000000000" pitchFamily="50" charset="-18"/>
            </a:endParaRPr>
          </a:p>
          <a:p>
            <a:pPr lvl="0" hangingPunct="0"/>
            <a:endParaRPr lang="pl-PL" dirty="0" smtClean="0">
              <a:solidFill>
                <a:schemeClr val="bg2">
                  <a:lumMod val="50000"/>
                </a:schemeClr>
              </a:solidFill>
              <a:latin typeface="Bitter" panose="00000500000000000000" pitchFamily="50" charset="-18"/>
            </a:endParaRPr>
          </a:p>
          <a:p>
            <a:pPr lvl="0" hangingPunct="0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itter" panose="00000500000000000000" pitchFamily="50" charset="-18"/>
              </a:rPr>
              <a:t>— </a:t>
            </a:r>
            <a:r>
              <a:rPr lang="pl-PL" i="1" dirty="0" smtClean="0">
                <a:solidFill>
                  <a:schemeClr val="bg2">
                    <a:lumMod val="50000"/>
                  </a:schemeClr>
                </a:solidFill>
                <a:latin typeface="Bitter" panose="00000500000000000000" pitchFamily="50" charset="-18"/>
              </a:rPr>
              <a:t>José </a:t>
            </a:r>
            <a:r>
              <a:rPr lang="pl-PL" i="1" dirty="0">
                <a:solidFill>
                  <a:schemeClr val="bg2">
                    <a:lumMod val="50000"/>
                  </a:schemeClr>
                </a:solidFill>
                <a:latin typeface="Bitter" panose="00000500000000000000" pitchFamily="50" charset="-18"/>
              </a:rPr>
              <a:t>Valim</a:t>
            </a:r>
            <a:endParaRPr lang="en-US" b="0" i="0" u="none" strike="noStrike" kern="1200" cap="none" dirty="0">
              <a:ln>
                <a:noFill/>
              </a:ln>
              <a:solidFill>
                <a:schemeClr val="bg2">
                  <a:lumMod val="50000"/>
                </a:schemeClr>
              </a:solidFill>
              <a:latin typeface="Bitter" panose="00000500000000000000" pitchFamily="50" charset="-18"/>
              <a:ea typeface="Droid Sans Fallback" pitchFamily="2"/>
              <a:cs typeface="FreeSans" pitchFamily="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578387" y="4921893"/>
            <a:ext cx="5588156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iex(1)&gt;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:timer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:lists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:filter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pl-PL" altLang="pl-PL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8888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8888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rem(x,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:lists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{2789563,[...]}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iex(2)&gt;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:timer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:filter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[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{2277837,[...]}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589938" y="3362195"/>
            <a:ext cx="5576605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Eshell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]).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{3108780,[...]}</a:t>
            </a:r>
            <a:endParaRPr kumimoji="0" lang="pl-PL" altLang="pl-P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13755" y="3362195"/>
            <a:ext cx="29300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Agent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GenServer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GenEvent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Supervisor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Application</a:t>
            </a:r>
            <a:endParaRPr lang="pl-PL" dirty="0">
              <a:solidFill>
                <a:srgbClr val="404040"/>
              </a:solidFill>
              <a:latin typeface="Bitter" panose="00000500000000000000" pitchFamily="50" charset="-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23278" y="242125"/>
            <a:ext cx="8200799" cy="677108"/>
          </a:xfrm>
        </p:spPr>
        <p:txBody>
          <a:bodyPr>
            <a:spAutoFit/>
          </a:bodyPr>
          <a:lstStyle/>
          <a:p>
            <a:pPr lvl="0"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założenia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sp>
        <p:nvSpPr>
          <p:cNvPr id="4" name="Subtitle 3"/>
          <p:cNvSpPr txBox="1">
            <a:spLocks noGrp="1"/>
          </p:cNvSpPr>
          <p:nvPr>
            <p:ph type="subTitle" idx="4294967295"/>
          </p:nvPr>
        </p:nvSpPr>
        <p:spPr>
          <a:xfrm>
            <a:off x="1223278" y="749956"/>
            <a:ext cx="8595360" cy="608040"/>
          </a:xfrm>
        </p:spPr>
        <p:txBody>
          <a:bodyPr anchor="ctr"/>
          <a:lstStyle/>
          <a:p>
            <a:pPr lvl="0" algn="l"/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Produktywność i Rozszerzalność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41397" y="2916468"/>
            <a:ext cx="4009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Większość Elixira jest napisana w Elixirze</a:t>
            </a:r>
          </a:p>
          <a:p>
            <a:r>
              <a:rPr lang="pl-PL" dirty="0">
                <a:solidFill>
                  <a:srgbClr val="404040"/>
                </a:solidFill>
                <a:latin typeface="Bitter" panose="00000500000000000000" pitchFamily="50" charset="-18"/>
              </a:rPr>
              <a:t>	</a:t>
            </a: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np. </a:t>
            </a:r>
            <a:r>
              <a:rPr lang="pl-PL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l-PL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f, case, unless</a:t>
            </a:r>
            <a:endParaRPr lang="pl-PL" dirty="0">
              <a:solidFill>
                <a:srgbClr val="4040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77685" y="1357996"/>
            <a:ext cx="0" cy="6281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Subtitle 3"/>
          <p:cNvSpPr txBox="1">
            <a:spLocks/>
          </p:cNvSpPr>
          <p:nvPr/>
        </p:nvSpPr>
        <p:spPr>
          <a:xfrm>
            <a:off x="1223278" y="2002409"/>
            <a:ext cx="1529754" cy="608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Makra 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0917" y="4161008"/>
            <a:ext cx="4705889" cy="1237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defmacro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unless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clause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unquote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clause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unquote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kumimoji="0" lang="pl-PL" altLang="pl-P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65693" y="1357996"/>
            <a:ext cx="0" cy="6281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Subtitle 3"/>
          <p:cNvSpPr txBox="1">
            <a:spLocks/>
          </p:cNvSpPr>
          <p:nvPr/>
        </p:nvSpPr>
        <p:spPr>
          <a:xfrm>
            <a:off x="6250683" y="2018702"/>
            <a:ext cx="2803671" cy="608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Protokoły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896117" y="4161008"/>
            <a:ext cx="3158237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1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#=&gt; [2,4,6]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1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#=&gt; [2,4,6]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1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#=&gt; [2,4,6]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96116" y="6324555"/>
            <a:ext cx="3158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u="sng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Enumerable</a:t>
            </a:r>
            <a:r>
              <a:rPr lang="pl-PL" sz="1200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protocol</a:t>
            </a:r>
            <a:endParaRPr lang="pl-PL" sz="1200" dirty="0">
              <a:solidFill>
                <a:srgbClr val="4040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20958" y="2949095"/>
            <a:ext cx="4009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Rozszerzenie funkcjonalności do własnego typu danych</a:t>
            </a:r>
            <a:endParaRPr lang="pl-PL" dirty="0">
              <a:solidFill>
                <a:srgbClr val="4040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2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20824" y="421405"/>
            <a:ext cx="8200799" cy="677108"/>
          </a:xfrm>
        </p:spPr>
        <p:txBody>
          <a:bodyPr>
            <a:spAutoFit/>
          </a:bodyPr>
          <a:lstStyle/>
          <a:p>
            <a:pPr lvl="0" algn="l"/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MAkra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2670" y="5663665"/>
            <a:ext cx="325215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defmacro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match?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unquote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unquote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0AD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0AD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783756" y="5662540"/>
            <a:ext cx="6046848" cy="154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iex&gt;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[{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:a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},{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:b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},{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:a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[a: 1, b: 2, a: 3]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:a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AA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 (CompileError) iex:4: unbound variable _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match?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:a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[a: 1, a: 3]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32670" y="2597790"/>
            <a:ext cx="4988553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defmodule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Unless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clause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clause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defmacro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macro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clause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unquote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clause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unquote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498366" y="2590031"/>
            <a:ext cx="4332238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Unless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0AD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"This should never be printed"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 should never be printed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Unless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macro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0AD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endParaRPr kumimoji="0" lang="pl-PL" altLang="pl-PL" sz="1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"This should never be printed"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435" y="1488880"/>
            <a:ext cx="249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pl-PL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 </a:t>
            </a:r>
            <a:r>
              <a:rPr lang="pl-PL" altLang="pl-PL" dirty="0" smtClean="0">
                <a:solidFill>
                  <a:srgbClr val="404040"/>
                </a:solidFill>
                <a:latin typeface="Bitter" panose="00000500000000000000" pitchFamily="50" charset="-18"/>
                <a:cs typeface="Consolas" panose="020B0609020204030204" pitchFamily="49" charset="0"/>
              </a:rPr>
              <a:t>wyrażenie</a:t>
            </a:r>
            <a:endParaRPr lang="pl-PL" dirty="0">
              <a:solidFill>
                <a:srgbClr val="404040"/>
              </a:solidFill>
              <a:latin typeface="Bitter" panose="00000500000000000000" pitchFamily="50" charset="-18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64279" y="1673546"/>
            <a:ext cx="766529" cy="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4822" y="1488054"/>
            <a:ext cx="430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reprezentacja kodu w Elixirze </a:t>
            </a:r>
            <a:endParaRPr lang="pl-PL" dirty="0">
              <a:solidFill>
                <a:srgbClr val="404040"/>
              </a:solidFill>
              <a:latin typeface="Bitter" panose="00000500000000000000" pitchFamily="50" charset="-18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7267082" y="1488054"/>
            <a:ext cx="2563522" cy="517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{:sum, [], [1, 2, 3]}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832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23278" y="242125"/>
            <a:ext cx="8200799" cy="677108"/>
          </a:xfrm>
        </p:spPr>
        <p:txBody>
          <a:bodyPr>
            <a:spAutoFit/>
          </a:bodyPr>
          <a:lstStyle/>
          <a:p>
            <a:pPr lvl="0"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założenia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sp>
        <p:nvSpPr>
          <p:cNvPr id="4" name="Subtitle 3"/>
          <p:cNvSpPr txBox="1">
            <a:spLocks noGrp="1"/>
          </p:cNvSpPr>
          <p:nvPr>
            <p:ph type="subTitle" idx="4294967295"/>
          </p:nvPr>
        </p:nvSpPr>
        <p:spPr>
          <a:xfrm>
            <a:off x="1223278" y="749956"/>
            <a:ext cx="8595360" cy="608040"/>
          </a:xfrm>
        </p:spPr>
        <p:txBody>
          <a:bodyPr anchor="ctr"/>
          <a:lstStyle/>
          <a:p>
            <a:pPr lvl="0" algn="l"/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Metaprogramowanie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25826" y="1732815"/>
            <a:ext cx="258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Kod generujący kod</a:t>
            </a:r>
            <a:endParaRPr lang="pl-PL" dirty="0">
              <a:solidFill>
                <a:srgbClr val="404040"/>
              </a:solidFill>
              <a:latin typeface="Bitter" panose="00000500000000000000" pitchFamily="50" charset="-18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22250" y="2415226"/>
            <a:ext cx="303419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ExUnit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defmodule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MathTest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ExUnit.Case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0AD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"adding two numbers"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67773" y="3957109"/>
            <a:ext cx="3244022" cy="30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defmodule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1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#initializer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l-PL" altLang="pl-PL" sz="1200" b="0" i="1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getters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l-PL" altLang="pl-PL" sz="1200" b="0" i="1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setters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7772" y="2434414"/>
            <a:ext cx="324402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defrecord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0AD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20761" y="3000754"/>
            <a:ext cx="0" cy="56240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38555" y="4385224"/>
            <a:ext cx="0" cy="56240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620671" y="5226783"/>
            <a:ext cx="303576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 adding two numbers (MathTest)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l-PL" altLang="pl-PL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pl-PL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examples\exunit.exs:6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Assertion with == failed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code: 1 + 2 == 4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lhs: 3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rhs: 4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stacktrace: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examples\exunit.exs:7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65315" y="2415226"/>
            <a:ext cx="3025937" cy="3157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iex&gt;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defmodule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world!"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 smtClean="0">
                <a:solidFill>
                  <a:srgbClr val="8888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kumimoji="0" lang="pl-PL" altLang="pl-PL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eval_quoted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kumimoji="0" lang="pl-PL" altLang="pl-PL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 world!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:ok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12869" y="1732815"/>
            <a:ext cx="294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Kod interpretujący kod</a:t>
            </a:r>
            <a:endParaRPr lang="pl-PL" dirty="0">
              <a:solidFill>
                <a:srgbClr val="404040"/>
              </a:solidFill>
              <a:latin typeface="Bitter" panose="00000500000000000000" pitchFamily="50" charset="-1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33880" y="1732815"/>
            <a:ext cx="294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Kod jako typ danych</a:t>
            </a:r>
            <a:endParaRPr lang="pl-PL" dirty="0">
              <a:solidFill>
                <a:srgbClr val="404040"/>
              </a:solidFill>
              <a:latin typeface="Bitter" panose="000005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26593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23278" y="421405"/>
            <a:ext cx="8200799" cy="677108"/>
          </a:xfrm>
        </p:spPr>
        <p:txBody>
          <a:bodyPr>
            <a:spAutoFit/>
          </a:bodyPr>
          <a:lstStyle/>
          <a:p>
            <a:pPr lvl="0" algn="l"/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Dodatkowo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50545" y="1858614"/>
            <a:ext cx="8746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Sets, Dictionaries, Ranges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„Lazy” Enum = Stream, Pipeline Operator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l-PL" dirty="0" smtClean="0">
              <a:solidFill>
                <a:srgbClr val="404040"/>
              </a:solidFill>
              <a:latin typeface="Bitter" panose="00000500000000000000" pitchFamily="50" charset="-1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UTF-8, </a:t>
            </a:r>
            <a:r>
              <a:rPr lang="en-US" dirty="0" smtClean="0">
                <a:solidFill>
                  <a:srgbClr val="404040"/>
                </a:solidFill>
                <a:latin typeface="Bitter" panose="00000500000000000000" pitchFamily="50" charset="-18"/>
              </a:rPr>
              <a:t>String Binaries</a:t>
            </a:r>
            <a:endParaRPr lang="pl-PL" dirty="0">
              <a:solidFill>
                <a:srgbClr val="404040"/>
              </a:solidFill>
              <a:latin typeface="Bitter" panose="00000500000000000000" pitchFamily="50" charset="-1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  <a:latin typeface="Bitter" panose="00000500000000000000" pitchFamily="50" charset="-18"/>
              </a:rPr>
              <a:t>Sigils</a:t>
            </a:r>
            <a:endParaRPr lang="pl-PL" dirty="0" smtClean="0">
              <a:solidFill>
                <a:srgbClr val="404040"/>
              </a:solidFill>
              <a:latin typeface="Bitter" panose="00000500000000000000" pitchFamily="50" charset="-1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Bitter" panose="00000500000000000000" pitchFamily="50" charset="-1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Bitter" panose="00000500000000000000" pitchFamily="50" charset="-18"/>
              </a:rPr>
              <a:t>Doc Strings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Bitter" panose="00000500000000000000" pitchFamily="50" charset="-18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23278" y="3210297"/>
            <a:ext cx="621676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100_000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D5553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odd?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sum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3278" y="4838979"/>
            <a:ext cx="188384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~r/foo|bar/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06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1386</TotalTime>
  <Words>776</Words>
  <Application>Microsoft Office PowerPoint</Application>
  <PresentationFormat>Custom</PresentationFormat>
  <Paragraphs>196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Bitter</vt:lpstr>
      <vt:lpstr>Calibri</vt:lpstr>
      <vt:lpstr>Consolas</vt:lpstr>
      <vt:lpstr>DejaVu Sans</vt:lpstr>
      <vt:lpstr>Droid Sans Fallback</vt:lpstr>
      <vt:lpstr>FreeSans</vt:lpstr>
      <vt:lpstr>Liberation Sans</vt:lpstr>
      <vt:lpstr>Liberation Serif</vt:lpstr>
      <vt:lpstr>Lovelo Black</vt:lpstr>
      <vt:lpstr>Default</vt:lpstr>
      <vt:lpstr>elixir</vt:lpstr>
      <vt:lpstr>elixir</vt:lpstr>
      <vt:lpstr>PowerPoint Presentation</vt:lpstr>
      <vt:lpstr>elixir</vt:lpstr>
      <vt:lpstr>założenia</vt:lpstr>
      <vt:lpstr>założenia</vt:lpstr>
      <vt:lpstr>MAkra</vt:lpstr>
      <vt:lpstr>założenia</vt:lpstr>
      <vt:lpstr>Dodatkowo</vt:lpstr>
      <vt:lpstr>Wady      ZALETY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</dc:title>
  <dc:creator>beatka</dc:creator>
  <cp:lastModifiedBy>Microsoft account</cp:lastModifiedBy>
  <cp:revision>70</cp:revision>
  <dcterms:created xsi:type="dcterms:W3CDTF">2015-01-03T16:34:47Z</dcterms:created>
  <dcterms:modified xsi:type="dcterms:W3CDTF">2015-01-20T23:54:18Z</dcterms:modified>
</cp:coreProperties>
</file>