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9" r:id="rId4"/>
    <p:sldMasterId id="2147484655" r:id="rId5"/>
  </p:sldMasterIdLst>
  <p:notesMasterIdLst>
    <p:notesMasterId r:id="rId20"/>
  </p:notesMasterIdLst>
  <p:handoutMasterIdLst>
    <p:handoutMasterId r:id="rId21"/>
  </p:handoutMasterIdLst>
  <p:sldIdLst>
    <p:sldId id="3384" r:id="rId6"/>
    <p:sldId id="3378" r:id="rId7"/>
    <p:sldId id="3366" r:id="rId8"/>
    <p:sldId id="345" r:id="rId9"/>
    <p:sldId id="3381" r:id="rId10"/>
    <p:sldId id="3382" r:id="rId11"/>
    <p:sldId id="3385" r:id="rId12"/>
    <p:sldId id="347" r:id="rId13"/>
    <p:sldId id="3386" r:id="rId14"/>
    <p:sldId id="3388" r:id="rId15"/>
    <p:sldId id="3389" r:id="rId16"/>
    <p:sldId id="3390" r:id="rId17"/>
    <p:sldId id="356" r:id="rId18"/>
    <p:sldId id="3387"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6FF9CA-06EB-4F23-90B6-3AED124E68C3}">
          <p14:sldIdLst>
            <p14:sldId id="3384"/>
            <p14:sldId id="3378"/>
            <p14:sldId id="3366"/>
            <p14:sldId id="345"/>
            <p14:sldId id="3381"/>
            <p14:sldId id="3382"/>
            <p14:sldId id="3385"/>
            <p14:sldId id="347"/>
            <p14:sldId id="3386"/>
            <p14:sldId id="3388"/>
            <p14:sldId id="3389"/>
            <p14:sldId id="3390"/>
            <p14:sldId id="356"/>
            <p14:sldId id="33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Mitchell Derrey" initials="MD" lastIdx="9" clrIdx="4">
    <p:extLst>
      <p:ext uri="{19B8F6BF-5375-455C-9EA6-DF929625EA0E}">
        <p15:presenceInfo xmlns:p15="http://schemas.microsoft.com/office/powerpoint/2012/main" userId="S-1-5-21-383413107-1061881802-891584314-48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188F"/>
    <a:srgbClr val="0078D4"/>
    <a:srgbClr val="1A1A1A"/>
    <a:srgbClr val="FFFFFF"/>
    <a:srgbClr val="107C10"/>
    <a:srgbClr val="EAEAEA"/>
    <a:srgbClr val="004B50"/>
    <a:srgbClr val="008272"/>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73469" autoAdjust="0"/>
  </p:normalViewPr>
  <p:slideViewPr>
    <p:cSldViewPr snapToGrid="0">
      <p:cViewPr varScale="1">
        <p:scale>
          <a:sx n="37" d="100"/>
          <a:sy n="37" d="100"/>
        </p:scale>
        <p:origin x="894" y="4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75" d="100"/>
          <a:sy n="75" d="100"/>
        </p:scale>
        <p:origin x="276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16F739-46FF-4FB5-AF7F-16C8882ADA9D}" type="datetime8">
              <a:rPr lang="en-US" smtClean="0">
                <a:latin typeface="Segoe UI" pitchFamily="34" charset="0"/>
              </a:rPr>
              <a:t>10/28/2020 8:25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A684A5B-FAB6-4A00-8C57-4D12C178E703}" type="datetime8">
              <a:rPr lang="en-US" smtClean="0"/>
              <a:t>10/28/2020 8:21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azure/search/whats-new#new-service-nam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ocs.microsoft.com/en-us/azure/search/search-what-is-azure-search#feature-drilldown"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earch/whats-new#new-service-nam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microsoft.com/en-us/azure/search/search-what-is-azure-search#feature-drilldow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search/whats-new#new-service-nam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microsoft.com/en-us/azure/search/search-what-is-azure-search#feature-drilldow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Azure Cognitive Search (</a:t>
            </a:r>
            <a:r>
              <a:rPr lang="en-US" sz="882" b="0" i="0" u="sng" kern="1200" dirty="0">
                <a:solidFill>
                  <a:schemeClr val="tx1"/>
                </a:solidFill>
                <a:effectLst/>
                <a:latin typeface="Segoe UI Light" pitchFamily="34" charset="0"/>
                <a:ea typeface="+mn-ea"/>
                <a:cs typeface="+mn-cs"/>
                <a:hlinkClick r:id="rId3"/>
              </a:rPr>
              <a:t>formerly known as "Azure Search"</a:t>
            </a:r>
            <a:r>
              <a:rPr lang="en-US" sz="882" b="0" i="0" u="none" strike="noStrike" kern="1200" dirty="0">
                <a:solidFill>
                  <a:schemeClr val="tx1"/>
                </a:solidFill>
                <a:effectLst/>
                <a:latin typeface="Segoe UI Light" pitchFamily="34" charset="0"/>
                <a:ea typeface="+mn-ea"/>
                <a:cs typeface="+mn-cs"/>
              </a:rPr>
              <a:t>) is a search-as-a-service cloud solution that gives developers APIs and tools for adding a rich search experience over private, heterogeneous content in web, mobile, and enterprise applications. Your code or a tool invokes data ingestion (indexing) to create and load an index. Optionally, you can add cognitive skills to apply AI processes during indexing. Doing so can add new information and structures useful for search and other scenarios.</a:t>
            </a:r>
          </a:p>
          <a:p>
            <a:endParaRPr lang="en-US" dirty="0"/>
          </a:p>
          <a:p>
            <a:r>
              <a:rPr lang="en-US" sz="882" b="0" i="0" u="none" strike="noStrike" kern="1200" dirty="0">
                <a:solidFill>
                  <a:schemeClr val="tx1"/>
                </a:solidFill>
                <a:effectLst/>
                <a:latin typeface="Segoe UI Light" pitchFamily="34" charset="0"/>
                <a:ea typeface="+mn-ea"/>
                <a:cs typeface="+mn-cs"/>
              </a:rPr>
              <a:t>Key strengths include:</a:t>
            </a:r>
          </a:p>
          <a:p>
            <a:r>
              <a:rPr lang="en-US" sz="882" b="0" i="0" u="none" strike="noStrike" kern="1200" dirty="0">
                <a:solidFill>
                  <a:schemeClr val="tx1"/>
                </a:solidFill>
                <a:effectLst/>
                <a:latin typeface="Segoe UI Light" pitchFamily="34" charset="0"/>
                <a:ea typeface="+mn-ea"/>
                <a:cs typeface="+mn-cs"/>
              </a:rPr>
              <a:t>Azure data integration (crawlers) at the indexing layer</a:t>
            </a:r>
          </a:p>
          <a:p>
            <a:r>
              <a:rPr lang="en-US" sz="882" b="0" i="0" u="none" strike="noStrike" kern="1200" dirty="0">
                <a:solidFill>
                  <a:schemeClr val="tx1"/>
                </a:solidFill>
                <a:effectLst/>
                <a:latin typeface="Segoe UI Light" pitchFamily="34" charset="0"/>
                <a:ea typeface="+mn-ea"/>
                <a:cs typeface="+mn-cs"/>
              </a:rPr>
              <a:t>Azure portal for central management</a:t>
            </a:r>
          </a:p>
          <a:p>
            <a:r>
              <a:rPr lang="en-US" sz="882" b="0" i="0" u="none" strike="noStrike" kern="1200" dirty="0">
                <a:solidFill>
                  <a:schemeClr val="tx1"/>
                </a:solidFill>
                <a:effectLst/>
                <a:latin typeface="Segoe UI Light" pitchFamily="34" charset="0"/>
                <a:ea typeface="+mn-ea"/>
                <a:cs typeface="+mn-cs"/>
              </a:rPr>
              <a:t>Azure scale, reliability, and world-class availability</a:t>
            </a:r>
          </a:p>
          <a:p>
            <a:r>
              <a:rPr lang="en-US" sz="882" b="0" i="0" u="none" strike="noStrike" kern="1200" dirty="0">
                <a:solidFill>
                  <a:schemeClr val="tx1"/>
                </a:solidFill>
                <a:effectLst/>
                <a:latin typeface="Segoe UI Light" pitchFamily="34" charset="0"/>
                <a:ea typeface="+mn-ea"/>
                <a:cs typeface="+mn-cs"/>
              </a:rPr>
              <a:t>AI processing of raw data to make it more searchable, including text from images, or finding patterns in unstructured content.</a:t>
            </a:r>
          </a:p>
          <a:p>
            <a:r>
              <a:rPr lang="en-US" sz="882" b="0" i="0" u="none" strike="noStrike" kern="1200" dirty="0">
                <a:solidFill>
                  <a:schemeClr val="tx1"/>
                </a:solidFill>
                <a:effectLst/>
                <a:latin typeface="Segoe UI Light" pitchFamily="34" charset="0"/>
                <a:ea typeface="+mn-ea"/>
                <a:cs typeface="+mn-cs"/>
              </a:rPr>
              <a:t>Linguistic and custom analysis, with analyzers for solid full text search in 56 languages</a:t>
            </a:r>
          </a:p>
          <a:p>
            <a:r>
              <a:rPr lang="en-US" sz="882" b="0" i="0" u="none" strike="noStrike" kern="1200" dirty="0">
                <a:solidFill>
                  <a:schemeClr val="tx1"/>
                </a:solidFill>
                <a:effectLst/>
                <a:latin typeface="Segoe UI Light" pitchFamily="34" charset="0"/>
                <a:ea typeface="+mn-ea"/>
                <a:cs typeface="+mn-cs"/>
                <a:hlinkClick r:id="rId4"/>
              </a:rPr>
              <a:t>Core features common to search-centric apps</a:t>
            </a:r>
            <a:r>
              <a:rPr lang="en-US" sz="882" b="0" i="0" u="none" strike="noStrike" kern="1200" dirty="0">
                <a:solidFill>
                  <a:schemeClr val="tx1"/>
                </a:solidFill>
                <a:effectLst/>
                <a:latin typeface="Segoe UI Light" pitchFamily="34" charset="0"/>
                <a:ea typeface="+mn-ea"/>
                <a:cs typeface="+mn-cs"/>
              </a:rPr>
              <a:t>: scoring, faceting, suggestions, synonyms, geo-search, and more.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s-MX" sz="882" b="0" u="sng"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s-MX" sz="882" b="0" u="sng"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s-MX" sz="882" b="0" u="sng" kern="1200" dirty="0">
                <a:solidFill>
                  <a:schemeClr val="tx1"/>
                </a:solidFill>
                <a:effectLst/>
                <a:latin typeface="Segoe UI Light" pitchFamily="34" charset="0"/>
                <a:ea typeface="+mn-ea"/>
                <a:cs typeface="+mn-cs"/>
              </a:rPr>
              <a:t>https://docs.microsoft.com/en-us/azure/search/cognitive-search-predefined-skills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s-MX" sz="882" b="0" kern="1200" dirty="0">
              <a:solidFill>
                <a:schemeClr val="tx1"/>
              </a:solidFill>
              <a:effectLst/>
              <a:latin typeface="Segoe UI Light" pitchFamily="34" charset="0"/>
              <a:ea typeface="+mn-ea"/>
              <a:cs typeface="+mn-cs"/>
            </a:endParaRPr>
          </a:p>
          <a:p>
            <a:endParaRPr lang="en-U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2A684A5B-FAB6-4A00-8C57-4D12C178E703}" type="datetime8">
              <a:rPr lang="en-US" smtClean="0"/>
              <a:t>10/28/2020 8:21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565102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3B2DD64-5783-49A6-8B07-DF662370EFD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10/28/2020 8:25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47675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3B2DD64-5783-49A6-8B07-DF662370EFD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10/28/2020 8:25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77022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800" dirty="0">
              <a:effectLst/>
              <a:latin typeface="Calibri" panose="020F0502020204030204" pitchFamily="34" charset="0"/>
              <a:ea typeface="Calibri" panose="020F0502020204030204" pitchFamily="34" charset="0"/>
            </a:endParaRPr>
          </a:p>
          <a:p>
            <a:endParaRPr lang="en-AU"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2A684A5B-FAB6-4A00-8C57-4D12C178E703}" type="datetime8">
              <a:rPr lang="en-US" smtClean="0"/>
              <a:t>10/28/2020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3280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3B2DD64-5783-49A6-8B07-DF662370EFD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10/28/2020 8:21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332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016572-3949-4C9B-A0F3-3C715A3F2C3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B735231-6BB2-48FE-A44C-B3CD57A47757}"/>
              </a:ext>
            </a:extLst>
          </p:cNvPr>
          <p:cNvSpPr txBox="1">
            <a:spLocks noGrp="1"/>
          </p:cNvSpPr>
          <p:nvPr>
            <p:ph type="body" sz="quarter" idx="1"/>
          </p:nvPr>
        </p:nvSpPr>
        <p:spPr/>
        <p:txBody>
          <a:bodyPr/>
          <a:lstStyle/>
          <a:p>
            <a:pPr lvl="0"/>
            <a:r>
              <a:rPr lang="en-US" dirty="0"/>
              <a:t>29 comprehensive collection of intelligent and knowledge API to build smarter APPS </a:t>
            </a:r>
          </a:p>
          <a:p>
            <a:pPr lvl="0"/>
            <a:r>
              <a:rPr lang="en-US" dirty="0"/>
              <a:t>Available across platform</a:t>
            </a:r>
          </a:p>
          <a:p>
            <a:pPr lvl="0"/>
            <a:r>
              <a:rPr lang="en-US" dirty="0"/>
              <a:t>Easy integration with your experience </a:t>
            </a:r>
          </a:p>
          <a:p>
            <a:pPr lvl="0"/>
            <a:r>
              <a:rPr lang="en-US" dirty="0"/>
              <a:t>No background Machine learning </a:t>
            </a:r>
          </a:p>
        </p:txBody>
      </p:sp>
      <p:sp>
        <p:nvSpPr>
          <p:cNvPr id="4" name="Slide Number Placeholder 3">
            <a:extLst>
              <a:ext uri="{FF2B5EF4-FFF2-40B4-BE49-F238E27FC236}">
                <a16:creationId xmlns:a16="http://schemas.microsoft.com/office/drawing/2014/main" id="{9E27647D-35F3-4F28-AF4E-047342024FC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6607FC8-0DDD-49BA-88EB-E4F8073D8C76}" type="slidenum">
              <a:t>4</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Azure Cognitive Search (</a:t>
            </a:r>
            <a:r>
              <a:rPr lang="en-US" sz="882" b="0" i="0" u="sng" kern="1200" dirty="0">
                <a:solidFill>
                  <a:schemeClr val="tx1"/>
                </a:solidFill>
                <a:effectLst/>
                <a:latin typeface="Segoe UI Light" pitchFamily="34" charset="0"/>
                <a:ea typeface="+mn-ea"/>
                <a:cs typeface="+mn-cs"/>
                <a:hlinkClick r:id="rId3"/>
              </a:rPr>
              <a:t>formerly known as "Azure Search"</a:t>
            </a:r>
            <a:r>
              <a:rPr lang="en-US" sz="882" b="0" i="0" u="none" strike="noStrike" kern="1200" dirty="0">
                <a:solidFill>
                  <a:schemeClr val="tx1"/>
                </a:solidFill>
                <a:effectLst/>
                <a:latin typeface="Segoe UI Light" pitchFamily="34" charset="0"/>
                <a:ea typeface="+mn-ea"/>
                <a:cs typeface="+mn-cs"/>
              </a:rPr>
              <a:t>) is a search-as-a-service cloud solution that gives developers APIs and tools for adding a rich search experience over private, heterogeneous content in web, mobile, and enterprise applications. Your code or a tool invokes data ingestion (indexing) to create and load an index. Optionally, you can add cognitive skills to apply AI processes during indexing. Doing so can add new information and structures useful for search and other scenarios.</a:t>
            </a:r>
          </a:p>
          <a:p>
            <a:endParaRPr lang="en-US" dirty="0"/>
          </a:p>
          <a:p>
            <a:r>
              <a:rPr lang="en-US" sz="882" b="0" i="0" u="none" strike="noStrike" kern="1200" dirty="0">
                <a:solidFill>
                  <a:schemeClr val="tx1"/>
                </a:solidFill>
                <a:effectLst/>
                <a:latin typeface="Segoe UI Light" pitchFamily="34" charset="0"/>
                <a:ea typeface="+mn-ea"/>
                <a:cs typeface="+mn-cs"/>
              </a:rPr>
              <a:t>Key strengths include:</a:t>
            </a:r>
          </a:p>
          <a:p>
            <a:r>
              <a:rPr lang="en-US" sz="882" b="0" i="0" u="none" strike="noStrike" kern="1200" dirty="0">
                <a:solidFill>
                  <a:schemeClr val="tx1"/>
                </a:solidFill>
                <a:effectLst/>
                <a:latin typeface="Segoe UI Light" pitchFamily="34" charset="0"/>
                <a:ea typeface="+mn-ea"/>
                <a:cs typeface="+mn-cs"/>
              </a:rPr>
              <a:t>Azure data integration (crawlers) at the indexing layer</a:t>
            </a:r>
          </a:p>
          <a:p>
            <a:r>
              <a:rPr lang="en-US" sz="882" b="0" i="0" u="none" strike="noStrike" kern="1200" dirty="0">
                <a:solidFill>
                  <a:schemeClr val="tx1"/>
                </a:solidFill>
                <a:effectLst/>
                <a:latin typeface="Segoe UI Light" pitchFamily="34" charset="0"/>
                <a:ea typeface="+mn-ea"/>
                <a:cs typeface="+mn-cs"/>
              </a:rPr>
              <a:t>Azure portal for central management</a:t>
            </a:r>
          </a:p>
          <a:p>
            <a:r>
              <a:rPr lang="en-US" sz="882" b="0" i="0" u="none" strike="noStrike" kern="1200" dirty="0">
                <a:solidFill>
                  <a:schemeClr val="tx1"/>
                </a:solidFill>
                <a:effectLst/>
                <a:latin typeface="Segoe UI Light" pitchFamily="34" charset="0"/>
                <a:ea typeface="+mn-ea"/>
                <a:cs typeface="+mn-cs"/>
              </a:rPr>
              <a:t>Azure scale, reliability, and world-class availability</a:t>
            </a:r>
          </a:p>
          <a:p>
            <a:r>
              <a:rPr lang="en-US" sz="882" b="0" i="0" u="none" strike="noStrike" kern="1200" dirty="0">
                <a:solidFill>
                  <a:schemeClr val="tx1"/>
                </a:solidFill>
                <a:effectLst/>
                <a:latin typeface="Segoe UI Light" pitchFamily="34" charset="0"/>
                <a:ea typeface="+mn-ea"/>
                <a:cs typeface="+mn-cs"/>
              </a:rPr>
              <a:t>AI processing of raw data to make it more searchable, including text from images, or finding patterns in unstructured content.</a:t>
            </a:r>
          </a:p>
          <a:p>
            <a:r>
              <a:rPr lang="en-US" sz="882" b="0" i="0" u="none" strike="noStrike" kern="1200" dirty="0">
                <a:solidFill>
                  <a:schemeClr val="tx1"/>
                </a:solidFill>
                <a:effectLst/>
                <a:latin typeface="Segoe UI Light" pitchFamily="34" charset="0"/>
                <a:ea typeface="+mn-ea"/>
                <a:cs typeface="+mn-cs"/>
              </a:rPr>
              <a:t>Linguistic and custom analysis, with analyzers for solid full text search in 56 languages</a:t>
            </a:r>
          </a:p>
          <a:p>
            <a:r>
              <a:rPr lang="en-US" sz="882" b="0" i="0" u="none" strike="noStrike" kern="1200" dirty="0">
                <a:solidFill>
                  <a:schemeClr val="tx1"/>
                </a:solidFill>
                <a:effectLst/>
                <a:latin typeface="Segoe UI Light" pitchFamily="34" charset="0"/>
                <a:ea typeface="+mn-ea"/>
                <a:cs typeface="+mn-cs"/>
                <a:hlinkClick r:id="rId4"/>
              </a:rPr>
              <a:t>Core features common to search-centric apps</a:t>
            </a:r>
            <a:r>
              <a:rPr lang="en-US" sz="882" b="0" i="0" u="none" strike="noStrike" kern="1200" dirty="0">
                <a:solidFill>
                  <a:schemeClr val="tx1"/>
                </a:solidFill>
                <a:effectLst/>
                <a:latin typeface="Segoe UI Light" pitchFamily="34" charset="0"/>
                <a:ea typeface="+mn-ea"/>
                <a:cs typeface="+mn-cs"/>
              </a:rPr>
              <a:t>: scoring, faceting, suggestions, synonyms, geo-search, and more.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s-MX" sz="882" b="0" u="sng"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s-MX" sz="882" b="0" u="sng"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s-MX" sz="882" b="0" u="sng" kern="1200" dirty="0">
                <a:solidFill>
                  <a:schemeClr val="tx1"/>
                </a:solidFill>
                <a:effectLst/>
                <a:latin typeface="Segoe UI Light" pitchFamily="34" charset="0"/>
                <a:ea typeface="+mn-ea"/>
                <a:cs typeface="+mn-cs"/>
              </a:rPr>
              <a:t>https://docs.microsoft.com/en-us/azure/search/cognitive-search-predefined-skills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s-MX" sz="882" b="0" kern="1200" dirty="0">
              <a:solidFill>
                <a:schemeClr val="tx1"/>
              </a:solidFill>
              <a:effectLst/>
              <a:latin typeface="Segoe UI Light" pitchFamily="34" charset="0"/>
              <a:ea typeface="+mn-ea"/>
              <a:cs typeface="+mn-cs"/>
            </a:endParaRPr>
          </a:p>
          <a:p>
            <a:endParaRPr lang="en-U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2A684A5B-FAB6-4A00-8C57-4D12C178E703}" type="datetime8">
              <a:rPr lang="en-US" smtClean="0"/>
              <a:t>10/28/2020 8:21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4499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Azure Cognitive Search (</a:t>
            </a:r>
            <a:r>
              <a:rPr lang="en-US" sz="882" b="0" i="0" u="sng" kern="1200" dirty="0">
                <a:solidFill>
                  <a:schemeClr val="tx1"/>
                </a:solidFill>
                <a:effectLst/>
                <a:latin typeface="Segoe UI Light" pitchFamily="34" charset="0"/>
                <a:ea typeface="+mn-ea"/>
                <a:cs typeface="+mn-cs"/>
                <a:hlinkClick r:id="rId3"/>
              </a:rPr>
              <a:t>formerly known as "Azure Search"</a:t>
            </a:r>
            <a:r>
              <a:rPr lang="en-US" sz="882" b="0" i="0" u="none" strike="noStrike" kern="1200" dirty="0">
                <a:solidFill>
                  <a:schemeClr val="tx1"/>
                </a:solidFill>
                <a:effectLst/>
                <a:latin typeface="Segoe UI Light" pitchFamily="34" charset="0"/>
                <a:ea typeface="+mn-ea"/>
                <a:cs typeface="+mn-cs"/>
              </a:rPr>
              <a:t>) is a search-as-a-service cloud solution that gives developers APIs and tools for adding a rich search experience over private, heterogeneous content in web, mobile, and enterprise applications. Your code or a tool invokes data ingestion (indexing) to create and load an index. Optionally, you can add cognitive skills to apply AI processes during indexing. Doing so can add new information and structures useful for search and other scenarios.</a:t>
            </a:r>
          </a:p>
          <a:p>
            <a:endParaRPr lang="en-US" dirty="0"/>
          </a:p>
          <a:p>
            <a:r>
              <a:rPr lang="en-US" sz="882" b="0" i="0" u="none" strike="noStrike" kern="1200" dirty="0">
                <a:solidFill>
                  <a:schemeClr val="tx1"/>
                </a:solidFill>
                <a:effectLst/>
                <a:latin typeface="Segoe UI Light" pitchFamily="34" charset="0"/>
                <a:ea typeface="+mn-ea"/>
                <a:cs typeface="+mn-cs"/>
              </a:rPr>
              <a:t>Key strengths include:</a:t>
            </a:r>
          </a:p>
          <a:p>
            <a:r>
              <a:rPr lang="en-US" sz="882" b="0" i="0" u="none" strike="noStrike" kern="1200" dirty="0">
                <a:solidFill>
                  <a:schemeClr val="tx1"/>
                </a:solidFill>
                <a:effectLst/>
                <a:latin typeface="Segoe UI Light" pitchFamily="34" charset="0"/>
                <a:ea typeface="+mn-ea"/>
                <a:cs typeface="+mn-cs"/>
              </a:rPr>
              <a:t>Azure data integration (crawlers) at the indexing layer</a:t>
            </a:r>
          </a:p>
          <a:p>
            <a:r>
              <a:rPr lang="en-US" sz="882" b="0" i="0" u="none" strike="noStrike" kern="1200" dirty="0">
                <a:solidFill>
                  <a:schemeClr val="tx1"/>
                </a:solidFill>
                <a:effectLst/>
                <a:latin typeface="Segoe UI Light" pitchFamily="34" charset="0"/>
                <a:ea typeface="+mn-ea"/>
                <a:cs typeface="+mn-cs"/>
              </a:rPr>
              <a:t>Azure portal for central management</a:t>
            </a:r>
          </a:p>
          <a:p>
            <a:r>
              <a:rPr lang="en-US" sz="882" b="0" i="0" u="none" strike="noStrike" kern="1200" dirty="0">
                <a:solidFill>
                  <a:schemeClr val="tx1"/>
                </a:solidFill>
                <a:effectLst/>
                <a:latin typeface="Segoe UI Light" pitchFamily="34" charset="0"/>
                <a:ea typeface="+mn-ea"/>
                <a:cs typeface="+mn-cs"/>
              </a:rPr>
              <a:t>Azure scale, reliability, and world-class availability</a:t>
            </a:r>
          </a:p>
          <a:p>
            <a:r>
              <a:rPr lang="en-US" sz="882" b="0" i="0" u="none" strike="noStrike" kern="1200" dirty="0">
                <a:solidFill>
                  <a:schemeClr val="tx1"/>
                </a:solidFill>
                <a:effectLst/>
                <a:latin typeface="Segoe UI Light" pitchFamily="34" charset="0"/>
                <a:ea typeface="+mn-ea"/>
                <a:cs typeface="+mn-cs"/>
              </a:rPr>
              <a:t>AI processing of raw data to make it more searchable, including text from images, or finding patterns in unstructured content.</a:t>
            </a:r>
          </a:p>
          <a:p>
            <a:r>
              <a:rPr lang="en-US" sz="882" b="0" i="0" u="none" strike="noStrike" kern="1200" dirty="0">
                <a:solidFill>
                  <a:schemeClr val="tx1"/>
                </a:solidFill>
                <a:effectLst/>
                <a:latin typeface="Segoe UI Light" pitchFamily="34" charset="0"/>
                <a:ea typeface="+mn-ea"/>
                <a:cs typeface="+mn-cs"/>
              </a:rPr>
              <a:t>Linguistic and custom analysis, with analyzers for solid full text search in 56 languages</a:t>
            </a:r>
          </a:p>
          <a:p>
            <a:r>
              <a:rPr lang="en-US" sz="882" b="0" i="0" u="none" strike="noStrike" kern="1200" dirty="0">
                <a:solidFill>
                  <a:schemeClr val="tx1"/>
                </a:solidFill>
                <a:effectLst/>
                <a:latin typeface="Segoe UI Light" pitchFamily="34" charset="0"/>
                <a:ea typeface="+mn-ea"/>
                <a:cs typeface="+mn-cs"/>
                <a:hlinkClick r:id="rId4"/>
              </a:rPr>
              <a:t>Core features common to search-centric apps</a:t>
            </a:r>
            <a:r>
              <a:rPr lang="en-US" sz="882" b="0" i="0" u="none" strike="noStrike" kern="1200" dirty="0">
                <a:solidFill>
                  <a:schemeClr val="tx1"/>
                </a:solidFill>
                <a:effectLst/>
                <a:latin typeface="Segoe UI Light" pitchFamily="34" charset="0"/>
                <a:ea typeface="+mn-ea"/>
                <a:cs typeface="+mn-cs"/>
              </a:rPr>
              <a:t>: scoring, faceting, suggestions, synonyms, geo-search, and more.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s-MX" sz="882" b="0" u="sng"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s-MX" sz="882" b="0" u="sng"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s-MX" sz="882" b="0" u="sng" kern="1200" dirty="0">
                <a:solidFill>
                  <a:schemeClr val="tx1"/>
                </a:solidFill>
                <a:effectLst/>
                <a:latin typeface="Segoe UI Light" pitchFamily="34" charset="0"/>
                <a:ea typeface="+mn-ea"/>
                <a:cs typeface="+mn-cs"/>
              </a:rPr>
              <a:t>https://docs.microsoft.com/en-us/azure/search/cognitive-search-predefined-skills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s-MX" sz="882" b="0" kern="1200" dirty="0">
              <a:solidFill>
                <a:schemeClr val="tx1"/>
              </a:solidFill>
              <a:effectLst/>
              <a:latin typeface="Segoe UI Light" pitchFamily="34" charset="0"/>
              <a:ea typeface="+mn-ea"/>
              <a:cs typeface="+mn-cs"/>
            </a:endParaRPr>
          </a:p>
          <a:p>
            <a:endParaRPr lang="en-U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2A684A5B-FAB6-4A00-8C57-4D12C178E703}" type="datetime8">
              <a:rPr lang="en-US" smtClean="0"/>
              <a:t>10/28/2020 8:21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28657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2A684A5B-FAB6-4A00-8C57-4D12C178E703}" type="datetime8">
              <a:rPr lang="en-US" smtClean="0"/>
              <a:t>10/28/2020 8:21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3473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0B96C2-29DB-4B17-9C72-361F1D26A14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44DAB59-86F2-4FA5-8BF9-4EAA67774BF0}"/>
              </a:ext>
            </a:extLst>
          </p:cNvPr>
          <p:cNvSpPr txBox="1">
            <a:spLocks noGrp="1"/>
          </p:cNvSpPr>
          <p:nvPr>
            <p:ph type="body" sz="quarter" idx="1"/>
          </p:nvPr>
        </p:nvSpPr>
        <p:spPr/>
        <p:txBody>
          <a:bodyPr/>
          <a:lstStyle/>
          <a:p>
            <a:pPr lvl="0"/>
            <a:r>
              <a:rPr lang="en-US" dirty="0"/>
              <a:t>Build, connect, deploy, and manage intelligent bots to interact naturally with your users on websites, apps, Cortana, Microsoft Teams, Skype, Slack, Facebook Messenger, and more. Get started quickly with a complete bot-building environment. You’ll pay only for what you use.</a:t>
            </a:r>
          </a:p>
        </p:txBody>
      </p:sp>
      <p:sp>
        <p:nvSpPr>
          <p:cNvPr id="4" name="Slide Number Placeholder 3">
            <a:extLst>
              <a:ext uri="{FF2B5EF4-FFF2-40B4-BE49-F238E27FC236}">
                <a16:creationId xmlns:a16="http://schemas.microsoft.com/office/drawing/2014/main" id="{226D5436-F14A-4FF2-9C35-1A3AF861BB3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64F19E7-9E45-4F81-8E7C-E34812F1F5A6}" type="slidenum">
              <a:t>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0B96C2-29DB-4B17-9C72-361F1D26A14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44DAB59-86F2-4FA5-8BF9-4EAA67774BF0}"/>
              </a:ext>
            </a:extLst>
          </p:cNvPr>
          <p:cNvSpPr txBox="1">
            <a:spLocks noGrp="1"/>
          </p:cNvSpPr>
          <p:nvPr>
            <p:ph type="body" sz="quarter" idx="1"/>
          </p:nvPr>
        </p:nvSpPr>
        <p:spPr/>
        <p:txBody>
          <a:bodyPr/>
          <a:lstStyle/>
          <a:p>
            <a:pPr lvl="0"/>
            <a:r>
              <a:rPr lang="en-US" dirty="0"/>
              <a:t>Build, connect, deploy, and manage intelligent bots to interact naturally with your users on websites, apps, Cortana, Microsoft Teams, Skype, Slack, Facebook Messenger, and more. Get started quickly with a complete bot-building environment. You’ll pay only for what you use.</a:t>
            </a:r>
          </a:p>
        </p:txBody>
      </p:sp>
      <p:sp>
        <p:nvSpPr>
          <p:cNvPr id="4" name="Slide Number Placeholder 3">
            <a:extLst>
              <a:ext uri="{FF2B5EF4-FFF2-40B4-BE49-F238E27FC236}">
                <a16:creationId xmlns:a16="http://schemas.microsoft.com/office/drawing/2014/main" id="{226D5436-F14A-4FF2-9C35-1A3AF861BB3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64F19E7-9E45-4F81-8E7C-E34812F1F5A6}" type="slidenum">
              <a:t>9</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10992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3B2DD64-5783-49A6-8B07-DF662370EFD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10/28/2020 8:25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72373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aka.ms/fall2018mlads" TargetMode="External"/><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auto">
      <p:bgPr>
        <a:solidFill>
          <a:schemeClr val="accent1"/>
        </a:solidFill>
        <a:effectLst/>
      </p:bgPr>
    </p:bg>
    <p:spTree>
      <p:nvGrpSpPr>
        <p:cNvPr id="1" name=""/>
        <p:cNvGrpSpPr/>
        <p:nvPr/>
      </p:nvGrpSpPr>
      <p:grpSpPr>
        <a:xfrm>
          <a:off x="0" y="0"/>
          <a:ext cx="0" cy="0"/>
          <a:chOff x="0" y="0"/>
          <a:chExt cx="0" cy="0"/>
        </a:xfrm>
      </p:grpSpPr>
      <p:pic>
        <p:nvPicPr>
          <p:cNvPr id="7" name="Picture 6" descr="An image of neuronetwork."/>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65" y="0"/>
            <a:ext cx="12190271" cy="6858000"/>
          </a:xfrm>
          <a:prstGeom prst="rect">
            <a:avLst/>
          </a:prstGeom>
        </p:spPr>
      </p:pic>
      <p:sp>
        <p:nvSpPr>
          <p:cNvPr id="8" name="TextBox 7"/>
          <p:cNvSpPr txBox="1"/>
          <p:nvPr userDrawn="1"/>
        </p:nvSpPr>
        <p:spPr bwMode="white">
          <a:xfrm>
            <a:off x="423333" y="2674773"/>
            <a:ext cx="7913674" cy="1508453"/>
          </a:xfrm>
          <a:prstGeom prst="rect">
            <a:avLst/>
          </a:prstGeom>
          <a:noFill/>
        </p:spPr>
        <p:txBody>
          <a:bodyPr wrap="square" lIns="134464" tIns="143428" rIns="134464" bIns="143428" rtlCol="0" anchor="ctr">
            <a:spAutoFit/>
          </a:bodyPr>
          <a:lstStyle/>
          <a:p>
            <a:pPr>
              <a:lnSpc>
                <a:spcPct val="90000"/>
              </a:lnSpc>
              <a:spcAft>
                <a:spcPts val="588"/>
              </a:spcAft>
            </a:pPr>
            <a:r>
              <a:rPr lang="en-US" sz="44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44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44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44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and </a:t>
            </a:r>
            <a:r>
              <a:rPr lang="en-US" sz="44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pic>
        <p:nvPicPr>
          <p:cNvPr id="10" name="MS logo white - EMF" descr="Microsoft logo white text version">
            <a:extLst>
              <a:ext uri="{FF2B5EF4-FFF2-40B4-BE49-F238E27FC236}">
                <a16:creationId xmlns:a16="http://schemas.microsoft.com/office/drawing/2014/main" id="{A1E802C5-F995-4758-BDEF-6665E09AE20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grpSp>
        <p:nvGrpSpPr>
          <p:cNvPr id="17" name="Group 16">
            <a:extLst>
              <a:ext uri="{FF2B5EF4-FFF2-40B4-BE49-F238E27FC236}">
                <a16:creationId xmlns:a16="http://schemas.microsoft.com/office/drawing/2014/main" id="{0E754D0E-2F0C-497A-9A27-BFDBE035D3FE}"/>
              </a:ext>
            </a:extLst>
          </p:cNvPr>
          <p:cNvGrpSpPr/>
          <p:nvPr userDrawn="1"/>
        </p:nvGrpSpPr>
        <p:grpSpPr>
          <a:xfrm>
            <a:off x="7990972" y="2572073"/>
            <a:ext cx="3662864" cy="1713852"/>
            <a:chOff x="8377689" y="3035497"/>
            <a:chExt cx="3662864" cy="1713852"/>
          </a:xfrm>
        </p:grpSpPr>
        <p:cxnSp>
          <p:nvCxnSpPr>
            <p:cNvPr id="18" name="Straight Connector 17">
              <a:extLst>
                <a:ext uri="{FF2B5EF4-FFF2-40B4-BE49-F238E27FC236}">
                  <a16:creationId xmlns:a16="http://schemas.microsoft.com/office/drawing/2014/main" id="{1E354233-98E9-4113-A218-FAF747D633F8}"/>
                </a:ext>
              </a:extLst>
            </p:cNvPr>
            <p:cNvCxnSpPr>
              <a:cxnSpLocks/>
            </p:cNvCxnSpPr>
            <p:nvPr userDrawn="1"/>
          </p:nvCxnSpPr>
          <p:spPr>
            <a:xfrm>
              <a:off x="11056950" y="3035497"/>
              <a:ext cx="0" cy="1680460"/>
            </a:xfrm>
            <a:prstGeom prst="line">
              <a:avLst/>
            </a:prstGeom>
            <a:noFill/>
            <a:ln w="25400" cap="flat" cmpd="sng" algn="ctr">
              <a:solidFill>
                <a:srgbClr val="FFFFFF"/>
              </a:solidFill>
              <a:prstDash val="solid"/>
              <a:headEnd type="none"/>
              <a:tailEnd type="none"/>
            </a:ln>
            <a:effectLst/>
          </p:spPr>
        </p:cxnSp>
        <p:cxnSp>
          <p:nvCxnSpPr>
            <p:cNvPr id="19" name="Straight Connector 18">
              <a:extLst>
                <a:ext uri="{FF2B5EF4-FFF2-40B4-BE49-F238E27FC236}">
                  <a16:creationId xmlns:a16="http://schemas.microsoft.com/office/drawing/2014/main" id="{575B65F6-BFDE-40DE-8686-A77A38A57841}"/>
                </a:ext>
              </a:extLst>
            </p:cNvPr>
            <p:cNvCxnSpPr>
              <a:cxnSpLocks/>
            </p:cNvCxnSpPr>
            <p:nvPr userDrawn="1"/>
          </p:nvCxnSpPr>
          <p:spPr>
            <a:xfrm>
              <a:off x="11056950" y="3875727"/>
              <a:ext cx="914400" cy="0"/>
            </a:xfrm>
            <a:prstGeom prst="line">
              <a:avLst/>
            </a:prstGeom>
            <a:noFill/>
            <a:ln w="25400" cap="flat" cmpd="sng" algn="ctr">
              <a:solidFill>
                <a:srgbClr val="FFFFFF"/>
              </a:solidFill>
              <a:prstDash val="solid"/>
              <a:headEnd type="none"/>
              <a:tailEnd type="none"/>
            </a:ln>
            <a:effectLst/>
          </p:spPr>
        </p:cxnSp>
        <p:sp>
          <p:nvSpPr>
            <p:cNvPr id="25" name="TextBox 24">
              <a:extLst>
                <a:ext uri="{FF2B5EF4-FFF2-40B4-BE49-F238E27FC236}">
                  <a16:creationId xmlns:a16="http://schemas.microsoft.com/office/drawing/2014/main" id="{B3701858-4A85-47DC-8EBA-D8E90AA283F2}"/>
                </a:ext>
              </a:extLst>
            </p:cNvPr>
            <p:cNvSpPr txBox="1"/>
            <p:nvPr userDrawn="1"/>
          </p:nvSpPr>
          <p:spPr>
            <a:xfrm>
              <a:off x="8377689" y="3385436"/>
              <a:ext cx="2679260" cy="960263"/>
            </a:xfrm>
            <a:prstGeom prst="rect">
              <a:avLst/>
            </a:prstGeom>
            <a:noFill/>
          </p:spPr>
          <p:txBody>
            <a:bodyPr wrap="none" lIns="182880" tIns="146304" rIns="182880" bIns="146304" rtlCol="0" anchor="ctr">
              <a:spAutoFit/>
            </a:bodyPr>
            <a:lstStyle/>
            <a:p>
              <a:pPr marL="0" marR="0" lvl="0" indent="0" algn="r" defTabSz="932742"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cs typeface="Segoe UI Semibold" panose="020B0702040204020203" pitchFamily="34" charset="0"/>
                </a:rPr>
                <a:t>November 12–14</a:t>
              </a:r>
            </a:p>
            <a:p>
              <a:pPr marL="0" marR="0" lvl="0" indent="0" algn="r" defTabSz="932742"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cs typeface="Segoe UI Semibold" panose="020B0702040204020203" pitchFamily="34" charset="0"/>
                </a:rPr>
                <a:t>Redmond</a:t>
              </a:r>
            </a:p>
          </p:txBody>
        </p:sp>
        <p:sp>
          <p:nvSpPr>
            <p:cNvPr id="26" name="TextBox 25">
              <a:extLst>
                <a:ext uri="{FF2B5EF4-FFF2-40B4-BE49-F238E27FC236}">
                  <a16:creationId xmlns:a16="http://schemas.microsoft.com/office/drawing/2014/main" id="{11C5BD14-30C1-4C22-9F88-16A0629099D4}"/>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marL="0" marR="0" lvl="0" indent="0" defTabSz="932742" eaLnBrk="1" fontAlgn="auto" latinLnBrk="0" hangingPunct="1">
                <a:lnSpc>
                  <a:spcPct val="15000"/>
                </a:lnSpc>
                <a:spcBef>
                  <a:spcPts val="0"/>
                </a:spcBef>
                <a:spcAft>
                  <a:spcPts val="600"/>
                </a:spcAft>
                <a:buClrTx/>
                <a:buSzTx/>
                <a:buFontTx/>
                <a:buNone/>
                <a:tabLst/>
                <a:defRPr/>
              </a:pPr>
              <a:r>
                <a:rPr kumimoji="0" lang="en-US" sz="6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20</a:t>
              </a:r>
            </a:p>
          </p:txBody>
        </p:sp>
        <p:sp>
          <p:nvSpPr>
            <p:cNvPr id="27" name="TextBox 26">
              <a:extLst>
                <a:ext uri="{FF2B5EF4-FFF2-40B4-BE49-F238E27FC236}">
                  <a16:creationId xmlns:a16="http://schemas.microsoft.com/office/drawing/2014/main" id="{1E5FE256-76B5-4E87-ADD8-E59DA6AFB5D8}"/>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marL="0" marR="0" lvl="0" indent="0" defTabSz="932742" eaLnBrk="1" fontAlgn="auto" latinLnBrk="0" hangingPunct="1">
                <a:lnSpc>
                  <a:spcPct val="15000"/>
                </a:lnSpc>
                <a:spcBef>
                  <a:spcPts val="0"/>
                </a:spcBef>
                <a:spcAft>
                  <a:spcPts val="600"/>
                </a:spcAft>
                <a:buClrTx/>
                <a:buSzTx/>
                <a:buFontTx/>
                <a:buNone/>
                <a:tabLst/>
                <a:defRPr/>
              </a:pPr>
              <a:r>
                <a:rPr kumimoji="0" lang="en-US" sz="6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cs typeface="Segoe UI Semibold" panose="020B0702040204020203" pitchFamily="34" charset="0"/>
                </a:rPr>
                <a:t>18</a:t>
              </a:r>
            </a:p>
          </p:txBody>
        </p:sp>
      </p:grpSp>
    </p:spTree>
    <p:extLst>
      <p:ext uri="{BB962C8B-B14F-4D97-AF65-F5344CB8AC3E}">
        <p14:creationId xmlns:p14="http://schemas.microsoft.com/office/powerpoint/2010/main" val="19001073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0967122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rePoint Slide">
    <p:bg>
      <p:bgRef idx="1001">
        <a:schemeClr val="bg2"/>
      </p:bgRef>
    </p:bg>
    <p:spTree>
      <p:nvGrpSpPr>
        <p:cNvPr id="1" name=""/>
        <p:cNvGrpSpPr/>
        <p:nvPr/>
      </p:nvGrpSpPr>
      <p:grpSpPr>
        <a:xfrm>
          <a:off x="0" y="0"/>
          <a:ext cx="0" cy="0"/>
          <a:chOff x="0" y="0"/>
          <a:chExt cx="0" cy="0"/>
        </a:xfrm>
      </p:grpSpPr>
      <p:pic>
        <p:nvPicPr>
          <p:cNvPr id="5" name="Picture 4" descr="An image of neuronetwork.">
            <a:extLst>
              <a:ext uri="{FF2B5EF4-FFF2-40B4-BE49-F238E27FC236}">
                <a16:creationId xmlns:a16="http://schemas.microsoft.com/office/drawing/2014/main" id="{B3F963A3-2F4D-4783-B405-E83DA042866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65" y="0"/>
            <a:ext cx="12190271" cy="6858000"/>
          </a:xfrm>
          <a:prstGeom prst="rect">
            <a:avLst/>
          </a:prstGeom>
        </p:spPr>
      </p:pic>
      <p:sp>
        <p:nvSpPr>
          <p:cNvPr id="3" name="TextBox 2">
            <a:extLst>
              <a:ext uri="{FF2B5EF4-FFF2-40B4-BE49-F238E27FC236}">
                <a16:creationId xmlns:a16="http://schemas.microsoft.com/office/drawing/2014/main" id="{441694BA-0F99-4A36-8E05-3F73A3A21D42}"/>
              </a:ext>
            </a:extLst>
          </p:cNvPr>
          <p:cNvSpPr txBox="1"/>
          <p:nvPr userDrawn="1"/>
        </p:nvSpPr>
        <p:spPr>
          <a:xfrm>
            <a:off x="584199" y="2044006"/>
            <a:ext cx="9142413" cy="2769989"/>
          </a:xfrm>
          <a:prstGeom prst="rect">
            <a:avLst/>
          </a:prstGeom>
          <a:noFill/>
        </p:spPr>
        <p:txBody>
          <a:bodyPr wrap="square" lIns="0" tIns="0" rIns="0" bIns="0" rtlCol="0">
            <a:spAutoFit/>
          </a:bodyPr>
          <a:lstStyle/>
          <a:p>
            <a:pPr algn="l"/>
            <a:r>
              <a:rPr kumimoji="0" lang="en-US" sz="3600" b="0"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rPr>
              <a:t>Thank you for attending MLADS and continuing to build our strong community</a:t>
            </a:r>
            <a:br>
              <a:rPr kumimoji="0" lang="en-US" sz="3600" b="0"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rPr>
            </a:br>
            <a:br>
              <a:rPr kumimoji="0" lang="en-US" sz="3600" b="0"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rPr>
            </a:br>
            <a:r>
              <a:rPr kumimoji="0" lang="en-US" sz="2400" b="0"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mn-lt"/>
                <a:ea typeface="+mn-ea"/>
                <a:cs typeface="Segoe UI" pitchFamily="34" charset="0"/>
              </a:rPr>
              <a:t>If you’re interested in accessing a recorded </a:t>
            </a:r>
            <a:br>
              <a:rPr kumimoji="0" lang="en-US" sz="2400" b="0"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mn-lt"/>
                <a:ea typeface="+mn-ea"/>
                <a:cs typeface="Segoe UI" pitchFamily="34" charset="0"/>
              </a:rPr>
            </a:br>
            <a:r>
              <a:rPr kumimoji="0" lang="en-US" sz="2400" b="0"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mn-lt"/>
                <a:ea typeface="+mn-ea"/>
                <a:cs typeface="Segoe UI" pitchFamily="34" charset="0"/>
              </a:rPr>
              <a:t>version of content from the conference, </a:t>
            </a:r>
            <a:br>
              <a:rPr kumimoji="0" lang="en-US" sz="2400" b="0"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mn-lt"/>
                <a:ea typeface="+mn-ea"/>
                <a:cs typeface="Segoe UI" pitchFamily="34" charset="0"/>
              </a:rPr>
            </a:br>
            <a:r>
              <a:rPr kumimoji="0" lang="en-US" sz="2400" b="0"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mn-lt"/>
                <a:ea typeface="+mn-ea"/>
                <a:cs typeface="Segoe UI" pitchFamily="34" charset="0"/>
              </a:rPr>
              <a:t>it can be found here: </a:t>
            </a:r>
            <a:r>
              <a:rPr lang="en-US" sz="2400" b="0" i="0" kern="1200" dirty="0">
                <a:solidFill>
                  <a:schemeClr val="tx1"/>
                </a:solidFill>
                <a:effectLst/>
                <a:latin typeface="+mn-lt"/>
                <a:ea typeface="+mn-ea"/>
                <a:cs typeface="+mn-cs"/>
                <a:hlinkClick r:id="rId3"/>
              </a:rPr>
              <a:t>http://aka.ms/fall2018mlads</a:t>
            </a:r>
            <a:endParaRPr lang="en-US" sz="3200" b="0" dirty="0">
              <a:gradFill>
                <a:gsLst>
                  <a:gs pos="2917">
                    <a:schemeClr val="tx1"/>
                  </a:gs>
                  <a:gs pos="30000">
                    <a:schemeClr val="tx1"/>
                  </a:gs>
                </a:gsLst>
                <a:lin ang="5400000" scaled="0"/>
              </a:gradFill>
              <a:latin typeface="+mn-lt"/>
            </a:endParaRPr>
          </a:p>
        </p:txBody>
      </p:sp>
      <p:pic>
        <p:nvPicPr>
          <p:cNvPr id="4" name="MS logo white - EMF" descr="Microsoft logo white text version">
            <a:extLst>
              <a:ext uri="{FF2B5EF4-FFF2-40B4-BE49-F238E27FC236}">
                <a16:creationId xmlns:a16="http://schemas.microsoft.com/office/drawing/2014/main" id="{1C51E223-E511-45C6-B90B-21F97617A55A}"/>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cxnSp>
        <p:nvCxnSpPr>
          <p:cNvPr id="7" name="Straight Connector 6">
            <a:extLst>
              <a:ext uri="{FF2B5EF4-FFF2-40B4-BE49-F238E27FC236}">
                <a16:creationId xmlns:a16="http://schemas.microsoft.com/office/drawing/2014/main" id="{E16D9DF8-5D28-4C40-8964-9A3444E35BDF}"/>
              </a:ext>
            </a:extLst>
          </p:cNvPr>
          <p:cNvCxnSpPr>
            <a:cxnSpLocks/>
          </p:cNvCxnSpPr>
          <p:nvPr userDrawn="1"/>
        </p:nvCxnSpPr>
        <p:spPr>
          <a:xfrm flipV="1">
            <a:off x="584199" y="3429000"/>
            <a:ext cx="2286000" cy="1"/>
          </a:xfrm>
          <a:prstGeom prst="line">
            <a:avLst/>
          </a:prstGeom>
          <a:noFill/>
          <a:ln w="25400" cap="flat" cmpd="sng" algn="ctr">
            <a:solidFill>
              <a:srgbClr val="FFFFFF"/>
            </a:solidFill>
            <a:prstDash val="solid"/>
            <a:headEnd type="none"/>
            <a:tailEnd type="none"/>
          </a:ln>
          <a:effectLst/>
        </p:spPr>
      </p:cxnSp>
    </p:spTree>
    <p:extLst>
      <p:ext uri="{BB962C8B-B14F-4D97-AF65-F5344CB8AC3E}">
        <p14:creationId xmlns:p14="http://schemas.microsoft.com/office/powerpoint/2010/main" val="4243830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00003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F521-9EC9-488D-916E-5CE9AC61DC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37DD129-99DF-403C-8895-27EDDE1E0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5869130-C306-42DA-9E04-6B72FAB854CF}"/>
              </a:ext>
            </a:extLst>
          </p:cNvPr>
          <p:cNvSpPr>
            <a:spLocks noGrp="1"/>
          </p:cNvSpPr>
          <p:nvPr>
            <p:ph type="dt" sz="half" idx="10"/>
          </p:nvPr>
        </p:nvSpPr>
        <p:spPr/>
        <p:txBody>
          <a:bodyPr/>
          <a:lstStyle/>
          <a:p>
            <a:fld id="{67D810B8-8678-4337-942A-C1F529BE9A12}" type="datetimeFigureOut">
              <a:rPr lang="en-AU" smtClean="0"/>
              <a:t>28/10/2020</a:t>
            </a:fld>
            <a:endParaRPr lang="en-AU"/>
          </a:p>
        </p:txBody>
      </p:sp>
      <p:sp>
        <p:nvSpPr>
          <p:cNvPr id="5" name="Footer Placeholder 4">
            <a:extLst>
              <a:ext uri="{FF2B5EF4-FFF2-40B4-BE49-F238E27FC236}">
                <a16:creationId xmlns:a16="http://schemas.microsoft.com/office/drawing/2014/main" id="{267F1EC4-E375-4C31-809D-2161900494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CC8A50-0F4A-4104-B66A-F674C280C860}"/>
              </a:ext>
            </a:extLst>
          </p:cNvPr>
          <p:cNvSpPr>
            <a:spLocks noGrp="1"/>
          </p:cNvSpPr>
          <p:nvPr>
            <p:ph type="sldNum" sz="quarter" idx="12"/>
          </p:nvPr>
        </p:nvSpPr>
        <p:spPr/>
        <p:txBody>
          <a:bodyPr/>
          <a:lstStyle/>
          <a:p>
            <a:fld id="{331FEAF5-9087-41F8-845F-57B4BE89DCE4}" type="slidenum">
              <a:rPr lang="en-AU" smtClean="0"/>
              <a:t>‹#›</a:t>
            </a:fld>
            <a:endParaRPr lang="en-AU"/>
          </a:p>
        </p:txBody>
      </p:sp>
    </p:spTree>
    <p:extLst>
      <p:ext uri="{BB962C8B-B14F-4D97-AF65-F5344CB8AC3E}">
        <p14:creationId xmlns:p14="http://schemas.microsoft.com/office/powerpoint/2010/main" val="369354406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E796-6E63-4B3D-935F-ECEC207D332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A1684BC-88EF-4102-8C38-3F9E2B420D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EE5B96-0DC3-4717-9982-3C5D8EB716C0}"/>
              </a:ext>
            </a:extLst>
          </p:cNvPr>
          <p:cNvSpPr>
            <a:spLocks noGrp="1"/>
          </p:cNvSpPr>
          <p:nvPr>
            <p:ph type="dt" sz="half" idx="10"/>
          </p:nvPr>
        </p:nvSpPr>
        <p:spPr/>
        <p:txBody>
          <a:bodyPr/>
          <a:lstStyle/>
          <a:p>
            <a:fld id="{67D810B8-8678-4337-942A-C1F529BE9A12}" type="datetimeFigureOut">
              <a:rPr lang="en-AU" smtClean="0"/>
              <a:t>28/10/2020</a:t>
            </a:fld>
            <a:endParaRPr lang="en-AU"/>
          </a:p>
        </p:txBody>
      </p:sp>
      <p:sp>
        <p:nvSpPr>
          <p:cNvPr id="5" name="Footer Placeholder 4">
            <a:extLst>
              <a:ext uri="{FF2B5EF4-FFF2-40B4-BE49-F238E27FC236}">
                <a16:creationId xmlns:a16="http://schemas.microsoft.com/office/drawing/2014/main" id="{EDCAD329-88E8-4E72-8BFF-E77946D2821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4C2B3A-F3FF-48A6-ADEA-2FC0DC4D9A27}"/>
              </a:ext>
            </a:extLst>
          </p:cNvPr>
          <p:cNvSpPr>
            <a:spLocks noGrp="1"/>
          </p:cNvSpPr>
          <p:nvPr>
            <p:ph type="sldNum" sz="quarter" idx="12"/>
          </p:nvPr>
        </p:nvSpPr>
        <p:spPr/>
        <p:txBody>
          <a:bodyPr/>
          <a:lstStyle/>
          <a:p>
            <a:fld id="{331FEAF5-9087-41F8-845F-57B4BE89DCE4}" type="slidenum">
              <a:rPr lang="en-AU" smtClean="0"/>
              <a:t>‹#›</a:t>
            </a:fld>
            <a:endParaRPr lang="en-AU"/>
          </a:p>
        </p:txBody>
      </p:sp>
    </p:spTree>
    <p:extLst>
      <p:ext uri="{BB962C8B-B14F-4D97-AF65-F5344CB8AC3E}">
        <p14:creationId xmlns:p14="http://schemas.microsoft.com/office/powerpoint/2010/main" val="65202328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54538-7CCC-478C-9669-717A46A66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3F02504-4A6A-4104-A40E-035E9B6AB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EC434E-8B11-4718-8EF2-7543CBF0157B}"/>
              </a:ext>
            </a:extLst>
          </p:cNvPr>
          <p:cNvSpPr>
            <a:spLocks noGrp="1"/>
          </p:cNvSpPr>
          <p:nvPr>
            <p:ph type="dt" sz="half" idx="10"/>
          </p:nvPr>
        </p:nvSpPr>
        <p:spPr/>
        <p:txBody>
          <a:bodyPr/>
          <a:lstStyle/>
          <a:p>
            <a:fld id="{67D810B8-8678-4337-942A-C1F529BE9A12}" type="datetimeFigureOut">
              <a:rPr lang="en-AU" smtClean="0"/>
              <a:t>28/10/2020</a:t>
            </a:fld>
            <a:endParaRPr lang="en-AU"/>
          </a:p>
        </p:txBody>
      </p:sp>
      <p:sp>
        <p:nvSpPr>
          <p:cNvPr id="5" name="Footer Placeholder 4">
            <a:extLst>
              <a:ext uri="{FF2B5EF4-FFF2-40B4-BE49-F238E27FC236}">
                <a16:creationId xmlns:a16="http://schemas.microsoft.com/office/drawing/2014/main" id="{2654B2B1-0719-4C6B-8235-B50636171F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45174EC-6444-42E2-B39F-41DAB863153D}"/>
              </a:ext>
            </a:extLst>
          </p:cNvPr>
          <p:cNvSpPr>
            <a:spLocks noGrp="1"/>
          </p:cNvSpPr>
          <p:nvPr>
            <p:ph type="sldNum" sz="quarter" idx="12"/>
          </p:nvPr>
        </p:nvSpPr>
        <p:spPr/>
        <p:txBody>
          <a:bodyPr/>
          <a:lstStyle/>
          <a:p>
            <a:fld id="{331FEAF5-9087-41F8-845F-57B4BE89DCE4}" type="slidenum">
              <a:rPr lang="en-AU" smtClean="0"/>
              <a:t>‹#›</a:t>
            </a:fld>
            <a:endParaRPr lang="en-AU"/>
          </a:p>
        </p:txBody>
      </p:sp>
    </p:spTree>
    <p:extLst>
      <p:ext uri="{BB962C8B-B14F-4D97-AF65-F5344CB8AC3E}">
        <p14:creationId xmlns:p14="http://schemas.microsoft.com/office/powerpoint/2010/main" val="409754410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0C62-F30B-4031-A6A1-46D08EFA22B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33EAB49-DC46-4167-ABD8-C45B5A6F03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5BE9D5F-6637-4473-817F-77CD4E7D56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6058F53-8701-4D33-A13F-0C97FCD89963}"/>
              </a:ext>
            </a:extLst>
          </p:cNvPr>
          <p:cNvSpPr>
            <a:spLocks noGrp="1"/>
          </p:cNvSpPr>
          <p:nvPr>
            <p:ph type="dt" sz="half" idx="10"/>
          </p:nvPr>
        </p:nvSpPr>
        <p:spPr/>
        <p:txBody>
          <a:bodyPr/>
          <a:lstStyle/>
          <a:p>
            <a:fld id="{67D810B8-8678-4337-942A-C1F529BE9A12}" type="datetimeFigureOut">
              <a:rPr lang="en-AU" smtClean="0"/>
              <a:t>28/10/2020</a:t>
            </a:fld>
            <a:endParaRPr lang="en-AU"/>
          </a:p>
        </p:txBody>
      </p:sp>
      <p:sp>
        <p:nvSpPr>
          <p:cNvPr id="6" name="Footer Placeholder 5">
            <a:extLst>
              <a:ext uri="{FF2B5EF4-FFF2-40B4-BE49-F238E27FC236}">
                <a16:creationId xmlns:a16="http://schemas.microsoft.com/office/drawing/2014/main" id="{A1BB8BA4-E29A-4F5E-8B41-7F9CB705E20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C4B4540-14E4-45DE-BAA1-D3CD96EACD8B}"/>
              </a:ext>
            </a:extLst>
          </p:cNvPr>
          <p:cNvSpPr>
            <a:spLocks noGrp="1"/>
          </p:cNvSpPr>
          <p:nvPr>
            <p:ph type="sldNum" sz="quarter" idx="12"/>
          </p:nvPr>
        </p:nvSpPr>
        <p:spPr/>
        <p:txBody>
          <a:bodyPr/>
          <a:lstStyle/>
          <a:p>
            <a:fld id="{331FEAF5-9087-41F8-845F-57B4BE89DCE4}" type="slidenum">
              <a:rPr lang="en-AU" smtClean="0"/>
              <a:t>‹#›</a:t>
            </a:fld>
            <a:endParaRPr lang="en-AU"/>
          </a:p>
        </p:txBody>
      </p:sp>
    </p:spTree>
    <p:extLst>
      <p:ext uri="{BB962C8B-B14F-4D97-AF65-F5344CB8AC3E}">
        <p14:creationId xmlns:p14="http://schemas.microsoft.com/office/powerpoint/2010/main" val="428508618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FB23-220F-40B4-A186-7ED25B2C441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F306971-B732-4986-A009-AD58097CE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4E24DD-C043-4771-8B9F-47C233134B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B8AEF59-7325-4425-914D-C75D78DC7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64A771-C166-4B1E-BBD3-EAEEC8B98C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050A9BB-B245-4706-8703-A8D20882E1A3}"/>
              </a:ext>
            </a:extLst>
          </p:cNvPr>
          <p:cNvSpPr>
            <a:spLocks noGrp="1"/>
          </p:cNvSpPr>
          <p:nvPr>
            <p:ph type="dt" sz="half" idx="10"/>
          </p:nvPr>
        </p:nvSpPr>
        <p:spPr/>
        <p:txBody>
          <a:bodyPr/>
          <a:lstStyle/>
          <a:p>
            <a:fld id="{67D810B8-8678-4337-942A-C1F529BE9A12}" type="datetimeFigureOut">
              <a:rPr lang="en-AU" smtClean="0"/>
              <a:t>28/10/2020</a:t>
            </a:fld>
            <a:endParaRPr lang="en-AU"/>
          </a:p>
        </p:txBody>
      </p:sp>
      <p:sp>
        <p:nvSpPr>
          <p:cNvPr id="8" name="Footer Placeholder 7">
            <a:extLst>
              <a:ext uri="{FF2B5EF4-FFF2-40B4-BE49-F238E27FC236}">
                <a16:creationId xmlns:a16="http://schemas.microsoft.com/office/drawing/2014/main" id="{485A819B-5EA5-4C5E-9D26-3986661AD26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5F162CD-2C0D-4B40-8CE3-42F4D2A50C7F}"/>
              </a:ext>
            </a:extLst>
          </p:cNvPr>
          <p:cNvSpPr>
            <a:spLocks noGrp="1"/>
          </p:cNvSpPr>
          <p:nvPr>
            <p:ph type="sldNum" sz="quarter" idx="12"/>
          </p:nvPr>
        </p:nvSpPr>
        <p:spPr/>
        <p:txBody>
          <a:bodyPr/>
          <a:lstStyle/>
          <a:p>
            <a:fld id="{331FEAF5-9087-41F8-845F-57B4BE89DCE4}" type="slidenum">
              <a:rPr lang="en-AU" smtClean="0"/>
              <a:t>‹#›</a:t>
            </a:fld>
            <a:endParaRPr lang="en-AU"/>
          </a:p>
        </p:txBody>
      </p:sp>
    </p:spTree>
    <p:extLst>
      <p:ext uri="{BB962C8B-B14F-4D97-AF65-F5344CB8AC3E}">
        <p14:creationId xmlns:p14="http://schemas.microsoft.com/office/powerpoint/2010/main" val="230507081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225E-C572-40AE-8BA1-65398C333C5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C18AD62-31E8-4443-8A79-513C3299939D}"/>
              </a:ext>
            </a:extLst>
          </p:cNvPr>
          <p:cNvSpPr>
            <a:spLocks noGrp="1"/>
          </p:cNvSpPr>
          <p:nvPr>
            <p:ph type="dt" sz="half" idx="10"/>
          </p:nvPr>
        </p:nvSpPr>
        <p:spPr/>
        <p:txBody>
          <a:bodyPr/>
          <a:lstStyle/>
          <a:p>
            <a:fld id="{67D810B8-8678-4337-942A-C1F529BE9A12}" type="datetimeFigureOut">
              <a:rPr lang="en-AU" smtClean="0"/>
              <a:t>28/10/2020</a:t>
            </a:fld>
            <a:endParaRPr lang="en-AU"/>
          </a:p>
        </p:txBody>
      </p:sp>
      <p:sp>
        <p:nvSpPr>
          <p:cNvPr id="4" name="Footer Placeholder 3">
            <a:extLst>
              <a:ext uri="{FF2B5EF4-FFF2-40B4-BE49-F238E27FC236}">
                <a16:creationId xmlns:a16="http://schemas.microsoft.com/office/drawing/2014/main" id="{A71EEAB8-7888-4632-B86B-D85DE9A2800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0578D40-3652-4263-8035-070DC87F1819}"/>
              </a:ext>
            </a:extLst>
          </p:cNvPr>
          <p:cNvSpPr>
            <a:spLocks noGrp="1"/>
          </p:cNvSpPr>
          <p:nvPr>
            <p:ph type="sldNum" sz="quarter" idx="12"/>
          </p:nvPr>
        </p:nvSpPr>
        <p:spPr/>
        <p:txBody>
          <a:bodyPr/>
          <a:lstStyle/>
          <a:p>
            <a:fld id="{331FEAF5-9087-41F8-845F-57B4BE89DCE4}" type="slidenum">
              <a:rPr lang="en-AU" smtClean="0"/>
              <a:t>‹#›</a:t>
            </a:fld>
            <a:endParaRPr lang="en-AU"/>
          </a:p>
        </p:txBody>
      </p:sp>
    </p:spTree>
    <p:extLst>
      <p:ext uri="{BB962C8B-B14F-4D97-AF65-F5344CB8AC3E}">
        <p14:creationId xmlns:p14="http://schemas.microsoft.com/office/powerpoint/2010/main" val="2839801782"/>
      </p:ext>
    </p:extLst>
  </p:cSld>
  <p:clrMapOvr>
    <a:masterClrMapping/>
  </p:clrMapOvr>
  <p:transition>
    <p:fade/>
  </p:transition>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516522-F714-4C5E-BACB-645FA9EF8284}"/>
              </a:ext>
            </a:extLst>
          </p:cNvPr>
          <p:cNvSpPr>
            <a:spLocks noGrp="1"/>
          </p:cNvSpPr>
          <p:nvPr>
            <p:ph type="dt" sz="half" idx="10"/>
          </p:nvPr>
        </p:nvSpPr>
        <p:spPr/>
        <p:txBody>
          <a:bodyPr/>
          <a:lstStyle/>
          <a:p>
            <a:fld id="{67D810B8-8678-4337-942A-C1F529BE9A12}" type="datetimeFigureOut">
              <a:rPr lang="en-AU" smtClean="0"/>
              <a:t>28/10/2020</a:t>
            </a:fld>
            <a:endParaRPr lang="en-AU"/>
          </a:p>
        </p:txBody>
      </p:sp>
      <p:sp>
        <p:nvSpPr>
          <p:cNvPr id="3" name="Footer Placeholder 2">
            <a:extLst>
              <a:ext uri="{FF2B5EF4-FFF2-40B4-BE49-F238E27FC236}">
                <a16:creationId xmlns:a16="http://schemas.microsoft.com/office/drawing/2014/main" id="{230E965B-822F-4E8F-95BE-B5B814A8F06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49D271F-813F-4BF2-80E1-6684FDAFA019}"/>
              </a:ext>
            </a:extLst>
          </p:cNvPr>
          <p:cNvSpPr>
            <a:spLocks noGrp="1"/>
          </p:cNvSpPr>
          <p:nvPr>
            <p:ph type="sldNum" sz="quarter" idx="12"/>
          </p:nvPr>
        </p:nvSpPr>
        <p:spPr/>
        <p:txBody>
          <a:bodyPr/>
          <a:lstStyle/>
          <a:p>
            <a:fld id="{331FEAF5-9087-41F8-845F-57B4BE89DCE4}" type="slidenum">
              <a:rPr lang="en-AU" smtClean="0"/>
              <a:t>‹#›</a:t>
            </a:fld>
            <a:endParaRPr lang="en-AU"/>
          </a:p>
        </p:txBody>
      </p:sp>
    </p:spTree>
    <p:extLst>
      <p:ext uri="{BB962C8B-B14F-4D97-AF65-F5344CB8AC3E}">
        <p14:creationId xmlns:p14="http://schemas.microsoft.com/office/powerpoint/2010/main" val="2199060845"/>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78C3-56FF-4499-959E-14AA36B48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516D2E6-02C5-4F4C-992D-8A88C965A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CE0C8FB-1ADD-4EFD-98E6-C0A904FB9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4D1E0-279C-4C58-B2D8-17B2E3B6E7BF}"/>
              </a:ext>
            </a:extLst>
          </p:cNvPr>
          <p:cNvSpPr>
            <a:spLocks noGrp="1"/>
          </p:cNvSpPr>
          <p:nvPr>
            <p:ph type="dt" sz="half" idx="10"/>
          </p:nvPr>
        </p:nvSpPr>
        <p:spPr/>
        <p:txBody>
          <a:bodyPr/>
          <a:lstStyle/>
          <a:p>
            <a:fld id="{67D810B8-8678-4337-942A-C1F529BE9A12}" type="datetimeFigureOut">
              <a:rPr lang="en-AU" smtClean="0"/>
              <a:t>28/10/2020</a:t>
            </a:fld>
            <a:endParaRPr lang="en-AU"/>
          </a:p>
        </p:txBody>
      </p:sp>
      <p:sp>
        <p:nvSpPr>
          <p:cNvPr id="6" name="Footer Placeholder 5">
            <a:extLst>
              <a:ext uri="{FF2B5EF4-FFF2-40B4-BE49-F238E27FC236}">
                <a16:creationId xmlns:a16="http://schemas.microsoft.com/office/drawing/2014/main" id="{84814377-950A-443B-BE15-9C492C4E08B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1D8D5C-CFB0-4119-86C0-9A97E9D36141}"/>
              </a:ext>
            </a:extLst>
          </p:cNvPr>
          <p:cNvSpPr>
            <a:spLocks noGrp="1"/>
          </p:cNvSpPr>
          <p:nvPr>
            <p:ph type="sldNum" sz="quarter" idx="12"/>
          </p:nvPr>
        </p:nvSpPr>
        <p:spPr/>
        <p:txBody>
          <a:bodyPr/>
          <a:lstStyle/>
          <a:p>
            <a:fld id="{331FEAF5-9087-41F8-845F-57B4BE89DCE4}" type="slidenum">
              <a:rPr lang="en-AU" smtClean="0"/>
              <a:t>‹#›</a:t>
            </a:fld>
            <a:endParaRPr lang="en-AU"/>
          </a:p>
        </p:txBody>
      </p:sp>
    </p:spTree>
    <p:extLst>
      <p:ext uri="{BB962C8B-B14F-4D97-AF65-F5344CB8AC3E}">
        <p14:creationId xmlns:p14="http://schemas.microsoft.com/office/powerpoint/2010/main" val="106867252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5D83-3F32-4215-8A45-8D045D94C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3FC9332-E36A-4CA4-905D-AB3034A8A3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FBA2805-553C-48CC-80A1-BA9D2F757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6D68A-C66C-41B2-AD3F-FE901979B7C0}"/>
              </a:ext>
            </a:extLst>
          </p:cNvPr>
          <p:cNvSpPr>
            <a:spLocks noGrp="1"/>
          </p:cNvSpPr>
          <p:nvPr>
            <p:ph type="dt" sz="half" idx="10"/>
          </p:nvPr>
        </p:nvSpPr>
        <p:spPr/>
        <p:txBody>
          <a:bodyPr/>
          <a:lstStyle/>
          <a:p>
            <a:fld id="{67D810B8-8678-4337-942A-C1F529BE9A12}" type="datetimeFigureOut">
              <a:rPr lang="en-AU" smtClean="0"/>
              <a:t>28/10/2020</a:t>
            </a:fld>
            <a:endParaRPr lang="en-AU"/>
          </a:p>
        </p:txBody>
      </p:sp>
      <p:sp>
        <p:nvSpPr>
          <p:cNvPr id="6" name="Footer Placeholder 5">
            <a:extLst>
              <a:ext uri="{FF2B5EF4-FFF2-40B4-BE49-F238E27FC236}">
                <a16:creationId xmlns:a16="http://schemas.microsoft.com/office/drawing/2014/main" id="{711EAC1D-E39E-40AB-854E-E3A9865A576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94CC304-E9CE-40E6-8A5D-C9439C57C636}"/>
              </a:ext>
            </a:extLst>
          </p:cNvPr>
          <p:cNvSpPr>
            <a:spLocks noGrp="1"/>
          </p:cNvSpPr>
          <p:nvPr>
            <p:ph type="sldNum" sz="quarter" idx="12"/>
          </p:nvPr>
        </p:nvSpPr>
        <p:spPr/>
        <p:txBody>
          <a:bodyPr/>
          <a:lstStyle/>
          <a:p>
            <a:fld id="{331FEAF5-9087-41F8-845F-57B4BE89DCE4}" type="slidenum">
              <a:rPr lang="en-AU" smtClean="0"/>
              <a:t>‹#›</a:t>
            </a:fld>
            <a:endParaRPr lang="en-AU"/>
          </a:p>
        </p:txBody>
      </p:sp>
    </p:spTree>
    <p:extLst>
      <p:ext uri="{BB962C8B-B14F-4D97-AF65-F5344CB8AC3E}">
        <p14:creationId xmlns:p14="http://schemas.microsoft.com/office/powerpoint/2010/main" val="11960595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529E-13F4-489A-B5EB-3AE3B76248B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1148DC1-3C0B-4C63-AC7E-B2EB4149F9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C9AFCBB-6C16-4A61-B8FE-A4D9C195B3A9}"/>
              </a:ext>
            </a:extLst>
          </p:cNvPr>
          <p:cNvSpPr>
            <a:spLocks noGrp="1"/>
          </p:cNvSpPr>
          <p:nvPr>
            <p:ph type="dt" sz="half" idx="10"/>
          </p:nvPr>
        </p:nvSpPr>
        <p:spPr/>
        <p:txBody>
          <a:bodyPr/>
          <a:lstStyle/>
          <a:p>
            <a:fld id="{67D810B8-8678-4337-942A-C1F529BE9A12}" type="datetimeFigureOut">
              <a:rPr lang="en-AU" smtClean="0"/>
              <a:t>28/10/2020</a:t>
            </a:fld>
            <a:endParaRPr lang="en-AU"/>
          </a:p>
        </p:txBody>
      </p:sp>
      <p:sp>
        <p:nvSpPr>
          <p:cNvPr id="5" name="Footer Placeholder 4">
            <a:extLst>
              <a:ext uri="{FF2B5EF4-FFF2-40B4-BE49-F238E27FC236}">
                <a16:creationId xmlns:a16="http://schemas.microsoft.com/office/drawing/2014/main" id="{938748F2-C255-4ED5-B5B4-8B26CACB26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06032E3-4DAA-4E34-8EC5-EE98E1E4D43E}"/>
              </a:ext>
            </a:extLst>
          </p:cNvPr>
          <p:cNvSpPr>
            <a:spLocks noGrp="1"/>
          </p:cNvSpPr>
          <p:nvPr>
            <p:ph type="sldNum" sz="quarter" idx="12"/>
          </p:nvPr>
        </p:nvSpPr>
        <p:spPr/>
        <p:txBody>
          <a:bodyPr/>
          <a:lstStyle/>
          <a:p>
            <a:fld id="{331FEAF5-9087-41F8-845F-57B4BE89DCE4}" type="slidenum">
              <a:rPr lang="en-AU" smtClean="0"/>
              <a:t>‹#›</a:t>
            </a:fld>
            <a:endParaRPr lang="en-AU"/>
          </a:p>
        </p:txBody>
      </p:sp>
    </p:spTree>
    <p:extLst>
      <p:ext uri="{BB962C8B-B14F-4D97-AF65-F5344CB8AC3E}">
        <p14:creationId xmlns:p14="http://schemas.microsoft.com/office/powerpoint/2010/main" val="86841058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5C011-A255-4C48-890B-DE85DC9B29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96FC736-7EA3-464B-8488-8F4EDF808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921D3AE-834B-4D2F-A99F-15DF39FF9340}"/>
              </a:ext>
            </a:extLst>
          </p:cNvPr>
          <p:cNvSpPr>
            <a:spLocks noGrp="1"/>
          </p:cNvSpPr>
          <p:nvPr>
            <p:ph type="dt" sz="half" idx="10"/>
          </p:nvPr>
        </p:nvSpPr>
        <p:spPr/>
        <p:txBody>
          <a:bodyPr/>
          <a:lstStyle/>
          <a:p>
            <a:fld id="{67D810B8-8678-4337-942A-C1F529BE9A12}" type="datetimeFigureOut">
              <a:rPr lang="en-AU" smtClean="0"/>
              <a:t>28/10/2020</a:t>
            </a:fld>
            <a:endParaRPr lang="en-AU"/>
          </a:p>
        </p:txBody>
      </p:sp>
      <p:sp>
        <p:nvSpPr>
          <p:cNvPr id="5" name="Footer Placeholder 4">
            <a:extLst>
              <a:ext uri="{FF2B5EF4-FFF2-40B4-BE49-F238E27FC236}">
                <a16:creationId xmlns:a16="http://schemas.microsoft.com/office/drawing/2014/main" id="{13BF2B66-8038-4F64-B460-269C81F231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45F80A-F250-4079-AD9C-D9594199C5EE}"/>
              </a:ext>
            </a:extLst>
          </p:cNvPr>
          <p:cNvSpPr>
            <a:spLocks noGrp="1"/>
          </p:cNvSpPr>
          <p:nvPr>
            <p:ph type="sldNum" sz="quarter" idx="12"/>
          </p:nvPr>
        </p:nvSpPr>
        <p:spPr/>
        <p:txBody>
          <a:bodyPr/>
          <a:lstStyle/>
          <a:p>
            <a:fld id="{331FEAF5-9087-41F8-845F-57B4BE89DCE4}" type="slidenum">
              <a:rPr lang="en-AU" smtClean="0"/>
              <a:t>‹#›</a:t>
            </a:fld>
            <a:endParaRPr lang="en-AU"/>
          </a:p>
        </p:txBody>
      </p:sp>
    </p:spTree>
    <p:extLst>
      <p:ext uri="{BB962C8B-B14F-4D97-AF65-F5344CB8AC3E}">
        <p14:creationId xmlns:p14="http://schemas.microsoft.com/office/powerpoint/2010/main" val="34076396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89863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48" r:id="rId1"/>
    <p:sldLayoutId id="2147484577" r:id="rId2"/>
    <p:sldLayoutId id="2147484240" r:id="rId3"/>
    <p:sldLayoutId id="2147484241" r:id="rId4"/>
    <p:sldLayoutId id="2147484474" r:id="rId5"/>
    <p:sldLayoutId id="2147484245" r:id="rId6"/>
    <p:sldLayoutId id="2147484639" r:id="rId7"/>
    <p:sldLayoutId id="2147484249" r:id="rId8"/>
    <p:sldLayoutId id="2147484582" r:id="rId9"/>
    <p:sldLayoutId id="2147484584" r:id="rId10"/>
    <p:sldLayoutId id="2147484646" r:id="rId11"/>
    <p:sldLayoutId id="2147484256" r:id="rId12"/>
    <p:sldLayoutId id="2147484257" r:id="rId13"/>
    <p:sldLayoutId id="2147484585" r:id="rId14"/>
    <p:sldLayoutId id="2147484653" r:id="rId15"/>
    <p:sldLayoutId id="2147484299" r:id="rId16"/>
    <p:sldLayoutId id="2147484263" r:id="rId17"/>
    <p:sldLayoutId id="2147484654" r:id="rId18"/>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96108-F69B-4DF1-AEC0-BDAF98B6C1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ACD7D78-6A57-4E72-92D0-7823FE1EA2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EBDE31E-19EA-486B-AEF3-EA6CACF4A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810B8-8678-4337-942A-C1F529BE9A12}" type="datetimeFigureOut">
              <a:rPr lang="en-AU" smtClean="0"/>
              <a:t>28/10/2020</a:t>
            </a:fld>
            <a:endParaRPr lang="en-AU"/>
          </a:p>
        </p:txBody>
      </p:sp>
      <p:sp>
        <p:nvSpPr>
          <p:cNvPr id="5" name="Footer Placeholder 4">
            <a:extLst>
              <a:ext uri="{FF2B5EF4-FFF2-40B4-BE49-F238E27FC236}">
                <a16:creationId xmlns:a16="http://schemas.microsoft.com/office/drawing/2014/main" id="{85290C6A-CAEE-45FB-8405-1B5ABFE6A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33DA9DD-A4BA-4651-AB7E-E516C5C40F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FEAF5-9087-41F8-845F-57B4BE89DCE4}" type="slidenum">
              <a:rPr lang="en-AU" smtClean="0"/>
              <a:t>‹#›</a:t>
            </a:fld>
            <a:endParaRPr lang="en-AU"/>
          </a:p>
        </p:txBody>
      </p:sp>
      <p:sp>
        <p:nvSpPr>
          <p:cNvPr id="7" name="Title Placeholder 1">
            <a:extLst>
              <a:ext uri="{FF2B5EF4-FFF2-40B4-BE49-F238E27FC236}">
                <a16:creationId xmlns:a16="http://schemas.microsoft.com/office/drawing/2014/main" id="{C2BB7163-F393-4D9B-A74C-943F65EC95DD}"/>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8" name="Text Placeholder 3">
            <a:extLst>
              <a:ext uri="{FF2B5EF4-FFF2-40B4-BE49-F238E27FC236}">
                <a16:creationId xmlns:a16="http://schemas.microsoft.com/office/drawing/2014/main" id="{8C1E45A6-BE3F-471E-9DE8-5D206E1E5AFA}"/>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NEW Brand Colors 2018">
            <a:extLst>
              <a:ext uri="{FF2B5EF4-FFF2-40B4-BE49-F238E27FC236}">
                <a16:creationId xmlns:a16="http://schemas.microsoft.com/office/drawing/2014/main" id="{C9556369-05BD-4F68-B953-57BED04EDB5D}"/>
              </a:ext>
            </a:extLst>
          </p:cNvPr>
          <p:cNvPicPr>
            <a:picLocks noChangeAspect="1"/>
          </p:cNvPicPr>
          <p:nvPr userDrawn="1"/>
        </p:nvPicPr>
        <p:blipFill>
          <a:blip r:embed="rId14"/>
          <a:stretch>
            <a:fillRect/>
          </a:stretch>
        </p:blipFill>
        <p:spPr>
          <a:xfrm rot="5400000">
            <a:off x="9288988" y="2942644"/>
            <a:ext cx="6858000" cy="972712"/>
          </a:xfrm>
          <a:prstGeom prst="rect">
            <a:avLst/>
          </a:prstGeom>
        </p:spPr>
      </p:pic>
      <p:grpSp>
        <p:nvGrpSpPr>
          <p:cNvPr id="10" name="GRID" hidden="1">
            <a:extLst>
              <a:ext uri="{FF2B5EF4-FFF2-40B4-BE49-F238E27FC236}">
                <a16:creationId xmlns:a16="http://schemas.microsoft.com/office/drawing/2014/main" id="{8BDA0C14-3ABB-4A23-8DEB-54146782AB09}"/>
              </a:ext>
            </a:extLst>
          </p:cNvPr>
          <p:cNvGrpSpPr/>
          <p:nvPr userDrawn="1"/>
        </p:nvGrpSpPr>
        <p:grpSpPr>
          <a:xfrm>
            <a:off x="0" y="0"/>
            <a:ext cx="12192000" cy="6858000"/>
            <a:chOff x="0" y="0"/>
            <a:chExt cx="12192000" cy="6858000"/>
          </a:xfrm>
        </p:grpSpPr>
        <p:cxnSp>
          <p:nvCxnSpPr>
            <p:cNvPr id="11" name="Straight Connector 10">
              <a:extLst>
                <a:ext uri="{FF2B5EF4-FFF2-40B4-BE49-F238E27FC236}">
                  <a16:creationId xmlns:a16="http://schemas.microsoft.com/office/drawing/2014/main" id="{D984433C-2A8C-46C6-8A33-507F5178861C}"/>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8DC0098-9EB4-4B3C-993F-D3C37B13E05B}"/>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997E742-890B-4D66-9AB4-578AA7073FB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58FCC8-177D-44A7-B9B4-168D9C652FFF}"/>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8FC0B1-1136-4708-98D0-79D7ABDB8F80}"/>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6A45A8-2F99-4E81-BCD4-65E6C3D1512F}"/>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164201-B180-42CD-97AB-103C0A5384B3}"/>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54D3CCA-5F88-452F-9B9B-41165FBAF13D}"/>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BA0F03-9FC4-4137-896F-EE26D77DD593}"/>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4E6C05-7AA6-4F23-8205-17E1BAE6C66E}"/>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290D97B-53F4-4712-A221-517E7495B59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5240C-D483-496F-8CC5-4EED608EEA4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292D98E-CE1D-4F82-AC61-616FDCD3E1BD}"/>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597945-6BDE-41EA-ADB4-22CBA6C2FB8F}"/>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B853B0-0864-485A-9D7F-752BAC0780FC}"/>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C3F339B-E269-481A-AE28-B777AC7D84D1}"/>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05218F-E95B-4C60-A3D8-B64DCDE0557D}"/>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B9ED9A1-CB65-448D-A686-E67D4AE5DF1F}"/>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C51A12A-4534-44BE-B0D2-56A71957CDEE}"/>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5F5AEE-3D08-4843-8CD8-B44AE563E19D}"/>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ECEEFCE-0238-4744-859D-54D674C2CC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BD95C3-ACF9-4DAB-BBF4-846C0F638D3E}"/>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9ADCEE9-D67B-4FB7-B425-5FC0FA5A1A1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A06D23B-430D-40FE-AB80-EF5E59584398}"/>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ABD8E1A-6A3D-4985-8988-67EA3D9C79D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5829613-9CC5-41CD-9983-DC37AE1B2860}"/>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5E933A5-D22B-4AEE-ABC4-84EEAA19475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426C0C2-4283-4F4F-AFF0-4FD5715B1CC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2F3640-47CE-4E02-894F-06E3A78C66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F7A99E2-FE11-401F-95A7-44653B3344C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89CEBEF-1FBA-46EB-831B-E1664318C77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F4D2C94-FE62-41C0-A989-EB46FBA3AAA7}"/>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136D4CD-6CB1-436A-994D-C80B7BD74324}"/>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4523B8-4E9F-43B8-9C78-A2814E1320A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5" name=".64 square" hidden="1">
            <a:extLst>
              <a:ext uri="{FF2B5EF4-FFF2-40B4-BE49-F238E27FC236}">
                <a16:creationId xmlns:a16="http://schemas.microsoft.com/office/drawing/2014/main" id="{29FFA6F0-AAA2-4B16-ABFA-729BB263FC84}"/>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32 square" hidden="1">
            <a:extLst>
              <a:ext uri="{FF2B5EF4-FFF2-40B4-BE49-F238E27FC236}">
                <a16:creationId xmlns:a16="http://schemas.microsoft.com/office/drawing/2014/main" id="{54EAFCDE-0ED6-464D-BF70-1275DF9D50A6}"/>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8580277"/>
      </p:ext>
    </p:extLst>
  </p:cSld>
  <p:clrMap bg1="lt1" tx1="dk1" bg2="lt2" tx2="dk2" accent1="accent1" accent2="accent2" accent3="accent3" accent4="accent4" accent5="accent5" accent6="accent6" hlink="hlink" folHlink="folHlink"/>
  <p:sldLayoutIdLst>
    <p:sldLayoutId id="2147484656" r:id="rId1"/>
    <p:sldLayoutId id="2147484657" r:id="rId2"/>
    <p:sldLayoutId id="2147484658" r:id="rId3"/>
    <p:sldLayoutId id="2147484659" r:id="rId4"/>
    <p:sldLayoutId id="2147484660" r:id="rId5"/>
    <p:sldLayoutId id="2147484661" r:id="rId6"/>
    <p:sldLayoutId id="2147484662" r:id="rId7"/>
    <p:sldLayoutId id="2147484663" r:id="rId8"/>
    <p:sldLayoutId id="2147484664" r:id="rId9"/>
    <p:sldLayoutId id="2147484665" r:id="rId10"/>
    <p:sldLayoutId id="2147484666" r:id="rId11"/>
    <p:sldLayoutId id="2147484668" r:id="rId12"/>
  </p:sldLayoutIdLst>
  <p:transition>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userDrawn="1">
          <p15:clr>
            <a:srgbClr val="C35EA4"/>
          </p15:clr>
        </p15:guide>
        <p15:guide id="2" pos="7313" userDrawn="1">
          <p15:clr>
            <a:srgbClr val="C35EA4"/>
          </p15:clr>
        </p15:guide>
        <p15:guide id="3" orient="horz" pos="369" userDrawn="1">
          <p15:clr>
            <a:srgbClr val="C35EA4"/>
          </p15:clr>
        </p15:guide>
        <p15:guide id="4" orient="horz" pos="3949" userDrawn="1">
          <p15:clr>
            <a:srgbClr val="C35EA4"/>
          </p15:clr>
        </p15:guide>
        <p15:guide id="5" orient="horz" pos="184" userDrawn="1">
          <p15:clr>
            <a:srgbClr val="A4A3A4"/>
          </p15:clr>
        </p15:guide>
        <p15:guide id="6" pos="185" userDrawn="1">
          <p15:clr>
            <a:srgbClr val="A4A3A4"/>
          </p15:clr>
        </p15:guide>
        <p15:guide id="7" orient="horz" pos="4135" userDrawn="1">
          <p15:clr>
            <a:srgbClr val="A4A3A4"/>
          </p15:clr>
        </p15:guide>
        <p15:guide id="8"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hyperlink" Target="mailto:msusdev@microsof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hyperlink" Target="https://docs.microsoft.com/en-us/azure/search/cognitive-search-concept-intr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C3AE0B-F0D7-426C-8080-6790448DA4CA}"/>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Knowledge Mining Platform CIE</a:t>
            </a:r>
          </a:p>
        </p:txBody>
      </p:sp>
      <p:pic>
        <p:nvPicPr>
          <p:cNvPr id="6" name="Picture 5" descr="Icon&#10;&#10;Description automatically generated">
            <a:extLst>
              <a:ext uri="{FF2B5EF4-FFF2-40B4-BE49-F238E27FC236}">
                <a16:creationId xmlns:a16="http://schemas.microsoft.com/office/drawing/2014/main" id="{853261CB-DE61-489F-BC96-C5C923E7E9A7}"/>
              </a:ext>
            </a:extLst>
          </p:cNvPr>
          <p:cNvPicPr>
            <a:picLocks noChangeAspect="1"/>
          </p:cNvPicPr>
          <p:nvPr/>
        </p:nvPicPr>
        <p:blipFill>
          <a:blip r:embed="rId2"/>
          <a:stretch>
            <a:fillRect/>
          </a:stretch>
        </p:blipFill>
        <p:spPr>
          <a:xfrm>
            <a:off x="4610100" y="4961763"/>
            <a:ext cx="2971800" cy="1543050"/>
          </a:xfrm>
          <a:prstGeom prst="rect">
            <a:avLst/>
          </a:prstGeom>
        </p:spPr>
      </p:pic>
    </p:spTree>
    <p:extLst>
      <p:ext uri="{BB962C8B-B14F-4D97-AF65-F5344CB8AC3E}">
        <p14:creationId xmlns:p14="http://schemas.microsoft.com/office/powerpoint/2010/main" val="2961160413"/>
      </p:ext>
    </p:extLst>
  </p:cSld>
  <p:clrMapOvr>
    <a:overrideClrMapping bg1="dk1" tx1="lt1" bg2="dk2" tx2="lt2" accent1="accent1" accent2="accent2" accent3="accent3" accent4="accent4" accent5="accent5" accent6="accent6" hlink="hlink" folHlink="folHlink"/>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166" y="114871"/>
            <a:ext cx="10801919" cy="553998"/>
          </a:xfrm>
        </p:spPr>
        <p:txBody>
          <a:bodyPr>
            <a:normAutofit fontScale="90000"/>
          </a:bodyPr>
          <a:lstStyle/>
          <a:p>
            <a:pPr>
              <a:spcAft>
                <a:spcPts val="588"/>
              </a:spcAft>
            </a:pPr>
            <a:r>
              <a:rPr lang="en-US" dirty="0">
                <a:gradFill>
                  <a:gsLst>
                    <a:gs pos="2917">
                      <a:schemeClr val="tx1"/>
                    </a:gs>
                    <a:gs pos="30000">
                      <a:schemeClr val="tx1"/>
                    </a:gs>
                  </a:gsLst>
                  <a:lin ang="5400000" scaled="0"/>
                </a:gradFill>
              </a:rPr>
              <a:t>Lab 2 Architecture</a:t>
            </a:r>
          </a:p>
        </p:txBody>
      </p:sp>
      <p:pic>
        <p:nvPicPr>
          <p:cNvPr id="7" name="Picture 6">
            <a:extLst>
              <a:ext uri="{FF2B5EF4-FFF2-40B4-BE49-F238E27FC236}">
                <a16:creationId xmlns:a16="http://schemas.microsoft.com/office/drawing/2014/main" id="{CA5C9B26-6F1C-4B74-B88F-37ACAFE55B26}"/>
              </a:ext>
            </a:extLst>
          </p:cNvPr>
          <p:cNvPicPr>
            <a:picLocks noChangeAspect="1"/>
          </p:cNvPicPr>
          <p:nvPr/>
        </p:nvPicPr>
        <p:blipFill>
          <a:blip r:embed="rId3"/>
          <a:stretch>
            <a:fillRect/>
          </a:stretch>
        </p:blipFill>
        <p:spPr>
          <a:xfrm>
            <a:off x="350729" y="794835"/>
            <a:ext cx="11022792" cy="5268329"/>
          </a:xfrm>
          <a:prstGeom prst="rect">
            <a:avLst/>
          </a:prstGeom>
        </p:spPr>
      </p:pic>
    </p:spTree>
    <p:extLst>
      <p:ext uri="{BB962C8B-B14F-4D97-AF65-F5344CB8AC3E}">
        <p14:creationId xmlns:p14="http://schemas.microsoft.com/office/powerpoint/2010/main" val="31418489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166" y="114871"/>
            <a:ext cx="10801919" cy="553998"/>
          </a:xfrm>
        </p:spPr>
        <p:txBody>
          <a:bodyPr>
            <a:normAutofit fontScale="90000"/>
          </a:bodyPr>
          <a:lstStyle/>
          <a:p>
            <a:pPr>
              <a:spcAft>
                <a:spcPts val="588"/>
              </a:spcAft>
            </a:pPr>
            <a:r>
              <a:rPr lang="en-US" dirty="0">
                <a:gradFill>
                  <a:gsLst>
                    <a:gs pos="2917">
                      <a:schemeClr val="tx1"/>
                    </a:gs>
                    <a:gs pos="30000">
                      <a:schemeClr val="tx1"/>
                    </a:gs>
                  </a:gsLst>
                  <a:lin ang="5400000" scaled="0"/>
                </a:gradFill>
              </a:rPr>
              <a:t>Lab 3 Architecture</a:t>
            </a:r>
          </a:p>
        </p:txBody>
      </p:sp>
      <p:pic>
        <p:nvPicPr>
          <p:cNvPr id="7" name="Picture 6">
            <a:extLst>
              <a:ext uri="{FF2B5EF4-FFF2-40B4-BE49-F238E27FC236}">
                <a16:creationId xmlns:a16="http://schemas.microsoft.com/office/drawing/2014/main" id="{316EBB40-35E8-400F-AFB7-2B827F6CB8B6}"/>
              </a:ext>
            </a:extLst>
          </p:cNvPr>
          <p:cNvPicPr>
            <a:picLocks noChangeAspect="1"/>
          </p:cNvPicPr>
          <p:nvPr/>
        </p:nvPicPr>
        <p:blipFill>
          <a:blip r:embed="rId3"/>
          <a:stretch>
            <a:fillRect/>
          </a:stretch>
        </p:blipFill>
        <p:spPr>
          <a:xfrm>
            <a:off x="1473302" y="1809750"/>
            <a:ext cx="9245395" cy="3238500"/>
          </a:xfrm>
          <a:prstGeom prst="rect">
            <a:avLst/>
          </a:prstGeom>
        </p:spPr>
      </p:pic>
    </p:spTree>
    <p:extLst>
      <p:ext uri="{BB962C8B-B14F-4D97-AF65-F5344CB8AC3E}">
        <p14:creationId xmlns:p14="http://schemas.microsoft.com/office/powerpoint/2010/main" val="33292885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166" y="114871"/>
            <a:ext cx="10801919" cy="553998"/>
          </a:xfrm>
        </p:spPr>
        <p:txBody>
          <a:bodyPr>
            <a:normAutofit fontScale="90000"/>
          </a:bodyPr>
          <a:lstStyle/>
          <a:p>
            <a:pPr>
              <a:spcAft>
                <a:spcPts val="588"/>
              </a:spcAft>
            </a:pPr>
            <a:r>
              <a:rPr lang="en-US" dirty="0">
                <a:gradFill>
                  <a:gsLst>
                    <a:gs pos="2917">
                      <a:schemeClr val="tx1"/>
                    </a:gs>
                    <a:gs pos="30000">
                      <a:schemeClr val="tx1"/>
                    </a:gs>
                  </a:gsLst>
                  <a:lin ang="5400000" scaled="0"/>
                </a:gradFill>
              </a:rPr>
              <a:t>Lab 4 Architecture</a:t>
            </a:r>
          </a:p>
        </p:txBody>
      </p:sp>
      <p:pic>
        <p:nvPicPr>
          <p:cNvPr id="5" name="Picture 4">
            <a:extLst>
              <a:ext uri="{FF2B5EF4-FFF2-40B4-BE49-F238E27FC236}">
                <a16:creationId xmlns:a16="http://schemas.microsoft.com/office/drawing/2014/main" id="{605E5B8D-BC03-4252-9C35-CD9B80BF7F95}"/>
              </a:ext>
            </a:extLst>
          </p:cNvPr>
          <p:cNvPicPr>
            <a:picLocks noChangeAspect="1"/>
          </p:cNvPicPr>
          <p:nvPr/>
        </p:nvPicPr>
        <p:blipFill>
          <a:blip r:embed="rId3"/>
          <a:stretch>
            <a:fillRect/>
          </a:stretch>
        </p:blipFill>
        <p:spPr>
          <a:xfrm>
            <a:off x="804182" y="879973"/>
            <a:ext cx="9985738" cy="5503648"/>
          </a:xfrm>
          <a:prstGeom prst="rect">
            <a:avLst/>
          </a:prstGeom>
        </p:spPr>
      </p:pic>
    </p:spTree>
    <p:extLst>
      <p:ext uri="{BB962C8B-B14F-4D97-AF65-F5344CB8AC3E}">
        <p14:creationId xmlns:p14="http://schemas.microsoft.com/office/powerpoint/2010/main" val="37553372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A96A8B-08D5-45A2-A347-EB4AD2E7649B}"/>
              </a:ext>
            </a:extLst>
          </p:cNvPr>
          <p:cNvSpPr txBox="1">
            <a:spLocks noGrp="1"/>
          </p:cNvSpPr>
          <p:nvPr>
            <p:ph type="title"/>
          </p:nvPr>
        </p:nvSpPr>
        <p:spPr>
          <a:xfrm>
            <a:off x="2555631" y="1441938"/>
            <a:ext cx="7080738" cy="3974124"/>
          </a:xfrm>
        </p:spPr>
        <p:txBody>
          <a:bodyPr>
            <a:normAutofit/>
          </a:bodyPr>
          <a:lstStyle/>
          <a:p>
            <a:pPr lvl="0" algn="ctr"/>
            <a:r>
              <a:rPr lang="en-GB" sz="5400" b="1">
                <a:solidFill>
                  <a:schemeClr val="bg1">
                    <a:lumMod val="95000"/>
                    <a:lumOff val="5000"/>
                  </a:schemeClr>
                </a:solidFill>
              </a:rPr>
              <a:t>Thank You.</a:t>
            </a:r>
          </a:p>
        </p:txBody>
      </p:sp>
    </p:spTree>
  </p:cSld>
  <p:clrMapOvr>
    <a:overrideClrMapping bg1="dk1" tx1="lt1" bg2="dk2" tx2="lt2" accent1="accent1" accent2="accent2" accent3="accent3" accent4="accent4" accent5="accent5" accent6="accent6" hlink="hlink" folHlink="folHlink"/>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7FFB07-0BFE-41C8-BFA7-105A66E7C2AB}"/>
              </a:ext>
            </a:extLst>
          </p:cNvPr>
          <p:cNvSpPr>
            <a:spLocks noGrp="1"/>
          </p:cNvSpPr>
          <p:nvPr>
            <p:ph type="title"/>
          </p:nvPr>
        </p:nvSpPr>
        <p:spPr>
          <a:xfrm>
            <a:off x="9093496" y="618681"/>
            <a:ext cx="2613872" cy="4794567"/>
          </a:xfrm>
        </p:spPr>
        <p:txBody>
          <a:bodyPr>
            <a:normAutofit/>
          </a:bodyPr>
          <a:lstStyle/>
          <a:p>
            <a:r>
              <a:rPr lang="en-AU" sz="3600">
                <a:solidFill>
                  <a:srgbClr val="FFFFFF"/>
                </a:solidFill>
              </a:rPr>
              <a:t>Follow-up questions</a:t>
            </a: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A0ABFB34-156D-432A-8879-4E92D53887B6}"/>
              </a:ext>
            </a:extLst>
          </p:cNvPr>
          <p:cNvPicPr>
            <a:picLocks noChangeAspect="1"/>
          </p:cNvPicPr>
          <p:nvPr/>
        </p:nvPicPr>
        <p:blipFill rotWithShape="1">
          <a:blip r:embed="rId3"/>
          <a:srcRect l="9527" r="13120"/>
          <a:stretch/>
        </p:blipFill>
        <p:spPr>
          <a:xfrm>
            <a:off x="976251" y="942538"/>
            <a:ext cx="7163222" cy="4808332"/>
          </a:xfrm>
          <a:prstGeom prst="rect">
            <a:avLst/>
          </a:prstGeom>
          <a:effectLst/>
        </p:spPr>
      </p:pic>
      <p:sp>
        <p:nvSpPr>
          <p:cNvPr id="6" name="TextBox 5">
            <a:extLst>
              <a:ext uri="{FF2B5EF4-FFF2-40B4-BE49-F238E27FC236}">
                <a16:creationId xmlns:a16="http://schemas.microsoft.com/office/drawing/2014/main" id="{F0B9D21B-27E8-4D06-94DD-933732CA6417}"/>
              </a:ext>
            </a:extLst>
          </p:cNvPr>
          <p:cNvSpPr txBox="1"/>
          <p:nvPr/>
        </p:nvSpPr>
        <p:spPr>
          <a:xfrm>
            <a:off x="881552" y="5028527"/>
            <a:ext cx="6909136" cy="769441"/>
          </a:xfrm>
          <a:prstGeom prst="rect">
            <a:avLst/>
          </a:prstGeom>
          <a:noFill/>
        </p:spPr>
        <p:txBody>
          <a:bodyPr wrap="square">
            <a:spAutoFit/>
          </a:bodyPr>
          <a:lstStyle/>
          <a:p>
            <a:pPr>
              <a:spcAft>
                <a:spcPts val="600"/>
              </a:spcAft>
            </a:pPr>
            <a:r>
              <a:rPr lang="en-US" sz="4400" u="sng" dirty="0">
                <a:solidFill>
                  <a:srgbClr val="7030A0"/>
                </a:solidFill>
                <a:effectLst/>
                <a:latin typeface="Calibri" panose="020F0502020204030204" pitchFamily="34" charset="0"/>
                <a:ea typeface="Calibri" panose="020F0502020204030204" pitchFamily="34" charset="0"/>
                <a:hlinkClick r:id="rId4"/>
              </a:rPr>
              <a:t>msusdev@microsoft.com</a:t>
            </a:r>
            <a:endParaRPr lang="en-AU" sz="4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828303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46DC9-35D4-4535-86A2-87CB7B32CDF3}"/>
              </a:ext>
            </a:extLst>
          </p:cNvPr>
          <p:cNvSpPr>
            <a:spLocks noGrp="1"/>
          </p:cNvSpPr>
          <p:nvPr>
            <p:ph type="title"/>
          </p:nvPr>
        </p:nvSpPr>
        <p:spPr/>
        <p:txBody>
          <a:bodyPr/>
          <a:lstStyle/>
          <a:p>
            <a:r>
              <a:rPr lang="en-AU" b="1" i="0">
                <a:solidFill>
                  <a:schemeClr val="tx1"/>
                </a:solidFill>
                <a:effectLst/>
                <a:latin typeface="Segoe UI" panose="020B0502040204020203" pitchFamily="34" charset="0"/>
              </a:rPr>
              <a:t>Azure Cognitive Search</a:t>
            </a:r>
            <a:endParaRPr lang="en-US" dirty="0">
              <a:solidFill>
                <a:schemeClr val="tx1"/>
              </a:solidFill>
            </a:endParaRPr>
          </a:p>
        </p:txBody>
      </p:sp>
      <p:pic>
        <p:nvPicPr>
          <p:cNvPr id="4" name="Picture 3">
            <a:extLst>
              <a:ext uri="{FF2B5EF4-FFF2-40B4-BE49-F238E27FC236}">
                <a16:creationId xmlns:a16="http://schemas.microsoft.com/office/drawing/2014/main" id="{A08CA35E-A080-496A-A238-F2697762BEB4}"/>
              </a:ext>
            </a:extLst>
          </p:cNvPr>
          <p:cNvPicPr>
            <a:picLocks noChangeAspect="1"/>
          </p:cNvPicPr>
          <p:nvPr/>
        </p:nvPicPr>
        <p:blipFill>
          <a:blip r:embed="rId3"/>
          <a:stretch>
            <a:fillRect/>
          </a:stretch>
        </p:blipFill>
        <p:spPr>
          <a:xfrm>
            <a:off x="677638" y="2250186"/>
            <a:ext cx="10820542" cy="2888742"/>
          </a:xfrm>
          <a:prstGeom prst="rect">
            <a:avLst/>
          </a:prstGeom>
        </p:spPr>
      </p:pic>
    </p:spTree>
    <p:extLst>
      <p:ext uri="{BB962C8B-B14F-4D97-AF65-F5344CB8AC3E}">
        <p14:creationId xmlns:p14="http://schemas.microsoft.com/office/powerpoint/2010/main" val="42765471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699" y="448699"/>
            <a:ext cx="10801919" cy="553998"/>
          </a:xfrm>
        </p:spPr>
        <p:txBody>
          <a:bodyPr>
            <a:normAutofit fontScale="90000"/>
          </a:bodyPr>
          <a:lstStyle/>
          <a:p>
            <a:pPr>
              <a:spcAft>
                <a:spcPts val="588"/>
              </a:spcAft>
            </a:pPr>
            <a:r>
              <a:rPr lang="en-US" dirty="0">
                <a:gradFill>
                  <a:gsLst>
                    <a:gs pos="2917">
                      <a:schemeClr val="tx1"/>
                    </a:gs>
                    <a:gs pos="30000">
                      <a:schemeClr val="tx1"/>
                    </a:gs>
                  </a:gsLst>
                  <a:lin ang="5400000" scaled="0"/>
                </a:gradFill>
              </a:rPr>
              <a:t>Cognitive Search uses AI :</a:t>
            </a:r>
          </a:p>
        </p:txBody>
      </p:sp>
      <p:pic>
        <p:nvPicPr>
          <p:cNvPr id="5" name="Imagen 4">
            <a:extLst>
              <a:ext uri="{FF2B5EF4-FFF2-40B4-BE49-F238E27FC236}">
                <a16:creationId xmlns:a16="http://schemas.microsoft.com/office/drawing/2014/main" id="{ACC2C736-1B40-4EE2-987E-EA2C9AADB0EE}"/>
              </a:ext>
            </a:extLst>
          </p:cNvPr>
          <p:cNvPicPr>
            <a:picLocks noChangeAspect="1"/>
          </p:cNvPicPr>
          <p:nvPr/>
        </p:nvPicPr>
        <p:blipFill>
          <a:blip r:embed="rId3"/>
          <a:stretch>
            <a:fillRect/>
          </a:stretch>
        </p:blipFill>
        <p:spPr>
          <a:xfrm>
            <a:off x="641769" y="1002697"/>
            <a:ext cx="10973532" cy="6167360"/>
          </a:xfrm>
          <a:prstGeom prst="rect">
            <a:avLst/>
          </a:prstGeom>
        </p:spPr>
      </p:pic>
    </p:spTree>
    <p:extLst>
      <p:ext uri="{BB962C8B-B14F-4D97-AF65-F5344CB8AC3E}">
        <p14:creationId xmlns:p14="http://schemas.microsoft.com/office/powerpoint/2010/main" val="25165637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4D73-3572-4B31-BE7C-34A66BCB930A}"/>
              </a:ext>
            </a:extLst>
          </p:cNvPr>
          <p:cNvSpPr txBox="1">
            <a:spLocks noGrp="1"/>
          </p:cNvSpPr>
          <p:nvPr>
            <p:ph type="title"/>
          </p:nvPr>
        </p:nvSpPr>
        <p:spPr>
          <a:xfrm>
            <a:off x="2116872" y="408078"/>
            <a:ext cx="11524430" cy="1063483"/>
          </a:xfrm>
        </p:spPr>
        <p:txBody>
          <a:bodyPr/>
          <a:lstStyle/>
          <a:p>
            <a:pPr lvl="0"/>
            <a:r>
              <a:rPr lang="en-US"/>
              <a:t>Cognitive Services</a:t>
            </a:r>
          </a:p>
        </p:txBody>
      </p:sp>
      <p:pic>
        <p:nvPicPr>
          <p:cNvPr id="3" name="Picture 2" descr="Image result for azure cognitive services">
            <a:extLst>
              <a:ext uri="{FF2B5EF4-FFF2-40B4-BE49-F238E27FC236}">
                <a16:creationId xmlns:a16="http://schemas.microsoft.com/office/drawing/2014/main" id="{74B809A3-D03E-4895-BEE3-C2E9ABB6EA7A}"/>
              </a:ext>
            </a:extLst>
          </p:cNvPr>
          <p:cNvPicPr>
            <a:picLocks noChangeAspect="1"/>
          </p:cNvPicPr>
          <p:nvPr/>
        </p:nvPicPr>
        <p:blipFill>
          <a:blip r:embed="rId3"/>
          <a:srcRect/>
          <a:stretch>
            <a:fillRect/>
          </a:stretch>
        </p:blipFill>
        <p:spPr>
          <a:xfrm>
            <a:off x="289563" y="-170782"/>
            <a:ext cx="1714500" cy="1714500"/>
          </a:xfrm>
          <a:prstGeom prst="rect">
            <a:avLst/>
          </a:prstGeom>
          <a:noFill/>
          <a:ln cap="flat">
            <a:noFill/>
          </a:ln>
        </p:spPr>
      </p:pic>
      <p:pic>
        <p:nvPicPr>
          <p:cNvPr id="4" name="Picture 2">
            <a:extLst>
              <a:ext uri="{FF2B5EF4-FFF2-40B4-BE49-F238E27FC236}">
                <a16:creationId xmlns:a16="http://schemas.microsoft.com/office/drawing/2014/main" id="{4042010B-1BD7-43A1-A58F-049589DFEAEC}"/>
              </a:ext>
            </a:extLst>
          </p:cNvPr>
          <p:cNvPicPr>
            <a:picLocks noChangeAspect="1"/>
          </p:cNvPicPr>
          <p:nvPr/>
        </p:nvPicPr>
        <p:blipFill>
          <a:blip r:embed="rId4"/>
          <a:srcRect l="52157"/>
          <a:stretch>
            <a:fillRect/>
          </a:stretch>
        </p:blipFill>
        <p:spPr>
          <a:xfrm>
            <a:off x="2407907" y="1405725"/>
            <a:ext cx="2788929" cy="3681667"/>
          </a:xfrm>
          <a:prstGeom prst="rect">
            <a:avLst/>
          </a:prstGeom>
          <a:noFill/>
          <a:ln cap="flat">
            <a:noFill/>
          </a:ln>
        </p:spPr>
      </p:pic>
      <p:pic>
        <p:nvPicPr>
          <p:cNvPr id="5" name="Picture 3">
            <a:extLst>
              <a:ext uri="{FF2B5EF4-FFF2-40B4-BE49-F238E27FC236}">
                <a16:creationId xmlns:a16="http://schemas.microsoft.com/office/drawing/2014/main" id="{D09B620B-2447-443D-B25E-16EFB9CD9415}"/>
              </a:ext>
            </a:extLst>
          </p:cNvPr>
          <p:cNvPicPr>
            <a:picLocks noChangeAspect="1"/>
          </p:cNvPicPr>
          <p:nvPr/>
        </p:nvPicPr>
        <p:blipFill>
          <a:blip r:embed="rId5"/>
          <a:srcRect l="5213"/>
          <a:stretch>
            <a:fillRect/>
          </a:stretch>
        </p:blipFill>
        <p:spPr>
          <a:xfrm>
            <a:off x="4646706" y="1405716"/>
            <a:ext cx="2872743" cy="3691981"/>
          </a:xfrm>
          <a:prstGeom prst="rect">
            <a:avLst/>
          </a:prstGeom>
          <a:noFill/>
          <a:ln cap="flat">
            <a:noFill/>
          </a:ln>
        </p:spPr>
      </p:pic>
      <p:pic>
        <p:nvPicPr>
          <p:cNvPr id="6" name="Picture 5">
            <a:extLst>
              <a:ext uri="{FF2B5EF4-FFF2-40B4-BE49-F238E27FC236}">
                <a16:creationId xmlns:a16="http://schemas.microsoft.com/office/drawing/2014/main" id="{0AB86ECC-3549-4684-A640-19068FCEF378}"/>
              </a:ext>
            </a:extLst>
          </p:cNvPr>
          <p:cNvPicPr>
            <a:picLocks noChangeAspect="1"/>
          </p:cNvPicPr>
          <p:nvPr/>
        </p:nvPicPr>
        <p:blipFill>
          <a:blip r:embed="rId4"/>
          <a:srcRect r="58301"/>
          <a:stretch>
            <a:fillRect/>
          </a:stretch>
        </p:blipFill>
        <p:spPr>
          <a:xfrm>
            <a:off x="-22860" y="1405725"/>
            <a:ext cx="2430767" cy="3681667"/>
          </a:xfrm>
          <a:prstGeom prst="rect">
            <a:avLst/>
          </a:prstGeom>
          <a:noFill/>
          <a:ln cap="flat">
            <a:noFill/>
          </a:ln>
        </p:spPr>
      </p:pic>
      <p:pic>
        <p:nvPicPr>
          <p:cNvPr id="7" name="Picture 4">
            <a:extLst>
              <a:ext uri="{FF2B5EF4-FFF2-40B4-BE49-F238E27FC236}">
                <a16:creationId xmlns:a16="http://schemas.microsoft.com/office/drawing/2014/main" id="{B6855410-56CC-4A67-940E-B29552F243BB}"/>
              </a:ext>
            </a:extLst>
          </p:cNvPr>
          <p:cNvPicPr>
            <a:picLocks noChangeAspect="1"/>
          </p:cNvPicPr>
          <p:nvPr/>
        </p:nvPicPr>
        <p:blipFill>
          <a:blip r:embed="rId6"/>
          <a:stretch>
            <a:fillRect/>
          </a:stretch>
        </p:blipFill>
        <p:spPr>
          <a:xfrm>
            <a:off x="7193621" y="1405716"/>
            <a:ext cx="2564617" cy="3681667"/>
          </a:xfrm>
          <a:prstGeom prst="rect">
            <a:avLst/>
          </a:prstGeom>
          <a:noFill/>
          <a:ln cap="flat">
            <a:noFill/>
          </a:ln>
        </p:spPr>
      </p:pic>
      <p:pic>
        <p:nvPicPr>
          <p:cNvPr id="8" name="Picture 6">
            <a:extLst>
              <a:ext uri="{FF2B5EF4-FFF2-40B4-BE49-F238E27FC236}">
                <a16:creationId xmlns:a16="http://schemas.microsoft.com/office/drawing/2014/main" id="{30854AA2-58CD-4B70-A0E4-6EA68C1752BC}"/>
              </a:ext>
            </a:extLst>
          </p:cNvPr>
          <p:cNvPicPr>
            <a:picLocks noChangeAspect="1"/>
          </p:cNvPicPr>
          <p:nvPr/>
        </p:nvPicPr>
        <p:blipFill>
          <a:blip r:embed="rId7"/>
          <a:stretch>
            <a:fillRect/>
          </a:stretch>
        </p:blipFill>
        <p:spPr>
          <a:xfrm>
            <a:off x="9516224" y="1405716"/>
            <a:ext cx="2693666" cy="3691981"/>
          </a:xfrm>
          <a:prstGeom prst="rect">
            <a:avLst/>
          </a:prstGeom>
          <a:noFill/>
          <a:ln cap="flat">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46DC9-35D4-4535-86A2-87CB7B32CDF3}"/>
              </a:ext>
            </a:extLst>
          </p:cNvPr>
          <p:cNvSpPr>
            <a:spLocks noGrp="1"/>
          </p:cNvSpPr>
          <p:nvPr>
            <p:ph type="title"/>
          </p:nvPr>
        </p:nvSpPr>
        <p:spPr/>
        <p:txBody>
          <a:bodyPr>
            <a:normAutofit/>
          </a:bodyPr>
          <a:lstStyle/>
          <a:p>
            <a:pPr algn="l"/>
            <a:r>
              <a:rPr lang="it-IT" sz="4200" b="1" i="0" dirty="0">
                <a:solidFill>
                  <a:schemeClr val="tx1"/>
                </a:solidFill>
                <a:effectLst/>
                <a:latin typeface="Segoe UI" panose="020B0502040204020203" pitchFamily="34" charset="0"/>
              </a:rPr>
              <a:t>AI enrichment pipeline</a:t>
            </a:r>
            <a:endParaRPr lang="en-AU" sz="1600" b="1" i="0" dirty="0">
              <a:solidFill>
                <a:srgbClr val="E3E3E3"/>
              </a:solidFill>
              <a:effectLst/>
              <a:latin typeface="Segoe UI" panose="020B0502040204020203" pitchFamily="34" charset="0"/>
            </a:endParaRPr>
          </a:p>
        </p:txBody>
      </p:sp>
      <p:pic>
        <p:nvPicPr>
          <p:cNvPr id="4" name="Picture 3">
            <a:extLst>
              <a:ext uri="{FF2B5EF4-FFF2-40B4-BE49-F238E27FC236}">
                <a16:creationId xmlns:a16="http://schemas.microsoft.com/office/drawing/2014/main" id="{1CB9C650-00DD-4734-A0E1-F6AD15944030}"/>
              </a:ext>
            </a:extLst>
          </p:cNvPr>
          <p:cNvPicPr>
            <a:picLocks noChangeAspect="1"/>
          </p:cNvPicPr>
          <p:nvPr/>
        </p:nvPicPr>
        <p:blipFill>
          <a:blip r:embed="rId3"/>
          <a:stretch>
            <a:fillRect/>
          </a:stretch>
        </p:blipFill>
        <p:spPr>
          <a:xfrm>
            <a:off x="838200" y="2401855"/>
            <a:ext cx="10515600" cy="2530412"/>
          </a:xfrm>
          <a:prstGeom prst="rect">
            <a:avLst/>
          </a:prstGeom>
        </p:spPr>
      </p:pic>
      <p:sp>
        <p:nvSpPr>
          <p:cNvPr id="5" name="TextBox 4">
            <a:extLst>
              <a:ext uri="{FF2B5EF4-FFF2-40B4-BE49-F238E27FC236}">
                <a16:creationId xmlns:a16="http://schemas.microsoft.com/office/drawing/2014/main" id="{A4CDF8E7-AC52-4661-9DDB-6DBB2DBEDBC4}"/>
              </a:ext>
            </a:extLst>
          </p:cNvPr>
          <p:cNvSpPr txBox="1"/>
          <p:nvPr/>
        </p:nvSpPr>
        <p:spPr>
          <a:xfrm>
            <a:off x="6858000" y="6492875"/>
            <a:ext cx="5193792" cy="276999"/>
          </a:xfrm>
          <a:prstGeom prst="rect">
            <a:avLst/>
          </a:prstGeom>
          <a:noFill/>
        </p:spPr>
        <p:txBody>
          <a:bodyPr wrap="square">
            <a:spAutoFit/>
          </a:bodyPr>
          <a:lstStyle/>
          <a:p>
            <a:r>
              <a:rPr lang="en-AU" sz="1200" dirty="0">
                <a:hlinkClick r:id="rId4"/>
              </a:rPr>
              <a:t>https://docs.microsoft.com/en-us/azure/search/cognitive-search-concept-intro</a:t>
            </a:r>
            <a:endParaRPr lang="en-AU" sz="1200" dirty="0"/>
          </a:p>
        </p:txBody>
      </p:sp>
    </p:spTree>
    <p:extLst>
      <p:ext uri="{BB962C8B-B14F-4D97-AF65-F5344CB8AC3E}">
        <p14:creationId xmlns:p14="http://schemas.microsoft.com/office/powerpoint/2010/main" val="31763907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46DC9-35D4-4535-86A2-87CB7B32CDF3}"/>
              </a:ext>
            </a:extLst>
          </p:cNvPr>
          <p:cNvSpPr>
            <a:spLocks noGrp="1"/>
          </p:cNvSpPr>
          <p:nvPr>
            <p:ph type="title"/>
          </p:nvPr>
        </p:nvSpPr>
        <p:spPr/>
        <p:txBody>
          <a:bodyPr>
            <a:normAutofit/>
          </a:bodyPr>
          <a:lstStyle/>
          <a:p>
            <a:pPr algn="l"/>
            <a:r>
              <a:rPr lang="it-IT" sz="4200" b="1" i="0" dirty="0">
                <a:solidFill>
                  <a:schemeClr val="tx1"/>
                </a:solidFill>
                <a:effectLst/>
                <a:latin typeface="Segoe UI" panose="020B0502040204020203" pitchFamily="34" charset="0"/>
              </a:rPr>
              <a:t>AI enrichment pipeline</a:t>
            </a:r>
            <a:endParaRPr lang="en-AU" sz="1600" b="1" i="0" dirty="0">
              <a:solidFill>
                <a:srgbClr val="E3E3E3"/>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AFA0BEB1-8361-4158-9B62-75AEBE503186}"/>
              </a:ext>
            </a:extLst>
          </p:cNvPr>
          <p:cNvPicPr>
            <a:picLocks noChangeAspect="1"/>
          </p:cNvPicPr>
          <p:nvPr/>
        </p:nvPicPr>
        <p:blipFill rotWithShape="1">
          <a:blip r:embed="rId3"/>
          <a:srcRect l="1557"/>
          <a:stretch/>
        </p:blipFill>
        <p:spPr>
          <a:xfrm>
            <a:off x="987552" y="2962274"/>
            <a:ext cx="9440683" cy="1325562"/>
          </a:xfrm>
          <a:prstGeom prst="rect">
            <a:avLst/>
          </a:prstGeom>
        </p:spPr>
      </p:pic>
    </p:spTree>
    <p:extLst>
      <p:ext uri="{BB962C8B-B14F-4D97-AF65-F5344CB8AC3E}">
        <p14:creationId xmlns:p14="http://schemas.microsoft.com/office/powerpoint/2010/main" val="25282583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46DC9-35D4-4535-86A2-87CB7B32CDF3}"/>
              </a:ext>
            </a:extLst>
          </p:cNvPr>
          <p:cNvSpPr>
            <a:spLocks noGrp="1"/>
          </p:cNvSpPr>
          <p:nvPr>
            <p:ph type="title"/>
          </p:nvPr>
        </p:nvSpPr>
        <p:spPr/>
        <p:txBody>
          <a:bodyPr/>
          <a:lstStyle/>
          <a:p>
            <a:r>
              <a:rPr lang="en-AU" b="1" i="0" dirty="0">
                <a:solidFill>
                  <a:schemeClr val="tx1"/>
                </a:solidFill>
                <a:effectLst/>
                <a:latin typeface="Segoe UI" panose="020B0502040204020203" pitchFamily="34" charset="0"/>
              </a:rPr>
              <a:t>Azure Cognitive Search and </a:t>
            </a:r>
            <a:r>
              <a:rPr lang="en-AU" b="1" i="0" dirty="0" err="1">
                <a:solidFill>
                  <a:schemeClr val="tx1"/>
                </a:solidFill>
                <a:effectLst/>
                <a:latin typeface="Segoe UI" panose="020B0502040204020203" pitchFamily="34" charset="0"/>
              </a:rPr>
              <a:t>Cognitives</a:t>
            </a:r>
            <a:r>
              <a:rPr lang="en-AU" b="1" i="0" dirty="0">
                <a:solidFill>
                  <a:schemeClr val="tx1"/>
                </a:solidFill>
                <a:effectLst/>
                <a:latin typeface="Segoe UI" panose="020B0502040204020203" pitchFamily="34" charset="0"/>
              </a:rPr>
              <a:t> Services</a:t>
            </a:r>
            <a:endParaRPr lang="en-US" dirty="0">
              <a:solidFill>
                <a:schemeClr val="tx1"/>
              </a:solidFill>
            </a:endParaRPr>
          </a:p>
        </p:txBody>
      </p:sp>
      <p:pic>
        <p:nvPicPr>
          <p:cNvPr id="5" name="Picture 4">
            <a:extLst>
              <a:ext uri="{FF2B5EF4-FFF2-40B4-BE49-F238E27FC236}">
                <a16:creationId xmlns:a16="http://schemas.microsoft.com/office/drawing/2014/main" id="{4CA820D0-AC2D-4328-B5D9-3F4CD5CF6576}"/>
              </a:ext>
            </a:extLst>
          </p:cNvPr>
          <p:cNvPicPr>
            <a:picLocks noChangeAspect="1"/>
          </p:cNvPicPr>
          <p:nvPr/>
        </p:nvPicPr>
        <p:blipFill>
          <a:blip r:embed="rId3"/>
          <a:stretch>
            <a:fillRect/>
          </a:stretch>
        </p:blipFill>
        <p:spPr>
          <a:xfrm>
            <a:off x="2318194" y="2197417"/>
            <a:ext cx="6238875" cy="3743325"/>
          </a:xfrm>
          <a:prstGeom prst="rect">
            <a:avLst/>
          </a:prstGeom>
        </p:spPr>
      </p:pic>
    </p:spTree>
    <p:extLst>
      <p:ext uri="{BB962C8B-B14F-4D97-AF65-F5344CB8AC3E}">
        <p14:creationId xmlns:p14="http://schemas.microsoft.com/office/powerpoint/2010/main" val="28334912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2806-26C1-41D8-B721-313E738EA0DA}"/>
              </a:ext>
            </a:extLst>
          </p:cNvPr>
          <p:cNvSpPr txBox="1">
            <a:spLocks noGrp="1"/>
          </p:cNvSpPr>
          <p:nvPr>
            <p:ph type="title"/>
          </p:nvPr>
        </p:nvSpPr>
        <p:spPr>
          <a:xfrm>
            <a:off x="2090501" y="205804"/>
            <a:ext cx="11524430" cy="1063483"/>
          </a:xfrm>
        </p:spPr>
        <p:txBody>
          <a:bodyPr/>
          <a:lstStyle/>
          <a:p>
            <a:pPr lvl="0"/>
            <a:r>
              <a:rPr lang="en-US"/>
              <a:t>Bot Services</a:t>
            </a:r>
          </a:p>
        </p:txBody>
      </p:sp>
      <p:pic>
        <p:nvPicPr>
          <p:cNvPr id="3" name="Picture 2" descr="Image result for bot services">
            <a:extLst>
              <a:ext uri="{FF2B5EF4-FFF2-40B4-BE49-F238E27FC236}">
                <a16:creationId xmlns:a16="http://schemas.microsoft.com/office/drawing/2014/main" id="{11B1BE0A-8EF3-4F7B-9699-70E5B1340741}"/>
              </a:ext>
            </a:extLst>
          </p:cNvPr>
          <p:cNvPicPr>
            <a:picLocks noChangeAspect="1"/>
          </p:cNvPicPr>
          <p:nvPr/>
        </p:nvPicPr>
        <p:blipFill>
          <a:blip r:embed="rId3"/>
          <a:srcRect/>
          <a:stretch>
            <a:fillRect/>
          </a:stretch>
        </p:blipFill>
        <p:spPr>
          <a:xfrm>
            <a:off x="144402" y="187287"/>
            <a:ext cx="2096243" cy="1100526"/>
          </a:xfrm>
          <a:prstGeom prst="rect">
            <a:avLst/>
          </a:prstGeom>
          <a:noFill/>
          <a:ln cap="flat">
            <a:noFill/>
          </a:ln>
        </p:spPr>
      </p:pic>
      <p:pic>
        <p:nvPicPr>
          <p:cNvPr id="4" name="Picture 7">
            <a:extLst>
              <a:ext uri="{FF2B5EF4-FFF2-40B4-BE49-F238E27FC236}">
                <a16:creationId xmlns:a16="http://schemas.microsoft.com/office/drawing/2014/main" id="{3C3F2894-C1B9-41D7-AA54-40A26FBB62D4}"/>
              </a:ext>
            </a:extLst>
          </p:cNvPr>
          <p:cNvPicPr>
            <a:picLocks noChangeAspect="1"/>
          </p:cNvPicPr>
          <p:nvPr/>
        </p:nvPicPr>
        <p:blipFill>
          <a:blip r:embed="rId4"/>
          <a:stretch>
            <a:fillRect/>
          </a:stretch>
        </p:blipFill>
        <p:spPr>
          <a:xfrm>
            <a:off x="966356" y="1471562"/>
            <a:ext cx="10430313" cy="4396736"/>
          </a:xfrm>
          <a:prstGeom prst="rect">
            <a:avLst/>
          </a:prstGeom>
          <a:noFill/>
          <a:ln cap="flat">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2806-26C1-41D8-B721-313E738EA0DA}"/>
              </a:ext>
            </a:extLst>
          </p:cNvPr>
          <p:cNvSpPr txBox="1">
            <a:spLocks noGrp="1"/>
          </p:cNvSpPr>
          <p:nvPr>
            <p:ph type="title"/>
          </p:nvPr>
        </p:nvSpPr>
        <p:spPr>
          <a:xfrm>
            <a:off x="793214" y="205804"/>
            <a:ext cx="12821717" cy="1063483"/>
          </a:xfrm>
        </p:spPr>
        <p:txBody>
          <a:bodyPr/>
          <a:lstStyle/>
          <a:p>
            <a:pPr lvl="0"/>
            <a:r>
              <a:rPr lang="en-US" dirty="0"/>
              <a:t>Integration</a:t>
            </a:r>
          </a:p>
        </p:txBody>
      </p:sp>
      <p:pic>
        <p:nvPicPr>
          <p:cNvPr id="6" name="Picture 5">
            <a:extLst>
              <a:ext uri="{FF2B5EF4-FFF2-40B4-BE49-F238E27FC236}">
                <a16:creationId xmlns:a16="http://schemas.microsoft.com/office/drawing/2014/main" id="{B00EB34F-E85D-4A42-8ED7-E57DDB25997D}"/>
              </a:ext>
            </a:extLst>
          </p:cNvPr>
          <p:cNvPicPr>
            <a:picLocks noChangeAspect="1"/>
          </p:cNvPicPr>
          <p:nvPr/>
        </p:nvPicPr>
        <p:blipFill>
          <a:blip r:embed="rId3"/>
          <a:stretch>
            <a:fillRect/>
          </a:stretch>
        </p:blipFill>
        <p:spPr>
          <a:xfrm>
            <a:off x="1455420" y="1365821"/>
            <a:ext cx="8915400" cy="5286375"/>
          </a:xfrm>
          <a:prstGeom prst="rect">
            <a:avLst/>
          </a:prstGeom>
        </p:spPr>
      </p:pic>
    </p:spTree>
    <p:extLst>
      <p:ext uri="{BB962C8B-B14F-4D97-AF65-F5344CB8AC3E}">
        <p14:creationId xmlns:p14="http://schemas.microsoft.com/office/powerpoint/2010/main" val="2086238804"/>
      </p:ext>
    </p:extLst>
  </p:cSld>
  <p:clrMapOvr>
    <a:masterClrMapping/>
  </p:clrMapOvr>
  <p:transition>
    <p:fade/>
  </p:transition>
</p:sld>
</file>

<file path=ppt/theme/theme1.xml><?xml version="1.0" encoding="utf-8"?>
<a:theme xmlns:a="http://schemas.openxmlformats.org/drawingml/2006/main" name="9-51008_Machine_Learning_AI_&amp;_Data_Science_Conference_Fall_2018_Template">
  <a:themeElements>
    <a:clrScheme name="Custom 2">
      <a:dk1>
        <a:srgbClr val="1A1A1A"/>
      </a:dk1>
      <a:lt1>
        <a:srgbClr val="FFFFFF"/>
      </a:lt1>
      <a:dk2>
        <a:srgbClr val="0D0D0D"/>
      </a:dk2>
      <a:lt2>
        <a:srgbClr val="E6E6E6"/>
      </a:lt2>
      <a:accent1>
        <a:srgbClr val="A80000"/>
      </a:accent1>
      <a:accent2>
        <a:srgbClr val="505050"/>
      </a:accent2>
      <a:accent3>
        <a:srgbClr val="737373"/>
      </a:accent3>
      <a:accent4>
        <a:srgbClr val="002050"/>
      </a:accent4>
      <a:accent5>
        <a:srgbClr val="D83B01"/>
      </a:accent5>
      <a:accent6>
        <a:srgbClr val="D2D2D2"/>
      </a:accent6>
      <a:hlink>
        <a:srgbClr val="0078D7"/>
      </a:hlink>
      <a:folHlink>
        <a:srgbClr val="0078D7"/>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0">
          <a:scrgbClr r="0" g="0" b="0"/>
        </a:lnRef>
        <a:fillRef idx="0">
          <a:scrgbClr r="0" g="0" b="0"/>
        </a:fillRef>
        <a:effectRef idx="0">
          <a:scrgbClr r="0" g="0" b="0"/>
        </a:effectRef>
        <a:fontRef idx="minor">
          <a:schemeClr val="lt1"/>
        </a:fontRef>
      </a:style>
    </a:spDef>
    <a:lnDef>
      <a:spPr>
        <a:ln>
          <a:solidFill>
            <a:schemeClr val="bg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LADS Fall 2018 - Rodrigo.potx" id="{116D45DC-F987-4DC6-9436-62E5892AC76C}" vid="{51BA6F60-F6CE-47D2-ABDB-C342213105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57FA8438129A4E82736D6FCD9CC291" ma:contentTypeVersion="2" ma:contentTypeDescription="Create a new document." ma:contentTypeScope="" ma:versionID="9364f52a250e9253a02b0dd02e4af3cd">
  <xsd:schema xmlns:xsd="http://www.w3.org/2001/XMLSchema" xmlns:xs="http://www.w3.org/2001/XMLSchema" xmlns:p="http://schemas.microsoft.com/office/2006/metadata/properties" xmlns:ns2="65c6533b-9fa2-423f-bbb9-3a0ee353018c" targetNamespace="http://schemas.microsoft.com/office/2006/metadata/properties" ma:root="true" ma:fieldsID="36f7789ebcaf72411d156f590bdca77f" ns2:_="">
    <xsd:import namespace="65c6533b-9fa2-423f-bbb9-3a0ee353018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c6533b-9fa2-423f-bbb9-3a0ee35301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65DC88-EA53-4F53-9520-4C8C1ABDCB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c6533b-9fa2-423f-bbb9-3a0ee35301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f5883923-ae15-425d-8696-6285c068243c"/>
    <ds:schemaRef ds:uri="http://purl.org/dc/elements/1.1/"/>
    <ds:schemaRef ds:uri="http://schemas.microsoft.com/office/infopath/2007/PartnerControls"/>
    <ds:schemaRef ds:uri="http://schemas.microsoft.com/office/2006/documentManagement/types"/>
    <ds:schemaRef ds:uri="http://purl.org/dc/dcmitype/"/>
    <ds:schemaRef ds:uri="http://www.w3.org/XML/1998/namespace"/>
    <ds:schemaRef ds:uri="http://purl.org/dc/terms/"/>
    <ds:schemaRef ds:uri="87304c6f-68af-4038-95fa-c414dfabae68"/>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TotalTime>
  <Words>952</Words>
  <Application>Microsoft Office PowerPoint</Application>
  <PresentationFormat>Widescreen</PresentationFormat>
  <Paragraphs>92</Paragraphs>
  <Slides>14</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Calibri Light</vt:lpstr>
      <vt:lpstr>Consolas</vt:lpstr>
      <vt:lpstr>Segoe UI</vt:lpstr>
      <vt:lpstr>Segoe UI Light</vt:lpstr>
      <vt:lpstr>Segoe UI Semibold</vt:lpstr>
      <vt:lpstr>Segoe UI Semilight</vt:lpstr>
      <vt:lpstr>Wingdings</vt:lpstr>
      <vt:lpstr>9-51008_Machine_Learning_AI_&amp;_Data_Science_Conference_Fall_2018_Template</vt:lpstr>
      <vt:lpstr>Office Theme</vt:lpstr>
      <vt:lpstr>Knowledge Mining Platform CIE</vt:lpstr>
      <vt:lpstr>Azure Cognitive Search</vt:lpstr>
      <vt:lpstr>Cognitive Search uses AI :</vt:lpstr>
      <vt:lpstr>Cognitive Services</vt:lpstr>
      <vt:lpstr>AI enrichment pipeline</vt:lpstr>
      <vt:lpstr>AI enrichment pipeline</vt:lpstr>
      <vt:lpstr>Azure Cognitive Search and Cognitives Services</vt:lpstr>
      <vt:lpstr>Bot Services</vt:lpstr>
      <vt:lpstr>Integration</vt:lpstr>
      <vt:lpstr>Lab 2 Architecture</vt:lpstr>
      <vt:lpstr>Lab 3 Architecture</vt:lpstr>
      <vt:lpstr>Lab 4 Architecture</vt:lpstr>
      <vt:lpstr>Thank You.</vt:lpstr>
      <vt:lpstr>Follow-up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Mining Platform CIE</dc:title>
  <dc:creator>Ana Gil</dc:creator>
  <cp:lastModifiedBy>Ana Gil</cp:lastModifiedBy>
  <cp:revision>3</cp:revision>
  <dcterms:created xsi:type="dcterms:W3CDTF">2020-10-22T19:57:21Z</dcterms:created>
  <dcterms:modified xsi:type="dcterms:W3CDTF">2020-10-28T14:31:04Z</dcterms:modified>
</cp:coreProperties>
</file>