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0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7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BAC97C-453A-400F-9B68-1BAF2610D05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FA47709-39CB-4044-AEDC-9E4617624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71006-1B77-3C35-4AAB-16F98EB84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649" y="195309"/>
            <a:ext cx="9144000" cy="1095236"/>
          </a:xfrm>
        </p:spPr>
        <p:txBody>
          <a:bodyPr>
            <a:normAutofit/>
          </a:bodyPr>
          <a:lstStyle/>
          <a:p>
            <a:r>
              <a:rPr lang="es-BO" dirty="0"/>
              <a:t>	BASE DE DATOS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DF3632-5AF5-146D-E436-C5C66C1CB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039" y="1358283"/>
            <a:ext cx="9365942" cy="5078028"/>
          </a:xfrm>
        </p:spPr>
        <p:txBody>
          <a:bodyPr/>
          <a:lstStyle/>
          <a:p>
            <a:r>
              <a:rPr lang="es-BO" dirty="0"/>
              <a:t>PROCESUAL HITO 4</a:t>
            </a:r>
            <a:endParaRPr lang="en-US" dirty="0"/>
          </a:p>
          <a:p>
            <a:pPr algn="l"/>
            <a:r>
              <a:rPr lang="en-US" sz="1800" b="1" dirty="0"/>
              <a:t>ESTUDIANTE:</a:t>
            </a:r>
          </a:p>
          <a:p>
            <a:pPr algn="l"/>
            <a:r>
              <a:rPr lang="en-US" sz="1800" b="1" dirty="0"/>
              <a:t>		</a:t>
            </a:r>
            <a:r>
              <a:rPr lang="en-US" sz="1800" dirty="0"/>
              <a:t>QUIROGA HUARISTE</a:t>
            </a:r>
          </a:p>
          <a:p>
            <a:pPr algn="l"/>
            <a:r>
              <a:rPr lang="en-US" sz="1800" b="1" dirty="0"/>
              <a:t>		</a:t>
            </a:r>
            <a:r>
              <a:rPr lang="en-US" sz="1800" dirty="0"/>
              <a:t>ANDRÉS VLADIMIR</a:t>
            </a:r>
          </a:p>
          <a:p>
            <a:pPr algn="l"/>
            <a:r>
              <a:rPr lang="en-US" sz="1800" b="1" dirty="0"/>
              <a:t>DOCENTE:</a:t>
            </a:r>
          </a:p>
          <a:p>
            <a:pPr algn="l"/>
            <a:r>
              <a:rPr lang="en-US" sz="1800" b="1" dirty="0"/>
              <a:t>		</a:t>
            </a:r>
            <a:r>
              <a:rPr lang="en-US" sz="1800" dirty="0"/>
              <a:t>LIC. BARRA PAREDES WILLIAM</a:t>
            </a:r>
          </a:p>
          <a:p>
            <a:pPr algn="l"/>
            <a:r>
              <a:rPr lang="en-US" sz="1800" b="1" dirty="0"/>
              <a:t>CARRERA:</a:t>
            </a:r>
          </a:p>
          <a:p>
            <a:pPr algn="l"/>
            <a:r>
              <a:rPr lang="en-US" sz="1800" b="1" dirty="0"/>
              <a:t>		</a:t>
            </a:r>
            <a:r>
              <a:rPr lang="en-US" sz="1800" dirty="0"/>
              <a:t>INGENIERIA DE SISTEMAS</a:t>
            </a:r>
          </a:p>
          <a:p>
            <a:pPr algn="l"/>
            <a:r>
              <a:rPr lang="en-US" sz="1800" b="1" dirty="0"/>
              <a:t>GESTIÓN:</a:t>
            </a:r>
          </a:p>
          <a:p>
            <a:pPr algn="l"/>
            <a:r>
              <a:rPr lang="en-US" sz="1800" b="1" dirty="0"/>
              <a:t>		</a:t>
            </a:r>
            <a:r>
              <a:rPr lang="en-US" sz="1800" dirty="0"/>
              <a:t>2022</a:t>
            </a:r>
            <a:endParaRPr lang="es-BO" sz="1800" b="1" dirty="0"/>
          </a:p>
        </p:txBody>
      </p:sp>
    </p:spTree>
    <p:extLst>
      <p:ext uri="{BB962C8B-B14F-4D97-AF65-F5344CB8AC3E}">
        <p14:creationId xmlns:p14="http://schemas.microsoft.com/office/powerpoint/2010/main" val="272789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8B2AE-1E7A-D167-AB5F-26316EC1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115410"/>
            <a:ext cx="11202880" cy="6061553"/>
          </a:xfrm>
        </p:spPr>
        <p:txBody>
          <a:bodyPr>
            <a:normAutofit/>
          </a:bodyPr>
          <a:lstStyle/>
          <a:p>
            <a:r>
              <a:rPr lang="es-BO" sz="1600" dirty="0"/>
              <a:t>3.5. Crear una función que permita concatenar 3 parámetros.</a:t>
            </a:r>
          </a:p>
          <a:p>
            <a:r>
              <a:rPr lang="es-BO" sz="1600" dirty="0"/>
              <a:t>■ La función debe llamarse F4_ConcatItems()</a:t>
            </a:r>
          </a:p>
          <a:p>
            <a:r>
              <a:rPr lang="es-BO" sz="1600" dirty="0"/>
              <a:t>■ La función debe de recibir 3 parámetros.</a:t>
            </a:r>
          </a:p>
          <a:p>
            <a:r>
              <a:rPr lang="es-BO" sz="1600" dirty="0"/>
              <a:t>■ La función debe de concatenar los 3 valores.</a:t>
            </a:r>
          </a:p>
          <a:p>
            <a:r>
              <a:rPr lang="es-BO" sz="1600" dirty="0"/>
              <a:t>■ Para verificar la correcta creación de la función debe mostrar lo siguiente.</a:t>
            </a:r>
          </a:p>
          <a:p>
            <a:r>
              <a:rPr lang="es-BO" sz="1600" dirty="0"/>
              <a:t>■ Mostrar los nombres de los jugadores, el nombre del equipo y la sede concatenada, utilizando la función</a:t>
            </a:r>
          </a:p>
          <a:p>
            <a:r>
              <a:rPr lang="es-BO" sz="1600" dirty="0"/>
              <a:t>que acaba de crear.</a:t>
            </a:r>
            <a:endParaRPr lang="en-U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68EE53-3E1A-ECB3-9988-64A6317E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35" y="2291547"/>
            <a:ext cx="7581530" cy="42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036A6-F107-1B17-B291-F26D5AF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" y="71021"/>
            <a:ext cx="11185124" cy="603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2400" b="1" dirty="0"/>
              <a:t>MANEJO DE CONSULTAS</a:t>
            </a:r>
            <a:endParaRPr lang="en-US" sz="2000" b="1" dirty="0"/>
          </a:p>
          <a:p>
            <a:pPr marL="0" indent="0">
              <a:buNone/>
            </a:pPr>
            <a:r>
              <a:rPr lang="en-US" sz="1600" b="1" dirty="0"/>
              <a:t>2.1 Muestra un ejemplo de DDL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/>
              <a:t>2.2 Muestra un ejemplo de DML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s-BO" sz="1600" dirty="0"/>
          </a:p>
        </p:txBody>
      </p:sp>
      <p:pic>
        <p:nvPicPr>
          <p:cNvPr id="1026" name="Picture 2" descr="Creación, modificación y eliminación de bases de datos - DBA dixit">
            <a:extLst>
              <a:ext uri="{FF2B5EF4-FFF2-40B4-BE49-F238E27FC236}">
                <a16:creationId xmlns:a16="http://schemas.microsoft.com/office/drawing/2014/main" id="{6D1E8BBF-9F73-5288-01C7-8BD6D991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262" y="392189"/>
            <a:ext cx="2973373" cy="22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nguaje de manipulación de datos (DML)">
            <a:extLst>
              <a:ext uri="{FF2B5EF4-FFF2-40B4-BE49-F238E27FC236}">
                <a16:creationId xmlns:a16="http://schemas.microsoft.com/office/drawing/2014/main" id="{EDD22400-BE8E-367F-6A5D-5970F54DC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23" y="3353401"/>
            <a:ext cx="3560605" cy="191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7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B9A66-152B-439B-DF5C-E851C494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06532"/>
            <a:ext cx="11238390" cy="6525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1600" b="1" dirty="0"/>
              <a:t>2.3 Para que sirve INNER JOIN?</a:t>
            </a:r>
          </a:p>
          <a:p>
            <a:pPr marL="0" indent="0">
              <a:buNone/>
            </a:pPr>
            <a:r>
              <a:rPr lang="es-BO" sz="1800" dirty="0"/>
              <a:t>R. </a:t>
            </a:r>
            <a:r>
              <a:rPr lang="es-BO" sz="1600" b="0" i="0" dirty="0">
                <a:solidFill>
                  <a:srgbClr val="202124"/>
                </a:solidFill>
                <a:effectLst/>
              </a:rPr>
              <a:t>Combina los registros de dos tablas si hay valores coincidentes en un campo común.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02124"/>
                </a:solidFill>
              </a:rPr>
              <a:t>2.4 Defina que es una función de Agregación.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</a:rPr>
              <a:t>R. </a:t>
            </a:r>
            <a:r>
              <a:rPr lang="es-BO" sz="1600" b="0" i="0" dirty="0">
                <a:solidFill>
                  <a:srgbClr val="202124"/>
                </a:solidFill>
                <a:effectLst/>
              </a:rPr>
              <a:t>Las funciones de </a:t>
            </a:r>
            <a:r>
              <a:rPr lang="es-BO" sz="1600" dirty="0">
                <a:solidFill>
                  <a:srgbClr val="202124"/>
                </a:solidFill>
                <a:effectLst/>
              </a:rPr>
              <a:t>agregación en SQL </a:t>
            </a:r>
            <a:r>
              <a:rPr lang="es-BO" sz="1600" b="0" i="0" dirty="0">
                <a:solidFill>
                  <a:srgbClr val="202124"/>
                </a:solidFill>
                <a:effectLst/>
              </a:rPr>
              <a:t>nos permiten efectuar operaciones sobre un conjunto de resultados</a:t>
            </a:r>
          </a:p>
          <a:p>
            <a:pPr marL="0" indent="0">
              <a:buNone/>
            </a:pPr>
            <a:r>
              <a:rPr lang="es-BO" sz="1600" b="1" dirty="0">
                <a:solidFill>
                  <a:srgbClr val="202124"/>
                </a:solidFill>
              </a:rPr>
              <a:t>2.5 Liste funciones de agregación que conozca.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sz="1600" dirty="0">
                <a:solidFill>
                  <a:srgbClr val="202124"/>
                </a:solidFill>
              </a:rPr>
              <a:t>AVG. – Utilizada para calcular el promedio de los valores de un campo determinado.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sz="1600" dirty="0">
                <a:solidFill>
                  <a:srgbClr val="202124"/>
                </a:solidFill>
              </a:rPr>
              <a:t>COUNT. – Utilizada para devolver el numero de registros de la selección.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sz="1600" dirty="0">
                <a:solidFill>
                  <a:srgbClr val="202124"/>
                </a:solidFill>
              </a:rPr>
              <a:t>SUM. – Utilizada para devolver la suma de todos los valores de un campo determinado.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sz="1600" dirty="0">
                <a:solidFill>
                  <a:srgbClr val="202124"/>
                </a:solidFill>
              </a:rPr>
              <a:t>MAX. –Utilizada para devolver el valor mas alto de un campo especificado.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sz="1600" dirty="0">
                <a:solidFill>
                  <a:srgbClr val="202124"/>
                </a:solidFill>
              </a:rPr>
              <a:t>MIN. –Utilizada para devolver el valor mas bajo de un campo especificado.</a:t>
            </a:r>
          </a:p>
          <a:p>
            <a:pPr marL="0" indent="0">
              <a:buNone/>
            </a:pPr>
            <a:endParaRPr lang="es-BO" sz="1600" dirty="0">
              <a:solidFill>
                <a:srgbClr val="202124"/>
              </a:solidFill>
            </a:endParaRPr>
          </a:p>
          <a:p>
            <a:pPr marL="0" indent="0">
              <a:buNone/>
            </a:pPr>
            <a:r>
              <a:rPr lang="es-BO" sz="1600" b="1" dirty="0">
                <a:solidFill>
                  <a:srgbClr val="202124"/>
                </a:solidFill>
              </a:rPr>
              <a:t>2.6 Mencione algunas funciones propias de SQL-Server</a:t>
            </a:r>
            <a:endParaRPr lang="en-US" sz="1800" b="1" dirty="0">
              <a:solidFill>
                <a:srgbClr val="202124"/>
              </a:solidFill>
            </a:endParaRPr>
          </a:p>
          <a:p>
            <a:r>
              <a:rPr lang="es-BO" sz="1600" dirty="0">
                <a:solidFill>
                  <a:srgbClr val="202124"/>
                </a:solidFill>
              </a:rPr>
              <a:t>GROUP BY. – Es una sentencia que va ligada a las funciones agregadas.</a:t>
            </a:r>
          </a:p>
          <a:p>
            <a:pPr marL="0" indent="0">
              <a:buNone/>
            </a:pPr>
            <a:r>
              <a:rPr lang="es-BO" sz="1600" b="1" dirty="0">
                <a:solidFill>
                  <a:srgbClr val="202124"/>
                </a:solidFill>
              </a:rPr>
              <a:t>2.7 Para que sirve la función CONCAT  en SQL-server.</a:t>
            </a:r>
          </a:p>
          <a:p>
            <a:pPr marL="0" indent="0">
              <a:buNone/>
            </a:pPr>
            <a:r>
              <a:rPr lang="es-BO" sz="1600" dirty="0">
                <a:solidFill>
                  <a:srgbClr val="202124"/>
                </a:solidFill>
              </a:rPr>
              <a:t>R. Para unir dos o mas cadenas en una.</a:t>
            </a:r>
            <a:endParaRPr lang="es-BO" sz="1400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E7E40-6442-577B-F4AD-6EF3F0F1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22" y="167541"/>
            <a:ext cx="11095678" cy="600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1600" b="1" dirty="0"/>
              <a:t>2.8 Muestre un ejemplo del uso de COUNT.</a:t>
            </a:r>
          </a:p>
          <a:p>
            <a:pPr marL="0" indent="0">
              <a:buNone/>
            </a:pPr>
            <a:endParaRPr lang="es-BO" sz="1600" b="1" dirty="0"/>
          </a:p>
          <a:p>
            <a:pPr marL="0" indent="0">
              <a:buNone/>
            </a:pPr>
            <a:endParaRPr lang="es-BO" sz="1600" b="1" dirty="0"/>
          </a:p>
          <a:p>
            <a:pPr marL="0" indent="0">
              <a:buNone/>
            </a:pPr>
            <a:endParaRPr lang="es-BO" sz="1600" b="1" dirty="0"/>
          </a:p>
          <a:p>
            <a:pPr marL="0" indent="0">
              <a:buNone/>
            </a:pPr>
            <a:endParaRPr lang="es-BO" sz="1600" b="1" dirty="0"/>
          </a:p>
          <a:p>
            <a:pPr marL="0" indent="0">
              <a:buNone/>
            </a:pPr>
            <a:endParaRPr lang="es-BO" sz="1600" b="1" dirty="0"/>
          </a:p>
          <a:p>
            <a:pPr marL="0" indent="0">
              <a:buNone/>
            </a:pPr>
            <a:endParaRPr lang="es-BO" sz="1600" b="1" dirty="0"/>
          </a:p>
          <a:p>
            <a:pPr marL="0" indent="0">
              <a:buNone/>
            </a:pPr>
            <a:endParaRPr lang="es-BO" sz="1600" b="1" dirty="0"/>
          </a:p>
          <a:p>
            <a:pPr marL="0" indent="0">
              <a:buNone/>
            </a:pPr>
            <a:r>
              <a:rPr lang="es-BO" sz="1600" b="1" dirty="0"/>
              <a:t>2.9 Muestre un ejemplo del uso de AVG</a:t>
            </a:r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2050" name="Picture 2" descr="SQL 11. Count, Group By con MySql Workbench">
            <a:extLst>
              <a:ext uri="{FF2B5EF4-FFF2-40B4-BE49-F238E27FC236}">
                <a16:creationId xmlns:a16="http://schemas.microsoft.com/office/drawing/2014/main" id="{8A6BB44F-F33D-94DD-0E91-E5AB4913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47" y="523783"/>
            <a:ext cx="3296430" cy="22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G | SQL Basico">
            <a:extLst>
              <a:ext uri="{FF2B5EF4-FFF2-40B4-BE49-F238E27FC236}">
                <a16:creationId xmlns:a16="http://schemas.microsoft.com/office/drawing/2014/main" id="{296D3C4E-C5A3-C68D-10B9-26C1CFFF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89" y="3038522"/>
            <a:ext cx="42386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43581-2208-837A-0497-79F68948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19" y="118696"/>
            <a:ext cx="12027916" cy="6495168"/>
          </a:xfrm>
        </p:spPr>
        <p:txBody>
          <a:bodyPr/>
          <a:lstStyle/>
          <a:p>
            <a:pPr marL="0" indent="0">
              <a:buNone/>
            </a:pPr>
            <a:r>
              <a:rPr lang="es-BO" sz="1600" dirty="0"/>
              <a:t>2.9 Muestra un ejemplo del uso de MIN-MAX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QL Basico: MAX &amp; MIN">
            <a:extLst>
              <a:ext uri="{FF2B5EF4-FFF2-40B4-BE49-F238E27FC236}">
                <a16:creationId xmlns:a16="http://schemas.microsoft.com/office/drawing/2014/main" id="{00CBF718-86DE-4735-5B9A-FD07A4DBF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6" y="825577"/>
            <a:ext cx="4286921" cy="32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mario:Selección de un grupo de registros (having)">
            <a:extLst>
              <a:ext uri="{FF2B5EF4-FFF2-40B4-BE49-F238E27FC236}">
                <a16:creationId xmlns:a16="http://schemas.microsoft.com/office/drawing/2014/main" id="{73D7524A-84E1-DA83-9F7C-FB34F1DD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78" y="825577"/>
            <a:ext cx="5323644" cy="295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9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33F15-AF24-E8CF-FCB8-16BCA8D6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95309"/>
            <a:ext cx="11265023" cy="5981654"/>
          </a:xfrm>
        </p:spPr>
        <p:txBody>
          <a:bodyPr>
            <a:normAutofit/>
          </a:bodyPr>
          <a:lstStyle/>
          <a:p>
            <a:r>
              <a:rPr lang="es-BO" sz="1600" dirty="0"/>
              <a:t>Manejo de Consultas.</a:t>
            </a:r>
          </a:p>
          <a:p>
            <a:pPr marL="0" indent="0">
              <a:buNone/>
            </a:pPr>
            <a:r>
              <a:rPr lang="es-BO" sz="1600" dirty="0"/>
              <a:t>3.1Mostrar que jugadores que formen parte del equipo equ-333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D5A1E8-6A76-CBC9-7778-A0454427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1" y="787894"/>
            <a:ext cx="10617693" cy="59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2E715-30FC-CB7F-0CC9-2EBCE54F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106532"/>
            <a:ext cx="11202880" cy="6070431"/>
          </a:xfrm>
        </p:spPr>
        <p:txBody>
          <a:bodyPr>
            <a:normAutofit/>
          </a:bodyPr>
          <a:lstStyle/>
          <a:p>
            <a:r>
              <a:rPr lang="es-BO" sz="1600" dirty="0"/>
              <a:t>3.2. Crear una función que permita saber cuántos jugadores están inscritos.</a:t>
            </a:r>
          </a:p>
          <a:p>
            <a:r>
              <a:rPr lang="es-BO" sz="1600" dirty="0"/>
              <a:t>■ La función debe llamarse Crear una función que permita saber cuántos jugadores están inscritos.</a:t>
            </a:r>
          </a:p>
          <a:p>
            <a:r>
              <a:rPr lang="es-BO" sz="1600" dirty="0"/>
              <a:t>■ La función debe llamarse F1_CantidadJugadores()()</a:t>
            </a:r>
          </a:p>
          <a:p>
            <a:endParaRPr lang="en-U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A0B1A3-FB81-0464-B8E6-C0B0A897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5" y="109361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8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B7E31-AE2C-AF2A-F95C-71D4AE8E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0"/>
            <a:ext cx="11736280" cy="6631619"/>
          </a:xfrm>
        </p:spPr>
        <p:txBody>
          <a:bodyPr>
            <a:normAutofit/>
          </a:bodyPr>
          <a:lstStyle/>
          <a:p>
            <a:r>
              <a:rPr lang="es-BO" sz="1600" dirty="0"/>
              <a:t>3.3. Crear una función que permita saber cuántos jugadores están inscritos y que sean de la categoría varones o</a:t>
            </a:r>
          </a:p>
          <a:p>
            <a:r>
              <a:rPr lang="es-BO" sz="1600" dirty="0"/>
              <a:t>mujeres.</a:t>
            </a:r>
          </a:p>
          <a:p>
            <a:r>
              <a:rPr lang="es-BO" sz="1600" dirty="0"/>
              <a:t>■ La función debe llamarse F2_CantidadJugadoresParam()</a:t>
            </a:r>
          </a:p>
          <a:p>
            <a:r>
              <a:rPr lang="es-BO" sz="1600" dirty="0"/>
              <a:t>■ La función debe recibir un parámetro “Varones” o “Mujeres</a:t>
            </a:r>
          </a:p>
          <a:p>
            <a:endParaRPr lang="en-U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046367-9324-9D96-C878-3C92DCAB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" y="1328320"/>
            <a:ext cx="9641150" cy="542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1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805C4-9B92-BA02-5934-28756CB4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124286"/>
            <a:ext cx="11691891" cy="6489577"/>
          </a:xfrm>
        </p:spPr>
        <p:txBody>
          <a:bodyPr>
            <a:normAutofit/>
          </a:bodyPr>
          <a:lstStyle/>
          <a:p>
            <a:r>
              <a:rPr lang="es-BO" sz="1600" dirty="0"/>
              <a:t>3.4. Crear una función que obtenga el promedio de las edades mayores a una cierta edad.</a:t>
            </a:r>
          </a:p>
          <a:p>
            <a:r>
              <a:rPr lang="es-BO" sz="1600" dirty="0"/>
              <a:t>■ La función debe llamarse F3_PromedioEdades()</a:t>
            </a:r>
          </a:p>
          <a:p>
            <a:r>
              <a:rPr lang="es-BO" sz="1600" dirty="0"/>
              <a:t>■ La función debe recibir como parámetro 2 valores.</a:t>
            </a:r>
          </a:p>
          <a:p>
            <a:r>
              <a:rPr lang="es-BO" sz="1600" dirty="0"/>
              <a:t>■ La categoría. (Varones o Mujeres)</a:t>
            </a:r>
          </a:p>
          <a:p>
            <a:r>
              <a:rPr lang="es-BO" sz="1600" dirty="0"/>
              <a:t>■ La edad con la que se comparara (21 años ejemplo)</a:t>
            </a:r>
          </a:p>
          <a:p>
            <a:r>
              <a:rPr lang="es-BO" sz="1600" dirty="0"/>
              <a:t>■ Es decir mostrar el promedio de edades que sean de una categoría y que sean mayores a 21 años.</a:t>
            </a:r>
            <a:endParaRPr lang="en-U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60C2B4-6305-35D3-9245-2D1AAEB0A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2208875"/>
            <a:ext cx="8265111" cy="46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8058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0</TotalTime>
  <Words>509</Words>
  <Application>Microsoft Office PowerPoint</Application>
  <PresentationFormat>Panorámica</PresentationFormat>
  <Paragraphs>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Paquete</vt:lpstr>
      <vt:lpstr>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BASE DE DATOS</dc:title>
  <dc:creator>A Q</dc:creator>
  <cp:lastModifiedBy>A Q</cp:lastModifiedBy>
  <cp:revision>1</cp:revision>
  <dcterms:created xsi:type="dcterms:W3CDTF">2022-06-16T01:25:56Z</dcterms:created>
  <dcterms:modified xsi:type="dcterms:W3CDTF">2022-06-16T01:26:33Z</dcterms:modified>
</cp:coreProperties>
</file>