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347" r:id="rId4"/>
    <p:sldId id="348" r:id="rId5"/>
    <p:sldId id="349" r:id="rId6"/>
    <p:sldId id="353" r:id="rId7"/>
    <p:sldId id="351" r:id="rId8"/>
    <p:sldId id="307" r:id="rId9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>
        <p:scale>
          <a:sx n="66" d="100"/>
          <a:sy n="66" d="100"/>
        </p:scale>
        <p:origin x="-1075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14.11.2021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hyperlink" Target="https://github.com/Quitest/R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err="1" smtClean="0">
                <a:solidFill>
                  <a:srgbClr val="333F48"/>
                </a:solidFill>
                <a:latin typeface="SB Sans Text Light"/>
                <a:cs typeface="SB Sans Text Light"/>
              </a:rPr>
              <a:t>Пелемов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Роман Владиславович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Школа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Java Developer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13.11.2021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</a:t>
            </a:r>
            <a:r>
              <a:rPr lang="en-US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c</a:t>
            </a:r>
            <a:r>
              <a:rPr lang="ru-RU" sz="4000" i="1" dirty="0" err="1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истема</a:t>
            </a: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i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резервирования ресурсов</a:t>
            </a:r>
            <a:endParaRPr lang="ru-RU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/>
          </p:cNvSpPr>
          <p:nvPr/>
        </p:nvSpPr>
        <p:spPr bwMode="auto">
          <a:xfrm>
            <a:off x="4110584" y="117106"/>
            <a:ext cx="8178104" cy="243840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400" dirty="0" err="1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Пелемов</a:t>
            </a:r>
            <a:r>
              <a:rPr lang="ru-RU" sz="2400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 Роман Владиславович</a:t>
            </a:r>
            <a:endParaRPr lang="ru-RU" sz="2400" dirty="0">
              <a:solidFill>
                <a:srgbClr val="333F48"/>
              </a:solidFill>
              <a:latin typeface="SB Sans Display Light"/>
              <a:cs typeface="SB Sans Display Light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 i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Ведущий инженер по защите информации</a:t>
            </a:r>
            <a:endParaRPr sz="2400" i="1" dirty="0"/>
          </a:p>
        </p:txBody>
      </p:sp>
      <p:sp>
        <p:nvSpPr>
          <p:cNvPr id="14" name="TextBox 35"/>
          <p:cNvSpPr>
            <a:spLocks/>
          </p:cNvSpPr>
          <p:nvPr/>
        </p:nvSpPr>
        <p:spPr bwMode="auto">
          <a:xfrm>
            <a:off x="4110584" y="3645024"/>
            <a:ext cx="137450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44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7</a:t>
            </a:r>
            <a:r>
              <a:rPr lang="ru-RU" sz="44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+</a:t>
            </a:r>
            <a:endParaRPr lang="ru-RU" sz="44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4093100" y="1480959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4874434" y="1696313"/>
            <a:ext cx="3816424" cy="3025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Готов к </a:t>
            </a:r>
            <a:r>
              <a:rPr lang="ru-RU" sz="20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4141144" y="878161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4874434" y="908720"/>
            <a:ext cx="6694174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Город проживания: Каменск-Шахтинский Ростовской области</a:t>
            </a:r>
            <a:endParaRPr lang="ru-RU" sz="28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4016070" y="2263924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4908754" y="2297217"/>
            <a:ext cx="6875878" cy="119218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Образование высшее по специальности программное обеспечение вычислительной техники и автоматизированных систем.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1400" spc="-5" dirty="0" smtClean="0">
                <a:latin typeface="SBSansText-Light"/>
                <a:cs typeface="SBSansText-Light"/>
              </a:rPr>
              <a:t>Курсы профессиональной переподготовки по двум направлениям.</a:t>
            </a:r>
            <a:endParaRPr lang="ru-RU" sz="14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4908754" y="3740134"/>
            <a:ext cx="6659854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работаю в бюро на ФКП «Комбинат «Каменский»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4176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roman.pelemov@gmail.com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(950) 859 96 21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xmlns="" id="{5E112C23-3247-4750-B14A-943A305AE855}"/>
              </a:ext>
            </a:extLst>
          </p:cNvPr>
          <p:cNvSpPr>
            <a:spLocks/>
          </p:cNvSpPr>
          <p:nvPr/>
        </p:nvSpPr>
        <p:spPr bwMode="auto">
          <a:xfrm>
            <a:off x="4079775" y="4323996"/>
            <a:ext cx="137450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44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Light"/>
              </a:rPr>
              <a:t>11+</a:t>
            </a:r>
            <a:endParaRPr lang="ru-RU" sz="12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5041493" y="4502059"/>
            <a:ext cx="309634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Лет общий стаж</a:t>
            </a: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5308473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ИТ очень динамичная область, а мне нравится учиться и познавать новое. Поэтому хочу работать в ИТ.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1026" name="Picture 2" descr="C:\Users\Quitest\Desktop\2021-08-19-16-47-4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9" t="15166" r="10859"/>
          <a:stretch/>
        </p:blipFill>
        <p:spPr bwMode="auto">
          <a:xfrm>
            <a:off x="551383" y="605138"/>
            <a:ext cx="3343275" cy="462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Опыт работы </a:t>
            </a:r>
            <a:r>
              <a:rPr lang="ru-RU" sz="4000" dirty="0" smtClean="0">
                <a:solidFill>
                  <a:srgbClr val="333F48"/>
                </a:solidFill>
              </a:rPr>
              <a:t>на ФКП «Комбинат «Каменский»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6113886" y="840646"/>
            <a:ext cx="5029199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xmlns="" id="{1647D237-6920-4223-A30D-900520895591}"/>
              </a:ext>
            </a:extLst>
          </p:cNvPr>
          <p:cNvSpPr>
            <a:spLocks/>
          </p:cNvSpPr>
          <p:nvPr/>
        </p:nvSpPr>
        <p:spPr bwMode="auto">
          <a:xfrm>
            <a:off x="551384" y="1627437"/>
            <a:ext cx="10297144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Бюро ПД ИТР и ТЗИ</a:t>
            </a:r>
            <a:endParaRPr sz="2000" dirty="0">
              <a:latin typeface="+mj-lt"/>
              <a:cs typeface="SBSansText-Light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xmlns="" id="{5EE9E1EB-B6B9-43F0-BED9-978590171FD4}"/>
              </a:ext>
            </a:extLst>
          </p:cNvPr>
          <p:cNvSpPr>
            <a:spLocks/>
          </p:cNvSpPr>
          <p:nvPr/>
        </p:nvSpPr>
        <p:spPr bwMode="auto">
          <a:xfrm>
            <a:off x="263352" y="1073955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Подразделение</a:t>
            </a:r>
            <a:endParaRPr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2128985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2609549"/>
            <a:ext cx="10297144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Ведущий инженер и </a:t>
            </a: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заместитель начальника</a:t>
            </a:r>
            <a:endParaRPr sz="2000" dirty="0">
              <a:latin typeface="+mj-lt"/>
              <a:cs typeface="SBSansText-Light"/>
            </a:endParaRPr>
          </a:p>
        </p:txBody>
      </p:sp>
      <p:sp>
        <p:nvSpPr>
          <p:cNvPr id="28" name="Овал 32">
            <a:extLst>
              <a:ext uri="{FF2B5EF4-FFF2-40B4-BE49-F238E27FC236}">
                <a16:creationId xmlns:a16="http://schemas.microsoft.com/office/drawing/2014/main" xmlns="" id="{F83D5A91-1819-427B-87BD-31E1BD608C1A}"/>
              </a:ext>
            </a:extLst>
          </p:cNvPr>
          <p:cNvSpPr/>
          <p:nvPr/>
        </p:nvSpPr>
        <p:spPr bwMode="auto">
          <a:xfrm>
            <a:off x="186009" y="161331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260954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3066428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3520767"/>
            <a:ext cx="10297144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В работе использовал различные технологии в том числе </a:t>
            </a:r>
            <a:r>
              <a:rPr lang="en-US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Computer forensics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 и </a:t>
            </a:r>
            <a:r>
              <a:rPr lang="en-US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OSINT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. Находил нестандартные способы применения АЗН-В (</a:t>
            </a:r>
            <a:r>
              <a:rPr lang="en-US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ADS-B)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3721130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558244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308848"/>
            <a:ext cx="10297144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Анализ технических каналов утечки защищаемой информации. Проектирование систем защиты информации объектов информатизации, их монтаж, настройка, наладка, аттестация в соответствии с Требованиями по безопасности информации.</a:t>
            </a:r>
            <a:endParaRPr sz="2000" dirty="0">
              <a:latin typeface="+mj-lt"/>
              <a:cs typeface="SBSansText-Light"/>
            </a:endParaRPr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43915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xmlns="" id="{736DA637-3A00-4538-A1B6-1DC1AE01D76B}"/>
              </a:ext>
            </a:extLst>
          </p:cNvPr>
          <p:cNvSpPr>
            <a:spLocks/>
          </p:cNvSpPr>
          <p:nvPr/>
        </p:nvSpPr>
        <p:spPr bwMode="auto">
          <a:xfrm>
            <a:off x="7114763" y="976828"/>
            <a:ext cx="4885893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Декабрь 2014</a:t>
            </a:r>
            <a:r>
              <a:rPr lang="en-US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en-US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</a:t>
            </a: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по наст. время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772816"/>
            <a:ext cx="8689909" cy="11144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defRPr/>
            </a:pPr>
            <a:r>
              <a:rPr lang="ru-RU" spc="-10" dirty="0">
                <a:latin typeface="SBSansText-Light"/>
                <a:cs typeface="SBSansText-Light"/>
              </a:rPr>
              <a:t>Есть объекты:</a:t>
            </a:r>
          </a:p>
          <a:p>
            <a:pPr marL="12700" marR="5080">
              <a:defRPr/>
            </a:pPr>
            <a:r>
              <a:rPr lang="ru-RU" spc="-10" dirty="0" smtClean="0">
                <a:latin typeface="SBSansText-Light"/>
                <a:cs typeface="SBSansText-Light"/>
              </a:rPr>
              <a:t>- </a:t>
            </a:r>
            <a:r>
              <a:rPr lang="ru-RU" spc="-10" dirty="0">
                <a:latin typeface="SBSansText-Light"/>
                <a:cs typeface="SBSansText-Light"/>
              </a:rPr>
              <a:t>пользователь;</a:t>
            </a:r>
          </a:p>
          <a:p>
            <a:pPr marL="12700" marR="5080">
              <a:defRPr/>
            </a:pPr>
            <a:r>
              <a:rPr lang="ru-RU" spc="-10" dirty="0">
                <a:latin typeface="SBSansText-Light"/>
                <a:cs typeface="SBSansText-Light"/>
              </a:rPr>
              <a:t>- ресурс </a:t>
            </a:r>
            <a:r>
              <a:rPr lang="ru-RU" spc="-10" dirty="0" smtClean="0">
                <a:latin typeface="SBSansText-Light"/>
                <a:cs typeface="SBSansText-Light"/>
              </a:rPr>
              <a:t>(гостиничный номер);</a:t>
            </a:r>
            <a:endParaRPr lang="ru-RU" spc="-10" dirty="0">
              <a:latin typeface="SBSansText-Light"/>
              <a:cs typeface="SBSansText-Light"/>
            </a:endParaRPr>
          </a:p>
          <a:p>
            <a:pPr marL="12700" marR="5080">
              <a:defRPr/>
            </a:pPr>
            <a:r>
              <a:rPr lang="ru-RU" spc="-10" dirty="0">
                <a:latin typeface="SBSansText-Light"/>
                <a:cs typeface="SBSansText-Light"/>
              </a:rPr>
              <a:t>- период резервирования;</a:t>
            </a:r>
            <a:endParaRPr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076600"/>
            <a:ext cx="9988893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Запись данных об объектах происходит или через </a:t>
            </a:r>
            <a:r>
              <a:rPr lang="en-US" sz="2000" spc="-10" dirty="0" smtClean="0">
                <a:latin typeface="SBSansText-Light"/>
                <a:cs typeface="SBSansText-Light"/>
              </a:rPr>
              <a:t>html </a:t>
            </a:r>
            <a:r>
              <a:rPr lang="ru-RU" sz="2000" spc="-10" dirty="0" smtClean="0">
                <a:latin typeface="SBSansText-Light"/>
                <a:cs typeface="SBSansText-Light"/>
              </a:rPr>
              <a:t>интерфейс, или </a:t>
            </a:r>
            <a:r>
              <a:rPr lang="en-US" sz="2000" spc="-10" dirty="0" smtClean="0">
                <a:latin typeface="SBSansText-Light"/>
                <a:cs typeface="SBSansText-Light"/>
              </a:rPr>
              <a:t>JSON/XML</a:t>
            </a:r>
            <a:r>
              <a:rPr lang="ru-RU" sz="2000" spc="-10" dirty="0" smtClean="0">
                <a:latin typeface="SBSansText-Light"/>
                <a:cs typeface="SBSansText-Light"/>
              </a:rPr>
              <a:t> запросами к </a:t>
            </a:r>
            <a:r>
              <a:rPr lang="en-US" sz="2000" spc="-10" dirty="0" smtClean="0">
                <a:latin typeface="SBSansText-Light"/>
                <a:cs typeface="SBSansText-Light"/>
              </a:rPr>
              <a:t>REST</a:t>
            </a:r>
            <a:r>
              <a:rPr lang="ru-RU" sz="2000" spc="-10" dirty="0">
                <a:latin typeface="SBSansText-Light"/>
                <a:cs typeface="SBSansText-Light"/>
              </a:rPr>
              <a:t>-</a:t>
            </a:r>
            <a:r>
              <a:rPr lang="ru-RU" sz="2000" spc="-10" dirty="0" smtClean="0">
                <a:latin typeface="SBSansText-Light"/>
                <a:cs typeface="SBSansText-Light"/>
              </a:rPr>
              <a:t>сервису.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68875" y="4113690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Написание максимально гибкого и легко расширяемого кода.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79" y="4953669"/>
            <a:ext cx="9695677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latin typeface="SBSansText-Light"/>
                <a:cs typeface="SBSansText-Light"/>
              </a:rPr>
              <a:t>Внедрение порождающих паттернов для обеспечения гибкости системы и исключения дублирования кода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>
                <a:latin typeface="SBSansText-Light"/>
                <a:cs typeface="SBSansText-Light"/>
              </a:rPr>
              <a:t>Система резервирования </a:t>
            </a:r>
            <a:r>
              <a:rPr lang="ru-RU" sz="2000" spc="-10" dirty="0" smtClean="0">
                <a:latin typeface="SBSansText-Light"/>
                <a:cs typeface="SBSansText-Light"/>
              </a:rPr>
              <a:t>ресурсов.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119336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>
                <a:latin typeface="SBSansText-Light"/>
                <a:cs typeface="SBSansText-Light"/>
              </a:rPr>
              <a:t>com: </a:t>
            </a:r>
            <a:endParaRPr lang="en-US" sz="2000" spc="-10" dirty="0" smtClean="0">
              <a:latin typeface="SBSansText-Ligh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en-US" sz="2000" spc="-10" dirty="0">
                <a:latin typeface="SBSansText-Light"/>
                <a:cs typeface="SBSansText-Light"/>
              </a:rPr>
              <a:t>	</a:t>
            </a:r>
            <a:r>
              <a:rPr lang="en-US" sz="2000" spc="-10" dirty="0" smtClean="0">
                <a:latin typeface="SBSansText-Light"/>
                <a:cs typeface="SBSansText-Light"/>
                <a:hlinkClick r:id="rId4"/>
              </a:rPr>
              <a:t>https</a:t>
            </a:r>
            <a:r>
              <a:rPr lang="en-US" sz="2000" spc="-10" dirty="0">
                <a:latin typeface="SBSansText-Light"/>
                <a:cs typeface="SBSansText-Light"/>
                <a:hlinkClick r:id="rId4"/>
              </a:rPr>
              <a:t>://github.com/Quitest/RRS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035" t="22170" r="28989" b="16682"/>
          <a:stretch/>
        </p:blipFill>
        <p:spPr bwMode="auto">
          <a:xfrm rot="16199999">
            <a:off x="1827482" y="6338651"/>
            <a:ext cx="344428" cy="4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Интересное, особенности: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24744"/>
            <a:ext cx="11521280" cy="525658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  <a:defRPr/>
            </a:pPr>
            <a:r>
              <a:rPr lang="ru-RU" sz="2400" dirty="0" smtClean="0">
                <a:solidFill>
                  <a:srgbClr val="333F48"/>
                </a:solidFill>
              </a:rPr>
              <a:t>в конфигурации </a:t>
            </a:r>
            <a:r>
              <a:rPr lang="ru-RU" sz="2400" dirty="0">
                <a:solidFill>
                  <a:srgbClr val="333F48"/>
                </a:solidFill>
              </a:rPr>
              <a:t>предусмотрен </a:t>
            </a:r>
            <a:r>
              <a:rPr lang="ru-RU" sz="2400" dirty="0" smtClean="0">
                <a:solidFill>
                  <a:srgbClr val="333F48"/>
                </a:solidFill>
              </a:rPr>
              <a:t>бин </a:t>
            </a:r>
            <a:r>
              <a:rPr lang="ru-RU" sz="1800" dirty="0" err="1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ViewResolver</a:t>
            </a:r>
            <a:r>
              <a:rPr lang="ru-RU" sz="18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contentNegotiatingViewResolver</a:t>
            </a:r>
            <a:r>
              <a:rPr lang="ru-RU" sz="18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 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 задача, читая заголовки запроса, соответствующим образом анализировать тело запроса (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и отправлять ответ в желаемом формате (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Accept)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В настоящее время принимаются и отправляются запросы/ответы в формате 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При необходимости легко добавляются новые форматы.</a:t>
            </a:r>
          </a:p>
          <a:p>
            <a:pPr marL="342900" indent="-342900">
              <a:buFontTx/>
              <a:buChar char="-"/>
              <a:defRPr/>
            </a:pP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бин </a:t>
            </a:r>
            <a:r>
              <a:rPr lang="en-US" sz="1800" dirty="0" err="1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LocaleResolver</a:t>
            </a:r>
            <a:r>
              <a:rPr lang="en-US" sz="1800" dirty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localeResolver</a:t>
            </a:r>
            <a:r>
              <a:rPr lang="en-US" sz="18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так же анализируя заголовки запроса определяет в какой </a:t>
            </a:r>
            <a:r>
              <a:rPr lang="ru-RU" sz="2400" dirty="0" err="1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локале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запрос составлен и в какой </a:t>
            </a:r>
            <a:r>
              <a:rPr lang="ru-RU" sz="2400" dirty="0" err="1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локале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отправлять ответ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smtClean="0"/>
              <a:t>Accept-Language)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rgbClr val="333F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заложена основа по проверке входных данных. Проверка входных данных выполняется 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hibernate-validator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rgbClr val="333F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написании проекта некоторое внимание уделялось безопасности кода, например, предусмотрено использование 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DTO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вместо приема/передачи 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-объектов.</a:t>
            </a:r>
          </a:p>
          <a:p>
            <a:pPr marL="342900" indent="-342900">
              <a:buFontTx/>
              <a:buChar char="-"/>
              <a:defRPr/>
            </a:pP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сделан упор на минимизацию 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NPE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принцип «лучше получить 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чем жить с </a:t>
            </a:r>
            <a:r>
              <a:rPr lang="en-US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null’</a:t>
            </a:r>
            <a:r>
              <a:rPr lang="ru-RU" sz="2400" dirty="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ем».</a:t>
            </a:r>
            <a:endParaRPr lang="ru-RU" sz="1800" dirty="0" smtClean="0">
              <a:solidFill>
                <a:srgbClr val="333F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Отдельно хотелось бы обратить внимание на: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B758F-390C-49D0-BFC0-D62AB67C0258}"/>
              </a:ext>
            </a:extLst>
          </p:cNvPr>
          <p:cNvSpPr txBox="1"/>
          <p:nvPr/>
        </p:nvSpPr>
        <p:spPr>
          <a:xfrm>
            <a:off x="191344" y="1196752"/>
            <a:ext cx="116652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 проекта похож на Франкенштейна – «это не баг, это </a:t>
            </a:r>
            <a:r>
              <a:rPr lang="ru-RU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фича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». Основная причина – желание изучить, понять и применить различные подходы и методы в решении задач.</a:t>
            </a:r>
          </a:p>
          <a:p>
            <a:pPr marL="457200" indent="-457200">
              <a:buAutoNum type="arabicPeriod"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 написании проекта использовались некоторые возможности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например: функционал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issues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механизм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branches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pull requests.</a:t>
            </a:r>
          </a:p>
          <a:p>
            <a:pPr marL="457200" indent="-457200">
              <a:buAutoNum type="arabicPeriod"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Изначально проект писался с использованием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но в последствии переехал на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(более </a:t>
            </a:r>
            <a:r>
              <a:rPr lang="ru-RU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портабельны</a:t>
            </a:r>
            <a:r>
              <a:rPr lang="ru-RU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й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вариант, который удобнее использовать в частых командировках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 )</a:t>
            </a:r>
          </a:p>
          <a:p>
            <a:pPr marL="457200" indent="-457200">
              <a:buAutoNum type="arabicPeriod"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Безусловно, есть множество идей по улучшению кода и проекта в целом, часть из них уже отражены в разделе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Issues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на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GitHub’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е.</a:t>
            </a: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0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</TotalTime>
  <Words>502</Words>
  <Application>Microsoft Office PowerPoint</Application>
  <DocSecurity>0</DocSecurity>
  <PresentationFormat>Произвольный</PresentationFormat>
  <Paragraphs>58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Quitest</cp:lastModifiedBy>
  <cp:revision>556</cp:revision>
  <dcterms:created xsi:type="dcterms:W3CDTF">2020-09-16T07:07:55Z</dcterms:created>
  <dcterms:modified xsi:type="dcterms:W3CDTF">2021-11-14T19:30:32Z</dcterms:modified>
  <cp:category/>
  <dc:identifier/>
  <cp:contentStatus/>
  <dc:language/>
  <cp:version/>
</cp:coreProperties>
</file>