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1" r:id="rId5"/>
    <p:sldId id="259" r:id="rId6"/>
    <p:sldId id="272" r:id="rId7"/>
    <p:sldId id="279" r:id="rId8"/>
    <p:sldId id="280" r:id="rId9"/>
    <p:sldId id="273" r:id="rId10"/>
    <p:sldId id="274" r:id="rId11"/>
    <p:sldId id="275" r:id="rId12"/>
    <p:sldId id="276" r:id="rId13"/>
    <p:sldId id="277" r:id="rId14"/>
    <p:sldId id="278" r:id="rId15"/>
    <p:sldId id="260" r:id="rId16"/>
    <p:sldId id="281" r:id="rId17"/>
    <p:sldId id="282" r:id="rId18"/>
    <p:sldId id="283" r:id="rId19"/>
    <p:sldId id="284" r:id="rId20"/>
    <p:sldId id="285" r:id="rId21"/>
    <p:sldId id="286" r:id="rId22"/>
    <p:sldId id="287" r:id="rId23"/>
    <p:sldId id="261" r:id="rId24"/>
    <p:sldId id="2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8A"/>
    <a:srgbClr val="76C097"/>
    <a:srgbClr val="E7EFF1"/>
    <a:srgbClr val="9BD1B3"/>
    <a:srgbClr val="B6D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6" y="66"/>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656AE-474C-4F60-9094-C02C7D7EA2B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27364-92D2-4621-86CF-E76C344147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67000"/>
            <a:ext cx="6883400" cy="12192000"/>
          </a:xfrm>
          <a:prstGeom prst="rect">
            <a:avLst/>
          </a:prstGeom>
        </p:spPr>
      </p:pic>
      <p:grpSp>
        <p:nvGrpSpPr>
          <p:cNvPr id="5" name="组合 4"/>
          <p:cNvGrpSpPr/>
          <p:nvPr/>
        </p:nvGrpSpPr>
        <p:grpSpPr>
          <a:xfrm>
            <a:off x="3141323" y="1823215"/>
            <a:ext cx="5033055" cy="1775442"/>
            <a:chOff x="3579473" y="2432815"/>
            <a:chExt cx="5033055" cy="1775442"/>
          </a:xfrm>
        </p:grpSpPr>
        <p:sp>
          <p:nvSpPr>
            <p:cNvPr id="6" name="原创设计师QQ598969553      _5"/>
            <p:cNvSpPr>
              <a:spLocks noChangeArrowheads="1"/>
            </p:cNvSpPr>
            <p:nvPr/>
          </p:nvSpPr>
          <p:spPr bwMode="auto">
            <a:xfrm>
              <a:off x="3810000" y="3304241"/>
              <a:ext cx="45720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zh-CN" sz="4000" dirty="0">
                  <a:solidFill>
                    <a:srgbClr val="76C097"/>
                  </a:solidFill>
                  <a:latin typeface="华文中宋" panose="02010600040101010101" pitchFamily="2" charset="-122"/>
                  <a:ea typeface="华文中宋" panose="02010600040101010101" pitchFamily="2" charset="-122"/>
                  <a:cs typeface="宋体" panose="02010600030101010101" pitchFamily="2" charset="-122"/>
                </a:rPr>
                <a:t>嵌入式入门知识了解</a:t>
              </a:r>
              <a:endParaRPr lang="zh-CN" sz="4000" dirty="0">
                <a:solidFill>
                  <a:srgbClr val="76C097"/>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7" name="原创设计师QQ598969553      _6"/>
            <p:cNvSpPr>
              <a:spLocks noChangeArrowheads="1"/>
            </p:cNvSpPr>
            <p:nvPr/>
          </p:nvSpPr>
          <p:spPr bwMode="auto">
            <a:xfrm>
              <a:off x="3579473" y="4016487"/>
              <a:ext cx="5033055" cy="19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lnSpc>
                  <a:spcPct val="125000"/>
                </a:lnSpc>
              </a:pPr>
              <a:endParaRPr lang="zh-CN" altLang="en-US" sz="1000" dirty="0">
                <a:solidFill>
                  <a:srgbClr val="76C097"/>
                </a:solidFill>
                <a:latin typeface="微软雅黑" panose="020B0503020204020204" charset="-122"/>
                <a:ea typeface="微软雅黑" panose="020B0503020204020204" charset="-122"/>
                <a:sym typeface="+mn-ea"/>
              </a:endParaRPr>
            </a:p>
          </p:txBody>
        </p:sp>
        <p:sp>
          <p:nvSpPr>
            <p:cNvPr id="8" name="原创设计师QQ598969553      _12"/>
            <p:cNvSpPr>
              <a:spLocks noChangeArrowheads="1"/>
            </p:cNvSpPr>
            <p:nvPr/>
          </p:nvSpPr>
          <p:spPr bwMode="auto">
            <a:xfrm>
              <a:off x="6032501" y="2432815"/>
              <a:ext cx="12700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en-US" altLang="zh-CN" sz="6000" dirty="0">
                <a:solidFill>
                  <a:srgbClr val="76C097"/>
                </a:solidFill>
                <a:latin typeface="华文中宋" panose="02010600040101010101" pitchFamily="2" charset="-122"/>
                <a:ea typeface="华文中宋" panose="02010600040101010101" pitchFamily="2" charset="-122"/>
                <a:cs typeface="宋体"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030095"/>
          </a:xfrm>
          <a:prstGeom prst="rect">
            <a:avLst/>
          </a:prstGeom>
          <a:noFill/>
        </p:spPr>
        <p:txBody>
          <a:bodyPr wrap="square" rtlCol="0">
            <a:spAutoFit/>
          </a:bodyPr>
          <a:p>
            <a:r>
              <a:t>Node 相关操作</a:t>
            </a:r>
          </a:p>
          <a:p>
            <a:r>
              <a:t>查看所有正在运行的 Node</a:t>
            </a:r>
          </a:p>
          <a:p>
            <a:r>
              <a:t>$ rosnode list</a:t>
            </a:r>
          </a:p>
          <a:p>
            <a:r>
              <a:t>查看某节点信息</a:t>
            </a:r>
          </a:p>
          <a:p>
            <a:r>
              <a:t>$ rosnode info [node_name]</a:t>
            </a:r>
          </a:p>
          <a:p>
            <a:r>
              <a:t>运行 Node</a:t>
            </a:r>
          </a:p>
          <a:p>
            <a:r>
              <a:t>$ rosrun [package_name] [node_name] [__name:=new_name]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246245"/>
          </a:xfrm>
          <a:prstGeom prst="rect">
            <a:avLst/>
          </a:prstGeom>
          <a:noFill/>
        </p:spPr>
        <p:txBody>
          <a:bodyPr wrap="square" rtlCol="0">
            <a:spAutoFit/>
          </a:bodyPr>
          <a:p>
            <a:r>
              <a:t>Topic 相关操作</a:t>
            </a:r>
          </a:p>
          <a:p>
            <a:r>
              <a:t>查看 rostopic 所有操作</a:t>
            </a:r>
          </a:p>
          <a:p>
            <a:r>
              <a:t>$ rostopic -h</a:t>
            </a:r>
          </a:p>
          <a:p>
            <a:r>
              <a:t>查看所有 Topic 列表</a:t>
            </a:r>
          </a:p>
          <a:p>
            <a:r>
              <a:t>$ rostopic list</a:t>
            </a:r>
          </a:p>
          <a:p>
            <a:r>
              <a:t>图形化显示 topic</a:t>
            </a:r>
          </a:p>
          <a:p>
            <a:r>
              <a:t>$ rosrun rqt_graph rqt_graph</a:t>
            </a:r>
          </a:p>
          <a:p>
            <a:r>
              <a:t>$ rosrun rqt_plot rqt_plot</a:t>
            </a:r>
          </a:p>
          <a:p>
            <a:r>
              <a:t>查看某个 Topic 信息</a:t>
            </a:r>
          </a:p>
          <a:p>
            <a:r>
              <a:t>$ rostopic echo [topic]</a:t>
            </a:r>
          </a:p>
          <a:p>
            <a:r>
              <a:t>查看 Topic 消息格式</a:t>
            </a:r>
          </a:p>
          <a:p>
            <a:r>
              <a:t>$ rostopic type [topic]</a:t>
            </a:r>
          </a:p>
          <a:p>
            <a:r>
              <a:t>$ rosmsg show [msg_type]</a:t>
            </a:r>
          </a:p>
          <a:p>
            <a:r>
              <a:t>向topic发布消息</a:t>
            </a:r>
          </a:p>
          <a:p>
            <a:r>
              <a:t>$ rostopic pub [-1] &lt;topic&gt; &lt;msg_type&gt; [-r 1] -- [args] [args]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799965"/>
          </a:xfrm>
          <a:prstGeom prst="rect">
            <a:avLst/>
          </a:prstGeom>
          <a:noFill/>
        </p:spPr>
        <p:txBody>
          <a:bodyPr wrap="square" rtlCol="0">
            <a:spAutoFit/>
          </a:bodyPr>
          <a:p>
            <a:r>
              <a:t>Service 相关操作</a:t>
            </a:r>
          </a:p>
          <a:p>
            <a:r>
              <a:t>查看所以service操作</a:t>
            </a:r>
          </a:p>
          <a:p>
            <a:r>
              <a:t>$ rosservice -h</a:t>
            </a:r>
          </a:p>
          <a:p>
            <a:r>
              <a:t>查看 service 列表</a:t>
            </a:r>
          </a:p>
          <a:p>
            <a:r>
              <a:t>$ rosservice list</a:t>
            </a:r>
          </a:p>
          <a:p>
            <a:r>
              <a:t>调用 service</a:t>
            </a:r>
          </a:p>
          <a:p>
            <a:r>
              <a:t>$ rosservice call [service] [args]</a:t>
            </a:r>
          </a:p>
          <a:p>
            <a:r>
              <a:t>查看 service 格式并显示数据</a:t>
            </a:r>
          </a:p>
          <a:p>
            <a:r>
              <a:t>$ rosservice type [service] | rossrv show</a:t>
            </a:r>
          </a:p>
          <a:p>
            <a:r>
              <a:t>设置service parameter</a:t>
            </a:r>
          </a:p>
          <a:p>
            <a:r>
              <a:t>$ rosparam set [parame_name] [args] + rosservice call clear</a:t>
            </a:r>
          </a:p>
          <a:p>
            <a:r>
              <a:t>获得parameter</a:t>
            </a:r>
          </a:p>
          <a:p>
            <a:r>
              <a:t>$ rosparam get [parame_name]</a:t>
            </a:r>
          </a:p>
          <a:p>
            <a:r>
              <a:t>加载parameter</a:t>
            </a:r>
          </a:p>
          <a:p>
            <a:r>
              <a:t>$ rosparam load [file_name] [namespace]</a:t>
            </a:r>
          </a:p>
          <a:p>
            <a:r>
              <a:t>删除parameter</a:t>
            </a:r>
          </a:p>
          <a:p>
            <a:r>
              <a:t>$ rosparam delete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584450"/>
          </a:xfrm>
          <a:prstGeom prst="rect">
            <a:avLst/>
          </a:prstGeom>
          <a:noFill/>
        </p:spPr>
        <p:txBody>
          <a:bodyPr wrap="square" rtlCol="0">
            <a:spAutoFit/>
          </a:bodyPr>
          <a:p>
            <a:r>
              <a:t>ag 相关操作</a:t>
            </a:r>
          </a:p>
          <a:p>
            <a:r>
              <a:t>录制所有topic变化</a:t>
            </a:r>
          </a:p>
          <a:p>
            <a:r>
              <a:t>$ rosbag record -a</a:t>
            </a:r>
          </a:p>
          <a:p>
            <a:r>
              <a:t>记录某些topic</a:t>
            </a:r>
          </a:p>
          <a:p>
            <a:r>
              <a:t>$ rosbag record -O subset &lt;topic1&gt; &lt;topic2&gt;</a:t>
            </a:r>
          </a:p>
          <a:p>
            <a:r>
              <a:t>查看bag信息</a:t>
            </a:r>
          </a:p>
          <a:p>
            <a:r>
              <a:t>$ rosbag info &lt;bagfile_name&gt;</a:t>
            </a:r>
          </a:p>
          <a:p>
            <a:r>
              <a:t>回放</a:t>
            </a:r>
          </a:p>
          <a:p>
            <a:r>
              <a:t>$ rosbag play (-r 2) &lt;bagfile_name&gt;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3994467" y="2168253"/>
            <a:ext cx="4203065" cy="2189297"/>
            <a:chOff x="714267" y="2226310"/>
            <a:chExt cx="4203065" cy="2189297"/>
          </a:xfrm>
        </p:grpSpPr>
        <p:sp>
          <p:nvSpPr>
            <p:cNvPr id="29" name="文本框 28"/>
            <p:cNvSpPr txBox="1"/>
            <p:nvPr/>
          </p:nvSpPr>
          <p:spPr>
            <a:xfrm>
              <a:off x="1386097" y="2226310"/>
              <a:ext cx="2858135" cy="768350"/>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a:t>
              </a:r>
              <a:r>
                <a:rPr lang="en-US" altLang="zh-CN" sz="4400" dirty="0" smtClean="0">
                  <a:solidFill>
                    <a:srgbClr val="76C097"/>
                  </a:solidFill>
                  <a:latin typeface="微软雅黑" panose="020B0503020204020204" charset="-122"/>
                  <a:ea typeface="微软雅黑" panose="020B0503020204020204" charset="-122"/>
                </a:rPr>
                <a:t>03</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59907"/>
              <a:ext cx="4203065" cy="645160"/>
            </a:xfrm>
            <a:prstGeom prst="rect">
              <a:avLst/>
            </a:prstGeom>
            <a:noFill/>
          </p:spPr>
          <p:txBody>
            <a:bodyPr wrap="square" rtlCol="0">
              <a:spAutoFit/>
            </a:bodyPr>
            <a:lstStyle/>
            <a:p>
              <a:pPr algn="dist"/>
              <a:r>
                <a:rPr lang="en-US" altLang="zh-CN" sz="3600" dirty="0">
                  <a:solidFill>
                    <a:srgbClr val="76C097"/>
                  </a:solidFill>
                  <a:latin typeface="微软雅黑" panose="020B0503020204020204" charset="-122"/>
                  <a:ea typeface="微软雅黑" panose="020B0503020204020204" charset="-122"/>
                </a:rPr>
                <a:t>CMakeLists.txt</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584450"/>
          </a:xfrm>
          <a:prstGeom prst="rect">
            <a:avLst/>
          </a:prstGeom>
          <a:noFill/>
        </p:spPr>
        <p:txBody>
          <a:bodyPr wrap="square" rtlCol="0">
            <a:spAutoFit/>
          </a:bodyPr>
          <a:p>
            <a:r>
              <a:rPr lang="zh-CN" altLang="en-US"/>
              <a:t>准备如下的文件结构图：</a:t>
            </a:r>
            <a:endParaRPr lang="zh-CN" altLang="en-US"/>
          </a:p>
          <a:p>
            <a:r>
              <a:rPr lang="zh-CN" altLang="en-US"/>
              <a:t>.</a:t>
            </a:r>
            <a:endParaRPr lang="zh-CN" altLang="en-US"/>
          </a:p>
          <a:p>
            <a:r>
              <a:rPr lang="zh-CN" altLang="en-US"/>
              <a:t>├── build</a:t>
            </a:r>
            <a:endParaRPr lang="zh-CN" altLang="en-US"/>
          </a:p>
          <a:p>
            <a:r>
              <a:rPr lang="zh-CN" altLang="en-US"/>
              <a:t>├── CMakeLists.txt</a:t>
            </a:r>
            <a:endParaRPr lang="zh-CN" altLang="en-US"/>
          </a:p>
          <a:p>
            <a:r>
              <a:rPr lang="zh-CN" altLang="en-US"/>
              <a:t>├── include</a:t>
            </a:r>
            <a:endParaRPr lang="zh-CN" altLang="en-US"/>
          </a:p>
          <a:p>
            <a:r>
              <a:rPr lang="zh-CN" altLang="en-US"/>
              <a:t>│   └── b.h</a:t>
            </a:r>
            <a:endParaRPr lang="zh-CN" altLang="en-US"/>
          </a:p>
          <a:p>
            <a:r>
              <a:rPr lang="zh-CN" altLang="en-US"/>
              <a:t>└── src</a:t>
            </a:r>
            <a:endParaRPr lang="zh-CN" altLang="en-US"/>
          </a:p>
          <a:p>
            <a:r>
              <a:rPr lang="zh-CN" altLang="en-US"/>
              <a:t>    ├── b.c</a:t>
            </a:r>
            <a:endParaRPr lang="zh-CN" altLang="en-US"/>
          </a:p>
          <a:p>
            <a:r>
              <a:rPr lang="zh-CN" altLang="en-US"/>
              <a:t>    └── main.c</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584450"/>
          </a:xfrm>
          <a:prstGeom prst="rect">
            <a:avLst/>
          </a:prstGeom>
          <a:noFill/>
        </p:spPr>
        <p:txBody>
          <a:bodyPr wrap="square" rtlCol="0">
            <a:spAutoFit/>
          </a:bodyPr>
          <a:p>
            <a:r>
              <a:rPr lang="zh-CN" altLang="en-US"/>
              <a:t>头文件</a:t>
            </a:r>
            <a:r>
              <a:rPr lang="en-US" altLang="zh-CN"/>
              <a:t>b.h</a:t>
            </a:r>
            <a:endParaRPr lang="en-US" altLang="zh-CN"/>
          </a:p>
          <a:p>
            <a:r>
              <a:rPr lang="en-US" altLang="zh-CN"/>
              <a:t>#ifndef B_FILE_HEADER_INC</a:t>
            </a:r>
            <a:endParaRPr lang="en-US" altLang="zh-CN"/>
          </a:p>
          <a:p>
            <a:r>
              <a:rPr lang="en-US" altLang="zh-CN"/>
              <a:t>#define B_FIEL_HEADER_INC</a:t>
            </a:r>
            <a:endParaRPr lang="en-US" altLang="zh-CN"/>
          </a:p>
          <a:p>
            <a:endParaRPr lang="en-US" altLang="zh-CN"/>
          </a:p>
          <a:p>
            <a:r>
              <a:rPr lang="en-US" altLang="zh-CN"/>
              <a:t>#include&lt;math.h&gt;</a:t>
            </a:r>
            <a:endParaRPr lang="en-US" altLang="zh-CN"/>
          </a:p>
          <a:p>
            <a:endParaRPr lang="en-US" altLang="zh-CN"/>
          </a:p>
          <a:p>
            <a:r>
              <a:rPr lang="en-US" altLang="zh-CN"/>
              <a:t>double cal_sqrt(double value);</a:t>
            </a:r>
            <a:endParaRPr lang="en-US" altLang="zh-CN"/>
          </a:p>
          <a:p>
            <a:endParaRPr lang="en-US" altLang="zh-CN"/>
          </a:p>
          <a:p>
            <a:r>
              <a:rPr lang="en-US" altLang="zh-CN"/>
              <a:t>#endif</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030095"/>
          </a:xfrm>
          <a:prstGeom prst="rect">
            <a:avLst/>
          </a:prstGeom>
          <a:noFill/>
        </p:spPr>
        <p:txBody>
          <a:bodyPr wrap="square" rtlCol="0">
            <a:spAutoFit/>
          </a:bodyPr>
          <a:p>
            <a:r>
              <a:rPr lang="zh-CN" altLang="en-US"/>
              <a:t>头文件</a:t>
            </a:r>
            <a:r>
              <a:rPr lang="en-US" altLang="zh-CN"/>
              <a:t>b.c</a:t>
            </a:r>
            <a:endParaRPr lang="en-US" altLang="zh-CN"/>
          </a:p>
          <a:p>
            <a:r>
              <a:rPr lang="en-US" altLang="zh-CN"/>
              <a:t>#include "../include/b.h"</a:t>
            </a:r>
            <a:endParaRPr lang="en-US" altLang="zh-CN"/>
          </a:p>
          <a:p>
            <a:endParaRPr lang="en-US" altLang="zh-CN"/>
          </a:p>
          <a:p>
            <a:r>
              <a:rPr lang="en-US" altLang="zh-CN"/>
              <a:t>double cal_sqrt(double value)</a:t>
            </a:r>
            <a:endParaRPr lang="en-US" altLang="zh-CN"/>
          </a:p>
          <a:p>
            <a:r>
              <a:rPr lang="en-US" altLang="zh-CN"/>
              <a:t>{</a:t>
            </a:r>
            <a:endParaRPr lang="en-US" altLang="zh-CN"/>
          </a:p>
          <a:p>
            <a:r>
              <a:rPr lang="en-US" altLang="zh-CN"/>
              <a:t>    return sqrt(value);</a:t>
            </a:r>
            <a:endParaRPr lang="en-US" altLang="zh-CN"/>
          </a:p>
          <a:p>
            <a:r>
              <a:rPr lang="en-US" altLang="zh-CN"/>
              <a:t>}</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3969385"/>
          </a:xfrm>
          <a:prstGeom prst="rect">
            <a:avLst/>
          </a:prstGeom>
          <a:noFill/>
        </p:spPr>
        <p:txBody>
          <a:bodyPr wrap="square" rtlCol="0">
            <a:spAutoFit/>
          </a:bodyPr>
          <a:p>
            <a:r>
              <a:rPr lang="zh-CN" altLang="zh-CN"/>
              <a:t>主函数</a:t>
            </a:r>
            <a:r>
              <a:rPr lang="en-US" altLang="zh-CN"/>
              <a:t>main.c</a:t>
            </a:r>
            <a:endParaRPr lang="en-US" altLang="zh-CN"/>
          </a:p>
          <a:p>
            <a:endParaRPr lang="en-US" altLang="zh-CN"/>
          </a:p>
          <a:p>
            <a:r>
              <a:rPr lang="en-US" altLang="zh-CN"/>
              <a:t>#include "../include/b.h"</a:t>
            </a:r>
            <a:endParaRPr lang="en-US" altLang="zh-CN"/>
          </a:p>
          <a:p>
            <a:r>
              <a:rPr lang="en-US" altLang="zh-CN"/>
              <a:t>#include &lt;stdio.h&gt;</a:t>
            </a:r>
            <a:endParaRPr lang="en-US" altLang="zh-CN"/>
          </a:p>
          <a:p>
            <a:r>
              <a:rPr lang="en-US" altLang="zh-CN"/>
              <a:t>int main(int argc, char** argv)</a:t>
            </a:r>
            <a:endParaRPr lang="en-US" altLang="zh-CN"/>
          </a:p>
          <a:p>
            <a:r>
              <a:rPr lang="en-US" altLang="zh-CN"/>
              <a:t>{</a:t>
            </a:r>
            <a:endParaRPr lang="en-US" altLang="zh-CN"/>
          </a:p>
          <a:p>
            <a:r>
              <a:rPr lang="en-US" altLang="zh-CN"/>
              <a:t>    double a = 49.0; </a:t>
            </a:r>
            <a:endParaRPr lang="en-US" altLang="zh-CN"/>
          </a:p>
          <a:p>
            <a:r>
              <a:rPr lang="en-US" altLang="zh-CN"/>
              <a:t>    double b = 0.0;</a:t>
            </a:r>
            <a:endParaRPr lang="en-US" altLang="zh-CN"/>
          </a:p>
          <a:p>
            <a:endParaRPr lang="en-US" altLang="zh-CN"/>
          </a:p>
          <a:p>
            <a:r>
              <a:rPr lang="en-US" altLang="zh-CN"/>
              <a:t>    printf("input a:%f\n",a);</a:t>
            </a:r>
            <a:endParaRPr lang="en-US" altLang="zh-CN"/>
          </a:p>
          <a:p>
            <a:r>
              <a:rPr lang="en-US" altLang="zh-CN"/>
              <a:t>    b = cal_sqrt(a);</a:t>
            </a:r>
            <a:endParaRPr lang="en-US" altLang="zh-CN"/>
          </a:p>
          <a:p>
            <a:r>
              <a:rPr lang="en-US" altLang="zh-CN"/>
              <a:t>    printf("sqrt result:%f\n",b);</a:t>
            </a:r>
            <a:endParaRPr lang="en-US" altLang="zh-CN"/>
          </a:p>
          <a:p>
            <a:r>
              <a:rPr lang="en-US" altLang="zh-CN"/>
              <a:t>    return 0;</a:t>
            </a:r>
            <a:endParaRPr lang="en-US" altLang="zh-CN"/>
          </a:p>
          <a:p>
            <a:r>
              <a:rPr lang="en-US" altLang="zh-CN"/>
              <a:t>}</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4523105"/>
          </a:xfrm>
          <a:prstGeom prst="rect">
            <a:avLst/>
          </a:prstGeom>
          <a:noFill/>
        </p:spPr>
        <p:txBody>
          <a:bodyPr wrap="square" rtlCol="0">
            <a:spAutoFit/>
          </a:bodyPr>
          <a:p>
            <a:r>
              <a:rPr altLang="zh-CN"/>
              <a:t>编写CMakeLists.txt</a:t>
            </a:r>
            <a:endParaRPr altLang="zh-CN"/>
          </a:p>
          <a:p>
            <a:endParaRPr altLang="zh-CN"/>
          </a:p>
          <a:p>
            <a:r>
              <a:rPr altLang="zh-CN"/>
              <a:t>#1.cmake verson，指定cmake版本 </a:t>
            </a:r>
            <a:endParaRPr altLang="zh-CN"/>
          </a:p>
          <a:p>
            <a:r>
              <a:rPr altLang="zh-CN"/>
              <a:t>cmake_minimum_required(VERSION 3.2)</a:t>
            </a:r>
            <a:endParaRPr altLang="zh-CN"/>
          </a:p>
          <a:p>
            <a:endParaRPr altLang="zh-CN"/>
          </a:p>
          <a:p>
            <a:r>
              <a:rPr altLang="zh-CN"/>
              <a:t>#2.project name，指定项目的名称，一般和项目的文件夹名称对应</a:t>
            </a:r>
            <a:endParaRPr altLang="zh-CN"/>
          </a:p>
          <a:p>
            <a:r>
              <a:rPr altLang="zh-CN"/>
              <a:t>PROJECT(test_sqrt)</a:t>
            </a:r>
            <a:endParaRPr altLang="zh-CN"/>
          </a:p>
          <a:p>
            <a:endParaRPr altLang="zh-CN"/>
          </a:p>
          <a:p>
            <a:r>
              <a:rPr altLang="zh-CN"/>
              <a:t>#3.head file path，头文件目录</a:t>
            </a:r>
            <a:endParaRPr altLang="zh-CN"/>
          </a:p>
          <a:p>
            <a:r>
              <a:rPr altLang="zh-CN"/>
              <a:t>INCLUDE_DIRECTORIES(</a:t>
            </a:r>
            <a:endParaRPr altLang="zh-CN"/>
          </a:p>
          <a:p>
            <a:r>
              <a:rPr altLang="zh-CN"/>
              <a:t>include</a:t>
            </a:r>
            <a:endParaRPr altLang="zh-CN"/>
          </a:p>
          <a:p>
            <a:r>
              <a:rPr altLang="zh-CN"/>
              <a:t>)</a:t>
            </a:r>
            <a:endParaRPr altLang="zh-CN"/>
          </a:p>
          <a:p>
            <a:endParaRPr altLang="zh-CN"/>
          </a:p>
          <a:p>
            <a:r>
              <a:rPr altLang="zh-CN"/>
              <a:t>#4.source directory，源文件目录</a:t>
            </a:r>
            <a:endParaRPr altLang="zh-CN"/>
          </a:p>
          <a:p>
            <a:r>
              <a:rPr altLang="zh-CN"/>
              <a:t>AUX_SOURCE_DIRECTORY(src DIR_SRCS)</a:t>
            </a:r>
            <a:endParaRPr altLang="zh-CN"/>
          </a:p>
          <a:p>
            <a:endParaRPr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14" name="组合 13"/>
          <p:cNvGrpSpPr/>
          <p:nvPr/>
        </p:nvGrpSpPr>
        <p:grpSpPr>
          <a:xfrm>
            <a:off x="3968750" y="1830731"/>
            <a:ext cx="4558665" cy="3171136"/>
            <a:chOff x="949325" y="1552033"/>
            <a:chExt cx="4558665" cy="3171136"/>
          </a:xfrm>
        </p:grpSpPr>
        <p:sp>
          <p:nvSpPr>
            <p:cNvPr id="15" name="文本框 14"/>
            <p:cNvSpPr txBox="1"/>
            <p:nvPr/>
          </p:nvSpPr>
          <p:spPr>
            <a:xfrm>
              <a:off x="2106749" y="1552033"/>
              <a:ext cx="1499235" cy="954107"/>
            </a:xfrm>
            <a:prstGeom prst="rect">
              <a:avLst/>
            </a:prstGeom>
            <a:noFill/>
          </p:spPr>
          <p:txBody>
            <a:bodyPr wrap="square" rtlCol="0">
              <a:spAutoFit/>
            </a:bodyPr>
            <a:lstStyle/>
            <a:p>
              <a:pPr algn="ctr"/>
              <a:r>
                <a:rPr lang="zh-CN" altLang="en-US" sz="3600" dirty="0">
                  <a:solidFill>
                    <a:srgbClr val="76C097"/>
                  </a:solidFill>
                  <a:latin typeface="方正清刻本悦宋简体" panose="02000000000000000000" charset="-122"/>
                  <a:ea typeface="方正清刻本悦宋简体" panose="02000000000000000000" charset="-122"/>
                </a:rPr>
                <a:t>目录 </a:t>
              </a:r>
              <a:endParaRPr lang="en-US" altLang="zh-CN" sz="3600" b="1" dirty="0">
                <a:solidFill>
                  <a:srgbClr val="76C097"/>
                </a:solidFill>
                <a:latin typeface="方正清刻本悦宋简体" panose="02000000000000000000" charset="-122"/>
                <a:ea typeface="方正清刻本悦宋简体" panose="02000000000000000000" charset="-122"/>
              </a:endParaRPr>
            </a:p>
            <a:p>
              <a:pPr algn="ctr"/>
              <a:r>
                <a:rPr lang="en-US" altLang="zh-CN" sz="1100" b="1" dirty="0">
                  <a:solidFill>
                    <a:srgbClr val="76C097"/>
                  </a:solidFill>
                  <a:latin typeface="方正清刻本悦宋简体" panose="02000000000000000000" charset="-122"/>
                  <a:ea typeface="方正清刻本悦宋简体" panose="02000000000000000000" charset="-122"/>
                </a:rPr>
                <a:t> </a:t>
              </a:r>
              <a:r>
                <a:rPr lang="en-US" altLang="zh-CN" sz="2000" dirty="0">
                  <a:solidFill>
                    <a:srgbClr val="76C097"/>
                  </a:solidFill>
                  <a:latin typeface="方正清刻本悦宋简体" panose="02000000000000000000" charset="-122"/>
                  <a:ea typeface="方正清刻本悦宋简体" panose="02000000000000000000" charset="-122"/>
                </a:rPr>
                <a:t>Contents</a:t>
              </a:r>
              <a:endParaRPr lang="en-US" altLang="zh-CN" sz="2000" dirty="0">
                <a:solidFill>
                  <a:srgbClr val="76C097"/>
                </a:solidFill>
                <a:latin typeface="方正清刻本悦宋简体" panose="02000000000000000000" charset="-122"/>
                <a:ea typeface="方正清刻本悦宋简体" panose="02000000000000000000" charset="-122"/>
              </a:endParaRPr>
            </a:p>
          </p:txBody>
        </p:sp>
        <p:sp>
          <p:nvSpPr>
            <p:cNvPr id="16" name="矩形 15"/>
            <p:cNvSpPr/>
            <p:nvPr/>
          </p:nvSpPr>
          <p:spPr>
            <a:xfrm>
              <a:off x="1482725" y="2887737"/>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17" name="矩形 16"/>
            <p:cNvSpPr/>
            <p:nvPr/>
          </p:nvSpPr>
          <p:spPr>
            <a:xfrm>
              <a:off x="949325" y="2887737"/>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18" name="文本框 17"/>
            <p:cNvSpPr txBox="1"/>
            <p:nvPr/>
          </p:nvSpPr>
          <p:spPr>
            <a:xfrm>
              <a:off x="949325" y="2868687"/>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01</a:t>
              </a:r>
              <a:endParaRPr lang="zh-CN" altLang="en-US" sz="2400" dirty="0">
                <a:solidFill>
                  <a:schemeClr val="bg1"/>
                </a:solidFill>
                <a:latin typeface="微软雅黑" panose="020B0503020204020204" charset="-122"/>
                <a:ea typeface="微软雅黑" panose="020B0503020204020204" charset="-122"/>
              </a:endParaRPr>
            </a:p>
          </p:txBody>
        </p:sp>
        <p:sp>
          <p:nvSpPr>
            <p:cNvPr id="19" name="文本框 48"/>
            <p:cNvSpPr txBox="1">
              <a:spLocks noChangeArrowheads="1"/>
            </p:cNvSpPr>
            <p:nvPr/>
          </p:nvSpPr>
          <p:spPr bwMode="auto">
            <a:xfrm>
              <a:off x="1661795" y="2899503"/>
              <a:ext cx="3556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id-ID" sz="2000" dirty="0">
                  <a:solidFill>
                    <a:srgbClr val="76C097"/>
                  </a:solidFill>
                </a:rPr>
                <a:t>Ubuntu+Windows</a:t>
              </a:r>
              <a:r>
                <a:rPr lang="zh-CN" altLang="en-US" sz="2000" dirty="0">
                  <a:solidFill>
                    <a:srgbClr val="76C097"/>
                  </a:solidFill>
                </a:rPr>
                <a:t>双系统</a:t>
              </a:r>
              <a:endParaRPr lang="zh-CN" altLang="en-US" sz="2000" dirty="0">
                <a:solidFill>
                  <a:srgbClr val="76C097"/>
                </a:solidFill>
              </a:endParaRPr>
            </a:p>
          </p:txBody>
        </p:sp>
        <p:sp>
          <p:nvSpPr>
            <p:cNvPr id="20" name="矩形 19"/>
            <p:cNvSpPr/>
            <p:nvPr/>
          </p:nvSpPr>
          <p:spPr>
            <a:xfrm>
              <a:off x="1482725" y="3583203"/>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1" name="矩形 20"/>
            <p:cNvSpPr/>
            <p:nvPr/>
          </p:nvSpPr>
          <p:spPr>
            <a:xfrm>
              <a:off x="949325" y="3583203"/>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2" name="文本框 21"/>
            <p:cNvSpPr txBox="1"/>
            <p:nvPr/>
          </p:nvSpPr>
          <p:spPr>
            <a:xfrm>
              <a:off x="949325" y="3564153"/>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02</a:t>
              </a:r>
              <a:endParaRPr lang="zh-CN" altLang="en-US" sz="2400" dirty="0">
                <a:solidFill>
                  <a:schemeClr val="bg1"/>
                </a:solidFill>
                <a:latin typeface="微软雅黑" panose="020B0503020204020204" charset="-122"/>
                <a:ea typeface="微软雅黑" panose="020B0503020204020204" charset="-122"/>
              </a:endParaRPr>
            </a:p>
          </p:txBody>
        </p:sp>
        <p:sp>
          <p:nvSpPr>
            <p:cNvPr id="23" name="文本框 48"/>
            <p:cNvSpPr txBox="1">
              <a:spLocks noChangeArrowheads="1"/>
            </p:cNvSpPr>
            <p:nvPr/>
          </p:nvSpPr>
          <p:spPr bwMode="auto">
            <a:xfrm>
              <a:off x="1661795" y="3595463"/>
              <a:ext cx="38461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2000" dirty="0">
                  <a:solidFill>
                    <a:srgbClr val="76C097"/>
                  </a:solidFill>
                </a:rPr>
                <a:t>常规使用与</a:t>
              </a:r>
              <a:r>
                <a:rPr lang="en-US" altLang="zh-CN" sz="2000" dirty="0">
                  <a:solidFill>
                    <a:srgbClr val="76C097"/>
                  </a:solidFill>
                </a:rPr>
                <a:t>ROS</a:t>
              </a:r>
              <a:r>
                <a:rPr lang="zh-CN" altLang="en-US" sz="2000" dirty="0">
                  <a:solidFill>
                    <a:srgbClr val="76C097"/>
                  </a:solidFill>
                </a:rPr>
                <a:t>安装</a:t>
              </a:r>
              <a:endParaRPr lang="zh-CN" altLang="en-US" sz="2000" dirty="0">
                <a:solidFill>
                  <a:srgbClr val="76C097"/>
                </a:solidFill>
              </a:endParaRPr>
            </a:p>
          </p:txBody>
        </p:sp>
        <p:sp>
          <p:nvSpPr>
            <p:cNvPr id="24" name="矩形 23"/>
            <p:cNvSpPr/>
            <p:nvPr/>
          </p:nvSpPr>
          <p:spPr>
            <a:xfrm>
              <a:off x="1482725" y="4278669"/>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5" name="矩形 24"/>
            <p:cNvSpPr/>
            <p:nvPr/>
          </p:nvSpPr>
          <p:spPr>
            <a:xfrm>
              <a:off x="949325" y="4278669"/>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6" name="文本框 25"/>
            <p:cNvSpPr txBox="1"/>
            <p:nvPr/>
          </p:nvSpPr>
          <p:spPr>
            <a:xfrm>
              <a:off x="949325" y="4259619"/>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03</a:t>
              </a:r>
              <a:endParaRPr lang="zh-CN" altLang="en-US" sz="2400" dirty="0">
                <a:solidFill>
                  <a:schemeClr val="bg1"/>
                </a:solidFill>
                <a:latin typeface="微软雅黑" panose="020B0503020204020204" charset="-122"/>
                <a:ea typeface="微软雅黑" panose="020B0503020204020204" charset="-122"/>
              </a:endParaRPr>
            </a:p>
          </p:txBody>
        </p:sp>
        <p:sp>
          <p:nvSpPr>
            <p:cNvPr id="27" name="文本框 48"/>
            <p:cNvSpPr txBox="1">
              <a:spLocks noChangeArrowheads="1"/>
            </p:cNvSpPr>
            <p:nvPr/>
          </p:nvSpPr>
          <p:spPr bwMode="auto">
            <a:xfrm>
              <a:off x="1661795" y="4290426"/>
              <a:ext cx="2823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id-ID" sz="2000" dirty="0">
                  <a:solidFill>
                    <a:srgbClr val="76C097"/>
                  </a:solidFill>
                </a:rPr>
                <a:t>CMakeLists</a:t>
              </a:r>
              <a:r>
                <a:rPr lang="zh-CN" altLang="en-US" sz="2000" dirty="0">
                  <a:solidFill>
                    <a:srgbClr val="76C097"/>
                  </a:solidFill>
                </a:rPr>
                <a:t>编写</a:t>
              </a:r>
              <a:endParaRPr lang="zh-CN" altLang="en-US" sz="2000" dirty="0">
                <a:solidFill>
                  <a:srgbClr val="76C097"/>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4523105"/>
          </a:xfrm>
          <a:prstGeom prst="rect">
            <a:avLst/>
          </a:prstGeom>
          <a:noFill/>
        </p:spPr>
        <p:txBody>
          <a:bodyPr wrap="square" rtlCol="0">
            <a:spAutoFit/>
          </a:bodyPr>
          <a:p>
            <a:r>
              <a:rPr altLang="zh-CN"/>
              <a:t>编写CMakeLists.txt</a:t>
            </a:r>
            <a:endParaRPr altLang="zh-CN"/>
          </a:p>
          <a:p>
            <a:endParaRPr altLang="zh-CN"/>
          </a:p>
          <a:p>
            <a:r>
              <a:rPr altLang="zh-CN"/>
              <a:t>#5.set environment variable，设置环境变量，编译用到的源文件全部都要放到这里，否则编译能够通过，但是执行的时候会出现各种问题，比如"symbol lookup error xxxxx , undefined symbol"</a:t>
            </a:r>
            <a:endParaRPr altLang="zh-CN"/>
          </a:p>
          <a:p>
            <a:r>
              <a:rPr altLang="zh-CN"/>
              <a:t>SET(TEST_MATH</a:t>
            </a:r>
            <a:endParaRPr altLang="zh-CN"/>
          </a:p>
          <a:p>
            <a:r>
              <a:rPr altLang="zh-CN"/>
              <a:t>${DIR_SRCS}</a:t>
            </a:r>
            <a:endParaRPr altLang="zh-CN"/>
          </a:p>
          <a:p>
            <a:r>
              <a:rPr altLang="zh-CN"/>
              <a:t>)</a:t>
            </a:r>
            <a:endParaRPr altLang="zh-CN"/>
          </a:p>
          <a:p>
            <a:endParaRPr altLang="zh-CN"/>
          </a:p>
          <a:p>
            <a:r>
              <a:rPr altLang="zh-CN"/>
              <a:t>#6.add executable file，添加要编译的可执行文件</a:t>
            </a:r>
            <a:endParaRPr altLang="zh-CN"/>
          </a:p>
          <a:p>
            <a:r>
              <a:rPr altLang="zh-CN"/>
              <a:t>ADD_EXECUTABLE(${PROJECT_NAME} ${TEST_MATH})</a:t>
            </a:r>
            <a:endParaRPr altLang="zh-CN"/>
          </a:p>
          <a:p>
            <a:endParaRPr altLang="zh-CN"/>
          </a:p>
          <a:p>
            <a:r>
              <a:rPr altLang="zh-CN"/>
              <a:t>#7.add link library，添加可执行文件所需要的库，比如我们用到了libm.so（命名规则：lib+name+.so），就添加该库的名称</a:t>
            </a:r>
            <a:endParaRPr altLang="zh-CN"/>
          </a:p>
          <a:p>
            <a:r>
              <a:rPr altLang="zh-CN"/>
              <a:t>TARGET_LINK_LIBRARIES(${PROJECT_NAME} m)</a:t>
            </a:r>
            <a:endParaRPr altLang="zh-CN"/>
          </a:p>
          <a:p>
            <a:endParaRPr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2861310"/>
          </a:xfrm>
          <a:prstGeom prst="rect">
            <a:avLst/>
          </a:prstGeom>
          <a:noFill/>
        </p:spPr>
        <p:txBody>
          <a:bodyPr wrap="square" rtlCol="0">
            <a:spAutoFit/>
          </a:bodyPr>
          <a:p>
            <a:r>
              <a:rPr lang="zh-CN"/>
              <a:t>编译和运行程序：</a:t>
            </a:r>
            <a:endParaRPr lang="zh-CN"/>
          </a:p>
          <a:p>
            <a:endParaRPr lang="zh-CN" altLang="zh-CN"/>
          </a:p>
          <a:p>
            <a:r>
              <a:rPr altLang="zh-CN"/>
              <a:t>准备好了以上的所有材料，接下来，就可以编译了，由于编译中出现许多中间的文件，因此最好新建一个独立的目录build，在该目录下进行编译，编译步骤如下所示：</a:t>
            </a:r>
            <a:endParaRPr altLang="zh-CN"/>
          </a:p>
          <a:p>
            <a:endParaRPr altLang="zh-CN"/>
          </a:p>
          <a:p>
            <a:r>
              <a:rPr altLang="zh-CN"/>
              <a:t>mkdir build</a:t>
            </a:r>
            <a:endParaRPr altLang="zh-CN"/>
          </a:p>
          <a:p>
            <a:r>
              <a:rPr altLang="zh-CN"/>
              <a:t>cd build</a:t>
            </a:r>
            <a:endParaRPr altLang="zh-CN"/>
          </a:p>
          <a:p>
            <a:r>
              <a:rPr altLang="zh-CN"/>
              <a:t>cmake ..</a:t>
            </a:r>
            <a:endParaRPr altLang="zh-CN"/>
          </a:p>
          <a:p>
            <a:r>
              <a:rPr altLang="zh-CN"/>
              <a:t>make</a:t>
            </a:r>
            <a:endParaRPr altLang="zh-CN"/>
          </a:p>
          <a:p>
            <a:endParaRPr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67000"/>
            <a:ext cx="6883400" cy="12192000"/>
          </a:xfrm>
          <a:prstGeom prst="rect">
            <a:avLst/>
          </a:prstGeom>
        </p:spPr>
      </p:pic>
      <p:grpSp>
        <p:nvGrpSpPr>
          <p:cNvPr id="28" name="组合 27"/>
          <p:cNvGrpSpPr/>
          <p:nvPr/>
        </p:nvGrpSpPr>
        <p:grpSpPr>
          <a:xfrm>
            <a:off x="1706562" y="1164318"/>
            <a:ext cx="6345918" cy="4080327"/>
            <a:chOff x="-1573638" y="1222375"/>
            <a:chExt cx="6345918" cy="4080327"/>
          </a:xfrm>
        </p:grpSpPr>
        <p:sp>
          <p:nvSpPr>
            <p:cNvPr id="29" name="文本框 28"/>
            <p:cNvSpPr txBox="1"/>
            <p:nvPr/>
          </p:nvSpPr>
          <p:spPr>
            <a:xfrm>
              <a:off x="1289577" y="1222375"/>
              <a:ext cx="2858135" cy="768350"/>
            </a:xfrm>
            <a:prstGeom prst="rect">
              <a:avLst/>
            </a:prstGeom>
            <a:noFill/>
          </p:spPr>
          <p:txBody>
            <a:bodyPr wrap="square" rtlCol="0">
              <a:spAutoFit/>
            </a:bodyPr>
            <a:lstStyle/>
            <a:p>
              <a:pPr algn="dist"/>
              <a:r>
                <a:rPr lang="zh-CN" altLang="en-US" sz="4400" dirty="0">
                  <a:solidFill>
                    <a:srgbClr val="76C097"/>
                  </a:solidFill>
                  <a:latin typeface="微软雅黑" panose="020B0503020204020204" charset="-122"/>
                  <a:ea typeface="微软雅黑" panose="020B0503020204020204" charset="-122"/>
                </a:rPr>
                <a:t>作业</a:t>
              </a:r>
              <a:endParaRPr lang="zh-CN" altLang="en-US"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1573638" y="3057342"/>
              <a:ext cx="4203065" cy="2245360"/>
            </a:xfrm>
            <a:prstGeom prst="rect">
              <a:avLst/>
            </a:prstGeom>
            <a:noFill/>
          </p:spPr>
          <p:txBody>
            <a:bodyPr wrap="square" rtlCol="0">
              <a:spAutoFit/>
            </a:bodyPr>
            <a:lstStyle/>
            <a:p>
              <a:pPr algn="just"/>
              <a:r>
                <a:rPr lang="zh-CN" altLang="en-US" sz="2800" dirty="0">
                  <a:solidFill>
                    <a:srgbClr val="FF0000"/>
                  </a:solidFill>
                  <a:latin typeface="微软雅黑" panose="020B0503020204020204" charset="-122"/>
                  <a:ea typeface="微软雅黑" panose="020B0503020204020204" charset="-122"/>
                </a:rPr>
                <a:t>完成嵌入式下采集单目摄像头的图像并测量出摄像头与视野中心附近二维码的距离</a:t>
              </a:r>
              <a:r>
                <a:rPr lang="en-US" altLang="zh-CN" sz="2800" dirty="0">
                  <a:solidFill>
                    <a:srgbClr val="FF0000"/>
                  </a:solidFill>
                  <a:latin typeface="微软雅黑" panose="020B0503020204020204" charset="-122"/>
                  <a:ea typeface="微软雅黑" panose="020B0503020204020204" charset="-122"/>
                </a:rPr>
                <a:t>,</a:t>
              </a:r>
              <a:r>
                <a:rPr lang="zh-CN" altLang="en-US" sz="2800" dirty="0">
                  <a:solidFill>
                    <a:srgbClr val="FF0000"/>
                  </a:solidFill>
                  <a:latin typeface="微软雅黑" panose="020B0503020204020204" charset="-122"/>
                  <a:ea typeface="微软雅黑" panose="020B0503020204020204" charset="-122"/>
                </a:rPr>
                <a:t>以及二维码内容</a:t>
              </a:r>
              <a:endParaRPr lang="zh-CN" altLang="en-US" sz="2800" dirty="0">
                <a:solidFill>
                  <a:srgbClr val="FF0000"/>
                </a:solidFill>
                <a:latin typeface="微软雅黑" panose="020B0503020204020204" charset="-122"/>
                <a:ea typeface="微软雅黑" panose="020B0503020204020204" charset="-122"/>
              </a:endParaRPr>
            </a:p>
            <a:p>
              <a:pPr algn="just"/>
              <a:endParaRPr lang="zh-CN" altLang="en-US" sz="2800" dirty="0">
                <a:solidFill>
                  <a:srgbClr val="FF0000"/>
                </a:solidFill>
                <a:latin typeface="微软雅黑" panose="020B0503020204020204" charset="-122"/>
                <a:ea typeface="微软雅黑" panose="020B0503020204020204" charset="-122"/>
              </a:endParaRPr>
            </a:p>
          </p:txBody>
        </p:sp>
        <p:cxnSp>
          <p:nvCxnSpPr>
            <p:cNvPr id="32" name="直接连接符 31"/>
            <p:cNvCxnSpPr/>
            <p:nvPr/>
          </p:nvCxnSpPr>
          <p:spPr>
            <a:xfrm>
              <a:off x="859155" y="2625090"/>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186805" y="2999105"/>
            <a:ext cx="4897755" cy="3969385"/>
          </a:xfrm>
          <a:prstGeom prst="rect">
            <a:avLst/>
          </a:prstGeom>
          <a:noFill/>
        </p:spPr>
        <p:txBody>
          <a:bodyPr wrap="square" rtlCol="0">
            <a:spAutoFit/>
          </a:bodyPr>
          <a:p>
            <a:pPr algn="just"/>
            <a:r>
              <a:rPr lang="zh-CN" altLang="en-US" sz="2800" dirty="0">
                <a:solidFill>
                  <a:srgbClr val="00B0F0"/>
                </a:solidFill>
                <a:latin typeface="微软雅黑" panose="020B0503020204020204" charset="-122"/>
                <a:ea typeface="微软雅黑" panose="020B0503020204020204" charset="-122"/>
              </a:rPr>
              <a:t>提示：</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1.</a:t>
            </a:r>
            <a:r>
              <a:rPr lang="zh-CN" altLang="en-US" sz="2800" dirty="0">
                <a:solidFill>
                  <a:srgbClr val="00B0F0"/>
                </a:solidFill>
                <a:latin typeface="微软雅黑" panose="020B0503020204020204" charset="-122"/>
                <a:ea typeface="微软雅黑" panose="020B0503020204020204" charset="-122"/>
              </a:rPr>
              <a:t>二维码识别可以用</a:t>
            </a:r>
            <a:r>
              <a:rPr lang="en-US" altLang="zh-CN" sz="2800" dirty="0">
                <a:solidFill>
                  <a:srgbClr val="00B0F0"/>
                </a:solidFill>
                <a:latin typeface="微软雅黑" panose="020B0503020204020204" charset="-122"/>
                <a:ea typeface="微软雅黑" panose="020B0503020204020204" charset="-122"/>
              </a:rPr>
              <a:t>ZBar</a:t>
            </a:r>
            <a:r>
              <a:rPr lang="zh-CN" altLang="en-US" sz="2800" dirty="0">
                <a:solidFill>
                  <a:srgbClr val="00B0F0"/>
                </a:solidFill>
                <a:latin typeface="微软雅黑" panose="020B0503020204020204" charset="-122"/>
                <a:ea typeface="微软雅黑" panose="020B0503020204020204" charset="-122"/>
              </a:rPr>
              <a:t>这个库来实现</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2.</a:t>
            </a:r>
            <a:r>
              <a:rPr lang="zh-CN" altLang="en-US" sz="2800" dirty="0">
                <a:solidFill>
                  <a:srgbClr val="00B0F0"/>
                </a:solidFill>
                <a:latin typeface="微软雅黑" panose="020B0503020204020204" charset="-122"/>
                <a:ea typeface="微软雅黑" panose="020B0503020204020204" charset="-122"/>
              </a:rPr>
              <a:t>距离测量的方法，三角测量、相似三角形测量</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3.</a:t>
            </a:r>
            <a:r>
              <a:rPr lang="zh-CN" altLang="en-US" sz="2800" dirty="0">
                <a:solidFill>
                  <a:srgbClr val="00B0F0"/>
                </a:solidFill>
                <a:latin typeface="微软雅黑" panose="020B0503020204020204" charset="-122"/>
                <a:ea typeface="微软雅黑" panose="020B0503020204020204" charset="-122"/>
              </a:rPr>
              <a:t>需输出单目相机的内参</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4.</a:t>
            </a:r>
            <a:r>
              <a:rPr lang="zh-CN" altLang="en-US" sz="2800" dirty="0">
                <a:solidFill>
                  <a:srgbClr val="00B0F0"/>
                </a:solidFill>
                <a:latin typeface="微软雅黑" panose="020B0503020204020204" charset="-122"/>
                <a:ea typeface="微软雅黑" panose="020B0503020204020204" charset="-122"/>
              </a:rPr>
              <a:t>可以想想如何把上次的程序在</a:t>
            </a:r>
            <a:r>
              <a:rPr lang="en-US" altLang="zh-CN" sz="2800" dirty="0">
                <a:solidFill>
                  <a:srgbClr val="00B0F0"/>
                </a:solidFill>
                <a:latin typeface="微软雅黑" panose="020B0503020204020204" charset="-122"/>
                <a:ea typeface="微软雅黑" panose="020B0503020204020204" charset="-122"/>
              </a:rPr>
              <a:t>Ubuntu</a:t>
            </a:r>
            <a:r>
              <a:rPr lang="zh-CN" altLang="en-US" sz="2800" dirty="0">
                <a:solidFill>
                  <a:srgbClr val="00B0F0"/>
                </a:solidFill>
                <a:latin typeface="微软雅黑" panose="020B0503020204020204" charset="-122"/>
                <a:ea typeface="微软雅黑" panose="020B0503020204020204" charset="-122"/>
              </a:rPr>
              <a:t>下运行</a:t>
            </a:r>
            <a:endParaRPr lang="zh-CN" altLang="en-US" sz="2800" dirty="0">
              <a:solidFill>
                <a:srgbClr val="76C097"/>
              </a:solidFill>
              <a:latin typeface="微软雅黑" panose="020B0503020204020204" charset="-122"/>
              <a:ea typeface="微软雅黑" panose="020B0503020204020204" charset="-122"/>
            </a:endParaRPr>
          </a:p>
          <a:p>
            <a:pPr algn="just"/>
            <a:endParaRPr lang="zh-CN" altLang="en-US" sz="2800" dirty="0">
              <a:solidFill>
                <a:srgbClr val="76C097"/>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9" name="组合 8"/>
          <p:cNvGrpSpPr/>
          <p:nvPr/>
        </p:nvGrpSpPr>
        <p:grpSpPr>
          <a:xfrm>
            <a:off x="3524825" y="2231342"/>
            <a:ext cx="4616648" cy="2031326"/>
            <a:chOff x="580345" y="2269548"/>
            <a:chExt cx="4616648" cy="2031326"/>
          </a:xfrm>
        </p:grpSpPr>
        <p:sp>
          <p:nvSpPr>
            <p:cNvPr id="10" name="原创设计师QQ598969553      _5"/>
            <p:cNvSpPr>
              <a:spLocks noChangeArrowheads="1"/>
            </p:cNvSpPr>
            <p:nvPr/>
          </p:nvSpPr>
          <p:spPr bwMode="auto">
            <a:xfrm>
              <a:off x="580345" y="3377544"/>
              <a:ext cx="46166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6000" dirty="0">
                  <a:solidFill>
                    <a:srgbClr val="76C097"/>
                  </a:solidFill>
                  <a:latin typeface="方正姚体" panose="02010601030101010101" pitchFamily="2" charset="-122"/>
                  <a:ea typeface="方正姚体" panose="02010601030101010101" pitchFamily="2" charset="-122"/>
                  <a:cs typeface="宋体" panose="02010600030101010101" pitchFamily="2" charset="-122"/>
                </a:rPr>
                <a:t>感谢各位观看</a:t>
              </a:r>
              <a:endParaRPr lang="en-US" altLang="zh-CN" sz="6000" dirty="0">
                <a:solidFill>
                  <a:srgbClr val="76C097"/>
                </a:solidFill>
                <a:latin typeface="方正姚体" panose="02010601030101010101" pitchFamily="2" charset="-122"/>
                <a:ea typeface="方正姚体" panose="02010601030101010101" pitchFamily="2" charset="-122"/>
                <a:cs typeface="宋体" panose="02010600030101010101" pitchFamily="2" charset="-122"/>
              </a:endParaRPr>
            </a:p>
          </p:txBody>
        </p:sp>
        <p:sp>
          <p:nvSpPr>
            <p:cNvPr id="11" name="原创设计师QQ598969553      _12"/>
            <p:cNvSpPr>
              <a:spLocks noChangeArrowheads="1"/>
            </p:cNvSpPr>
            <p:nvPr/>
          </p:nvSpPr>
          <p:spPr bwMode="auto">
            <a:xfrm>
              <a:off x="580345" y="2269548"/>
              <a:ext cx="44819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200" dirty="0">
                  <a:solidFill>
                    <a:srgbClr val="76C097"/>
                  </a:solidFill>
                  <a:latin typeface="方正姚体" panose="02010601030101010101" pitchFamily="2" charset="-122"/>
                  <a:ea typeface="方正姚体" panose="02010601030101010101" pitchFamily="2" charset="-122"/>
                  <a:cs typeface="宋体" panose="02010600030101010101" pitchFamily="2" charset="-122"/>
                </a:rPr>
                <a:t>THANK YOU</a:t>
              </a:r>
              <a:endParaRPr lang="en-US" altLang="zh-CN" sz="7200" dirty="0">
                <a:solidFill>
                  <a:srgbClr val="76C097"/>
                </a:solidFill>
                <a:latin typeface="方正姚体" panose="02010601030101010101" pitchFamily="2" charset="-122"/>
                <a:ea typeface="方正姚体" panose="02010601030101010101" pitchFamily="2" charset="-122"/>
                <a:cs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01</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dist"/>
              <a:r>
                <a:rPr lang="en-US" altLang="id-ID" sz="3600" dirty="0">
                  <a:solidFill>
                    <a:srgbClr val="76C097"/>
                  </a:solidFill>
                  <a:sym typeface="+mn-ea"/>
                </a:rPr>
                <a:t>Ubuntu+Windows</a:t>
              </a:r>
              <a:r>
                <a:rPr lang="zh-CN" altLang="en-US" sz="3600" dirty="0">
                  <a:solidFill>
                    <a:srgbClr val="76C097"/>
                  </a:solidFill>
                  <a:sym typeface="+mn-ea"/>
                </a:rPr>
                <a:t>双系统</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602740" cy="1753235"/>
          </a:xfrm>
          <a:prstGeom prst="rect">
            <a:avLst/>
          </a:prstGeom>
          <a:noFill/>
        </p:spPr>
        <p:txBody>
          <a:bodyPr wrap="square" rtlCol="0">
            <a:spAutoFit/>
          </a:bodyPr>
          <a:p>
            <a:r>
              <a:rPr lang="zh-CN" altLang="en-US"/>
              <a:t>在上课之前，应该准备好</a:t>
            </a:r>
            <a:r>
              <a:rPr lang="en-US" altLang="zh-CN"/>
              <a:t>Ubuntu</a:t>
            </a:r>
            <a:r>
              <a:rPr lang="zh-CN" altLang="en-US"/>
              <a:t>和</a:t>
            </a:r>
            <a:r>
              <a:rPr lang="en-US" altLang="zh-CN"/>
              <a:t>windows</a:t>
            </a:r>
            <a:r>
              <a:rPr lang="zh-CN" altLang="en-US"/>
              <a:t>的双系统，并且都能正常使用。</a:t>
            </a:r>
            <a:endParaRPr lang="zh-CN" altLang="en-US"/>
          </a:p>
        </p:txBody>
      </p:sp>
      <p:pic>
        <p:nvPicPr>
          <p:cNvPr id="3" name="图片 2"/>
          <p:cNvPicPr>
            <a:picLocks noChangeAspect="1"/>
          </p:cNvPicPr>
          <p:nvPr/>
        </p:nvPicPr>
        <p:blipFill>
          <a:blip r:embed="rId2"/>
          <a:stretch>
            <a:fillRect/>
          </a:stretch>
        </p:blipFill>
        <p:spPr>
          <a:xfrm>
            <a:off x="2494915" y="2046605"/>
            <a:ext cx="9371330" cy="43237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zh-CN" altLang="en-US" sz="3600" dirty="0">
                  <a:solidFill>
                    <a:srgbClr val="76C097"/>
                  </a:solidFill>
                  <a:latin typeface="微软雅黑" panose="020B0503020204020204" charset="-122"/>
                  <a:ea typeface="微软雅黑" panose="020B0503020204020204" charset="-122"/>
                </a:rPr>
                <a:t>常规使用</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523105"/>
          </a:xfrm>
          <a:prstGeom prst="rect">
            <a:avLst/>
          </a:prstGeom>
          <a:noFill/>
        </p:spPr>
        <p:txBody>
          <a:bodyPr wrap="square" rtlCol="0">
            <a:spAutoFit/>
          </a:bodyPr>
          <a:p>
            <a:r>
              <a:t>打开终端：Ctrl+Alt+T</a:t>
            </a:r>
          </a:p>
          <a:p/>
          <a:p>
            <a:r>
              <a:t>目录与文件相关命令</a:t>
            </a:r>
          </a:p>
          <a:p/>
          <a:p>
            <a:r>
              <a:t>pwd：用于显示当前位置的绝对路径。格式：pwd，默认用户根目录为/home/你的用户名。</a:t>
            </a:r>
          </a:p>
          <a:p/>
          <a:p>
            <a:r>
              <a:t>ls：用于显示当前目录下的文件，默认只显示非隐藏文件。格式：ls。</a:t>
            </a:r>
          </a:p>
          <a:p/>
          <a:p>
            <a:r>
              <a:t>cd：用于改变你的工作目录。格式：cd 工作目录（一般和ls一起用，tab键补齐），和cd /命令是进入根目录；cd ..命令是进入上一层目录；cd -命令是回到之前的目录输入。</a:t>
            </a:r>
          </a:p>
          <a:p/>
          <a:p>
            <a:r>
              <a:t>cp：复制命令，格式：cp 文件1路径  文件2路径，和复制命令格式cp -r 目录1路径  目录2路径</a:t>
            </a:r>
          </a:p>
          <a:p/>
          <a:p>
            <a:r>
              <a:t>rm：删除命令，格式：rm 文件路径，删除目录时使用 rm -r 目录路径</a:t>
            </a:r>
          </a:p>
          <a:p/>
          <a:p>
            <a:r>
              <a:t>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zh-CN" altLang="en-US" sz="3600" dirty="0">
                  <a:solidFill>
                    <a:srgbClr val="76C097"/>
                  </a:solidFill>
                  <a:latin typeface="微软雅黑" panose="020B0503020204020204" charset="-122"/>
                  <a:ea typeface="微软雅黑" panose="020B0503020204020204" charset="-122"/>
                </a:rPr>
                <a:t>常规使用</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861310"/>
          </a:xfrm>
          <a:prstGeom prst="rect">
            <a:avLst/>
          </a:prstGeom>
          <a:noFill/>
        </p:spPr>
        <p:txBody>
          <a:bodyPr wrap="square" rtlCol="0">
            <a:spAutoFit/>
          </a:bodyPr>
          <a:p>
            <a:r>
              <a:t>mdir：删除空目录，非空目录使用rm -r格式</a:t>
            </a:r>
          </a:p>
          <a:p/>
          <a:p>
            <a:r>
              <a:t>mkdir：在当前目录下创建新目录，格式：mkdir 文件夹名</a:t>
            </a:r>
          </a:p>
          <a:p/>
          <a:p>
            <a:r>
              <a:t>man：有关命令帮助，查找某个命令的详细用法。格式：man 某个命令。ubuntu中文版man手册配置方法：man默认是英文的，但ubuntu的源里也有中文版的。以下是配置方法。终端输入sudo apt-get install manpages-zh，安装后修改配置文件sudo gedit /etc/manpath.config，将所有的/usr/share/man替换为/usr/share/man/zh_CN，保存即可。</a:t>
            </a:r>
          </a:p>
          <a:p/>
          <a:p>
            <a:r>
              <a:t>Tab	自动补全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介绍</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030095"/>
          </a:xfrm>
          <a:prstGeom prst="rect">
            <a:avLst/>
          </a:prstGeom>
          <a:noFill/>
        </p:spPr>
        <p:txBody>
          <a:bodyPr wrap="square" rtlCol="0">
            <a:spAutoFit/>
          </a:bodyPr>
          <a:p>
            <a:r>
              <a:t>通常这样解释ROS：</a:t>
            </a:r>
          </a:p>
          <a:p>
            <a:r>
              <a:t>1. 通道：ROS提供了一种发布-订阅式的通信框架用以简单、快速地构建分布式计算系。</a:t>
            </a:r>
          </a:p>
          <a:p>
            <a:r>
              <a:t>2. 工具：ROS提供了大量的工具组合用以配置、启动、自检、调试、可视化、登录、测试、终止分布式计算系统。</a:t>
            </a:r>
          </a:p>
          <a:p>
            <a:r>
              <a:t>3. 强大的库：ROS提供了广泛的库文件实现以机动性、操作控制、感知为主的机器人功能。</a:t>
            </a:r>
          </a:p>
          <a:p>
            <a:r>
              <a:t>4. 生态系统：ROS的支持与发展依托着一个强大的社区。ros.org尤其关注兼容性和支持文档，提供了一套“一站式”的方案使得用户得以搜索并学习来自全球开发者数以千计的ROS程序包。</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介绍</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246245"/>
          </a:xfrm>
          <a:prstGeom prst="rect">
            <a:avLst/>
          </a:prstGeom>
          <a:noFill/>
        </p:spPr>
        <p:txBody>
          <a:bodyPr wrap="square" rtlCol="0">
            <a:spAutoFit/>
          </a:bodyPr>
          <a:p>
            <a:r>
              <a:t>摘自《ROS by Example》的解释：</a:t>
            </a:r>
          </a:p>
          <a:p>
            <a:r>
              <a:t>ROS的首要目标是提供一套统一的开源程序框架，用以在多样化的现实世界与仿真环境中实现对机器人的控制。</a:t>
            </a:r>
          </a:p>
          <a:p>
            <a:r>
              <a:t>* 关于ROS的“通道（plumbing）”（摘自《ROS by Example》</a:t>
            </a:r>
          </a:p>
          <a:p>
            <a:r>
              <a:t>ROS的核心是节点（node）。节点是一小段用Python或C++写成的程序，用来执行某个相对简单的任务或进程。多个节点之间互相传递信息（message），并可以独立控制启动或终止。某一节点可以面向其它节点针对特定标题（topic）发布信息或提供服务（service）。</a:t>
            </a:r>
          </a:p>
          <a:p>
            <a:r>
              <a:t>例如：现有以节点将传感器读数传递至机器人控制器，在“/head_sonar标题“下存在一条信息包含有变量值“0.5“，即意味着传感器检测到的当前物体距离为0.5米。任何一个想要知道该传感器读数的节点都只要订阅（subscribe）/head_sonar标题即可。为了便于使用该读数，针对该订阅者的节点会定义一个回调函数，每当有新的信息传递到订阅者标题时，即执行该函数。上述流程的运行频率取决于发布者节点（publisher node）更新信息的频率。</a:t>
            </a:r>
          </a:p>
          <a:p>
            <a:r>
              <a:t>此外，节点还可以用来定义一个或多个服务（service）。ROS中服务的作用是在接收到来自其它节点的请求时回复该节点或执行某项任务。例如：控制LED灯的开关是一个服务；移动机器人在给定起始和目标位置的条件下返回导航路线规划也是一个服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3692525"/>
          </a:xfrm>
          <a:prstGeom prst="rect">
            <a:avLst/>
          </a:prstGeom>
          <a:noFill/>
        </p:spPr>
        <p:txBody>
          <a:bodyPr wrap="square" rtlCol="0">
            <a:spAutoFit/>
          </a:bodyPr>
          <a:p>
            <a:r>
              <a:t>创建 ROS 工作空间</a:t>
            </a:r>
          </a:p>
          <a:p>
            <a:r>
              <a:t>启动 ROS</a:t>
            </a:r>
          </a:p>
          <a:p>
            <a:r>
              <a:t>$ roscore</a:t>
            </a:r>
          </a:p>
          <a:p>
            <a:r>
              <a:t>创建工作环境</a:t>
            </a:r>
          </a:p>
          <a:p>
            <a:r>
              <a:t>$ mkdir -p ~/catkin_ws/src</a:t>
            </a:r>
          </a:p>
          <a:p>
            <a:r>
              <a:t>$ cd ~/catkin_ws/src</a:t>
            </a:r>
          </a:p>
          <a:p>
            <a:r>
              <a:t>$ catkin_init_workspace</a:t>
            </a:r>
          </a:p>
          <a:p>
            <a:r>
              <a:t>编译 ROS 程序</a:t>
            </a:r>
          </a:p>
          <a:p>
            <a:r>
              <a:t>$ cd ~/catkin_ws</a:t>
            </a:r>
          </a:p>
          <a:p>
            <a:r>
              <a:t>$ catkin_make</a:t>
            </a:r>
          </a:p>
          <a:p>
            <a:r>
              <a:t>添加程序包到全局路径</a:t>
            </a:r>
          </a:p>
          <a:p>
            <a:r>
              <a:t>$ echo "source catkin_ws/devel/setup.bash" &gt;&gt; ~/.bashrc</a:t>
            </a:r>
          </a:p>
          <a:p>
            <a:r>
              <a:t>$ source ~/.bashrc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3138170"/>
          </a:xfrm>
          <a:prstGeom prst="rect">
            <a:avLst/>
          </a:prstGeom>
          <a:noFill/>
        </p:spPr>
        <p:txBody>
          <a:bodyPr wrap="square" rtlCol="0">
            <a:spAutoFit/>
          </a:bodyPr>
          <a:p>
            <a:r>
              <a:t>Package 相关操作</a:t>
            </a:r>
          </a:p>
          <a:p>
            <a:r>
              <a:t>创建 Package 并编译</a:t>
            </a:r>
          </a:p>
          <a:p>
            <a:r>
              <a:t>$ cd ~/catkin_ws/src</a:t>
            </a:r>
          </a:p>
          <a:p>
            <a:r>
              <a:t>$ catkin_create_pkg &lt;package_name&gt; [depend1] [depend2] [depend3]</a:t>
            </a:r>
          </a:p>
          <a:p>
            <a:r>
              <a:t>$ cd ~/catkin_ws</a:t>
            </a:r>
          </a:p>
          <a:p>
            <a:r>
              <a:t>$ catkin_make</a:t>
            </a:r>
          </a:p>
          <a:p>
            <a:r>
              <a:t>查找 Package</a:t>
            </a:r>
          </a:p>
          <a:p>
            <a:r>
              <a:t>$ rospack find [package name]</a:t>
            </a:r>
          </a:p>
          <a:p>
            <a:r>
              <a:t>查看 Package 依赖</a:t>
            </a:r>
          </a:p>
          <a:p>
            <a:r>
              <a:t>$ rospack depends &lt;package_name&gt;</a:t>
            </a:r>
          </a:p>
          <a:p>
            <a:r>
              <a:t>$ rospack depends1 &lt;package_name&gt;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4455</Words>
  <Application>WPS 演示</Application>
  <PresentationFormat>宽屏</PresentationFormat>
  <Paragraphs>282</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华文中宋</vt:lpstr>
      <vt:lpstr>微软雅黑</vt:lpstr>
      <vt:lpstr>方正清刻本悦宋简体</vt:lpstr>
      <vt:lpstr>华文细黑</vt:lpstr>
      <vt:lpstr>Arial Unicode MS</vt:lpstr>
      <vt:lpstr>Calibri Light</vt:lpstr>
      <vt:lpstr>Calibri</vt:lpstr>
      <vt:lpstr>方正姚体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谁追随了理想</cp:lastModifiedBy>
  <cp:revision>24</cp:revision>
  <dcterms:created xsi:type="dcterms:W3CDTF">2017-10-19T03:02:00Z</dcterms:created>
  <dcterms:modified xsi:type="dcterms:W3CDTF">2018-07-13T07:26:49Z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