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74" r:id="rId2"/>
    <p:sldId id="284" r:id="rId3"/>
    <p:sldId id="269" r:id="rId4"/>
    <p:sldId id="278" r:id="rId5"/>
    <p:sldId id="286" r:id="rId6"/>
    <p:sldId id="285" r:id="rId7"/>
    <p:sldId id="283" r:id="rId8"/>
    <p:sldId id="287" r:id="rId9"/>
    <p:sldId id="272" r:id="rId10"/>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1">
          <p15:clr>
            <a:srgbClr val="A4A3A4"/>
          </p15:clr>
        </p15:guide>
        <p15:guide id="2" pos="3842">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6BB"/>
    <a:srgbClr val="5A5A5A"/>
    <a:srgbClr val="BF1920"/>
    <a:srgbClr val="2E2E2E"/>
    <a:srgbClr val="11BBD5"/>
    <a:srgbClr val="005499"/>
    <a:srgbClr val="EF080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744" y="-78"/>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pPr/>
              <a:t>2016/10/21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pPr/>
              <a:t>‹#›</a:t>
            </a:fld>
            <a:endParaRPr lang="zh-CN" altLang="en-US"/>
          </a:p>
        </p:txBody>
      </p:sp>
    </p:spTree>
    <p:extLst>
      <p:ext uri="{BB962C8B-B14F-4D97-AF65-F5344CB8AC3E}">
        <p14:creationId xmlns="" xmlns:p14="http://schemas.microsoft.com/office/powerpoint/2010/main" val="425804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smtClean="0"/>
              <a:t>单击此处编辑母版标题样式</a:t>
            </a:r>
            <a:endParaRPr lang="zh-CN" altLang="en-US" dirty="0"/>
          </a:p>
        </p:txBody>
      </p:sp>
      <p:pic>
        <p:nvPicPr>
          <p:cNvPr id="1028" name="Picture 4" descr="C:\Users\王佩丰\Desktop\未标题-2.jpg"/>
          <p:cNvPicPr>
            <a:picLocks noChangeAspect="1" noChangeArrowheads="1"/>
          </p:cNvPicPr>
          <p:nvPr userDrawn="1"/>
        </p:nvPicPr>
        <p:blipFill rotWithShape="1">
          <a:blip r:embed="rId2" cstate="print">
            <a:extLst>
              <a:ext uri="{28A0092B-C50C-407E-A947-70E740481C1C}">
                <a14:useLocalDpi xmlns="" xmlns:a14="http://schemas.microsoft.com/office/drawing/2010/main" val="0"/>
              </a:ext>
            </a:extLst>
          </a:blip>
          <a:srcRect t="3588"/>
          <a:stretch/>
        </p:blipFill>
        <p:spPr bwMode="auto">
          <a:xfrm>
            <a:off x="5494" y="-1"/>
            <a:ext cx="12220552" cy="4294091"/>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6567" y="6002543"/>
            <a:ext cx="2304256" cy="552519"/>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smtClean="0">
                <a:solidFill>
                  <a:srgbClr val="21B6BB"/>
                </a:solidFill>
              </a:rPr>
              <a:t>edu.51cto.com</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smtClean="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smtClean="0">
                <a:solidFill>
                  <a:srgbClr val="21B6BB"/>
                </a:solidFill>
                <a:latin typeface="微软雅黑" panose="020B0503020204020204" pitchFamily="34" charset="-122"/>
                <a:ea typeface="微软雅黑" panose="020B0503020204020204" pitchFamily="34" charset="-122"/>
                <a:cs typeface="+mn-cs"/>
              </a:rPr>
              <a:t>讲师：</a:t>
            </a:r>
            <a:endParaRPr lang="zh-CN" altLang="en-US" sz="3600" b="1" kern="1200" dirty="0">
              <a:solidFill>
                <a:srgbClr val="21B6BB"/>
              </a:solidFill>
              <a:latin typeface="微软雅黑" panose="020B0503020204020204" pitchFamily="34" charset="-122"/>
              <a:ea typeface="微软雅黑" panose="020B0503020204020204" pitchFamily="34" charset="-122"/>
              <a:cs typeface="+mn-cs"/>
            </a:endParaRP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11" name="Picture 5" descr="C:\Users\王佩丰\Desktop\为梦想增值 (2).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143627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smtClean="0">
                <a:solidFill>
                  <a:schemeClr val="bg1"/>
                </a:solidFill>
                <a:latin typeface="+mn-ea"/>
                <a:ea typeface="+mn-ea"/>
              </a:rPr>
              <a:t>课程目录</a:t>
            </a:r>
            <a:endParaRPr lang="en-US" altLang="zh-CN" sz="4400" b="1" dirty="0" smtClean="0">
              <a:solidFill>
                <a:schemeClr val="bg1"/>
              </a:solidFill>
              <a:latin typeface="+mn-ea"/>
              <a:ea typeface="+mn-ea"/>
            </a:endParaRPr>
          </a:p>
          <a:p>
            <a:r>
              <a:rPr lang="en-US" altLang="zh-CN" sz="2300" b="0" dirty="0" smtClean="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9843591" y="6094090"/>
            <a:ext cx="2045692" cy="49052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smtClean="0"/>
              <a:t>单击此处编辑母版文本样式</a:t>
            </a:r>
          </a:p>
        </p:txBody>
      </p:sp>
    </p:spTree>
    <p:extLst>
      <p:ext uri="{BB962C8B-B14F-4D97-AF65-F5344CB8AC3E}">
        <p14:creationId xmlns="" xmlns:p14="http://schemas.microsoft.com/office/powerpoint/2010/main" val="41565673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cstate="print"/>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9" name="Picture 5" descr="C:\Users\王佩丰\Desktop\为梦想增值 (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451519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smtClean="0"/>
              <a:t>单击此处编辑母版标题样式</a:t>
            </a:r>
            <a:endParaRPr lang="zh-CN" altLang="en-US"/>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smtClean="0"/>
              <a:t>单击此处编辑母版文本样式</a:t>
            </a:r>
            <a:endParaRPr lang="en-US" altLang="zh-CN" dirty="0" smtClean="0"/>
          </a:p>
          <a:p>
            <a:pPr lvl="1"/>
            <a:endParaRPr lang="zh-CN" altLang="en-US" dirty="0" smtClean="0"/>
          </a:p>
        </p:txBody>
      </p:sp>
      <p:pic>
        <p:nvPicPr>
          <p:cNvPr id="8" name="Picture 5" descr="C:\Users\王佩丰\Desktop\为梦想增值 (2).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smtClean="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9771583" y="405458"/>
            <a:ext cx="2030768" cy="486941"/>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cstate="print"/>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Tree>
    <p:extLst>
      <p:ext uri="{BB962C8B-B14F-4D97-AF65-F5344CB8AC3E}">
        <p14:creationId xmlns="" xmlns:p14="http://schemas.microsoft.com/office/powerpoint/2010/main" val="41290064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554559" y="261442"/>
            <a:ext cx="1728192" cy="41438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r>
              <a:rPr lang="en-US" altLang="zh-CN" dirty="0" smtClean="0"/>
              <a:t>	</a:t>
            </a:r>
            <a:endParaRPr lang="zh-CN" altLang="en-US" dirty="0" smtClean="0"/>
          </a:p>
          <a:p>
            <a:pPr lvl="4"/>
            <a:r>
              <a:rPr lang="zh-CN" altLang="en-US" dirty="0" smtClean="0"/>
              <a:t>第四级</a:t>
            </a:r>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2" y="4655161"/>
            <a:ext cx="10657185" cy="646331"/>
          </a:xfrm>
        </p:spPr>
        <p:txBody>
          <a:bodyPr/>
          <a:lstStyle/>
          <a:p>
            <a:r>
              <a:rPr lang="en-US" altLang="zh-CN" sz="3600" dirty="0" smtClean="0"/>
              <a:t>OpenCV 3.1.0 – </a:t>
            </a:r>
            <a:r>
              <a:rPr sz="3600" smtClean="0"/>
              <a:t>图像处理教程</a:t>
            </a:r>
            <a:endParaRPr lang="zh-CN" altLang="en-US" sz="3600" dirty="0"/>
          </a:p>
        </p:txBody>
      </p:sp>
    </p:spTree>
    <p:extLst>
      <p:ext uri="{BB962C8B-B14F-4D97-AF65-F5344CB8AC3E}">
        <p14:creationId xmlns="" xmlns:p14="http://schemas.microsoft.com/office/powerpoint/2010/main" val="37598936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贾志刚</a:t>
            </a:r>
            <a:endParaRPr lang="zh-CN" altLang="en-US" dirty="0"/>
          </a:p>
        </p:txBody>
      </p:sp>
      <p:sp>
        <p:nvSpPr>
          <p:cNvPr id="3" name="文本占位符 2"/>
          <p:cNvSpPr>
            <a:spLocks noGrp="1"/>
          </p:cNvSpPr>
          <p:nvPr>
            <p:ph type="body" sz="quarter" idx="11"/>
          </p:nvPr>
        </p:nvSpPr>
        <p:spPr>
          <a:xfrm>
            <a:off x="4170349" y="2925738"/>
            <a:ext cx="6393322" cy="1212640"/>
          </a:xfrm>
        </p:spPr>
        <p:txBody>
          <a:bodyPr/>
          <a:lstStyle/>
          <a:p>
            <a:r>
              <a:rPr lang="en-US" altLang="zh-CN" sz="2000" dirty="0" smtClean="0">
                <a:latin typeface="Arial" pitchFamily="34" charset="0"/>
                <a:cs typeface="Arial" pitchFamily="34" charset="0"/>
              </a:rPr>
              <a:t>E-Mail: bfnh1998@hotmail.com</a:t>
            </a:r>
          </a:p>
          <a:p>
            <a:r>
              <a:rPr sz="2000" dirty="0" smtClean="0">
                <a:latin typeface="Arial" pitchFamily="34" charset="0"/>
                <a:cs typeface="Arial" pitchFamily="34" charset="0"/>
              </a:rPr>
              <a:t>微博：流浪的鱼</a:t>
            </a:r>
            <a:r>
              <a:rPr lang="en-US" altLang="zh-CN" sz="2000" dirty="0" smtClean="0">
                <a:latin typeface="Arial" pitchFamily="34" charset="0"/>
                <a:cs typeface="Arial" pitchFamily="34" charset="0"/>
              </a:rPr>
              <a:t>-GloomyFish</a:t>
            </a:r>
          </a:p>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0663" y="2277666"/>
            <a:ext cx="2016224" cy="1944216"/>
          </a:xfrm>
          <a:prstGeom prst="rect">
            <a:avLst/>
          </a:prstGeom>
          <a:noFill/>
          <a:ln w="25400">
            <a:solidFill>
              <a:srgbClr val="21B6BB"/>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pic>
        <p:nvPicPr>
          <p:cNvPr id="1026" name="Picture 2"/>
          <p:cNvPicPr>
            <a:picLocks noChangeAspect="1" noChangeArrowheads="1"/>
          </p:cNvPicPr>
          <p:nvPr/>
        </p:nvPicPr>
        <p:blipFill>
          <a:blip r:embed="rId3" cstate="print"/>
          <a:srcRect/>
          <a:stretch>
            <a:fillRect/>
          </a:stretch>
        </p:blipFill>
        <p:spPr bwMode="auto">
          <a:xfrm>
            <a:off x="1490663" y="2277666"/>
            <a:ext cx="2016224" cy="1944216"/>
          </a:xfrm>
          <a:prstGeom prst="rect">
            <a:avLst/>
          </a:prstGeom>
          <a:noFill/>
          <a:ln w="9525">
            <a:noFill/>
            <a:miter lim="800000"/>
            <a:headEnd/>
            <a:tailEnd/>
          </a:ln>
        </p:spPr>
      </p:pic>
    </p:spTree>
    <p:extLst>
      <p:ext uri="{BB962C8B-B14F-4D97-AF65-F5344CB8AC3E}">
        <p14:creationId xmlns:p14="http://schemas.microsoft.com/office/powerpoint/2010/main" xmlns="" val="19850521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altLang="en-US" dirty="0" smtClean="0"/>
              <a:t>模糊图像一</a:t>
            </a:r>
            <a:endParaRPr lang="zh-CN" altLang="en-US" dirty="0"/>
          </a:p>
        </p:txBody>
      </p:sp>
      <p:sp>
        <p:nvSpPr>
          <p:cNvPr id="5" name="文本占位符 4"/>
          <p:cNvSpPr>
            <a:spLocks noGrp="1"/>
          </p:cNvSpPr>
          <p:nvPr>
            <p:ph type="body" sz="quarter" idx="11"/>
          </p:nvPr>
        </p:nvSpPr>
        <p:spPr>
          <a:xfrm>
            <a:off x="4659017" y="3213722"/>
            <a:ext cx="6264694" cy="1040285"/>
          </a:xfrm>
        </p:spPr>
        <p:txBody>
          <a:bodyPr/>
          <a:lstStyle/>
          <a:p>
            <a:r>
              <a:rPr dirty="0" smtClean="0"/>
              <a:t>模糊原理</a:t>
            </a:r>
            <a:endParaRPr lang="en-US" dirty="0"/>
          </a:p>
          <a:p>
            <a:r>
              <a:rPr dirty="0" smtClean="0"/>
              <a:t>代码演示</a:t>
            </a:r>
            <a:endParaRPr lang="en-US" altLang="zh-CN" dirty="0" smtClean="0"/>
          </a:p>
        </p:txBody>
      </p:sp>
    </p:spTree>
    <p:extLst>
      <p:ext uri="{BB962C8B-B14F-4D97-AF65-F5344CB8AC3E}">
        <p14:creationId xmlns="" xmlns:p14="http://schemas.microsoft.com/office/powerpoint/2010/main" val="9034169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模糊原理</a:t>
            </a:r>
            <a:endParaRPr lang="zh-CN" altLang="en-US" dirty="0"/>
          </a:p>
        </p:txBody>
      </p:sp>
      <p:sp>
        <p:nvSpPr>
          <p:cNvPr id="3" name="Content Placeholder 2"/>
          <p:cNvSpPr>
            <a:spLocks noGrp="1"/>
          </p:cNvSpPr>
          <p:nvPr>
            <p:ph sz="quarter" idx="10"/>
          </p:nvPr>
        </p:nvSpPr>
        <p:spPr>
          <a:xfrm>
            <a:off x="669888" y="2349500"/>
            <a:ext cx="10715700" cy="3723500"/>
          </a:xfrm>
        </p:spPr>
        <p:txBody>
          <a:bodyPr>
            <a:normAutofit/>
          </a:bodyPr>
          <a:lstStyle/>
          <a:p>
            <a:r>
              <a:rPr lang="en-US" altLang="zh-CN" b="1" dirty="0" smtClean="0">
                <a:solidFill>
                  <a:schemeClr val="accent1"/>
                </a:solidFill>
              </a:rPr>
              <a:t>Smooth/Blur </a:t>
            </a:r>
            <a:r>
              <a:rPr lang="zh-CN" altLang="en-US" b="1" dirty="0" smtClean="0">
                <a:solidFill>
                  <a:schemeClr val="tx1">
                    <a:lumMod val="65000"/>
                    <a:lumOff val="35000"/>
                  </a:schemeClr>
                </a:solidFill>
              </a:rPr>
              <a:t>是图像处理中最简单和常用的操作之一</a:t>
            </a:r>
            <a:endParaRPr lang="en-US" altLang="zh-CN" b="1" dirty="0" smtClean="0">
              <a:solidFill>
                <a:schemeClr val="tx1">
                  <a:lumMod val="65000"/>
                  <a:lumOff val="35000"/>
                </a:schemeClr>
              </a:solidFill>
            </a:endParaRPr>
          </a:p>
          <a:p>
            <a:r>
              <a:rPr lang="zh-CN" altLang="en-US" b="1" dirty="0" smtClean="0">
                <a:solidFill>
                  <a:schemeClr val="tx1">
                    <a:lumMod val="65000"/>
                    <a:lumOff val="35000"/>
                  </a:schemeClr>
                </a:solidFill>
              </a:rPr>
              <a:t>使用该操作的原因之一就为了给图像预处理时候减低噪声</a:t>
            </a:r>
            <a:endParaRPr lang="en-US" altLang="zh-CN" b="1" dirty="0" smtClean="0">
              <a:solidFill>
                <a:schemeClr val="tx1">
                  <a:lumMod val="65000"/>
                  <a:lumOff val="35000"/>
                </a:schemeClr>
              </a:solidFill>
            </a:endParaRPr>
          </a:p>
          <a:p>
            <a:r>
              <a:rPr lang="zh-CN" altLang="en-US" b="1" dirty="0" smtClean="0">
                <a:solidFill>
                  <a:schemeClr val="tx1">
                    <a:lumMod val="65000"/>
                    <a:lumOff val="35000"/>
                  </a:schemeClr>
                </a:solidFill>
              </a:rPr>
              <a:t>使用</a:t>
            </a:r>
            <a:r>
              <a:rPr lang="en-US" altLang="zh-CN" b="1" dirty="0" smtClean="0">
                <a:solidFill>
                  <a:schemeClr val="tx1">
                    <a:lumMod val="65000"/>
                    <a:lumOff val="35000"/>
                  </a:schemeClr>
                </a:solidFill>
              </a:rPr>
              <a:t>Smooth/Blur</a:t>
            </a:r>
            <a:r>
              <a:rPr lang="zh-CN" altLang="en-US" b="1" dirty="0" smtClean="0">
                <a:solidFill>
                  <a:schemeClr val="tx1">
                    <a:lumMod val="65000"/>
                    <a:lumOff val="35000"/>
                  </a:schemeClr>
                </a:solidFill>
              </a:rPr>
              <a:t>操作其背后是数学的卷积计算</a:t>
            </a:r>
            <a:endParaRPr lang="en-US" altLang="zh-CN" b="1" dirty="0" smtClean="0">
              <a:solidFill>
                <a:schemeClr val="tx1">
                  <a:lumMod val="65000"/>
                  <a:lumOff val="35000"/>
                </a:schemeClr>
              </a:solidFill>
            </a:endParaRPr>
          </a:p>
          <a:p>
            <a:endParaRPr lang="en-US" altLang="zh-CN" b="1" dirty="0" smtClean="0">
              <a:solidFill>
                <a:schemeClr val="tx1">
                  <a:lumMod val="65000"/>
                  <a:lumOff val="35000"/>
                </a:schemeClr>
              </a:solidFill>
            </a:endParaRPr>
          </a:p>
          <a:p>
            <a:r>
              <a:rPr lang="zh-CN" altLang="en-US" dirty="0" smtClean="0"/>
              <a:t>通常这些卷积算子计算都是线性操作，所以又叫线性滤波</a:t>
            </a:r>
          </a:p>
          <a:p>
            <a:endParaRPr lang="zh-CN" altLang="en-US" dirty="0" smtClean="0">
              <a:solidFill>
                <a:schemeClr val="tx1">
                  <a:lumMod val="65000"/>
                  <a:lumOff val="35000"/>
                </a:schemeClr>
              </a:solidFill>
            </a:endParaRPr>
          </a:p>
        </p:txBody>
      </p:sp>
      <p:pic>
        <p:nvPicPr>
          <p:cNvPr id="7169" name="Picture 1" descr="C:\Users\Administrator\AppData\Roaming\Tencent\Users\57558865\QQ\WinTemp\RichOle\BLK)4_B4FB_K`M{E~N7X7I8.png"/>
          <p:cNvPicPr>
            <a:picLocks noChangeAspect="1" noChangeArrowheads="1"/>
          </p:cNvPicPr>
          <p:nvPr/>
        </p:nvPicPr>
        <p:blipFill>
          <a:blip r:embed="rId2"/>
          <a:srcRect/>
          <a:stretch>
            <a:fillRect/>
          </a:stretch>
        </p:blipFill>
        <p:spPr bwMode="auto">
          <a:xfrm>
            <a:off x="2455837" y="3858422"/>
            <a:ext cx="2638425" cy="55245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98449" y="1286654"/>
          <a:ext cx="3280302" cy="2743200"/>
        </p:xfrm>
        <a:graphic>
          <a:graphicData uri="http://schemas.openxmlformats.org/drawingml/2006/table">
            <a:tbl>
              <a:tblPr firstRow="1" bandRow="1">
                <a:tableStyleId>{93296810-A885-4BE3-A3E7-6D5BEEA58F35}</a:tableStyleId>
              </a:tblPr>
              <a:tblGrid>
                <a:gridCol w="571504"/>
                <a:gridCol w="521930"/>
                <a:gridCol w="546717"/>
                <a:gridCol w="546717"/>
                <a:gridCol w="546717"/>
                <a:gridCol w="546717"/>
              </a:tblGrid>
              <a:tr h="410225">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410225">
                <a:tc>
                  <a:txBody>
                    <a:bodyPr/>
                    <a:lstStyle/>
                    <a:p>
                      <a:endParaRPr lang="zh-CN" altLang="en-US"/>
                    </a:p>
                  </a:txBody>
                  <a:tcPr>
                    <a:solidFill>
                      <a:srgbClr val="FFFF00"/>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rgbClr val="FFFF00"/>
                    </a:solidFill>
                  </a:tcPr>
                </a:tc>
                <a:tc>
                  <a:txBody>
                    <a:bodyPr/>
                    <a:lstStyle/>
                    <a:p>
                      <a:endParaRPr lang="zh-CN" altLang="en-US"/>
                    </a:p>
                  </a:txBody>
                  <a:tcPr>
                    <a:solidFill>
                      <a:srgbClr val="FFFF00"/>
                    </a:solidFill>
                  </a:tcPr>
                </a:tc>
                <a:tc>
                  <a:txBody>
                    <a:bodyPr/>
                    <a:lstStyle/>
                    <a:p>
                      <a:endParaRPr lang="zh-CN" altLang="en-US" dirty="0"/>
                    </a:p>
                  </a:txBody>
                  <a:tcPr>
                    <a:solidFill>
                      <a:srgbClr val="FFFF00"/>
                    </a:solidFill>
                  </a:tcPr>
                </a:tc>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bl>
          </a:graphicData>
        </a:graphic>
      </p:graphicFrame>
      <p:graphicFrame>
        <p:nvGraphicFramePr>
          <p:cNvPr id="5" name="表格 4"/>
          <p:cNvGraphicFramePr>
            <a:graphicFrameLocks noGrp="1"/>
          </p:cNvGraphicFramePr>
          <p:nvPr/>
        </p:nvGraphicFramePr>
        <p:xfrm>
          <a:off x="4527539" y="1286654"/>
          <a:ext cx="3280302" cy="2743200"/>
        </p:xfrm>
        <a:graphic>
          <a:graphicData uri="http://schemas.openxmlformats.org/drawingml/2006/table">
            <a:tbl>
              <a:tblPr firstRow="1" bandRow="1">
                <a:tableStyleId>{93296810-A885-4BE3-A3E7-6D5BEEA58F35}</a:tableStyleId>
              </a:tblPr>
              <a:tblGrid>
                <a:gridCol w="546717"/>
                <a:gridCol w="546717"/>
                <a:gridCol w="546717"/>
                <a:gridCol w="546717"/>
                <a:gridCol w="546717"/>
                <a:gridCol w="546717"/>
              </a:tblGrid>
              <a:tr h="410225">
                <a:tc>
                  <a:txBody>
                    <a:bodyPr/>
                    <a:lstStyle/>
                    <a:p>
                      <a:endParaRPr lang="zh-CN" altLang="en-US" dirty="0"/>
                    </a:p>
                  </a:txBody>
                  <a:tcPr>
                    <a:solidFill>
                      <a:schemeClr val="accent6"/>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tc>
                <a:tc>
                  <a:txBody>
                    <a:bodyPr/>
                    <a:lstStyle/>
                    <a:p>
                      <a:endParaRPr lang="zh-CN" altLang="en-US"/>
                    </a:p>
                  </a:txBody>
                  <a:tcPr/>
                </a:tc>
              </a:tr>
              <a:tr h="410225">
                <a:tc>
                  <a:txBody>
                    <a:bodyPr/>
                    <a:lstStyle/>
                    <a:p>
                      <a:endParaRPr lang="zh-CN" altLang="en-US" dirty="0"/>
                    </a:p>
                  </a:txBody>
                  <a:tcPr>
                    <a:solidFill>
                      <a:schemeClr val="accent6"/>
                    </a:solidFill>
                  </a:tcPr>
                </a:tc>
                <a:tc>
                  <a:txBody>
                    <a:bodyPr/>
                    <a:lstStyle/>
                    <a:p>
                      <a:endParaRPr lang="zh-CN" altLang="en-US"/>
                    </a:p>
                  </a:txBody>
                  <a:tcPr>
                    <a:solidFill>
                      <a:srgbClr val="FFFF00"/>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dirty="0"/>
                    </a:p>
                  </a:txBody>
                  <a:tcPr>
                    <a:solidFill>
                      <a:schemeClr val="accent6"/>
                    </a:solidFill>
                  </a:tcPr>
                </a:tc>
                <a:tc>
                  <a:txBody>
                    <a:bodyPr/>
                    <a:lstStyle/>
                    <a:p>
                      <a:endParaRPr lang="zh-CN" altLang="en-US"/>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bl>
          </a:graphicData>
        </a:graphic>
      </p:graphicFrame>
      <p:graphicFrame>
        <p:nvGraphicFramePr>
          <p:cNvPr id="6" name="表格 5"/>
          <p:cNvGraphicFramePr>
            <a:graphicFrameLocks noGrp="1"/>
          </p:cNvGraphicFramePr>
          <p:nvPr/>
        </p:nvGraphicFramePr>
        <p:xfrm>
          <a:off x="8456629" y="1286654"/>
          <a:ext cx="3280302" cy="2743200"/>
        </p:xfrm>
        <a:graphic>
          <a:graphicData uri="http://schemas.openxmlformats.org/drawingml/2006/table">
            <a:tbl>
              <a:tblPr firstRow="1" bandRow="1">
                <a:tableStyleId>{93296810-A885-4BE3-A3E7-6D5BEEA58F35}</a:tableStyleId>
              </a:tblPr>
              <a:tblGrid>
                <a:gridCol w="546717"/>
                <a:gridCol w="546717"/>
                <a:gridCol w="546717"/>
                <a:gridCol w="546717"/>
                <a:gridCol w="546717"/>
                <a:gridCol w="546717"/>
              </a:tblGrid>
              <a:tr h="410225">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a:p>
                  </a:txBody>
                  <a:tcPr/>
                </a:tc>
              </a:tr>
              <a:tr h="410225">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rgbClr val="FFFF00"/>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rgbClr val="FFFF00"/>
                    </a:solidFill>
                  </a:tcPr>
                </a:tc>
                <a:tc>
                  <a:txBody>
                    <a:bodyPr/>
                    <a:lstStyle/>
                    <a:p>
                      <a:endParaRPr lang="zh-CN" altLang="en-US"/>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chemeClr val="accent6"/>
                    </a:solidFill>
                  </a:tcPr>
                </a:tc>
              </a:tr>
              <a:tr h="410225">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r h="410225">
                <a:tc>
                  <a:txBody>
                    <a:bodyPr/>
                    <a:lstStyle/>
                    <a:p>
                      <a:endParaRPr lang="zh-CN" altLang="en-US"/>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dirty="0"/>
                    </a:p>
                  </a:txBody>
                  <a:tcPr>
                    <a:solidFill>
                      <a:schemeClr val="accent6"/>
                    </a:solidFill>
                  </a:tcPr>
                </a:tc>
                <a:tc>
                  <a:txBody>
                    <a:bodyPr/>
                    <a:lstStyle/>
                    <a:p>
                      <a:endParaRPr lang="zh-CN" altLang="en-US"/>
                    </a:p>
                  </a:txBody>
                  <a:tcPr>
                    <a:solidFill>
                      <a:schemeClr val="accent6"/>
                    </a:solidFill>
                  </a:tcPr>
                </a:tc>
                <a:tc>
                  <a:txBody>
                    <a:bodyPr/>
                    <a:lstStyle/>
                    <a:p>
                      <a:endParaRPr lang="zh-CN" altLang="en-US" dirty="0"/>
                    </a:p>
                  </a:txBody>
                  <a:tcPr>
                    <a:solidFill>
                      <a:schemeClr val="accent6"/>
                    </a:solidFill>
                  </a:tcPr>
                </a:tc>
              </a:tr>
            </a:tbl>
          </a:graphicData>
        </a:graphic>
      </p:graphicFrame>
      <p:sp>
        <p:nvSpPr>
          <p:cNvPr id="7" name="TextBox 6"/>
          <p:cNvSpPr txBox="1"/>
          <p:nvPr/>
        </p:nvSpPr>
        <p:spPr>
          <a:xfrm>
            <a:off x="598449" y="4144174"/>
            <a:ext cx="8767144" cy="1938992"/>
          </a:xfrm>
          <a:prstGeom prst="rect">
            <a:avLst/>
          </a:prstGeom>
          <a:noFill/>
        </p:spPr>
        <p:txBody>
          <a:bodyPr wrap="square" rtlCol="0">
            <a:spAutoFit/>
          </a:bodyPr>
          <a:lstStyle/>
          <a:p>
            <a:r>
              <a:rPr lang="zh-CN" altLang="en-US" dirty="0" smtClean="0"/>
              <a:t>假设有</a:t>
            </a:r>
            <a:r>
              <a:rPr lang="en-US" altLang="zh-CN" dirty="0" smtClean="0"/>
              <a:t>6x6</a:t>
            </a:r>
            <a:r>
              <a:rPr lang="zh-CN" altLang="en-US" dirty="0" smtClean="0"/>
              <a:t>的图像像素点矩阵。</a:t>
            </a:r>
            <a:endParaRPr lang="en-US" altLang="zh-CN" dirty="0" smtClean="0"/>
          </a:p>
          <a:p>
            <a:endParaRPr lang="en-US" altLang="zh-CN" dirty="0" smtClean="0"/>
          </a:p>
          <a:p>
            <a:r>
              <a:rPr lang="zh-CN" altLang="en-US" dirty="0" smtClean="0"/>
              <a:t>卷积过程：</a:t>
            </a:r>
            <a:r>
              <a:rPr lang="en-US" altLang="zh-CN" dirty="0" smtClean="0"/>
              <a:t>6x6</a:t>
            </a:r>
            <a:r>
              <a:rPr lang="zh-CN" altLang="en-US" dirty="0" smtClean="0"/>
              <a:t>上面是个</a:t>
            </a:r>
            <a:r>
              <a:rPr lang="en-US" altLang="zh-CN" dirty="0" smtClean="0"/>
              <a:t>3x3</a:t>
            </a:r>
            <a:r>
              <a:rPr lang="zh-CN" altLang="en-US" dirty="0" smtClean="0"/>
              <a:t>的窗口，从左向右，从上向下移动，黄色的每个像个像素点值之和取平均值赋给中心红色像素作为它卷积处理之后新的像素值。每次移动一个像素格。</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模糊原理</a:t>
            </a:r>
            <a:endParaRPr lang="zh-CN" altLang="en-US" dirty="0"/>
          </a:p>
        </p:txBody>
      </p:sp>
      <p:sp>
        <p:nvSpPr>
          <p:cNvPr id="3" name="内容占位符 2"/>
          <p:cNvSpPr>
            <a:spLocks noGrp="1"/>
          </p:cNvSpPr>
          <p:nvPr>
            <p:ph sz="quarter" idx="10"/>
          </p:nvPr>
        </p:nvSpPr>
        <p:spPr/>
        <p:txBody>
          <a:bodyPr>
            <a:normAutofit lnSpcReduction="10000"/>
          </a:bodyPr>
          <a:lstStyle/>
          <a:p>
            <a:r>
              <a:rPr lang="zh-CN" altLang="en-US" dirty="0" smtClean="0"/>
              <a:t>归一化盒子滤波（均值滤波）</a:t>
            </a:r>
            <a:endParaRPr lang="en-US" altLang="zh-CN" dirty="0" smtClean="0"/>
          </a:p>
          <a:p>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r>
              <a:rPr lang="zh-CN" altLang="en-US" dirty="0" smtClean="0"/>
              <a:t>高斯滤波</a:t>
            </a:r>
          </a:p>
          <a:p>
            <a:endParaRPr lang="en-US" altLang="zh-CN" dirty="0" smtClean="0"/>
          </a:p>
        </p:txBody>
      </p:sp>
      <p:pic>
        <p:nvPicPr>
          <p:cNvPr id="19457" name="Picture 1" descr="C:\Users\Administrator\AppData\Roaming\Tencent\Users\57558865\QQ\WinTemp\RichOle\HU2OO6KGNOV]SAO4U@HLKIR.png"/>
          <p:cNvPicPr>
            <a:picLocks noChangeAspect="1" noChangeArrowheads="1"/>
          </p:cNvPicPr>
          <p:nvPr/>
        </p:nvPicPr>
        <p:blipFill>
          <a:blip r:embed="rId2"/>
          <a:srcRect/>
          <a:stretch>
            <a:fillRect/>
          </a:stretch>
        </p:blipFill>
        <p:spPr bwMode="auto">
          <a:xfrm>
            <a:off x="2741589" y="2786852"/>
            <a:ext cx="3400425" cy="1743075"/>
          </a:xfrm>
          <a:prstGeom prst="rect">
            <a:avLst/>
          </a:prstGeom>
          <a:noFill/>
        </p:spPr>
      </p:pic>
      <p:pic>
        <p:nvPicPr>
          <p:cNvPr id="19458" name="Picture 2" descr="C:\Users\Administrator\AppData\Roaming\Tencent\Users\57558865\QQ\WinTemp\RichOle\%H)G$ZICS_Q5TE@VMP({JAU.png"/>
          <p:cNvPicPr>
            <a:picLocks noChangeAspect="1" noChangeArrowheads="1"/>
          </p:cNvPicPr>
          <p:nvPr/>
        </p:nvPicPr>
        <p:blipFill>
          <a:blip r:embed="rId3"/>
          <a:srcRect/>
          <a:stretch>
            <a:fillRect/>
          </a:stretch>
        </p:blipFill>
        <p:spPr bwMode="auto">
          <a:xfrm>
            <a:off x="2989264" y="5115737"/>
            <a:ext cx="3324225" cy="885825"/>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a:t>
            </a:r>
            <a:r>
              <a:rPr lang="en-US" altLang="zh-CN" dirty="0" smtClean="0"/>
              <a:t>API</a:t>
            </a:r>
            <a:endParaRPr lang="zh-CN" altLang="en-US" dirty="0"/>
          </a:p>
        </p:txBody>
      </p:sp>
      <p:sp>
        <p:nvSpPr>
          <p:cNvPr id="3" name="内容占位符 2"/>
          <p:cNvSpPr>
            <a:spLocks noGrp="1"/>
          </p:cNvSpPr>
          <p:nvPr>
            <p:ph sz="quarter" idx="10"/>
          </p:nvPr>
        </p:nvSpPr>
        <p:spPr>
          <a:xfrm>
            <a:off x="169821" y="2349500"/>
            <a:ext cx="11715831" cy="2952750"/>
          </a:xfrm>
        </p:spPr>
        <p:txBody>
          <a:bodyPr>
            <a:normAutofit fontScale="85000" lnSpcReduction="20000"/>
          </a:bodyPr>
          <a:lstStyle/>
          <a:p>
            <a:r>
              <a:rPr lang="zh-CN" altLang="en-US" dirty="0" smtClean="0"/>
              <a:t>均值模糊</a:t>
            </a:r>
            <a:endParaRPr lang="en-US" altLang="zh-CN" dirty="0" smtClean="0"/>
          </a:p>
          <a:p>
            <a:pPr>
              <a:buNone/>
            </a:pPr>
            <a:r>
              <a:rPr lang="en-US" altLang="zh-CN" dirty="0" smtClean="0"/>
              <a:t>	- blur(Mat </a:t>
            </a:r>
            <a:r>
              <a:rPr lang="en-US" altLang="zh-CN" dirty="0" err="1" smtClean="0"/>
              <a:t>src</a:t>
            </a:r>
            <a:r>
              <a:rPr lang="en-US" altLang="zh-CN" dirty="0" smtClean="0"/>
              <a:t>, Mat </a:t>
            </a:r>
            <a:r>
              <a:rPr lang="en-US" altLang="zh-CN" dirty="0" err="1" smtClean="0"/>
              <a:t>dst</a:t>
            </a:r>
            <a:r>
              <a:rPr lang="en-US" altLang="zh-CN" dirty="0" smtClean="0"/>
              <a:t>, Size(</a:t>
            </a:r>
            <a:r>
              <a:rPr lang="en-US" altLang="zh-CN" dirty="0" err="1" smtClean="0"/>
              <a:t>xradius</a:t>
            </a:r>
            <a:r>
              <a:rPr lang="en-US" altLang="zh-CN" dirty="0" smtClean="0"/>
              <a:t>, </a:t>
            </a:r>
            <a:r>
              <a:rPr lang="en-US" altLang="zh-CN" dirty="0" err="1" smtClean="0"/>
              <a:t>yradius</a:t>
            </a:r>
            <a:r>
              <a:rPr lang="en-US" altLang="zh-CN" dirty="0" smtClean="0"/>
              <a:t>), Point(-1,-1));</a:t>
            </a:r>
          </a:p>
          <a:p>
            <a:pPr>
              <a:buNone/>
            </a:pPr>
            <a:endParaRPr lang="en-US" altLang="zh-CN" dirty="0" smtClean="0"/>
          </a:p>
          <a:p>
            <a:pPr>
              <a:buNone/>
            </a:pPr>
            <a:endParaRPr lang="en-US" altLang="zh-CN" dirty="0" smtClean="0"/>
          </a:p>
          <a:p>
            <a:pPr>
              <a:buNone/>
            </a:pPr>
            <a:endParaRPr lang="en-US" altLang="zh-CN" dirty="0" smtClean="0"/>
          </a:p>
          <a:p>
            <a:r>
              <a:rPr lang="zh-CN" altLang="en-US" dirty="0" smtClean="0"/>
              <a:t>高斯模糊</a:t>
            </a:r>
            <a:endParaRPr lang="en-US" altLang="zh-CN" dirty="0" smtClean="0"/>
          </a:p>
          <a:p>
            <a:pPr>
              <a:buNone/>
            </a:pPr>
            <a:r>
              <a:rPr lang="fr-FR" altLang="zh-CN" dirty="0" smtClean="0"/>
              <a:t>	</a:t>
            </a:r>
            <a:r>
              <a:rPr lang="en-US" altLang="zh-CN" dirty="0" smtClean="0"/>
              <a:t>- </a:t>
            </a:r>
            <a:r>
              <a:rPr lang="fr-FR" altLang="zh-CN" dirty="0" smtClean="0"/>
              <a:t>GaussianBlur(</a:t>
            </a:r>
            <a:r>
              <a:rPr lang="en-US" altLang="zh-CN" dirty="0" smtClean="0"/>
              <a:t>Mat </a:t>
            </a:r>
            <a:r>
              <a:rPr lang="fr-FR" altLang="zh-CN" dirty="0" smtClean="0"/>
              <a:t>src, Mat dst, Size(11, 11), sigmax, sigmay);</a:t>
            </a:r>
          </a:p>
          <a:p>
            <a:pPr>
              <a:buNone/>
            </a:pPr>
            <a:r>
              <a:rPr lang="zh-CN" altLang="en-US" dirty="0" smtClean="0"/>
              <a:t>其中</a:t>
            </a:r>
            <a:r>
              <a:rPr lang="en-US" altLang="zh-CN" dirty="0" smtClean="0"/>
              <a:t>Size</a:t>
            </a:r>
            <a:r>
              <a:rPr lang="zh-CN" altLang="en-US" dirty="0" smtClean="0"/>
              <a:t>（</a:t>
            </a:r>
            <a:r>
              <a:rPr lang="en-US" altLang="zh-CN" dirty="0" smtClean="0"/>
              <a:t>x, y</a:t>
            </a:r>
            <a:r>
              <a:rPr lang="zh-CN" altLang="en-US" dirty="0" smtClean="0"/>
              <a:t>）</a:t>
            </a:r>
            <a:r>
              <a:rPr lang="en-US" altLang="zh-CN" dirty="0" smtClean="0"/>
              <a:t>, x, y </a:t>
            </a:r>
            <a:r>
              <a:rPr lang="zh-CN" altLang="en-US" dirty="0" smtClean="0"/>
              <a:t>必须是正数而且是奇数</a:t>
            </a:r>
            <a:endParaRPr lang="zh-CN" altLang="en-US" dirty="0"/>
          </a:p>
        </p:txBody>
      </p:sp>
      <p:pic>
        <p:nvPicPr>
          <p:cNvPr id="2049" name="Picture 1" descr="C:\Users\Administrator\AppData\Roaming\Tencent\Users\57558865\QQ\WinTemp\RichOle\5I{GSHHIR9OMR9KOFC`~WP3.png"/>
          <p:cNvPicPr>
            <a:picLocks noChangeAspect="1" noChangeArrowheads="1"/>
          </p:cNvPicPr>
          <p:nvPr/>
        </p:nvPicPr>
        <p:blipFill>
          <a:blip r:embed="rId2"/>
          <a:srcRect/>
          <a:stretch>
            <a:fillRect/>
          </a:stretch>
        </p:blipFill>
        <p:spPr bwMode="auto">
          <a:xfrm>
            <a:off x="1884333" y="3144042"/>
            <a:ext cx="6038850" cy="809625"/>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演示代码</a:t>
            </a:r>
            <a:endParaRPr lang="zh-CN" altLang="en-US" dirty="0"/>
          </a:p>
        </p:txBody>
      </p:sp>
      <p:pic>
        <p:nvPicPr>
          <p:cNvPr id="21505" name="Picture 1" descr="C:\Users\Administrator\AppData\Roaming\Tencent\Users\57558865\QQ\WinTemp\RichOle\BZ`U0RSSJ]CHB3RU~EIKP)L.png"/>
          <p:cNvPicPr>
            <a:picLocks noChangeAspect="1" noChangeArrowheads="1"/>
          </p:cNvPicPr>
          <p:nvPr/>
        </p:nvPicPr>
        <p:blipFill>
          <a:blip r:embed="rId2"/>
          <a:srcRect/>
          <a:stretch>
            <a:fillRect/>
          </a:stretch>
        </p:blipFill>
        <p:spPr bwMode="auto">
          <a:xfrm>
            <a:off x="3027341" y="1143778"/>
            <a:ext cx="4857784" cy="4763458"/>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956347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920</TotalTime>
  <Words>147</Words>
  <Application>Microsoft Office PowerPoint</Application>
  <PresentationFormat>自定义</PresentationFormat>
  <Paragraphs>33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模板文件</vt:lpstr>
      <vt:lpstr>OpenCV 3.1.0 – 图像处理教程</vt:lpstr>
      <vt:lpstr>幻灯片 2</vt:lpstr>
      <vt:lpstr>幻灯片 3</vt:lpstr>
      <vt:lpstr>模糊原理</vt:lpstr>
      <vt:lpstr>幻灯片 5</vt:lpstr>
      <vt:lpstr>模糊原理</vt:lpstr>
      <vt:lpstr>相关API</vt:lpstr>
      <vt:lpstr>演示代码</vt:lpstr>
      <vt:lpstr>幻灯片 9</vt:lpstr>
    </vt:vector>
  </TitlesOfParts>
  <Company>苏州艾迪科信息技术有限公司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贾志刚</dc:creator>
  <cp:lastModifiedBy>微软用户</cp:lastModifiedBy>
  <cp:revision>205</cp:revision>
  <dcterms:created xsi:type="dcterms:W3CDTF">2014-08-01T06:06:31Z</dcterms:created>
  <dcterms:modified xsi:type="dcterms:W3CDTF">2016-10-21T03:49:37Z</dcterms:modified>
</cp:coreProperties>
</file>