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74" r:id="rId2"/>
    <p:sldId id="284" r:id="rId3"/>
    <p:sldId id="269" r:id="rId4"/>
    <p:sldId id="278" r:id="rId5"/>
    <p:sldId id="279" r:id="rId6"/>
    <p:sldId id="285" r:id="rId7"/>
    <p:sldId id="286" r:id="rId8"/>
    <p:sldId id="282" r:id="rId9"/>
    <p:sldId id="283" r:id="rId10"/>
    <p:sldId id="287" r:id="rId11"/>
    <p:sldId id="288" r:id="rId12"/>
    <p:sldId id="290" r:id="rId13"/>
    <p:sldId id="289" r:id="rId14"/>
    <p:sldId id="291" r:id="rId15"/>
    <p:sldId id="292" r:id="rId16"/>
    <p:sldId id="294" r:id="rId17"/>
    <p:sldId id="293" r:id="rId18"/>
    <p:sldId id="272" r:id="rId19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转换为灰度图像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cvtColor</a:t>
            </a:r>
            <a:endParaRPr lang="zh-CN" altLang="en-US" dirty="0"/>
          </a:p>
        </p:txBody>
      </p:sp>
      <p:pic>
        <p:nvPicPr>
          <p:cNvPr id="21505" name="Picture 1" descr="C:\Users\Administrator\AppData\Roaming\Tencent\Users\57558865\QQ\WinTemp\RichOle\{3@A~H{6IRSC[APVN2{{I`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391" y="2429662"/>
            <a:ext cx="3895725" cy="2724150"/>
          </a:xfrm>
          <a:prstGeom prst="rect">
            <a:avLst/>
          </a:prstGeom>
          <a:noFill/>
        </p:spPr>
      </p:pic>
      <p:pic>
        <p:nvPicPr>
          <p:cNvPr id="21506" name="Picture 2" descr="C:\Users\Administrator\AppData\Roaming\Tencent\Users\57558865\QQ\WinTemp\RichOle\}7_(IN]%O0C7[L0W8NXA5G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6233" y="2572538"/>
            <a:ext cx="5023584" cy="19288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转换为二值图像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adaptiveThreshold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adaptiveThreshold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Mat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输入的灰度图像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Mat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二值图像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maxValue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二值图像最大值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adaptiveMethod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自适应方法，只能其中之一 </a:t>
            </a:r>
            <a:r>
              <a:rPr lang="en-US" altLang="zh-CN" dirty="0" smtClean="0"/>
              <a:t>– </a:t>
            </a:r>
          </a:p>
          <a:p>
            <a:pPr>
              <a:buNone/>
            </a:pPr>
            <a:r>
              <a:rPr lang="en-US" altLang="zh-CN" dirty="0" smtClean="0"/>
              <a:t>		         // ADAPTIVE_THRESH_MEAN_C </a:t>
            </a:r>
            <a:r>
              <a:rPr lang="zh-CN" altLang="en-US" dirty="0" smtClean="0"/>
              <a:t>，</a:t>
            </a:r>
            <a:r>
              <a:rPr lang="en-US" dirty="0" smtClean="0"/>
              <a:t> ADAPTIVE_THRESH_GAUSSIAN_C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thresholdType</a:t>
            </a:r>
            <a:r>
              <a:rPr lang="en-US" altLang="zh-CN" dirty="0" smtClean="0"/>
              <a:t>,// </a:t>
            </a:r>
            <a:r>
              <a:rPr lang="zh-CN" altLang="en-US" dirty="0" smtClean="0"/>
              <a:t>阈值类型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blockSize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块大小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double C // 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C </a:t>
            </a:r>
            <a:r>
              <a:rPr lang="zh-CN" altLang="en-US" dirty="0" smtClean="0"/>
              <a:t>可以是正数，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，负数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转换为二值图像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adaptiveThreshold</a:t>
            </a:r>
            <a:endParaRPr lang="zh-CN" altLang="en-US" dirty="0"/>
          </a:p>
        </p:txBody>
      </p:sp>
      <p:pic>
        <p:nvPicPr>
          <p:cNvPr id="22529" name="Picture 1" descr="C:\Users\Administrator\AppData\Roaming\Tencent\Users\57558865\QQ\WinTemp\RichOle\F8ZI1T7S5RLV%PAZ0POMOL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1391" y="2215348"/>
            <a:ext cx="6276975" cy="1771650"/>
          </a:xfrm>
          <a:prstGeom prst="rect">
            <a:avLst/>
          </a:prstGeom>
          <a:noFill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55704" y="4358488"/>
          <a:ext cx="8589369" cy="500066"/>
        </p:xfrm>
        <a:graphic>
          <a:graphicData uri="http://schemas.openxmlformats.org/presentationml/2006/ole">
            <p:oleObj spid="_x0000_s22530" name="公式" r:id="rId4" imgW="3708360" imgH="21564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转换为二值图像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adaptiveThreshold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2315" y="2358224"/>
            <a:ext cx="38957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 descr="C:\Users\Administrator\AppData\Roaming\Tencent\Users\57558865\QQ\WinTemp\RichOle\{3@A~H{6IRSC[APVN2{{I`V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0349" y="2358224"/>
            <a:ext cx="3895725" cy="2724150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383" y="2358224"/>
            <a:ext cx="38957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定义结构元素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一个像素宽的水平线 </a:t>
            </a:r>
            <a:r>
              <a:rPr lang="en-US" altLang="zh-CN" dirty="0" smtClean="0"/>
              <a:t>-  </a:t>
            </a:r>
            <a:r>
              <a:rPr lang="zh-CN" altLang="en-US" dirty="0" smtClean="0"/>
              <a:t>水平长度 </a:t>
            </a:r>
            <a:r>
              <a:rPr lang="en-US" altLang="zh-CN" dirty="0" smtClean="0"/>
              <a:t>width/30</a:t>
            </a:r>
          </a:p>
          <a:p>
            <a:r>
              <a:rPr lang="zh-CN" altLang="en-US" dirty="0" smtClean="0"/>
              <a:t>一个像素宽的垂直线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垂直长度 </a:t>
            </a:r>
            <a:r>
              <a:rPr lang="en-US" altLang="zh-CN" dirty="0" smtClean="0"/>
              <a:t>height/30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腐蚀</a:t>
            </a:r>
            <a:r>
              <a:rPr lang="en-US" altLang="zh-CN" dirty="0" smtClean="0"/>
              <a:t>+</a:t>
            </a:r>
            <a:r>
              <a:rPr lang="zh-CN" altLang="en-US" dirty="0" smtClean="0"/>
              <a:t>膨胀</a:t>
            </a:r>
            <a:r>
              <a:rPr lang="en-US" altLang="zh-CN" dirty="0" smtClean="0"/>
              <a:t>)-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515" y="2429662"/>
            <a:ext cx="38957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6299" y="2429662"/>
            <a:ext cx="38957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 smtClean="0"/>
              <a:t>bitwise_not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Mat bin, Mat </a:t>
            </a:r>
            <a:r>
              <a:rPr lang="en-US" altLang="zh-CN" sz="1600" dirty="0" err="1" smtClean="0"/>
              <a:t>dst</a:t>
            </a:r>
            <a:r>
              <a:rPr lang="zh-CN" altLang="en-US" sz="1600" dirty="0" smtClean="0"/>
              <a:t>）像素取反操作，</a:t>
            </a:r>
            <a:r>
              <a:rPr lang="en-US" altLang="zh-CN" sz="1600" dirty="0" smtClean="0"/>
              <a:t>255 – </a:t>
            </a:r>
            <a:r>
              <a:rPr lang="en-US" altLang="zh-CN" sz="1600" dirty="0" err="1" smtClean="0"/>
              <a:t>SrcPixel</a:t>
            </a:r>
            <a:endParaRPr lang="en-US" altLang="zh-CN" sz="1600" dirty="0" smtClean="0"/>
          </a:p>
          <a:p>
            <a:r>
              <a:rPr lang="zh-CN" altLang="en-US" sz="1600" dirty="0" smtClean="0"/>
              <a:t>模糊（</a:t>
            </a:r>
            <a:r>
              <a:rPr lang="en-US" altLang="zh-CN" sz="1600" dirty="0" smtClean="0"/>
              <a:t>blur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pic>
        <p:nvPicPr>
          <p:cNvPr id="45057" name="Picture 1" descr="C:\Users\Administrator\AppData\Roaming\Tencent\Users\57558865\QQ\WinTemp\RichOle\G5R~ZB@QHDJI`DR9U`01GK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8647" y="3001166"/>
            <a:ext cx="7800975" cy="27241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48129" name="Picture 1" descr="C:\Users\Administrator\AppData\Roaming\Tencent\Users\57558865\QQ\WinTemp\RichOle\G)N]E]]LJ$ZB2Q[IHE535[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5969" y="1072340"/>
            <a:ext cx="6500858" cy="50006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形态学操作应用</a:t>
            </a:r>
            <a:r>
              <a:rPr lang="en-US" altLang="zh-CN" dirty="0" smtClean="0"/>
              <a:t>-</a:t>
            </a:r>
            <a:r>
              <a:rPr dirty="0" smtClean="0"/>
              <a:t>提取水平与垂直线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原理方法</a:t>
            </a:r>
            <a:endParaRPr lang="en-US" dirty="0" smtClean="0"/>
          </a:p>
          <a:p>
            <a:r>
              <a:rPr dirty="0" smtClean="0"/>
              <a:t>实现步骤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原理方法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7077" y="2215348"/>
            <a:ext cx="88024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图像形态学操作时候，可以通过自定义的结构元素实现结构元素</a:t>
            </a:r>
            <a:endParaRPr lang="en-US" altLang="zh-CN" dirty="0" smtClean="0"/>
          </a:p>
          <a:p>
            <a:r>
              <a:rPr lang="zh-CN" altLang="en-US" dirty="0" smtClean="0"/>
              <a:t>对输入图像一些对象敏感、另外一些对象不敏感，这样就会让敏</a:t>
            </a:r>
            <a:endParaRPr lang="en-US" altLang="zh-CN" dirty="0" smtClean="0"/>
          </a:p>
          <a:p>
            <a:r>
              <a:rPr lang="zh-CN" altLang="en-US" dirty="0" smtClean="0"/>
              <a:t>感的对象改变而不敏感的对象保留输出。通过使用两个最基本的</a:t>
            </a:r>
            <a:endParaRPr lang="en-US" altLang="zh-CN" dirty="0" smtClean="0"/>
          </a:p>
          <a:p>
            <a:r>
              <a:rPr lang="zh-CN" altLang="en-US" dirty="0" smtClean="0"/>
              <a:t>形态学操作 </a:t>
            </a:r>
            <a:r>
              <a:rPr lang="en-US" altLang="zh-CN" dirty="0" smtClean="0"/>
              <a:t>– </a:t>
            </a:r>
            <a:r>
              <a:rPr lang="zh-CN" altLang="en-US" b="1" dirty="0" smtClean="0">
                <a:solidFill>
                  <a:srgbClr val="FF0000"/>
                </a:solidFill>
              </a:rPr>
              <a:t>膨胀</a:t>
            </a:r>
            <a:r>
              <a:rPr lang="zh-CN" altLang="en-US" dirty="0" smtClean="0"/>
              <a:t>与</a:t>
            </a:r>
            <a:r>
              <a:rPr lang="zh-CN" altLang="en-US" b="1" dirty="0" smtClean="0">
                <a:solidFill>
                  <a:srgbClr val="FF0000"/>
                </a:solidFill>
              </a:rPr>
              <a:t>腐蚀</a:t>
            </a:r>
            <a:r>
              <a:rPr lang="zh-CN" altLang="en-US" dirty="0" smtClean="0"/>
              <a:t>，使用不同的结构元素实现对输入图像</a:t>
            </a:r>
            <a:endParaRPr lang="en-US" altLang="zh-CN" dirty="0" smtClean="0"/>
          </a:p>
          <a:p>
            <a:r>
              <a:rPr lang="zh-CN" altLang="en-US" dirty="0" smtClean="0"/>
              <a:t>的操作、得到想要的结果。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- </a:t>
            </a:r>
            <a:r>
              <a:rPr lang="zh-CN" altLang="en-US" dirty="0" smtClean="0"/>
              <a:t>膨胀，输出的像素值是结构元素覆盖下输入图像的最大像素值</a:t>
            </a:r>
            <a:endParaRPr lang="en-US" altLang="zh-CN" dirty="0" smtClean="0"/>
          </a:p>
          <a:p>
            <a:r>
              <a:rPr lang="en-US" altLang="zh-CN" dirty="0" smtClean="0"/>
              <a:t> - </a:t>
            </a:r>
            <a:r>
              <a:rPr lang="zh-CN" altLang="en-US" dirty="0" smtClean="0"/>
              <a:t>腐蚀，输出的像素值是结构元素覆盖下输入图像的最小像素值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Administrator\AppData\Roaming\Tencent\Users\57558865\QQ\WinTemp\RichOle\VLQK@)4F5@[@]D%KK_(5AX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275" y="1358092"/>
            <a:ext cx="6143668" cy="447814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9821" y="1929596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二值图像与灰度图像上的膨胀操作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C:\Users\Administrator\AppData\Roaming\Tencent\Users\57558865\QQ\WinTemp\RichOle\140`{U4TOV_7@C@)W$0WH{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0151" y="1143778"/>
            <a:ext cx="6357982" cy="47451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9821" y="1929596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二值图像与灰度图像上的腐蚀操作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上述膨胀与腐蚀过程可以使用任意的结构元素</a:t>
            </a:r>
            <a:endParaRPr lang="en-US" altLang="zh-CN" dirty="0" smtClean="0"/>
          </a:p>
          <a:p>
            <a:r>
              <a:rPr lang="zh-CN" altLang="en-US" dirty="0" smtClean="0"/>
              <a:t>常见的形状：矩形、园、直线、磁盘形状、砖石形状等各种自定义形状。</a:t>
            </a:r>
            <a:endParaRPr lang="zh-CN" altLang="en-US" dirty="0"/>
          </a:p>
        </p:txBody>
      </p:sp>
      <p:pic>
        <p:nvPicPr>
          <p:cNvPr id="20481" name="Picture 1" descr="C:\Users\Administrator\AppData\Roaming\Tencent\Users\57558865\QQ\WinTemp\RichOle\0O7(023CB1@A$1`S~2E[QO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275" y="4001298"/>
            <a:ext cx="3933825" cy="1657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提取步骤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输入图像彩色图像 </a:t>
            </a:r>
            <a:r>
              <a:rPr lang="en-US" altLang="zh-CN" dirty="0" err="1" smtClean="0"/>
              <a:t>imread</a:t>
            </a:r>
            <a:endParaRPr lang="en-US" altLang="zh-CN" dirty="0" smtClean="0"/>
          </a:p>
          <a:p>
            <a:r>
              <a:rPr lang="zh-CN" altLang="en-US" dirty="0" smtClean="0"/>
              <a:t>转换为灰度图像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cvtColor</a:t>
            </a:r>
            <a:endParaRPr lang="en-US" altLang="zh-CN" dirty="0" smtClean="0"/>
          </a:p>
          <a:p>
            <a:r>
              <a:rPr lang="zh-CN" altLang="en-US" dirty="0" smtClean="0"/>
              <a:t>转换为二值图像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adaptiveThreshold</a:t>
            </a:r>
            <a:endParaRPr lang="en-US" altLang="zh-CN" dirty="0" smtClean="0"/>
          </a:p>
          <a:p>
            <a:r>
              <a:rPr lang="zh-CN" altLang="en-US" dirty="0" smtClean="0"/>
              <a:t>定义结构元素</a:t>
            </a:r>
            <a:endParaRPr lang="en-US" altLang="zh-CN" dirty="0" smtClean="0"/>
          </a:p>
          <a:p>
            <a:r>
              <a:rPr lang="zh-CN" altLang="en-US" dirty="0" smtClean="0"/>
              <a:t>开操作 （腐蚀</a:t>
            </a:r>
            <a:r>
              <a:rPr lang="en-US" altLang="zh-CN" dirty="0" smtClean="0"/>
              <a:t>+</a:t>
            </a:r>
            <a:r>
              <a:rPr lang="zh-CN" altLang="en-US" dirty="0" smtClean="0"/>
              <a:t>膨胀）提取 水平与垂直线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代码实现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第一步输入彩色图像 </a:t>
            </a:r>
            <a:r>
              <a:rPr lang="en-US" altLang="zh-CN" dirty="0" err="1" smtClean="0"/>
              <a:t>imread</a:t>
            </a:r>
            <a:endParaRPr lang="zh-CN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8647" y="2429662"/>
            <a:ext cx="38957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1446</TotalTime>
  <Words>350</Words>
  <Application>Microsoft Office PowerPoint</Application>
  <PresentationFormat>自定义</PresentationFormat>
  <Paragraphs>51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模板文件</vt:lpstr>
      <vt:lpstr>公式</vt:lpstr>
      <vt:lpstr>OpenCV 3.1.0 – 图像处理教程</vt:lpstr>
      <vt:lpstr>幻灯片 2</vt:lpstr>
      <vt:lpstr>幻灯片 3</vt:lpstr>
      <vt:lpstr>原理方法</vt:lpstr>
      <vt:lpstr>幻灯片 5</vt:lpstr>
      <vt:lpstr>幻灯片 6</vt:lpstr>
      <vt:lpstr>结构元素</vt:lpstr>
      <vt:lpstr>提取步骤</vt:lpstr>
      <vt:lpstr>代码实现-第一步输入彩色图像 imread</vt:lpstr>
      <vt:lpstr>转换为灰度图像 – cvtColor</vt:lpstr>
      <vt:lpstr>转换为二值图像 – adaptiveThreshold</vt:lpstr>
      <vt:lpstr>转换为二值图像 – adaptiveThreshold</vt:lpstr>
      <vt:lpstr>转换为二值图像 – adaptiveThreshold</vt:lpstr>
      <vt:lpstr>定义结构元素</vt:lpstr>
      <vt:lpstr>开操作(腐蚀+膨胀)-检测</vt:lpstr>
      <vt:lpstr>后处理</vt:lpstr>
      <vt:lpstr>代码实现</vt:lpstr>
      <vt:lpstr>幻灯片 18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234</cp:revision>
  <dcterms:created xsi:type="dcterms:W3CDTF">2014-08-01T06:06:31Z</dcterms:created>
  <dcterms:modified xsi:type="dcterms:W3CDTF">2016-10-21T09:27:02Z</dcterms:modified>
</cp:coreProperties>
</file>