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"/>
  </p:notesMasterIdLst>
  <p:sldIdLst>
    <p:sldId id="274" r:id="rId2"/>
    <p:sldId id="284" r:id="rId3"/>
    <p:sldId id="269" r:id="rId4"/>
    <p:sldId id="278" r:id="rId5"/>
    <p:sldId id="285" r:id="rId6"/>
    <p:sldId id="279" r:id="rId7"/>
    <p:sldId id="286" r:id="rId8"/>
    <p:sldId id="283" r:id="rId9"/>
    <p:sldId id="280" r:id="rId10"/>
    <p:sldId id="272" r:id="rId11"/>
  </p:sldIdLst>
  <p:sldSz cx="12198350" cy="6859588"/>
  <p:notesSz cx="6858000" cy="9144000"/>
  <p:defaultTextStyle>
    <a:defPPr>
      <a:defRPr lang="zh-CN"/>
    </a:defPPr>
    <a:lvl1pPr marL="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81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62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4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25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06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8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694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50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1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B6BB"/>
    <a:srgbClr val="5A5A5A"/>
    <a:srgbClr val="BF1920"/>
    <a:srgbClr val="2E2E2E"/>
    <a:srgbClr val="11BBD5"/>
    <a:srgbClr val="005499"/>
    <a:srgbClr val="EF080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738" y="-78"/>
      </p:cViewPr>
      <p:guideLst>
        <p:guide orient="horz" pos="216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A6CEA-800A-48F1-B66A-3DBC2417E7DC}" type="datetimeFigureOut">
              <a:rPr lang="zh-CN" altLang="en-US" smtClean="0"/>
              <a:pPr/>
              <a:t>2016/10/28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2CE1E-2A1D-4F31-8CCA-EC5B32960B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58043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1939"/>
            <a:ext cx="12198350" cy="6859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494" y="4294090"/>
            <a:ext cx="12195175" cy="136846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770582" y="4501252"/>
            <a:ext cx="10657185" cy="954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zh-CN" altLang="en-US" sz="5400" dirty="0">
                <a:solidFill>
                  <a:schemeClr val="bg1"/>
                </a:solidFill>
                <a:effectLst>
                  <a:reflection blurRad="6350" stA="28000" endPos="25000" dist="60007" dir="5400000" sy="-100000" algn="bl" rotWithShape="0"/>
                </a:effectLst>
                <a:cs typeface="+mn-cs"/>
              </a:defRPr>
            </a:lvl1pPr>
          </a:lstStyle>
          <a:p>
            <a:pPr marL="0" lvl="0" algn="ctr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1028" name="Picture 4" descr="C:\Users\王佩丰\Desktop\未标题-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588"/>
          <a:stretch/>
        </p:blipFill>
        <p:spPr bwMode="auto">
          <a:xfrm>
            <a:off x="5494" y="-1"/>
            <a:ext cx="12220552" cy="429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6567" y="6002543"/>
            <a:ext cx="2304256" cy="55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0635440">
            <a:off x="533959" y="939043"/>
            <a:ext cx="3985731" cy="93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 userDrawn="1"/>
        </p:nvSpPr>
        <p:spPr>
          <a:xfrm>
            <a:off x="7121252" y="6093397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lvl="0"/>
            <a:r>
              <a:rPr lang="en-US" altLang="zh-CN" dirty="0" smtClean="0">
                <a:solidFill>
                  <a:srgbClr val="21B6BB"/>
                </a:solidFill>
              </a:rPr>
              <a:t>edu.51cto.com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451103" y="2142393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023037" y="2145031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kern="12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</a:t>
            </a:r>
            <a:endParaRPr lang="zh-CN" altLang="en-US" sz="3600" b="1" kern="1200" dirty="0">
              <a:solidFill>
                <a:srgbClr val="21B6B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5428045" y="2925738"/>
            <a:ext cx="448755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 typeface="Wingdings" panose="05000000000000000000" pitchFamily="2" charset="2"/>
              <a:buNone/>
              <a:defRPr lang="zh-CN" altLang="en-US" sz="2400" dirty="0" smtClean="0">
                <a:solidFill>
                  <a:srgbClr val="5A5A5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 smtClean="0"/>
              <a:t>单击此处编辑母版文本样式</a:t>
            </a:r>
          </a:p>
        </p:txBody>
      </p:sp>
      <p:pic>
        <p:nvPicPr>
          <p:cNvPr id="11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14362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3572" y="-14924"/>
            <a:ext cx="4158531" cy="6874512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79549" y="1443397"/>
            <a:ext cx="259228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latin typeface="+mn-ea"/>
                <a:ea typeface="+mn-ea"/>
              </a:rPr>
              <a:t>课程目录</a:t>
            </a:r>
            <a:endParaRPr lang="en-US" altLang="zh-CN" sz="44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300" b="0" dirty="0" smtClean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Course Contents</a:t>
            </a:r>
            <a:endParaRPr lang="zh-CN" altLang="en-US" sz="23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6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43591" y="6094090"/>
            <a:ext cx="2045692" cy="49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4514999" y="1701602"/>
            <a:ext cx="6408538" cy="4153216"/>
          </a:xfrm>
        </p:spPr>
        <p:txBody>
          <a:bodyPr/>
          <a:lstStyle>
            <a:lvl1pPr marL="514350" indent="-514350">
              <a:spcBef>
                <a:spcPts val="0"/>
              </a:spcBef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4156567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7551" y="2971829"/>
            <a:ext cx="12198350" cy="4572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30623" y="1796401"/>
            <a:ext cx="2441749" cy="2442314"/>
          </a:xfrm>
          <a:prstGeom prst="ellipse">
            <a:avLst/>
          </a:prstGeom>
          <a:blipFill>
            <a:blip r:embed="rId2" cstate="print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457360" indent="-457360">
              <a:buFont typeface="Wingdings" panose="05000000000000000000" pitchFamily="2" charset="2"/>
              <a:buChar char="l"/>
              <a:defRPr lang="zh-CN" altLang="en-US" sz="28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 smtClean="0"/>
              <a:t>单击此处编辑母版文本样式</a:t>
            </a:r>
          </a:p>
        </p:txBody>
      </p:sp>
      <p:pic>
        <p:nvPicPr>
          <p:cNvPr id="9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24515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929" y="1485578"/>
            <a:ext cx="10200539" cy="7184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1B6BB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985838" y="2349500"/>
            <a:ext cx="10153650" cy="2952750"/>
          </a:xfrm>
          <a:prstGeom prst="rect">
            <a:avLst/>
          </a:prstGeom>
        </p:spPr>
        <p:txBody>
          <a:bodyPr/>
          <a:lstStyle>
            <a:lvl1pPr marL="1600760" indent="-609813">
              <a:buClr>
                <a:srgbClr val="21B6BB"/>
              </a:buClr>
              <a:buFont typeface="Wingdings" panose="05000000000000000000" pitchFamily="2" charset="2"/>
              <a:buChar char="l"/>
              <a:defRPr sz="2800">
                <a:solidFill>
                  <a:srgbClr val="5A5A5A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endParaRPr lang="zh-CN" altLang="en-US" dirty="0" smtClean="0"/>
          </a:p>
        </p:txBody>
      </p:sp>
      <p:pic>
        <p:nvPicPr>
          <p:cNvPr id="8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331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494" y="3285778"/>
            <a:ext cx="12195175" cy="3573810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019054" y="1703243"/>
            <a:ext cx="71792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 smtClean="0">
                <a:solidFill>
                  <a:srgbClr val="21B6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 You !</a:t>
            </a:r>
            <a:endParaRPr lang="zh-CN" altLang="en-US" sz="8800" b="1" dirty="0">
              <a:solidFill>
                <a:srgbClr val="21B6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9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71583" y="405458"/>
            <a:ext cx="2030768" cy="48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43191" y="3583168"/>
            <a:ext cx="3960440" cy="92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 userDrawn="1"/>
        </p:nvSpPr>
        <p:spPr>
          <a:xfrm>
            <a:off x="5494" y="3217259"/>
            <a:ext cx="12201922" cy="7200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 userDrawn="1"/>
        </p:nvSpPr>
        <p:spPr>
          <a:xfrm>
            <a:off x="1274639" y="1864970"/>
            <a:ext cx="2520280" cy="2520863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848641" y="4494629"/>
            <a:ext cx="4389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</p:spTree>
    <p:extLst>
      <p:ext uri="{BB962C8B-B14F-4D97-AF65-F5344CB8AC3E}">
        <p14:creationId xmlns:p14="http://schemas.microsoft.com/office/powerpoint/2010/main" xmlns="" val="4129006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AFAFA"/>
            </a:gs>
            <a:gs pos="50000">
              <a:srgbClr val="FBFBFB"/>
            </a:gs>
            <a:gs pos="100000">
              <a:srgbClr val="FCFCF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1" y="6084708"/>
            <a:ext cx="12201922" cy="77487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4559" y="261442"/>
            <a:ext cx="1728192" cy="41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7029121" y="6247693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  <p:sp>
        <p:nvSpPr>
          <p:cNvPr id="17" name="标题占位符 1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91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9150" cy="4061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  <a:r>
              <a:rPr lang="en-US" altLang="zh-CN" dirty="0" smtClean="0"/>
              <a:t>	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8" r:id="rId2"/>
    <p:sldLayoutId id="2147483670" r:id="rId3"/>
    <p:sldLayoutId id="2147483664" r:id="rId4"/>
    <p:sldLayoutId id="2147483663" r:id="rId5"/>
    <p:sldLayoutId id="2147483667" r:id="rId6"/>
  </p:sldLayoutIdLst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1219627" rtl="0" eaLnBrk="1" latinLnBrk="0" hangingPunct="1">
        <a:spcBef>
          <a:spcPct val="0"/>
        </a:spcBef>
        <a:buNone/>
        <a:defRPr sz="3700" b="1" kern="1200">
          <a:solidFill>
            <a:srgbClr val="21B6BB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600760" indent="-609813" algn="l" defTabSz="1219627" rtl="0" eaLnBrk="1" latinLnBrk="0" hangingPunct="1">
        <a:spcBef>
          <a:spcPct val="20000"/>
        </a:spcBef>
        <a:buClr>
          <a:srgbClr val="21B6BB"/>
        </a:buClr>
        <a:buFont typeface="Wingdings" panose="05000000000000000000" pitchFamily="2" charset="2"/>
        <a:buChar char="l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90947" indent="-381133" algn="l" defTabSz="1219627" rtl="0" eaLnBrk="1" latinLnBrk="0" hangingPunct="1">
        <a:spcBef>
          <a:spcPct val="20000"/>
        </a:spcBef>
        <a:buFont typeface="Arial" pitchFamily="34" charset="0"/>
        <a:buChar char="–"/>
        <a:defRPr lang="zh-CN" altLang="en-US" sz="2400" kern="1200" dirty="0" smtClean="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52453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3pPr>
      <a:lvl4pPr marL="2134347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4pPr>
      <a:lvl5pPr marL="2744160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5pPr>
      <a:lvl6pPr marL="335397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6pPr>
      <a:lvl7pPr marL="3963787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600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414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81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62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4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25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06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8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694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50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0582" y="4655161"/>
            <a:ext cx="10657185" cy="646331"/>
          </a:xfrm>
        </p:spPr>
        <p:txBody>
          <a:bodyPr/>
          <a:lstStyle/>
          <a:p>
            <a:r>
              <a:rPr lang="en-US" altLang="zh-CN" sz="3600" dirty="0" smtClean="0"/>
              <a:t>OpenCV 3.1.0 – </a:t>
            </a:r>
            <a:r>
              <a:rPr sz="3600" smtClean="0"/>
              <a:t>图像处理教程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3759893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95634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贾志刚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170349" y="2925738"/>
            <a:ext cx="6393322" cy="1212640"/>
          </a:xfrm>
        </p:spPr>
        <p:txBody>
          <a:bodyPr/>
          <a:lstStyle/>
          <a:p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E-Mail: bfnh1998@hotmail.com</a:t>
            </a:r>
          </a:p>
          <a:p>
            <a:r>
              <a:rPr sz="2000" dirty="0" smtClean="0">
                <a:latin typeface="Arial" pitchFamily="34" charset="0"/>
                <a:cs typeface="Arial" pitchFamily="34" charset="0"/>
              </a:rPr>
              <a:t>微博：流浪的鱼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-GloomyFish</a:t>
            </a:r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2277666"/>
            <a:ext cx="2016224" cy="1944216"/>
          </a:xfrm>
          <a:prstGeom prst="rect">
            <a:avLst/>
          </a:prstGeom>
          <a:noFill/>
          <a:ln w="25400">
            <a:solidFill>
              <a:srgbClr val="21B6BB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0663" y="2277666"/>
            <a:ext cx="2016224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9850521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</p:spPr>
        <p:txBody>
          <a:bodyPr/>
          <a:lstStyle/>
          <a:p>
            <a:r>
              <a:rPr altLang="en-US" dirty="0" smtClean="0"/>
              <a:t>图像矩</a:t>
            </a:r>
            <a:r>
              <a:rPr lang="en-US" altLang="en-US" dirty="0" smtClean="0"/>
              <a:t>(Image Moments)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1557349"/>
          </a:xfrm>
        </p:spPr>
        <p:txBody>
          <a:bodyPr/>
          <a:lstStyle/>
          <a:p>
            <a:r>
              <a:rPr dirty="0" smtClean="0"/>
              <a:t>矩的概念介绍</a:t>
            </a:r>
            <a:endParaRPr lang="en-US" dirty="0" smtClean="0"/>
          </a:p>
          <a:p>
            <a:r>
              <a:rPr lang="en-US" altLang="zh-CN" dirty="0" smtClean="0"/>
              <a:t>API</a:t>
            </a:r>
            <a:r>
              <a:rPr dirty="0" smtClean="0"/>
              <a:t>介绍与使用</a:t>
            </a:r>
            <a:endParaRPr lang="en-US" dirty="0" smtClean="0"/>
          </a:p>
          <a:p>
            <a:r>
              <a:rPr dirty="0" smtClean="0"/>
              <a:t>代码演示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903416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矩的概念介绍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69888" y="2349500"/>
            <a:ext cx="10715700" cy="37235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几何矩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- </a:t>
            </a:r>
            <a:r>
              <a:rPr lang="zh-CN" altLang="en-US" dirty="0" smtClean="0"/>
              <a:t>几何矩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- </a:t>
            </a:r>
            <a:r>
              <a:rPr lang="zh-CN" altLang="en-US" dirty="0" smtClean="0"/>
              <a:t>中心距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- </a:t>
            </a:r>
            <a:r>
              <a:rPr lang="zh-CN" altLang="en-US" dirty="0" smtClean="0"/>
              <a:t>中心归一化距</a:t>
            </a:r>
            <a:endParaRPr lang="en-US" altLang="zh-CN" dirty="0" smtClean="0"/>
          </a:p>
        </p:txBody>
      </p:sp>
      <p:pic>
        <p:nvPicPr>
          <p:cNvPr id="8195" name="Picture 3" descr="C:\Users\Administrator\AppData\Roaming\Tencent\Users\57558865\QQ\WinTemp\RichOle\7ZPJ4T8KHG6N~E$EKYJ1`3F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84663" y="3858422"/>
            <a:ext cx="1362075" cy="561975"/>
          </a:xfrm>
          <a:prstGeom prst="rect">
            <a:avLst/>
          </a:prstGeom>
          <a:noFill/>
        </p:spPr>
      </p:pic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313093" y="2929728"/>
          <a:ext cx="4286280" cy="409610"/>
        </p:xfrm>
        <a:graphic>
          <a:graphicData uri="http://schemas.openxmlformats.org/presentationml/2006/ole">
            <p:oleObj spid="_x0000_s8196" name="公式" r:id="rId4" imgW="3720960" imgH="355320" progId="Equation.3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6042025" y="3321050"/>
          <a:ext cx="114300" cy="215900"/>
        </p:xfrm>
        <a:graphic>
          <a:graphicData uri="http://schemas.openxmlformats.org/presentationml/2006/ole">
            <p:oleObj spid="_x0000_s8197" name="公式" r:id="rId5" imgW="114120" imgH="215640" progId="Equation.3">
              <p:embed/>
            </p:oleObj>
          </a:graphicData>
        </a:graphic>
      </p:graphicFrame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3313092" y="3429794"/>
          <a:ext cx="4782895" cy="428628"/>
        </p:xfrm>
        <a:graphic>
          <a:graphicData uri="http://schemas.openxmlformats.org/presentationml/2006/ole">
            <p:oleObj spid="_x0000_s8198" name="公式" r:id="rId6" imgW="4063680" imgH="355320" progId="Equation.3">
              <p:embed/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矩的概念介绍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图像中心</a:t>
            </a:r>
            <a:r>
              <a:rPr lang="en-US" altLang="zh-CN" dirty="0" smtClean="0"/>
              <a:t>Center(x0, y0)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598845" y="3001166"/>
          <a:ext cx="2594880" cy="928694"/>
        </p:xfrm>
        <a:graphic>
          <a:graphicData uri="http://schemas.openxmlformats.org/presentationml/2006/ole">
            <p:oleObj spid="_x0000_s20482" name="公式" r:id="rId3" imgW="1206360" imgH="431640" progId="Equation.3">
              <p:embed/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API</a:t>
            </a:r>
            <a:r>
              <a:rPr lang="zh-CN" altLang="en-US" dirty="0" smtClean="0"/>
              <a:t>介绍与使用 </a:t>
            </a:r>
            <a:r>
              <a:rPr lang="en-US" altLang="zh-CN" dirty="0" smtClean="0"/>
              <a:t>– cv::moments </a:t>
            </a:r>
            <a:r>
              <a:rPr lang="zh-CN" altLang="en-US" dirty="0" smtClean="0"/>
              <a:t>计算生成数据</a:t>
            </a:r>
          </a:p>
        </p:txBody>
      </p:sp>
      <p:pic>
        <p:nvPicPr>
          <p:cNvPr id="7169" name="Picture 1" descr="C:\Users\Administrator\AppData\Roaming\Tencent\Users\57558865\QQ\WinTemp\RichOle\ON(M)@06(Q7W27[)WGXT1L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4267" y="2643976"/>
            <a:ext cx="1571625" cy="2571750"/>
          </a:xfrm>
          <a:prstGeom prst="rect">
            <a:avLst/>
          </a:prstGeom>
          <a:noFill/>
        </p:spPr>
      </p:pic>
      <p:pic>
        <p:nvPicPr>
          <p:cNvPr id="7170" name="Picture 2" descr="C:\Users\Administrator\AppData\Roaming\Tencent\Users\57558865\QQ\WinTemp\RichOle\K]95VZ$6}A6B]GA)9}G2WA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70283" y="2572538"/>
            <a:ext cx="1495425" cy="1924050"/>
          </a:xfrm>
          <a:prstGeom prst="rect">
            <a:avLst/>
          </a:prstGeom>
          <a:noFill/>
        </p:spPr>
      </p:pic>
      <p:pic>
        <p:nvPicPr>
          <p:cNvPr id="7171" name="Picture 3" descr="C:\Users\Administrator\AppData\Roaming\Tencent\Users\57558865\QQ\WinTemp\RichOle\AIRFJSYL@MF%M$ZF5R~DYLU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27737" y="2643976"/>
            <a:ext cx="2657475" cy="19431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API</a:t>
            </a:r>
            <a:r>
              <a:rPr lang="zh-CN" altLang="en-US" dirty="0" smtClean="0"/>
              <a:t>介绍与使用</a:t>
            </a:r>
            <a:r>
              <a:rPr lang="en-US" altLang="zh-CN" dirty="0" smtClean="0"/>
              <a:t>-</a:t>
            </a:r>
            <a:r>
              <a:rPr lang="zh-CN" altLang="en-US" dirty="0" smtClean="0"/>
              <a:t>计算矩</a:t>
            </a:r>
            <a:r>
              <a:rPr lang="en-US" altLang="zh-CN" dirty="0" smtClean="0"/>
              <a:t>cv::moments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7077" y="2215348"/>
            <a:ext cx="101441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0000"/>
                </a:solidFill>
              </a:rPr>
              <a:t>moments</a:t>
            </a:r>
            <a:r>
              <a:rPr lang="en-US" altLang="zh-CN" sz="1800" dirty="0" smtClean="0"/>
              <a:t>(</a:t>
            </a:r>
          </a:p>
          <a:p>
            <a:r>
              <a:rPr lang="en-US" altLang="zh-CN" sz="1800" dirty="0" err="1" smtClean="0"/>
              <a:t>InputArray</a:t>
            </a:r>
            <a:r>
              <a:rPr lang="en-US" altLang="zh-CN" sz="1800" dirty="0" smtClean="0"/>
              <a:t>  array,//</a:t>
            </a:r>
            <a:r>
              <a:rPr lang="zh-CN" altLang="en-US" sz="1800" dirty="0" smtClean="0"/>
              <a:t>输入数据</a:t>
            </a:r>
            <a:endParaRPr lang="en-US" altLang="zh-CN" sz="1800" dirty="0" smtClean="0"/>
          </a:p>
          <a:p>
            <a:r>
              <a:rPr lang="en-US" altLang="zh-CN" sz="1800" dirty="0" err="1" smtClean="0"/>
              <a:t>bool</a:t>
            </a:r>
            <a:r>
              <a:rPr lang="en-US" altLang="zh-CN" sz="1800" dirty="0" smtClean="0"/>
              <a:t>   </a:t>
            </a:r>
            <a:r>
              <a:rPr lang="en-US" altLang="zh-CN" sz="1800" dirty="0" err="1" smtClean="0"/>
              <a:t>binaryImage</a:t>
            </a:r>
            <a:r>
              <a:rPr lang="en-US" altLang="zh-CN" sz="1800" dirty="0" smtClean="0"/>
              <a:t>=false // </a:t>
            </a:r>
            <a:r>
              <a:rPr lang="zh-CN" altLang="en-US" sz="1800" dirty="0" smtClean="0"/>
              <a:t>是否为二值图像</a:t>
            </a:r>
            <a:endParaRPr lang="en-US" altLang="zh-CN" sz="1800" dirty="0" smtClean="0"/>
          </a:p>
          <a:p>
            <a:r>
              <a:rPr lang="en-US" altLang="zh-CN" sz="1800" dirty="0" smtClean="0"/>
              <a:t>)</a:t>
            </a:r>
          </a:p>
          <a:p>
            <a:endParaRPr lang="en-US" altLang="zh-CN" sz="1800" b="1" dirty="0" smtClean="0">
              <a:solidFill>
                <a:srgbClr val="FF0000"/>
              </a:solidFill>
            </a:endParaRPr>
          </a:p>
          <a:p>
            <a:r>
              <a:rPr lang="en-US" altLang="zh-CN" sz="1800" b="1" dirty="0" err="1" smtClean="0">
                <a:solidFill>
                  <a:srgbClr val="FF0000"/>
                </a:solidFill>
              </a:rPr>
              <a:t>contourArea</a:t>
            </a:r>
            <a:r>
              <a:rPr lang="en-US" altLang="zh-CN" sz="1800" dirty="0" smtClean="0"/>
              <a:t>(</a:t>
            </a:r>
          </a:p>
          <a:p>
            <a:r>
              <a:rPr lang="en-US" altLang="zh-CN" sz="1800" dirty="0" err="1" smtClean="0"/>
              <a:t>InputArray</a:t>
            </a:r>
            <a:r>
              <a:rPr lang="en-US" altLang="zh-CN" sz="1800" dirty="0" smtClean="0"/>
              <a:t>  contour,//</a:t>
            </a:r>
            <a:r>
              <a:rPr lang="zh-CN" altLang="en-US" sz="1800" dirty="0" smtClean="0"/>
              <a:t>输入轮廓数据</a:t>
            </a:r>
            <a:endParaRPr lang="en-US" altLang="zh-CN" sz="1800" dirty="0" smtClean="0"/>
          </a:p>
          <a:p>
            <a:r>
              <a:rPr lang="en-US" altLang="zh-CN" sz="1800" dirty="0" err="1" smtClean="0"/>
              <a:t>bool</a:t>
            </a:r>
            <a:r>
              <a:rPr lang="en-US" altLang="zh-CN" sz="1800" dirty="0" smtClean="0"/>
              <a:t>   oriented// </a:t>
            </a:r>
            <a:r>
              <a:rPr lang="zh-CN" altLang="en-US" sz="1800" dirty="0" smtClean="0"/>
              <a:t>默认</a:t>
            </a:r>
            <a:r>
              <a:rPr lang="en-US" altLang="zh-CN" sz="1800" dirty="0" smtClean="0"/>
              <a:t>false</a:t>
            </a:r>
            <a:r>
              <a:rPr lang="zh-CN" altLang="en-US" sz="1800" dirty="0" smtClean="0"/>
              <a:t>、返回绝对值</a:t>
            </a:r>
            <a:r>
              <a:rPr lang="en-US" altLang="zh-CN" sz="1800" dirty="0" smtClean="0"/>
              <a:t>)</a:t>
            </a:r>
          </a:p>
          <a:p>
            <a:endParaRPr lang="en-US" altLang="zh-CN" sz="1800" dirty="0" smtClean="0"/>
          </a:p>
          <a:p>
            <a:r>
              <a:rPr lang="en-US" altLang="zh-CN" sz="1800" b="1" dirty="0" err="1" smtClean="0">
                <a:solidFill>
                  <a:srgbClr val="FF0000"/>
                </a:solidFill>
              </a:rPr>
              <a:t>arcLength</a:t>
            </a:r>
            <a:r>
              <a:rPr lang="en-US" altLang="zh-CN" sz="1800" dirty="0" smtClean="0"/>
              <a:t>(</a:t>
            </a:r>
          </a:p>
          <a:p>
            <a:r>
              <a:rPr lang="en-US" altLang="zh-CN" sz="1800" dirty="0" err="1" smtClean="0"/>
              <a:t>InputArray</a:t>
            </a:r>
            <a:r>
              <a:rPr lang="en-US" altLang="zh-CN" sz="1800" dirty="0" smtClean="0"/>
              <a:t>  curve,//</a:t>
            </a:r>
            <a:r>
              <a:rPr lang="zh-CN" altLang="en-US" sz="1800" dirty="0" smtClean="0"/>
              <a:t>输入曲线数据</a:t>
            </a:r>
            <a:endParaRPr lang="en-US" altLang="zh-CN" sz="1800" dirty="0" smtClean="0"/>
          </a:p>
          <a:p>
            <a:r>
              <a:rPr lang="en-US" altLang="zh-CN" sz="1800" dirty="0" err="1" smtClean="0"/>
              <a:t>bool</a:t>
            </a:r>
            <a:r>
              <a:rPr lang="en-US" altLang="zh-CN" sz="1800" dirty="0" smtClean="0"/>
              <a:t>   closed// </a:t>
            </a:r>
            <a:r>
              <a:rPr lang="zh-CN" altLang="en-US" sz="1800" dirty="0" smtClean="0"/>
              <a:t>是否是封闭曲线</a:t>
            </a:r>
            <a:r>
              <a:rPr lang="en-US" altLang="zh-CN" sz="1800" dirty="0" smtClean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演示代码</a:t>
            </a:r>
            <a:r>
              <a:rPr lang="en-US" altLang="zh-CN" dirty="0" smtClean="0"/>
              <a:t>-</a:t>
            </a:r>
            <a:r>
              <a:rPr lang="zh-CN" altLang="en-US" dirty="0" smtClean="0"/>
              <a:t>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提取图像边缘</a:t>
            </a:r>
            <a:endParaRPr lang="en-US" altLang="zh-CN" dirty="0" smtClean="0"/>
          </a:p>
          <a:p>
            <a:r>
              <a:rPr lang="zh-CN" altLang="en-US" dirty="0" smtClean="0"/>
              <a:t>发现轮廓</a:t>
            </a:r>
            <a:endParaRPr lang="en-US" altLang="zh-CN" dirty="0" smtClean="0"/>
          </a:p>
          <a:p>
            <a:r>
              <a:rPr lang="zh-CN" altLang="en-US" dirty="0" smtClean="0"/>
              <a:t>计算每个轮廓对象的矩</a:t>
            </a:r>
            <a:endParaRPr lang="en-US" altLang="zh-CN" dirty="0" smtClean="0"/>
          </a:p>
          <a:p>
            <a:r>
              <a:rPr lang="zh-CN" altLang="en-US" dirty="0" smtClean="0"/>
              <a:t>计算每个对象的中心、弧长、面积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演示代码</a:t>
            </a:r>
          </a:p>
        </p:txBody>
      </p:sp>
      <p:pic>
        <p:nvPicPr>
          <p:cNvPr id="4097" name="Picture 1" descr="C:\Users\Administrator\AppData\Roaming\Tencent\Users\57558865\QQ\WinTemp\RichOle\8X1FS@%F0VS`UY%)7]LERJ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98845" y="1167593"/>
            <a:ext cx="3590925" cy="333375"/>
          </a:xfrm>
          <a:prstGeom prst="rect">
            <a:avLst/>
          </a:prstGeom>
          <a:noFill/>
        </p:spPr>
      </p:pic>
      <p:pic>
        <p:nvPicPr>
          <p:cNvPr id="4098" name="Picture 2" descr="C:\Users\Administrator\AppData\Roaming\Tencent\Users\57558865\QQ\WinTemp\RichOle\MWYNLLU_~`I$8Y~`TKIG@1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27407" y="1858158"/>
            <a:ext cx="6438900" cy="476250"/>
          </a:xfrm>
          <a:prstGeom prst="rect">
            <a:avLst/>
          </a:prstGeom>
          <a:noFill/>
        </p:spPr>
      </p:pic>
      <p:pic>
        <p:nvPicPr>
          <p:cNvPr id="4099" name="Picture 3" descr="C:\Users\Administrator\AppData\Roaming\Tencent\Users\57558865\QQ\WinTemp\RichOle\N45VPSN}DDIT%BOA~8UE22V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84531" y="2429662"/>
            <a:ext cx="7686675" cy="1905000"/>
          </a:xfrm>
          <a:prstGeom prst="rect">
            <a:avLst/>
          </a:prstGeom>
          <a:noFill/>
        </p:spPr>
      </p:pic>
      <p:pic>
        <p:nvPicPr>
          <p:cNvPr id="4100" name="Picture 4" descr="C:\Users\Administrator\AppData\Roaming\Tencent\Users\57558865\QQ\WinTemp\RichOle\2TKOSKD{3_3B{QNIR}E{[9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70217" y="4715678"/>
            <a:ext cx="8610600" cy="113347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模板文件">
  <a:themeElements>
    <a:clrScheme name="自定义 6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0000"/>
      </a:accent1>
      <a:accent2>
        <a:srgbClr val="FF1515"/>
      </a:accent2>
      <a:accent3>
        <a:srgbClr val="C00000"/>
      </a:accent3>
      <a:accent4>
        <a:srgbClr val="3F3F3F"/>
      </a:accent4>
      <a:accent5>
        <a:srgbClr val="800080"/>
      </a:accent5>
      <a:accent6>
        <a:srgbClr val="7F7F7F"/>
      </a:accent6>
      <a:hlink>
        <a:srgbClr val="262626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模板文件</Template>
  <TotalTime>943</TotalTime>
  <Words>148</Words>
  <Application>Microsoft Office PowerPoint</Application>
  <PresentationFormat>自定义</PresentationFormat>
  <Paragraphs>35</Paragraphs>
  <Slides>10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2" baseType="lpstr">
      <vt:lpstr>模板文件</vt:lpstr>
      <vt:lpstr>公式</vt:lpstr>
      <vt:lpstr>OpenCV 3.1.0 – 图像处理教程</vt:lpstr>
      <vt:lpstr>幻灯片 2</vt:lpstr>
      <vt:lpstr>幻灯片 3</vt:lpstr>
      <vt:lpstr>矩的概念介绍</vt:lpstr>
      <vt:lpstr>矩的概念介绍</vt:lpstr>
      <vt:lpstr>API介绍与使用 – cv::moments 计算生成数据</vt:lpstr>
      <vt:lpstr>API介绍与使用-计算矩cv::moments</vt:lpstr>
      <vt:lpstr>演示代码-步骤</vt:lpstr>
      <vt:lpstr>演示代码</vt:lpstr>
      <vt:lpstr>幻灯片 10</vt:lpstr>
    </vt:vector>
  </TitlesOfParts>
  <Company>苏州艾迪科信息技术有限公司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贾志刚</dc:creator>
  <cp:lastModifiedBy>微软用户</cp:lastModifiedBy>
  <cp:revision>225</cp:revision>
  <dcterms:created xsi:type="dcterms:W3CDTF">2014-08-01T06:06:31Z</dcterms:created>
  <dcterms:modified xsi:type="dcterms:W3CDTF">2016-10-28T15:34:49Z</dcterms:modified>
</cp:coreProperties>
</file>